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9" r:id="rId3"/>
    <p:sldId id="281" r:id="rId4"/>
    <p:sldId id="280" r:id="rId5"/>
    <p:sldId id="261" r:id="rId6"/>
    <p:sldId id="282" r:id="rId7"/>
    <p:sldId id="283" r:id="rId8"/>
    <p:sldId id="264" r:id="rId9"/>
    <p:sldId id="260" r:id="rId10"/>
    <p:sldId id="263" r:id="rId11"/>
    <p:sldId id="265" r:id="rId12"/>
    <p:sldId id="266" r:id="rId13"/>
    <p:sldId id="284" r:id="rId14"/>
    <p:sldId id="288" r:id="rId15"/>
    <p:sldId id="289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4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91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64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86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6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05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8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83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25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5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7FB54-75EC-46DC-A5F9-1B72C0F87012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828-6695-46DB-ACCB-D439F75171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7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9364" y="2351806"/>
            <a:ext cx="9144000" cy="1585194"/>
          </a:xfrm>
        </p:spPr>
        <p:txBody>
          <a:bodyPr>
            <a:noAutofit/>
          </a:bodyPr>
          <a:lstStyle/>
          <a:p>
            <a:pPr algn="ctr"/>
            <a:r>
              <a:rPr lang="ru-RU" altLang="ru-RU" sz="2400" b="1" dirty="0">
                <a:solidFill>
                  <a:schemeClr val="tx1"/>
                </a:solidFill>
                <a:latin typeface="Arial" panose="020B0604020202020204" pitchFamily="34" charset="0"/>
              </a:rPr>
              <a:t>Системный анализ проблем автоматизации информационного процесса предметной области принятия решений </a:t>
            </a:r>
            <a:br>
              <a:rPr lang="ru-RU" altLang="ru-RU" sz="2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(IP-</a:t>
            </a:r>
            <a:r>
              <a:rPr lang="ru-RU" alt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телефония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8636" y="232138"/>
            <a:ext cx="9109364" cy="1534318"/>
          </a:xfrm>
        </p:spPr>
        <p:txBody>
          <a:bodyPr/>
          <a:lstStyle/>
          <a:p>
            <a:r>
              <a:rPr lang="ru-RU" b="1" dirty="0"/>
              <a:t>ФЕДЕРАЛЬНОЕ ГОСУДАРСВЕННОЕ БЮДЖЕТНОЕ ОБРАЗОВАТЕЛЬНОЕ УЧРЕЖДЕНИЕ ВЫСШЕГО ОБРАЗОВАНИЯ «ОРЕНБУРГСКИЙ ГОСУДАРСТВЕННЫЙ УНИВЕРСИТЕТ»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0" y="1828801"/>
            <a:ext cx="9144000" cy="72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Безруков Кирилл Русланович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468583" y="4015501"/>
            <a:ext cx="9164781" cy="6904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09.03.04 – Программная инженерия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958224" y="4858329"/>
            <a:ext cx="5015345" cy="10344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/>
              <a:t>Научный руководитель</a:t>
            </a:r>
          </a:p>
          <a:p>
            <a:pPr algn="r"/>
            <a:r>
              <a:rPr lang="ru-RU" sz="2800" dirty="0"/>
              <a:t>Доктор технических наук, </a:t>
            </a:r>
          </a:p>
          <a:p>
            <a:pPr algn="r"/>
            <a:r>
              <a:rPr lang="ru-RU" sz="2800" dirty="0"/>
              <a:t>профессор Н.А. Соловьев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503217" y="5696528"/>
            <a:ext cx="9164781" cy="6904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Оренбург 2025</a:t>
            </a:r>
          </a:p>
        </p:txBody>
      </p:sp>
    </p:spTree>
    <p:extLst>
      <p:ext uri="{BB962C8B-B14F-4D97-AF65-F5344CB8AC3E}">
        <p14:creationId xmlns:p14="http://schemas.microsoft.com/office/powerpoint/2010/main" val="189019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BCF49-3D21-0F94-CB9C-DA898350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" y="365126"/>
            <a:ext cx="11985913" cy="99662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Признаки критического свойства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82CD3B-602B-152E-FDF0-0EBD96A51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2118" y="1802936"/>
            <a:ext cx="11644365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200" dirty="0">
                <a:solidFill>
                  <a:srgbClr val="1F2937"/>
                </a:solidFill>
                <a:cs typeface="Arial" panose="020B0604020202020204" pitchFamily="34" charset="0"/>
              </a:rPr>
              <a:t>Точность. Система должна безошибочно измерять задержки, потери пакетов, джиттер и другие метрики, чтобы обеспечить объективную оценку качества связи.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200" dirty="0">
                <a:solidFill>
                  <a:srgbClr val="1F2937"/>
                </a:solidFill>
                <a:cs typeface="Arial" panose="020B0604020202020204" pitchFamily="34" charset="0"/>
              </a:rPr>
              <a:t>Оперативность. Выявление ухудшения качества связи или атак должно происходить практически в реальном времени для своевременного реагирования.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200" dirty="0">
                <a:solidFill>
                  <a:srgbClr val="1F2937"/>
                </a:solidFill>
                <a:cs typeface="Arial" panose="020B0604020202020204" pitchFamily="34" charset="0"/>
              </a:rPr>
              <a:t>Надежность. Работа системы должна быть стабильной и без сбоев в условиях длительной эксплуатации и под высокой нагрузкой.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200" dirty="0">
                <a:solidFill>
                  <a:srgbClr val="1F2937"/>
                </a:solidFill>
                <a:cs typeface="Arial" panose="020B0604020202020204" pitchFamily="34" charset="0"/>
              </a:rPr>
              <a:t>Управляемость. Программа должна иметь интуитивно понятный интерфейс для настройки мониторинга, получения уведомлений и анализа результатов.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200" dirty="0">
                <a:solidFill>
                  <a:srgbClr val="1F2937"/>
                </a:solidFill>
                <a:cs typeface="Arial" panose="020B0604020202020204" pitchFamily="34" charset="0"/>
              </a:rPr>
              <a:t>Адаптивность. Возможность быстрой настройки системы под изменения сети, типа телефонии или параметров без полной остановки работы.</a:t>
            </a:r>
            <a:endParaRPr lang="en-US" altLang="ru-RU" sz="2200" dirty="0">
              <a:solidFill>
                <a:srgbClr val="1F2937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1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8B1F39-6191-3CAE-A732-57D81769F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1334" y="1239361"/>
            <a:ext cx="1205296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ru-RU"/>
            </a:defPPr>
            <a:lvl1pPr marL="82550" indent="27305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 b="1" dirty="0">
                <a:latin typeface="+mn-lt"/>
              </a:rPr>
              <a:t>Объект исследования</a:t>
            </a:r>
            <a:r>
              <a:rPr lang="ru-RU" sz="2400" b="0" i="0" dirty="0">
                <a:solidFill>
                  <a:srgbClr val="1F2937"/>
                </a:solidFill>
                <a:effectLst/>
                <a:latin typeface="+mn-lt"/>
              </a:rPr>
              <a:t> –</a:t>
            </a:r>
            <a:r>
              <a:rPr lang="en-US" sz="2400" dirty="0">
                <a:solidFill>
                  <a:srgbClr val="1F2937"/>
                </a:solidFill>
                <a:latin typeface="+mn-lt"/>
              </a:rPr>
              <a:t> </a:t>
            </a:r>
            <a:r>
              <a:rPr lang="ru-RU" sz="2400" dirty="0">
                <a:solidFill>
                  <a:srgbClr val="1F2937"/>
                </a:solidFill>
                <a:latin typeface="+mn-lt"/>
              </a:rPr>
              <a:t>автоматизированная система</a:t>
            </a:r>
            <a:r>
              <a:rPr lang="en-US" sz="2400" dirty="0">
                <a:solidFill>
                  <a:srgbClr val="1F2937"/>
                </a:solidFill>
                <a:latin typeface="+mn-lt"/>
              </a:rPr>
              <a:t> </a:t>
            </a:r>
            <a:r>
              <a:rPr lang="ru-RU" sz="2400" dirty="0">
                <a:solidFill>
                  <a:srgbClr val="1F2937"/>
                </a:solidFill>
                <a:latin typeface="+mn-lt"/>
              </a:rPr>
              <a:t>оценки защиты связи в </a:t>
            </a:r>
            <a:r>
              <a:rPr lang="en-US" sz="2400" dirty="0">
                <a:solidFill>
                  <a:srgbClr val="1F2937"/>
                </a:solidFill>
                <a:latin typeface="+mn-lt"/>
              </a:rPr>
              <a:t>IP-</a:t>
            </a:r>
            <a:r>
              <a:rPr lang="ru-RU" sz="2400" dirty="0">
                <a:solidFill>
                  <a:srgbClr val="1F2937"/>
                </a:solidFill>
                <a:latin typeface="+mn-lt"/>
              </a:rPr>
              <a:t>телефонии</a:t>
            </a:r>
            <a:r>
              <a:rPr lang="ru-RU" sz="2400" b="0" i="0" dirty="0">
                <a:solidFill>
                  <a:srgbClr val="1F2937"/>
                </a:solidFill>
                <a:effectLst/>
                <a:latin typeface="+mn-lt"/>
              </a:rPr>
              <a:t>.</a:t>
            </a:r>
            <a:endParaRPr lang="ru-RU" altLang="ru-RU" sz="2400" dirty="0">
              <a:latin typeface="+mn-lt"/>
            </a:endParaRPr>
          </a:p>
          <a:p>
            <a:pPr algn="just" eaLnBrk="1" hangingPunct="1"/>
            <a:r>
              <a:rPr lang="ru-RU" altLang="ru-RU" sz="2400" b="1" dirty="0">
                <a:latin typeface="+mn-lt"/>
              </a:rPr>
              <a:t>Предмет исследования</a:t>
            </a:r>
            <a:r>
              <a:rPr lang="ru-RU" altLang="ru-RU" sz="2400" dirty="0">
                <a:latin typeface="+mn-lt"/>
              </a:rPr>
              <a:t> – методы и алгоритмы обеспечения информационной безопасности в IP-телефонных системах</a:t>
            </a:r>
            <a:r>
              <a:rPr lang="ru-RU" sz="2400" dirty="0">
                <a:latin typeface="+mn-lt"/>
              </a:rPr>
              <a:t>.</a:t>
            </a:r>
            <a:endParaRPr lang="ru-RU" altLang="ru-RU" sz="2400" dirty="0">
              <a:latin typeface="+mn-lt"/>
            </a:endParaRPr>
          </a:p>
          <a:p>
            <a:pPr algn="just" eaLnBrk="1" hangingPunct="1"/>
            <a:r>
              <a:rPr lang="ru-RU" altLang="ru-RU" sz="2400" b="1" dirty="0">
                <a:latin typeface="+mn-lt"/>
              </a:rPr>
              <a:t>Границы исследований</a:t>
            </a:r>
            <a:r>
              <a:rPr lang="en-US" altLang="ru-RU" sz="2400" b="1" dirty="0">
                <a:latin typeface="+mn-lt"/>
              </a:rPr>
              <a:t>: </a:t>
            </a:r>
            <a:r>
              <a:rPr lang="ru-RU" altLang="ru-RU" sz="2400" dirty="0">
                <a:latin typeface="+mn-lt"/>
              </a:rPr>
              <a:t>корпоративные IP-телефонные системы, использующие протоколы SIP и RTP.</a:t>
            </a:r>
          </a:p>
          <a:p>
            <a:pPr algn="just" eaLnBrk="1" hangingPunct="1"/>
            <a:r>
              <a:rPr lang="ru-RU" altLang="ru-RU" sz="2400" b="1" dirty="0">
                <a:latin typeface="+mn-lt"/>
              </a:rPr>
              <a:t>Уточнение цели</a:t>
            </a:r>
            <a:r>
              <a:rPr lang="en-US" altLang="ru-RU" sz="2400" b="1" dirty="0">
                <a:latin typeface="+mn-lt"/>
              </a:rPr>
              <a:t>: </a:t>
            </a:r>
            <a:r>
              <a:rPr lang="ru-RU" altLang="ru-RU" sz="2400" dirty="0">
                <a:latin typeface="+mn-lt"/>
              </a:rPr>
              <a:t>автоматизация информационных процессов обеспечения защиты связи в IP-телефонии на основе анализа параметров сетевого трафика, выявления отклонений от нормативных показателей и оперативного реагирования на потенциальные аномалии, с целью повышения надёжности голосовой связи в корпоративных сетях в условиях роста объёмов использования и усиления </a:t>
            </a:r>
            <a:r>
              <a:rPr lang="ru-RU" altLang="ru-RU" sz="2400" dirty="0" err="1">
                <a:latin typeface="+mn-lt"/>
              </a:rPr>
              <a:t>киберрисков</a:t>
            </a:r>
            <a:r>
              <a:rPr lang="en-US" altLang="ru-RU" sz="2400" dirty="0">
                <a:latin typeface="+mn-lt"/>
              </a:rPr>
              <a:t>.</a:t>
            </a:r>
            <a:endParaRPr lang="ru-RU" altLang="ru-RU" sz="2400" dirty="0">
              <a:latin typeface="+mn-lt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8F89E64-0EB7-8367-C6C2-906BCDD7D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045" y="214497"/>
            <a:ext cx="9299909" cy="55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b="1" dirty="0"/>
              <a:t>Постановка задачи (методологические основы)</a:t>
            </a:r>
          </a:p>
        </p:txBody>
      </p:sp>
    </p:spTree>
    <p:extLst>
      <p:ext uri="{BB962C8B-B14F-4D97-AF65-F5344CB8AC3E}">
        <p14:creationId xmlns:p14="http://schemas.microsoft.com/office/powerpoint/2010/main" val="27056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B581C-CC30-6602-7481-D85FC4A2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847" y="496754"/>
            <a:ext cx="5170306" cy="7952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для достижения 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6F0579-13C8-2477-F8BE-0B770EB8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750"/>
            <a:ext cx="10515600" cy="4722501"/>
          </a:xfrm>
        </p:spPr>
        <p:txBody>
          <a:bodyPr>
            <a:normAutofit/>
          </a:bodyPr>
          <a:lstStyle/>
          <a:p>
            <a:pPr marL="294893" indent="-294893">
              <a:buFont typeface="Arial"/>
              <a:buAutoNum type="arabicPeriod"/>
              <a:defRPr/>
            </a:pPr>
            <a:r>
              <a:rPr lang="ru-RU" sz="3200" b="0" i="0" u="none" strike="noStrike" cap="none" spc="0" dirty="0">
                <a:solidFill>
                  <a:schemeClr val="tx1"/>
                </a:solidFill>
                <a:ea typeface="Times New Roman"/>
                <a:cs typeface="Times New Roman"/>
              </a:rPr>
              <a:t>Системный анализ признаков информационных процессов</a:t>
            </a:r>
            <a:endParaRPr lang="ru-RU" sz="3200" b="0" i="0" u="none" strike="noStrike" cap="none" spc="0" dirty="0">
              <a:solidFill>
                <a:schemeClr val="tx1"/>
              </a:solidFill>
              <a:cs typeface="Times New Roman"/>
            </a:endParaRPr>
          </a:p>
          <a:p>
            <a:pPr marL="294893" indent="-294893">
              <a:buFont typeface="Arial"/>
              <a:buAutoNum type="arabicPeriod"/>
              <a:defRPr/>
            </a:pPr>
            <a:r>
              <a:rPr lang="ru-RU" sz="3200" b="0" i="0" u="none" strike="noStrike" cap="none" spc="0" dirty="0">
                <a:solidFill>
                  <a:schemeClr val="tx1"/>
                </a:solidFill>
                <a:ea typeface="Times New Roman"/>
                <a:cs typeface="Times New Roman"/>
              </a:rPr>
              <a:t>Разработка модели оценки критерия принятия решений и правила выбора</a:t>
            </a:r>
            <a:endParaRPr lang="ru-RU" sz="3200" b="0" i="0" u="none" strike="noStrike" cap="none" spc="0" dirty="0">
              <a:solidFill>
                <a:schemeClr val="tx1"/>
              </a:solidFill>
              <a:cs typeface="Times New Roman"/>
            </a:endParaRPr>
          </a:p>
          <a:p>
            <a:pPr marL="294893" indent="-294893">
              <a:buFont typeface="Arial"/>
              <a:buAutoNum type="arabicPeriod"/>
              <a:defRPr/>
            </a:pPr>
            <a:r>
              <a:rPr lang="ru-RU" sz="3200" b="0" i="0" u="none" strike="noStrike" cap="none" spc="0" dirty="0">
                <a:solidFill>
                  <a:schemeClr val="tx1"/>
                </a:solidFill>
                <a:ea typeface="Times New Roman"/>
                <a:cs typeface="Times New Roman"/>
              </a:rPr>
              <a:t>Разработки прототипа ПИС</a:t>
            </a:r>
          </a:p>
          <a:p>
            <a:pPr marL="294893" indent="-294893">
              <a:buFont typeface="Arial"/>
              <a:buAutoNum type="arabicPeriod"/>
              <a:defRPr/>
            </a:pPr>
            <a:r>
              <a:rPr lang="ru-RU" sz="3200" b="0" i="0" u="none" strike="noStrike" cap="none" spc="0" dirty="0">
                <a:solidFill>
                  <a:schemeClr val="tx1"/>
                </a:solidFill>
                <a:ea typeface="Times New Roman"/>
                <a:cs typeface="Times New Roman"/>
              </a:rPr>
              <a:t>Разработка технологической документации по сопровождения предложенного прототипа</a:t>
            </a:r>
            <a:endParaRPr lang="ru-RU" sz="3200" b="0" i="0" u="none" strike="noStrike" cap="none" spc="0" dirty="0">
              <a:solidFill>
                <a:schemeClr val="tx1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477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B581C-CC30-6602-7481-D85FC4A2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96754"/>
            <a:ext cx="10515600" cy="79525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Постановка задачи исследования (гипотеза)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6F0579-13C8-2477-F8BE-0B770EB80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2843" y="1801506"/>
                <a:ext cx="2457450" cy="75904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защ</m:t>
                          </m:r>
                        </m:sub>
                      </m:sSub>
                      <m:r>
                        <a:rPr lang="ru-RU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sSub>
                        <m:sSubPr>
                          <m:ctrlP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𝑉</m:t>
                          </m:r>
                        </m:e>
                        <m:sub>
                          <m: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тр</m:t>
                          </m:r>
                        </m:sub>
                      </m:sSub>
                      <m:r>
                        <a:rPr lang="en-US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sSub>
                        <m:sSubPr>
                          <m:ctrlP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𝐷</m:t>
                          </m:r>
                        </m:e>
                        <m:sub>
                          <m: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аном</m:t>
                          </m:r>
                        </m:sub>
                      </m:sSub>
                      <m:r>
                        <a:rPr lang="en-US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,</m:t>
                      </m:r>
                      <m:sSub>
                        <m:sSubPr>
                          <m:ctrlP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реак</m:t>
                          </m:r>
                        </m:sub>
                      </m:sSub>
                      <m:r>
                        <a:rPr lang="ru-RU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ru-RU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→</m:t>
                      </m:r>
                      <m:r>
                        <a:rPr lang="en-US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𝑚𝑎𝑥</m:t>
                      </m:r>
                      <m:r>
                        <a:rPr lang="en-US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</m:e>
                        <m:sub>
                          <m: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затр</m:t>
                          </m:r>
                        </m:sub>
                      </m:sSub>
                      <m:d>
                        <m:dPr>
                          <m:ctrlP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обн</m:t>
                              </m:r>
                            </m:sub>
                          </m:sSub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реак</m:t>
                              </m:r>
                            </m:sub>
                          </m:sSub>
                        </m:e>
                      </m:d>
                      <m:r>
                        <a:rPr lang="en-US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≤</m:t>
                      </m:r>
                      <m:sSub>
                        <m:sSubPr>
                          <m:ctrlP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</m:e>
                        <m:sub>
                          <m: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доп</m:t>
                          </m:r>
                        </m:sub>
                      </m:sSub>
                      <m:r>
                        <a:rPr lang="en-US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ЛП</m:t>
                          </m:r>
                        </m:sub>
                      </m:sSub>
                      <m:d>
                        <m:dPr>
                          <m:ctrlP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u-RU" sz="1400" b="0" i="1" u="none" strike="noStrike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тр</m:t>
                              </m:r>
                            </m:sub>
                          </m:sSub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𝜃</m:t>
                          </m:r>
                        </m:e>
                      </m:d>
                      <m:r>
                        <a:rPr lang="en-US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≤</m:t>
                      </m:r>
                      <m:sSub>
                        <m:sSubPr>
                          <m:ctrlP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ru-RU" sz="1400" b="0" i="1" u="none" strike="noStrike" cap="none" spc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доп</m:t>
                          </m:r>
                        </m:sub>
                      </m:sSub>
                      <m:r>
                        <a:rPr lang="en-US" sz="1400" b="0" i="1" u="none" strike="noStrike" cap="none" spc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,</m:t>
                      </m:r>
                    </m:oMath>
                  </m:oMathPara>
                </a14:m>
                <a:br>
                  <a:rPr lang="en-US" sz="1400" b="0" i="0" u="none" strike="noStrike" cap="none" spc="0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/>
                  </a:rPr>
                </a:br>
                <a:endParaRPr lang="en-US" sz="1400" b="0" i="0" dirty="0">
                  <a:ea typeface="Cambria Math" panose="02040503050406030204" pitchFamily="18" charset="0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A6F0579-13C8-2477-F8BE-0B770EB80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2843" y="1801506"/>
                <a:ext cx="2457450" cy="7590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8DF412-46C1-02C6-1271-D9B283152640}"/>
                  </a:ext>
                </a:extLst>
              </p:cNvPr>
              <p:cNvSpPr txBox="1"/>
              <p:nvPr/>
            </p:nvSpPr>
            <p:spPr>
              <a:xfrm>
                <a:off x="1184687" y="2621091"/>
                <a:ext cx="4257263" cy="2512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где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  <m:t>защ</m:t>
                          </m:r>
                        </m:sub>
                      </m:sSub>
                      <m:r>
                        <a:rPr lang="ru-RU" sz="1200" i="1">
                          <a:latin typeface="Cambria Math" panose="02040503050406030204" pitchFamily="18" charset="0"/>
                          <a:cs typeface="Times New Roman"/>
                        </a:rPr>
                        <m:t> −уровень защиты системы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cs typeface="Times New Roman"/>
                            </a:rPr>
                            <m:t>𝑉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  <m:t>тр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ru-RU" sz="1200" i="1">
                          <a:latin typeface="Cambria Math" panose="02040503050406030204" pitchFamily="18" charset="0"/>
                          <a:cs typeface="Times New Roman"/>
                        </a:rPr>
                        <m:t>объём анализируемого трафика</m:t>
                      </m:r>
                      <m:d>
                        <m:dPr>
                          <m:ctrlP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fPr>
                            <m:num>
                              <m:r>
                                <a:rPr lang="ru-RU" sz="12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Мбит</m:t>
                              </m:r>
                            </m:num>
                            <m:den>
                              <m:r>
                                <a:rPr lang="ru-RU" sz="12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с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cs typeface="Times New Roman"/>
                            </a:rPr>
                            <m:t>𝐷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  <m:t>аном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ru-RU" sz="1200" i="1">
                          <a:latin typeface="Cambria Math" panose="02040503050406030204" pitchFamily="18" charset="0"/>
                          <a:cs typeface="Times New Roman"/>
                        </a:rPr>
                        <m:t>точность обнаружения аномалий</m:t>
                      </m:r>
                      <m:r>
                        <a:rPr lang="en-US" sz="1200" i="1">
                          <a:latin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cs typeface="Times New Roman"/>
                            </a:rPr>
                            <m:t>𝑅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  <m:t>реак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ru-RU" sz="1200" i="1">
                          <a:latin typeface="Cambria Math" panose="02040503050406030204" pitchFamily="18" charset="0"/>
                          <a:cs typeface="Times New Roman"/>
                        </a:rPr>
                        <m:t>скорость реакции системы </m:t>
                      </m:r>
                      <m:d>
                        <m:dPr>
                          <m:ctrlPr>
                            <a:rPr lang="ru-RU" sz="12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12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ru-RU" sz="12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сек</m:t>
                              </m:r>
                            </m:e>
                            <m:sup>
                              <m:r>
                                <a:rPr lang="ru-RU" sz="12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затр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задержки в работе системы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обн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,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𝑡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реак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время обнаружения и реакции на угрозы </m:t>
                      </m:r>
                      <m:d>
                        <m:d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с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𝐿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доп</m:t>
                          </m:r>
                        </m:sub>
                      </m:sSub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−допустимая задержка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ЛП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вероятность ложных положительных срабатываний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𝑉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тр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объём трафика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(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Мбит</m:t>
                          </m:r>
                        </m:num>
                        <m:den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с</m:t>
                          </m:r>
                        </m:den>
                      </m:f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𝜃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−порого чувст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вительности системы;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𝑃</m:t>
                          </m:r>
                        </m:e>
                        <m:sub>
                          <m:r>
                            <a:rPr lang="ru-RU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доп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−</m:t>
                      </m:r>
                      <m:r>
                        <a:rPr lang="ru-RU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допустимая вероятность ЛП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.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8DF412-46C1-02C6-1271-D9B283152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687" y="2621091"/>
                <a:ext cx="4257263" cy="2512996"/>
              </a:xfrm>
              <a:prstGeom prst="rect">
                <a:avLst/>
              </a:prstGeom>
              <a:blipFill>
                <a:blip r:embed="rId3"/>
                <a:stretch>
                  <a:fillRect b="-4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B65D764-647C-A49F-6C5A-6BE77097C32E}"/>
              </a:ext>
            </a:extLst>
          </p:cNvPr>
          <p:cNvSpPr/>
          <p:nvPr/>
        </p:nvSpPr>
        <p:spPr>
          <a:xfrm>
            <a:off x="1184687" y="1406308"/>
            <a:ext cx="4193763" cy="3727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Целевая функция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Text Box 1031">
            <a:extLst>
              <a:ext uri="{FF2B5EF4-FFF2-40B4-BE49-F238E27FC236}">
                <a16:creationId xmlns:a16="http://schemas.microsoft.com/office/drawing/2014/main" id="{C25605F1-42F7-B2C4-9DD1-9C42485C2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5695723"/>
            <a:ext cx="1028700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b="1" dirty="0"/>
              <a:t>Вывод: </a:t>
            </a:r>
            <a:r>
              <a:rPr lang="ru-RU" altLang="ru-RU" sz="1600" dirty="0"/>
              <a:t>р</a:t>
            </a:r>
            <a:r>
              <a:rPr lang="ru-RU" sz="1600" dirty="0"/>
              <a:t>езультаты исследования </a:t>
            </a:r>
            <a:r>
              <a:rPr lang="ru-RU" sz="1600" b="1" dirty="0"/>
              <a:t>автоматизированной системы</a:t>
            </a:r>
            <a:r>
              <a:rPr lang="ru-RU" sz="1600" dirty="0"/>
              <a:t> оценки защиты связи в IP-телефонии позволили определить ключевые параметры сетевого трафика подлежащие мониторингу, и разработать алгоритмы оперативного реагирования на угрозы</a:t>
            </a:r>
            <a:r>
              <a:rPr lang="ru-RU" altLang="ru-RU" sz="1600" dirty="0"/>
              <a:t>.</a:t>
            </a:r>
            <a:endParaRPr lang="ru-RU" sz="1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14A09F-6333-BBFF-8FE2-EB26D8BE1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550" y="1228508"/>
            <a:ext cx="3594099" cy="41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EA169-C648-2C1C-971D-3C07BB3C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Концептуальная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08696-2361-4C46-9351-70C7B990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326055-06EA-F163-E271-BAC4470B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766887"/>
            <a:ext cx="5346700" cy="399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36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F9B6D-C1DF-8460-AF5C-93E96044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8CB493D-30C1-060D-CD69-3FE8BDBC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794A7C-8C9B-2833-791F-EDABE38BC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012" y="1916112"/>
            <a:ext cx="9038228" cy="325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5664C-814B-FA48-5A35-F27399C2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Структура СППР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636E1-8E61-0AD2-B4B5-136992921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F1166-D1E2-D2DD-474D-53620E87E3D2}"/>
              </a:ext>
            </a:extLst>
          </p:cNvPr>
          <p:cNvGrpSpPr>
            <a:grpSpLocks/>
          </p:cNvGrpSpPr>
          <p:nvPr/>
        </p:nvGrpSpPr>
        <p:grpSpPr bwMode="auto">
          <a:xfrm>
            <a:off x="1809750" y="1484313"/>
            <a:ext cx="7993063" cy="4752975"/>
            <a:chOff x="1881" y="7794"/>
            <a:chExt cx="8100" cy="4379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856B2E65-B10D-7B22-ADDC-0A9E1FC54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8033"/>
              <a:ext cx="5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EB0045-34D7-68A7-D507-2DC5D2EC9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0" y="8393"/>
              <a:ext cx="541" cy="721"/>
              <a:chOff x="4220" y="8393"/>
              <a:chExt cx="541" cy="721"/>
            </a:xfrm>
          </p:grpSpPr>
          <p:sp>
            <p:nvSpPr>
              <p:cNvPr id="35" name="Line 6">
                <a:extLst>
                  <a:ext uri="{FF2B5EF4-FFF2-40B4-BE49-F238E27FC236}">
                    <a16:creationId xmlns:a16="http://schemas.microsoft.com/office/drawing/2014/main" id="{DE5E1423-20A2-FFF2-7B50-3C2F4AF29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0" y="9113"/>
                <a:ext cx="18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Line 7">
                <a:extLst>
                  <a:ext uri="{FF2B5EF4-FFF2-40B4-BE49-F238E27FC236}">
                    <a16:creationId xmlns:a16="http://schemas.microsoft.com/office/drawing/2014/main" id="{210C289B-A34B-2407-0D80-9829F2D20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01" y="8393"/>
                <a:ext cx="2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Line 8">
                <a:extLst>
                  <a:ext uri="{FF2B5EF4-FFF2-40B4-BE49-F238E27FC236}">
                    <a16:creationId xmlns:a16="http://schemas.microsoft.com/office/drawing/2014/main" id="{6CFDBE6B-6609-4A9D-C129-C99C47C24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8393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C01490CC-3EB1-3EF1-E635-2AD789110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1" y="8393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D9053463-19E4-0EF8-4C38-75A7C03DB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1" y="9653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1999320C-A1B7-9BF5-2704-EC26DE821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1" y="8393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41E4A854-8789-58CA-BD29-B4A699DA8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1" y="965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EFE40BC5-C022-5771-5D8B-ADE3FBDA1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1" y="8033"/>
              <a:ext cx="5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7404B098-ACC2-CB43-E5C3-1A5219E05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1" y="11992"/>
              <a:ext cx="5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3D2F871A-81A2-FF01-1B31-0A57E48C7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5" y="10553"/>
              <a:ext cx="5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BDB402A5-ADE5-A01F-F191-A50352F63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0" y="9293"/>
              <a:ext cx="541" cy="1081"/>
              <a:chOff x="7100" y="9293"/>
              <a:chExt cx="541" cy="1081"/>
            </a:xfrm>
          </p:grpSpPr>
          <p:sp>
            <p:nvSpPr>
              <p:cNvPr id="32" name="Line 17">
                <a:extLst>
                  <a:ext uri="{FF2B5EF4-FFF2-40B4-BE49-F238E27FC236}">
                    <a16:creationId xmlns:a16="http://schemas.microsoft.com/office/drawing/2014/main" id="{23F9EF06-B8C6-774C-6F1C-9FAF09081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00" y="10373"/>
                <a:ext cx="18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Line 18">
                <a:extLst>
                  <a:ext uri="{FF2B5EF4-FFF2-40B4-BE49-F238E27FC236}">
                    <a16:creationId xmlns:a16="http://schemas.microsoft.com/office/drawing/2014/main" id="{6D1EB1A2-9485-1399-8C26-E536ACF73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81" y="9293"/>
                <a:ext cx="1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Line 19">
                <a:extLst>
                  <a:ext uri="{FF2B5EF4-FFF2-40B4-BE49-F238E27FC236}">
                    <a16:creationId xmlns:a16="http://schemas.microsoft.com/office/drawing/2014/main" id="{14482BA5-AC5E-0E99-042A-2C9B44219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81" y="9293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5" name="Line 20">
              <a:extLst>
                <a:ext uri="{FF2B5EF4-FFF2-40B4-BE49-F238E27FC236}">
                  <a16:creationId xmlns:a16="http://schemas.microsoft.com/office/drawing/2014/main" id="{ED9945CA-D431-3DAA-ACAF-6DD90B320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1" y="10913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6" name="Group 21">
              <a:extLst>
                <a:ext uri="{FF2B5EF4-FFF2-40B4-BE49-F238E27FC236}">
                  <a16:creationId xmlns:a16="http://schemas.microsoft.com/office/drawing/2014/main" id="{6EA21391-0560-71E4-E73F-B4824BE604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1" y="10733"/>
              <a:ext cx="540" cy="900"/>
              <a:chOff x="7101" y="10733"/>
              <a:chExt cx="540" cy="900"/>
            </a:xfrm>
          </p:grpSpPr>
          <p:sp>
            <p:nvSpPr>
              <p:cNvPr id="29" name="Line 22">
                <a:extLst>
                  <a:ext uri="{FF2B5EF4-FFF2-40B4-BE49-F238E27FC236}">
                    <a16:creationId xmlns:a16="http://schemas.microsoft.com/office/drawing/2014/main" id="{E681436B-AF86-416E-90C7-1306A73BE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01" y="10733"/>
                <a:ext cx="1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Line 23">
                <a:extLst>
                  <a:ext uri="{FF2B5EF4-FFF2-40B4-BE49-F238E27FC236}">
                    <a16:creationId xmlns:a16="http://schemas.microsoft.com/office/drawing/2014/main" id="{D3B2C128-831C-619F-3968-A153BE0A4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81" y="10733"/>
                <a:ext cx="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Line 24">
                <a:extLst>
                  <a:ext uri="{FF2B5EF4-FFF2-40B4-BE49-F238E27FC236}">
                    <a16:creationId xmlns:a16="http://schemas.microsoft.com/office/drawing/2014/main" id="{1F344E90-1FDE-6632-7037-5F30306EE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81" y="11633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7" name="Line 25">
              <a:extLst>
                <a:ext uri="{FF2B5EF4-FFF2-40B4-BE49-F238E27FC236}">
                  <a16:creationId xmlns:a16="http://schemas.microsoft.com/office/drawing/2014/main" id="{145CA6EC-8C01-D548-8DBD-D2B2FB5B3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1" y="11093"/>
              <a:ext cx="1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8" name="Group 26">
              <a:extLst>
                <a:ext uri="{FF2B5EF4-FFF2-40B4-BE49-F238E27FC236}">
                  <a16:creationId xmlns:a16="http://schemas.microsoft.com/office/drawing/2014/main" id="{3EA7FEF7-7EAD-4B2E-2EFC-ADD5E2C04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1" y="7794"/>
              <a:ext cx="8100" cy="4379"/>
              <a:chOff x="1881" y="7794"/>
              <a:chExt cx="8100" cy="4379"/>
            </a:xfrm>
          </p:grpSpPr>
          <p:sp>
            <p:nvSpPr>
              <p:cNvPr id="19" name="Text Box 27">
                <a:extLst>
                  <a:ext uri="{FF2B5EF4-FFF2-40B4-BE49-F238E27FC236}">
                    <a16:creationId xmlns:a16="http://schemas.microsoft.com/office/drawing/2014/main" id="{31127AFF-B827-9DA5-49F1-3149AC17E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1" y="8874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latin typeface="Arial" panose="020B0604020202020204" pitchFamily="34" charset="0"/>
                    <a:cs typeface="Arial" panose="020B0604020202020204" pitchFamily="34" charset="0"/>
                  </a:rPr>
                  <a:t>Определение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latin typeface="Arial" panose="020B0604020202020204" pitchFamily="34" charset="0"/>
                    <a:cs typeface="Arial" panose="020B0604020202020204" pitchFamily="34" charset="0"/>
                  </a:rPr>
                  <a:t>состояния</a:t>
                </a:r>
              </a:p>
            </p:txBody>
          </p:sp>
          <p:sp>
            <p:nvSpPr>
              <p:cNvPr id="20" name="Text Box 28">
                <a:extLst>
                  <a:ext uri="{FF2B5EF4-FFF2-40B4-BE49-F238E27FC236}">
                    <a16:creationId xmlns:a16="http://schemas.microsoft.com/office/drawing/2014/main" id="{E683C05E-0983-5338-6BF2-31897BA48B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1" y="7794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latin typeface="Arial" panose="020B0604020202020204" pitchFamily="34" charset="0"/>
                  </a:rPr>
                  <a:t>Хранение данных</a:t>
                </a:r>
                <a:endParaRPr lang="ru-RU" altLang="ru-RU" sz="1800">
                  <a:cs typeface="Arial" panose="020B0604020202020204" pitchFamily="34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cs typeface="Arial" panose="020B0604020202020204" pitchFamily="34" charset="0"/>
                  </a:rPr>
                  <a:t> </a:t>
                </a:r>
                <a:r>
                  <a:rPr lang="ru-RU" altLang="ru-RU" sz="1800">
                    <a:latin typeface="Arial" panose="020B0604020202020204" pitchFamily="34" charset="0"/>
                    <a:cs typeface="Arial" panose="020B0604020202020204" pitchFamily="34" charset="0"/>
                  </a:rPr>
                  <a:t>(O</a:t>
                </a:r>
                <a:r>
                  <a:rPr lang="en-US" altLang="ru-RU" sz="1800">
                    <a:latin typeface="Arial" panose="020B0604020202020204" pitchFamily="34" charset="0"/>
                    <a:cs typeface="Arial" panose="020B0604020202020204" pitchFamily="34" charset="0"/>
                  </a:rPr>
                  <a:t>LTP</a:t>
                </a:r>
                <a:r>
                  <a:rPr lang="ru-RU" altLang="ru-RU" sz="180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1" name="Text Box 29">
                <a:extLst>
                  <a:ext uri="{FF2B5EF4-FFF2-40B4-BE49-F238E27FC236}">
                    <a16:creationId xmlns:a16="http://schemas.microsoft.com/office/drawing/2014/main" id="{905656EC-0E32-3CC3-64B4-6941DA5CCB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1" y="11453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cs typeface="Arial" panose="020B0604020202020204" pitchFamily="34" charset="0"/>
                  </a:rPr>
                  <a:t>Принятие решений (машина знаний</a:t>
                </a:r>
                <a:r>
                  <a:rPr lang="ru-RU" altLang="ru-RU" sz="1600">
                    <a:cs typeface="Arial" panose="020B0604020202020204" pitchFamily="34" charset="0"/>
                  </a:rPr>
                  <a:t>)</a:t>
                </a:r>
                <a:endParaRPr lang="ru-RU" altLang="ru-R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 Box 30">
                <a:extLst>
                  <a:ext uri="{FF2B5EF4-FFF2-40B4-BE49-F238E27FC236}">
                    <a16:creationId xmlns:a16="http://schemas.microsoft.com/office/drawing/2014/main" id="{3D31DB4A-F621-DCF5-99DE-F4B5E0BAD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1" y="10013"/>
                <a:ext cx="2340" cy="10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cs typeface="Arial" panose="020B0604020202020204" pitchFamily="34" charset="0"/>
                  </a:rPr>
                  <a:t>Формирование множества альтернатив</a:t>
                </a:r>
                <a:endParaRPr lang="ru-RU" altLang="ru-RU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 Box 31">
                <a:extLst>
                  <a:ext uri="{FF2B5EF4-FFF2-40B4-BE49-F238E27FC236}">
                    <a16:creationId xmlns:a16="http://schemas.microsoft.com/office/drawing/2014/main" id="{E000EB17-61C6-D743-718C-39560F3D89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1" y="8874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Моделирование объекта управления</a:t>
                </a:r>
              </a:p>
            </p:txBody>
          </p:sp>
          <p:sp>
            <p:nvSpPr>
              <p:cNvPr id="24" name="Text Box 32">
                <a:extLst>
                  <a:ext uri="{FF2B5EF4-FFF2-40B4-BE49-F238E27FC236}">
                    <a16:creationId xmlns:a16="http://schemas.microsoft.com/office/drawing/2014/main" id="{5F99119C-046A-3EE4-62FA-2EED148157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1" y="10193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cs typeface="Arial" panose="020B0604020202020204" pitchFamily="34" charset="0"/>
                  </a:rPr>
                  <a:t>Определение целей и критериев</a:t>
                </a:r>
                <a:endParaRPr lang="ru-RU" altLang="ru-RU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 Box 33">
                <a:extLst>
                  <a:ext uri="{FF2B5EF4-FFF2-40B4-BE49-F238E27FC236}">
                    <a16:creationId xmlns:a16="http://schemas.microsoft.com/office/drawing/2014/main" id="{9BF23580-2919-E54B-05AA-928D8250D9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1" y="11453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latin typeface="Arial" panose="020B0604020202020204" pitchFamily="34" charset="0"/>
                  </a:rPr>
                  <a:t>Интерфейс ЛПР </a:t>
                </a:r>
                <a:r>
                  <a:rPr lang="ru-RU" altLang="ru-RU" sz="1600">
                    <a:cs typeface="Arial" panose="020B0604020202020204" pitchFamily="34" charset="0"/>
                  </a:rPr>
                  <a:t>(</a:t>
                </a:r>
                <a:r>
                  <a:rPr lang="ru-RU" altLang="ru-RU" sz="1800">
                    <a:latin typeface="Arial" panose="020B0604020202020204" pitchFamily="34" charset="0"/>
                  </a:rPr>
                  <a:t>оценка решений</a:t>
                </a:r>
                <a:r>
                  <a:rPr lang="ru-RU" altLang="ru-RU" sz="1600"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6" name="Text Box 34">
                <a:extLst>
                  <a:ext uri="{FF2B5EF4-FFF2-40B4-BE49-F238E27FC236}">
                    <a16:creationId xmlns:a16="http://schemas.microsoft.com/office/drawing/2014/main" id="{0BAE84BD-DDC1-4C27-F7EB-504C2040E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7853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latin typeface="Arial" panose="020B0604020202020204" pitchFamily="34" charset="0"/>
                    <a:cs typeface="Arial" panose="020B0604020202020204" pitchFamily="34" charset="0"/>
                  </a:rPr>
                  <a:t>Незапрашиваемые источники</a:t>
                </a:r>
              </a:p>
            </p:txBody>
          </p:sp>
          <p:sp>
            <p:nvSpPr>
              <p:cNvPr id="27" name="Text Box 35">
                <a:extLst>
                  <a:ext uri="{FF2B5EF4-FFF2-40B4-BE49-F238E27FC236}">
                    <a16:creationId xmlns:a16="http://schemas.microsoft.com/office/drawing/2014/main" id="{34D39BDC-316E-1ADD-A85D-0E67E7E1F2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1" y="8753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latin typeface="Arial" panose="020B0604020202020204" pitchFamily="34" charset="0"/>
                    <a:cs typeface="Arial" panose="020B0604020202020204" pitchFamily="34" charset="0"/>
                  </a:rPr>
                  <a:t>Запрашиваемые источники</a:t>
                </a:r>
              </a:p>
            </p:txBody>
          </p:sp>
          <p:sp>
            <p:nvSpPr>
              <p:cNvPr id="28" name="Text Box 36">
                <a:extLst>
                  <a:ext uri="{FF2B5EF4-FFF2-40B4-BE49-F238E27FC236}">
                    <a16:creationId xmlns:a16="http://schemas.microsoft.com/office/drawing/2014/main" id="{2C6E7D69-77CE-8131-4E4E-178587E1C9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41" y="7853"/>
                <a:ext cx="23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cs typeface="Arial" panose="020B0604020202020204" pitchFamily="34" charset="0"/>
                  </a:rPr>
                  <a:t>Хранение данных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1800">
                    <a:cs typeface="Arial" panose="020B0604020202020204" pitchFamily="34" charset="0"/>
                  </a:rPr>
                  <a:t>(</a:t>
                </a:r>
                <a:r>
                  <a:rPr lang="en-US" altLang="ru-RU" sz="1800">
                    <a:latin typeface="Arial" panose="020B0604020202020204" pitchFamily="34" charset="0"/>
                  </a:rPr>
                  <a:t>Data Warehouse</a:t>
                </a:r>
                <a:r>
                  <a:rPr lang="ru-RU" altLang="ru-RU" sz="1800">
                    <a:latin typeface="Arial" panose="020B0604020202020204" pitchFamily="34" charset="0"/>
                  </a:rPr>
                  <a:t> </a:t>
                </a:r>
                <a:r>
                  <a:rPr lang="ru-RU" altLang="ru-RU" sz="1800">
                    <a:cs typeface="Arial" panose="020B0604020202020204" pitchFamily="34" charset="0"/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9869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3C04E-9C50-12FC-D140-2FD483E2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Матрица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82B8F3-D193-E696-6051-AFE24FC5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712400-CA47-98A5-6125-BEB9A0514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03388"/>
            <a:ext cx="9385300" cy="414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E6F1E-0BC9-3F4A-E2D3-2C5336BE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27455DB-D5A9-5978-16F7-232BB68F4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3" y="2953544"/>
            <a:ext cx="6053138" cy="3169037"/>
          </a:xfr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EBA7E08-E9E4-A87D-0142-9008EDAF5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150" y="2479675"/>
            <a:ext cx="5267324" cy="301633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CD59CDE-414E-1923-4FF1-0DB075058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0" y="2164557"/>
            <a:ext cx="7340600" cy="2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3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AECC2-6CE8-A90A-54F5-852BB1D9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4111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Библиография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BC062-E98E-84E4-F72E-32D5152C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4345"/>
            <a:ext cx="10515600" cy="46902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/>
              <a:t>Коваль, О. И. Организация и планирование городской телефонной связи : Учебное пособие по курсу "Организация и планирование телефонной связи" для специалистов 1728 </a:t>
            </a:r>
            <a:r>
              <a:rPr lang="en-US" sz="2400" dirty="0"/>
              <a:t>/</a:t>
            </a:r>
            <a:r>
              <a:rPr lang="ru-RU" sz="2400" dirty="0"/>
              <a:t> О.И. Коваль – М.</a:t>
            </a:r>
            <a:r>
              <a:rPr lang="en-US" sz="2400" dirty="0"/>
              <a:t> : </a:t>
            </a:r>
            <a:r>
              <a:rPr lang="ru-RU" sz="2400" dirty="0"/>
              <a:t>ВЗЭИС, 1980. – 20 Ч1 – Москва : ВЗЭИС, 1980. – 56 с.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Смирнов, А.В. Телекоммуникационные системы и сети : учебное пособие / А.В. Смирнов. – Москва : Горячая линия – Телеком, 2012. – 256 с.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Гольдштейн, Б.С. Сети связи : учебник для вузов / Б.С. Гольдштейн, Н.А. Соколов, Г.Г. Яновский. – Санкт-Петербург : БХВ-Петербург, 2010. – 400 с.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Шабаев, Александр Владимирович. Исследование нагрузки и методов маршрутизации вызовов на междугородной телефонной сети общего пользования : диссертация … кандидата технических наук : 05.12.14 - Москва, 1997. - 179 с.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842ACE8-D89F-A8DA-F82B-67697E6A2FB7}"/>
              </a:ext>
            </a:extLst>
          </p:cNvPr>
          <p:cNvSpPr txBox="1">
            <a:spLocks/>
          </p:cNvSpPr>
          <p:nvPr/>
        </p:nvSpPr>
        <p:spPr>
          <a:xfrm>
            <a:off x="838200" y="746523"/>
            <a:ext cx="10515600" cy="60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УДК </a:t>
            </a:r>
            <a:r>
              <a:rPr lang="en-US" sz="2400" dirty="0"/>
              <a:t>004</a:t>
            </a:r>
            <a:r>
              <a:rPr lang="ru-RU" sz="2400" dirty="0"/>
              <a:t>.</a:t>
            </a:r>
            <a:r>
              <a:rPr lang="en-US" sz="2400" dirty="0"/>
              <a:t>4</a:t>
            </a:r>
            <a:r>
              <a:rPr lang="ru-RU" sz="2400" dirty="0"/>
              <a:t> Программные средства; УДК 621.39 Средства телекоммуникации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BCA71EE-A030-54EC-0077-756074A5CCFA}"/>
              </a:ext>
            </a:extLst>
          </p:cNvPr>
          <p:cNvSpPr txBox="1">
            <a:spLocks/>
          </p:cNvSpPr>
          <p:nvPr/>
        </p:nvSpPr>
        <p:spPr>
          <a:xfrm>
            <a:off x="838200" y="1268215"/>
            <a:ext cx="10515600" cy="41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Базовые издания</a:t>
            </a:r>
          </a:p>
        </p:txBody>
      </p:sp>
    </p:spTree>
    <p:extLst>
      <p:ext uri="{BB962C8B-B14F-4D97-AF65-F5344CB8AC3E}">
        <p14:creationId xmlns:p14="http://schemas.microsoft.com/office/powerpoint/2010/main" val="222964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77CB7-D1AB-43EF-9AC7-56EE7706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5A21A5-EAFB-4564-B0BC-A941BBF78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ГОСТ Р 53725-2009. К</a:t>
            </a:r>
            <a:r>
              <a:rPr lang="ru-RU" dirty="0">
                <a:solidFill>
                  <a:srgbClr val="040C28"/>
                </a:solidFill>
                <a:latin typeface="Google Sans"/>
              </a:rPr>
              <a:t>ачество 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услуги «Междугородняя телефонная связь»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[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Текст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]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. </a:t>
            </a:r>
            <a:r>
              <a:rPr lang="ru-RU" b="0" i="0" dirty="0" err="1">
                <a:solidFill>
                  <a:srgbClr val="040C28"/>
                </a:solidFill>
                <a:effectLst/>
                <a:latin typeface="Google Sans"/>
              </a:rPr>
              <a:t>Введ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. 2011-01-01. – Москва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: </a:t>
            </a:r>
            <a:r>
              <a:rPr lang="ru-RU" dirty="0" err="1">
                <a:solidFill>
                  <a:srgbClr val="040C28"/>
                </a:solidFill>
                <a:latin typeface="Google Sans"/>
              </a:rPr>
              <a:t>Стандартинформ</a:t>
            </a:r>
            <a:r>
              <a:rPr lang="ru-RU" dirty="0">
                <a:solidFill>
                  <a:srgbClr val="040C28"/>
                </a:solidFill>
                <a:latin typeface="Google Sans"/>
              </a:rPr>
              <a:t>, 2009. 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– IV, 11</a:t>
            </a:r>
            <a:r>
              <a:rPr lang="ru-RU" dirty="0">
                <a:solidFill>
                  <a:srgbClr val="040C28"/>
                </a:solidFill>
                <a:latin typeface="Google Sans"/>
              </a:rPr>
              <a:t> с. – (Национальный стандарт Российской Федерации)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7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AECC2-6CE8-A90A-54F5-852BB1D9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355"/>
            <a:ext cx="10515600" cy="4111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Периодические издания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BC062-E98E-84E4-F72E-32D5152C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6138"/>
            <a:ext cx="10515600" cy="54959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1800" dirty="0"/>
              <a:t>Асратян, Р.Э. Организация обработки защищённых сообщений в распределённых системах на основе Cryptographic Message Syntax / Р.Э Асратян // Информационные технологии - 2019. - №7. - С. 435-442.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/>
              <a:t>Ле Тхань, Т.Н. Анализ средств и моделей взаимодействия между компонентами в системе управления корпоративной мобильностью / Т.Н. Ле Тхань, Кравец А.Г., Нгок З.Б // Информационные технологии - 2018. - №1. - С. 64-73.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/>
              <a:t>Быков, В.В. Адаптивное размещение Ориентиров в задаче о кратчайшем пути для графов Большой размерности / В.В. Быков , А.А Солдатенко // Программные продукты и системы – 2016. - №1. – С. 52-60.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/>
              <a:t>Дворников С.В. Статистические характеристики помехозащищённых радиолиний с управлением частотным ресурсов / С.В. Дворников, А.В. </a:t>
            </a:r>
            <a:r>
              <a:rPr lang="ru-RU" sz="1800" dirty="0" err="1"/>
              <a:t>Пшеничков</a:t>
            </a:r>
            <a:r>
              <a:rPr lang="ru-RU" sz="1800" dirty="0"/>
              <a:t>, С.С. Манаенко // Информационные технологии – 2019. - №1. –С. 35-50.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/>
              <a:t>Александров, И.П. Анализ эффективности системы тарификации междугородных телефонных соединений / И.П. Александров, С.В. Козлов // Связь и информатика – 2020. – №4. – С. 22–29.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/>
              <a:t>Петров, А.Н. Моделирование нагрузки на междугородние телефонные сети с учетом суточных колебаний / А.Н. Петров // Вестник связи – 2019. – №6. – С. 45–52.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/>
              <a:t>Сидоров, М.В. Оптимизация маршрутизации междугородних звонков в условиях ограниченных ресурсов / М.В. Сидоров, Л.А. Иванова // Телекоммуникации – 2021. – №2. – С. 33–40.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/>
              <a:t>Кузнецов, Д.А. Влияние тарифной политики на поведение абонентов междугородней связи / Д.А. Кузнецов // Информационные технологии и телекоммуникации – 2022. – №5. – С. 58–65.</a:t>
            </a:r>
          </a:p>
          <a:p>
            <a:pPr marL="514350" indent="-514350">
              <a:buFont typeface="+mj-lt"/>
              <a:buAutoNum type="arabicPeriod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773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B5B3202-1C63-5D93-0193-2218EF0A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78"/>
            <a:ext cx="10515600" cy="87011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Проблемы практики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F10E6E6-025A-9572-A45B-FFEB1BE0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42" y="2908466"/>
            <a:ext cx="11220116" cy="506086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2000" b="0" i="0" dirty="0">
                <a:solidFill>
                  <a:srgbClr val="1F2937"/>
                </a:solidFill>
                <a:effectLst/>
                <a:cs typeface="Arial" panose="020B0604020202020204" pitchFamily="34" charset="0"/>
              </a:rPr>
              <a:t>Рост числа компаний, переходящих на IP-телефонию без должной модернизации сетевой инфраструктуры.</a:t>
            </a:r>
          </a:p>
          <a:p>
            <a:pPr algn="l">
              <a:buFont typeface="+mj-lt"/>
              <a:buAutoNum type="arabicPeriod"/>
            </a:pPr>
            <a:r>
              <a:rPr lang="ru-RU" sz="2000" b="0" i="0" dirty="0">
                <a:solidFill>
                  <a:srgbClr val="1F2937"/>
                </a:solidFill>
                <a:effectLst/>
                <a:cs typeface="Arial" panose="020B0604020202020204" pitchFamily="34" charset="0"/>
              </a:rPr>
              <a:t>Увеличение числа кибератак на IP-телефонию (VoIP), включая перехват разговоров и </a:t>
            </a:r>
            <a:r>
              <a:rPr lang="ru-RU" sz="2000" b="0" i="0" dirty="0" err="1">
                <a:solidFill>
                  <a:srgbClr val="1F2937"/>
                </a:solidFill>
                <a:effectLst/>
                <a:cs typeface="Arial" panose="020B0604020202020204" pitchFamily="34" charset="0"/>
              </a:rPr>
              <a:t>DDoS</a:t>
            </a:r>
            <a:r>
              <a:rPr lang="ru-RU" sz="2000" b="0" i="0" dirty="0">
                <a:solidFill>
                  <a:srgbClr val="1F2937"/>
                </a:solidFill>
                <a:effectLst/>
                <a:cs typeface="Arial" panose="020B0604020202020204" pitchFamily="34" charset="0"/>
              </a:rPr>
              <a:t>-атаки.</a:t>
            </a:r>
          </a:p>
          <a:p>
            <a:pPr algn="l">
              <a:buFont typeface="+mj-lt"/>
              <a:buAutoNum type="arabicPeriod"/>
            </a:pPr>
            <a:r>
              <a:rPr lang="ru-RU" sz="2000" b="0" i="0" dirty="0">
                <a:solidFill>
                  <a:srgbClr val="1F2937"/>
                </a:solidFill>
                <a:effectLst/>
                <a:cs typeface="Arial" panose="020B0604020202020204" pitchFamily="34" charset="0"/>
              </a:rPr>
              <a:t>Отсутствие единых стандартов качества связи в IP-телефонии у разных операторов и провайдеров.</a:t>
            </a:r>
          </a:p>
          <a:p>
            <a:pPr marL="0" indent="0" algn="l">
              <a:buNone/>
            </a:pPr>
            <a:endParaRPr lang="ru-RU" sz="2000" b="1" i="0" dirty="0">
              <a:solidFill>
                <a:srgbClr val="1F2937"/>
              </a:solidFill>
              <a:effectLst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sz="2000" b="1" i="0" dirty="0">
                <a:solidFill>
                  <a:srgbClr val="1F2937"/>
                </a:solidFill>
                <a:effectLst/>
                <a:cs typeface="Arial" panose="020B0604020202020204" pitchFamily="34" charset="0"/>
              </a:rPr>
              <a:t>Таким образом, доказана необходимость автоматизации информационных процессов обеспечения защиты связи.</a:t>
            </a:r>
            <a:endParaRPr lang="ru-RU" sz="2000" b="0" i="0" dirty="0">
              <a:solidFill>
                <a:srgbClr val="1F2937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94E4DA-145B-71B0-5EE3-C85561B8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69724"/>
            <a:ext cx="5872162" cy="12423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FC3E79-46F9-C3AC-97F4-3B2A3F9B5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2" y="969724"/>
            <a:ext cx="4737338" cy="17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0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5B0AE-D08C-D9BB-5003-D0D929DB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950" y="71634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/>
              <a:t>1. </a:t>
            </a:r>
            <a:r>
              <a:rPr lang="en-US" sz="3600" b="1" dirty="0"/>
              <a:t>Asterisk</a:t>
            </a:r>
            <a:endParaRPr lang="ru-RU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B8B86-3A22-6FC9-638C-CB08867A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149"/>
            <a:ext cx="10515600" cy="246856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Требует квалифицированной настройки серверного оборудования и сети.</a:t>
            </a:r>
          </a:p>
          <a:p>
            <a:r>
              <a:rPr lang="ru-RU" dirty="0"/>
              <a:t>Ограничение производительности систем при большом количестве одновременных вызовов без дополнительных модулей.</a:t>
            </a:r>
          </a:p>
          <a:p>
            <a:r>
              <a:rPr lang="ru-RU" dirty="0"/>
              <a:t>Отсутствие встроенных аналитических модулей мониторинга безопасности IP-соединений в базовой комплектации решений.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9E393E-1A49-2468-EB8C-1125C15C9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957641"/>
            <a:ext cx="5924550" cy="2992058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DD8A698-D968-D13C-BB43-BE8B332EEA6A}"/>
              </a:ext>
            </a:extLst>
          </p:cNvPr>
          <p:cNvSpPr txBox="1">
            <a:spLocks/>
          </p:cNvSpPr>
          <p:nvPr/>
        </p:nvSpPr>
        <p:spPr>
          <a:xfrm>
            <a:off x="838200" y="144378"/>
            <a:ext cx="10515600" cy="870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Проблемы теории</a:t>
            </a:r>
          </a:p>
        </p:txBody>
      </p:sp>
    </p:spTree>
    <p:extLst>
      <p:ext uri="{BB962C8B-B14F-4D97-AF65-F5344CB8AC3E}">
        <p14:creationId xmlns:p14="http://schemas.microsoft.com/office/powerpoint/2010/main" val="187822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5B0AE-D08C-D9BB-5003-D0D929DB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950" y="71634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/>
              <a:t>2. </a:t>
            </a:r>
            <a:r>
              <a:rPr lang="en-US" sz="3600" b="1" dirty="0"/>
              <a:t>3CX Phone System</a:t>
            </a:r>
            <a:endParaRPr lang="ru-RU" sz="3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B8B86-3A22-6FC9-638C-CB08867A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1" y="1900368"/>
            <a:ext cx="5484813" cy="316864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Требует квалифицированной настройки серверного оборудования и сети.</a:t>
            </a:r>
          </a:p>
          <a:p>
            <a:r>
              <a:rPr lang="ru-RU" dirty="0"/>
              <a:t>Ограничение производительности систем при большом количестве одновременных вызовов без дополнительных модулей.</a:t>
            </a:r>
          </a:p>
          <a:p>
            <a:r>
              <a:rPr lang="ru-RU" dirty="0"/>
              <a:t>Отсутствие встроенных аналитических модулей мониторинга безопасности IP-соединений в базовой комплектации решений.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DD8A698-D968-D13C-BB43-BE8B332EEA6A}"/>
              </a:ext>
            </a:extLst>
          </p:cNvPr>
          <p:cNvSpPr txBox="1">
            <a:spLocks/>
          </p:cNvSpPr>
          <p:nvPr/>
        </p:nvSpPr>
        <p:spPr>
          <a:xfrm>
            <a:off x="838200" y="144378"/>
            <a:ext cx="10515600" cy="870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Проблемы теории (продолжение)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6853F6-A114-9FF8-06B7-C63F20CBF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045816"/>
            <a:ext cx="4967288" cy="3770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191AA4-A9E7-39B1-A9E4-BE567A40B9C5}"/>
              </a:ext>
            </a:extLst>
          </p:cNvPr>
          <p:cNvSpPr txBox="1"/>
          <p:nvPr/>
        </p:nvSpPr>
        <p:spPr>
          <a:xfrm>
            <a:off x="939800" y="5063823"/>
            <a:ext cx="10350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1" dirty="0"/>
              <a:t>Таким образом, доказана необходимость автоматизации информационных процессов обеспечения защиты связи.</a:t>
            </a:r>
          </a:p>
        </p:txBody>
      </p:sp>
    </p:spTree>
    <p:extLst>
      <p:ext uri="{BB962C8B-B14F-4D97-AF65-F5344CB8AC3E}">
        <p14:creationId xmlns:p14="http://schemas.microsoft.com/office/powerpoint/2010/main" val="37825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53">
            <a:extLst>
              <a:ext uri="{FF2B5EF4-FFF2-40B4-BE49-F238E27FC236}">
                <a16:creationId xmlns:a16="http://schemas.microsoft.com/office/drawing/2014/main" id="{F1BAE6D1-2FA6-628D-3B4C-EAE6DB0202AC}"/>
              </a:ext>
            </a:extLst>
          </p:cNvPr>
          <p:cNvGrpSpPr>
            <a:grpSpLocks/>
          </p:cNvGrpSpPr>
          <p:nvPr/>
        </p:nvGrpSpPr>
        <p:grpSpPr bwMode="auto">
          <a:xfrm>
            <a:off x="1830732" y="3001279"/>
            <a:ext cx="7254534" cy="2244725"/>
            <a:chOff x="204" y="2288"/>
            <a:chExt cx="4571" cy="1414"/>
          </a:xfrm>
        </p:grpSpPr>
        <p:sp>
          <p:nvSpPr>
            <p:cNvPr id="5" name="AutoShape 1044">
              <a:extLst>
                <a:ext uri="{FF2B5EF4-FFF2-40B4-BE49-F238E27FC236}">
                  <a16:creationId xmlns:a16="http://schemas.microsoft.com/office/drawing/2014/main" id="{5A9AEE3A-31BC-9622-8C41-1894D1DF1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2288"/>
              <a:ext cx="4075" cy="393"/>
            </a:xfrm>
            <a:prstGeom prst="rightArrowCallout">
              <a:avLst>
                <a:gd name="adj1" fmla="val 44685"/>
                <a:gd name="adj2" fmla="val 50000"/>
                <a:gd name="adj3" fmla="val 28881"/>
                <a:gd name="adj4" fmla="val 95241"/>
              </a:avLst>
            </a:prstGeom>
            <a:solidFill>
              <a:srgbClr val="FFFFFF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65700" tIns="34164" rIns="65700" bIns="34164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just">
                <a:spcAft>
                  <a:spcPts val="600"/>
                </a:spcAft>
              </a:pPr>
              <a:r>
                <a:rPr lang="ru-RU" sz="1600" kern="100" dirty="0">
                  <a:solidFill>
                    <a:schemeClr val="accent2"/>
                  </a:solidFill>
                  <a:effectLst/>
                  <a:ea typeface="Aptos" panose="020B0004020202020204" pitchFamily="34" charset="0"/>
                </a:rPr>
                <a:t>Отсутствие встроенных аналитических модулей мониторинга</a:t>
              </a:r>
            </a:p>
            <a:p>
              <a:pPr algn="just">
                <a:spcAft>
                  <a:spcPts val="600"/>
                </a:spcAft>
              </a:pPr>
              <a:r>
                <a:rPr lang="ru-RU" sz="1600" kern="100" dirty="0">
                  <a:solidFill>
                    <a:schemeClr val="accent2"/>
                  </a:solidFill>
                  <a:effectLst/>
                  <a:ea typeface="Aptos" panose="020B0004020202020204" pitchFamily="34" charset="0"/>
                </a:rPr>
                <a:t>безопасности IP-соединений в базовой комплектации решений.</a:t>
              </a:r>
            </a:p>
          </p:txBody>
        </p:sp>
        <p:sp>
          <p:nvSpPr>
            <p:cNvPr id="6" name="AutoShape 1045">
              <a:extLst>
                <a:ext uri="{FF2B5EF4-FFF2-40B4-BE49-F238E27FC236}">
                  <a16:creationId xmlns:a16="http://schemas.microsoft.com/office/drawing/2014/main" id="{9D8EC7B4-8AB2-B606-C4D0-D81B51649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301"/>
              <a:ext cx="492" cy="1401"/>
            </a:xfrm>
            <a:prstGeom prst="rightArrowCallout">
              <a:avLst>
                <a:gd name="adj1" fmla="val 62462"/>
                <a:gd name="adj2" fmla="val 61196"/>
                <a:gd name="adj3" fmla="val 16556"/>
                <a:gd name="adj4" fmla="val 73384"/>
              </a:avLst>
            </a:prstGeom>
            <a:solidFill>
              <a:srgbClr val="BBE0E3"/>
            </a:solidFill>
            <a:ln w="9398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marL="17938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ts val="1400"/>
                </a:lnSpc>
              </a:pPr>
              <a:endParaRPr lang="ru-RU" altLang="ru-RU" sz="1200"/>
            </a:p>
          </p:txBody>
        </p:sp>
      </p:grpSp>
      <p:sp>
        <p:nvSpPr>
          <p:cNvPr id="7" name="Rectangle 16">
            <a:extLst>
              <a:ext uri="{FF2B5EF4-FFF2-40B4-BE49-F238E27FC236}">
                <a16:creationId xmlns:a16="http://schemas.microsoft.com/office/drawing/2014/main" id="{5DA59ECF-239A-F52F-EC93-B4DF19FF0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1" y="49214"/>
            <a:ext cx="8785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/>
              <a:t>Противоречие между требованиями практики и состоянием теории </a:t>
            </a:r>
            <a:endParaRPr lang="ru-RU" altLang="ru-RU" sz="2400" b="1" dirty="0">
              <a:solidFill>
                <a:srgbClr val="FF3300"/>
              </a:solidFill>
            </a:endParaRPr>
          </a:p>
        </p:txBody>
      </p:sp>
      <p:sp>
        <p:nvSpPr>
          <p:cNvPr id="8" name="Text Box 1031">
            <a:extLst>
              <a:ext uri="{FF2B5EF4-FFF2-40B4-BE49-F238E27FC236}">
                <a16:creationId xmlns:a16="http://schemas.microsoft.com/office/drawing/2014/main" id="{2179B56B-D7BD-393B-4808-E6631AD38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5638573"/>
            <a:ext cx="1028700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600" b="1" dirty="0"/>
              <a:t>Цель: автоматизация информационных процессов мониторинга безопасности IP-телефонии в условиях роста числа пользователей и увеличения аномалий.</a:t>
            </a:r>
            <a:endParaRPr lang="ru-RU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utoShape 1033">
            <a:extLst>
              <a:ext uri="{FF2B5EF4-FFF2-40B4-BE49-F238E27FC236}">
                <a16:creationId xmlns:a16="http://schemas.microsoft.com/office/drawing/2014/main" id="{4114AE24-FB95-6B33-8CD4-6B983D10A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1597581"/>
            <a:ext cx="6473511" cy="628452"/>
          </a:xfrm>
          <a:prstGeom prst="rightArrowCallout">
            <a:avLst>
              <a:gd name="adj1" fmla="val 43009"/>
              <a:gd name="adj2" fmla="val 49282"/>
              <a:gd name="adj3" fmla="val 25607"/>
              <a:gd name="adj4" fmla="val 9580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65700" tIns="34164" rIns="65700" bIns="34164"/>
          <a:lstStyle>
            <a:lvl1pPr marL="88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ru-RU" altLang="ru-RU" sz="1600" dirty="0">
                <a:solidFill>
                  <a:schemeClr val="accent6">
                    <a:lumMod val="50000"/>
                  </a:schemeClr>
                </a:solidFill>
              </a:rPr>
              <a:t>Увеличение числа кибератак на IP-телефонию (VoIP), включая перехват разговоров и </a:t>
            </a:r>
            <a:r>
              <a:rPr lang="ru-RU" altLang="ru-RU" sz="1600" dirty="0" err="1">
                <a:solidFill>
                  <a:schemeClr val="accent6">
                    <a:lumMod val="50000"/>
                  </a:schemeClr>
                </a:solidFill>
              </a:rPr>
              <a:t>DDoS</a:t>
            </a:r>
            <a:r>
              <a:rPr lang="ru-RU" altLang="ru-RU" sz="1600" dirty="0">
                <a:solidFill>
                  <a:schemeClr val="accent6">
                    <a:lumMod val="50000"/>
                  </a:schemeClr>
                </a:solidFill>
              </a:rPr>
              <a:t>-атаки</a:t>
            </a:r>
          </a:p>
        </p:txBody>
      </p:sp>
      <p:sp>
        <p:nvSpPr>
          <p:cNvPr id="10" name="AutoShape 1036">
            <a:extLst>
              <a:ext uri="{FF2B5EF4-FFF2-40B4-BE49-F238E27FC236}">
                <a16:creationId xmlns:a16="http://schemas.microsoft.com/office/drawing/2014/main" id="{BE9F00B2-6B4F-2EAE-9AA1-82C322A24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606" y="4479604"/>
            <a:ext cx="6465755" cy="780815"/>
          </a:xfrm>
          <a:prstGeom prst="rightArrowCallout">
            <a:avLst>
              <a:gd name="adj1" fmla="val 44685"/>
              <a:gd name="adj2" fmla="val 50000"/>
              <a:gd name="adj3" fmla="val 23097"/>
              <a:gd name="adj4" fmla="val 95241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65700" tIns="34164" rIns="65700" bIns="3416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ru-RU" altLang="ru-RU" sz="1600" dirty="0"/>
              <a:t>Ограничение производительности систем при большом количестве одновременных вызовов без дополнительных модулей</a:t>
            </a:r>
          </a:p>
        </p:txBody>
      </p:sp>
      <p:sp>
        <p:nvSpPr>
          <p:cNvPr id="11" name="AutoShape 1037">
            <a:extLst>
              <a:ext uri="{FF2B5EF4-FFF2-40B4-BE49-F238E27FC236}">
                <a16:creationId xmlns:a16="http://schemas.microsoft.com/office/drawing/2014/main" id="{E63BD714-0BCA-11B7-9679-54B77144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732" y="701581"/>
            <a:ext cx="779463" cy="2224087"/>
          </a:xfrm>
          <a:prstGeom prst="rightArrowCallout">
            <a:avLst>
              <a:gd name="adj1" fmla="val 77198"/>
              <a:gd name="adj2" fmla="val 75633"/>
              <a:gd name="adj3" fmla="val 16556"/>
              <a:gd name="adj4" fmla="val 73384"/>
            </a:avLst>
          </a:prstGeom>
          <a:solidFill>
            <a:srgbClr val="BBE0E3"/>
          </a:solidFill>
          <a:ln w="9398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marL="179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1400"/>
              </a:lnSpc>
            </a:pPr>
            <a:endParaRPr lang="ru-RU" altLang="ru-RU" sz="1200"/>
          </a:p>
        </p:txBody>
      </p:sp>
      <p:sp>
        <p:nvSpPr>
          <p:cNvPr id="12" name="Text Box 1040">
            <a:extLst>
              <a:ext uri="{FF2B5EF4-FFF2-40B4-BE49-F238E27FC236}">
                <a16:creationId xmlns:a16="http://schemas.microsoft.com/office/drawing/2014/main" id="{6E469E40-94DA-9DE4-A811-1EEF0E32582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98146" y="4054542"/>
            <a:ext cx="26654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ru-RU" altLang="ru-RU" sz="1600" dirty="0"/>
              <a:t>Проблемы теории</a:t>
            </a:r>
          </a:p>
        </p:txBody>
      </p:sp>
      <p:sp>
        <p:nvSpPr>
          <p:cNvPr id="13" name="Text Box 1047">
            <a:extLst>
              <a:ext uri="{FF2B5EF4-FFF2-40B4-BE49-F238E27FC236}">
                <a16:creationId xmlns:a16="http://schemas.microsoft.com/office/drawing/2014/main" id="{5921A644-3AC1-FAA2-0D6A-A05129B512C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28932" y="1686479"/>
            <a:ext cx="2404456" cy="27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ru-RU" altLang="ru-RU" sz="1600" dirty="0"/>
              <a:t>Проблемы практики</a:t>
            </a:r>
          </a:p>
        </p:txBody>
      </p:sp>
      <p:sp>
        <p:nvSpPr>
          <p:cNvPr id="14" name="Text Box 1050">
            <a:extLst>
              <a:ext uri="{FF2B5EF4-FFF2-40B4-BE49-F238E27FC236}">
                <a16:creationId xmlns:a16="http://schemas.microsoft.com/office/drawing/2014/main" id="{BFE1C7A6-0A3B-DD84-D606-87EDFEBF7EC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517917" y="2140837"/>
            <a:ext cx="4874503" cy="1569660"/>
          </a:xfrm>
          <a:prstGeom prst="rect">
            <a:avLst/>
          </a:prstGeom>
          <a:solidFill>
            <a:schemeClr val="accent2">
              <a:lumMod val="60000"/>
              <a:lumOff val="40000"/>
              <a:alpha val="78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defRPr/>
            </a:pPr>
            <a:r>
              <a:rPr lang="ru-RU" sz="1600" b="0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Противоречие между ростом числа пользователей IP-телефонии с увеличением угроз безопасности и отсутствием в существующих решениях встроенных аналитических инструментов обеспечивающих безопасность связи.</a:t>
            </a:r>
            <a:endParaRPr lang="ru-RU" alt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utoShape 1033">
            <a:extLst>
              <a:ext uri="{FF2B5EF4-FFF2-40B4-BE49-F238E27FC236}">
                <a16:creationId xmlns:a16="http://schemas.microsoft.com/office/drawing/2014/main" id="{0B996899-E064-6EF1-3E84-ADEA4248A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870953"/>
            <a:ext cx="6484623" cy="628453"/>
          </a:xfrm>
          <a:prstGeom prst="rightArrowCallout">
            <a:avLst>
              <a:gd name="adj1" fmla="val 43009"/>
              <a:gd name="adj2" fmla="val 49282"/>
              <a:gd name="adj3" fmla="val 25597"/>
              <a:gd name="adj4" fmla="val 9580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65700" tIns="34164" rIns="65700" bIns="34164"/>
          <a:lstStyle>
            <a:lvl1pPr marL="904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ru-RU" sz="1600" kern="100" dirty="0">
                <a:solidFill>
                  <a:schemeClr val="accent2"/>
                </a:solidFill>
                <a:effectLst/>
                <a:ea typeface="Aptos" panose="020B0004020202020204" pitchFamily="34" charset="0"/>
              </a:rPr>
              <a:t>Рост числа компаний, переходящих на IP-телефонию без должной модернизации сетевой инфраструктуры.</a:t>
            </a:r>
          </a:p>
        </p:txBody>
      </p:sp>
      <p:sp>
        <p:nvSpPr>
          <p:cNvPr id="16" name="AutoShape 1043">
            <a:extLst>
              <a:ext uri="{FF2B5EF4-FFF2-40B4-BE49-F238E27FC236}">
                <a16:creationId xmlns:a16="http://schemas.microsoft.com/office/drawing/2014/main" id="{B9CC20C0-CEB8-6B63-5C0A-18C52695A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606" y="2270199"/>
            <a:ext cx="6465756" cy="545558"/>
          </a:xfrm>
          <a:prstGeom prst="rightArrowCallout">
            <a:avLst>
              <a:gd name="adj1" fmla="val 41620"/>
              <a:gd name="adj2" fmla="val 50000"/>
              <a:gd name="adj3" fmla="val 29007"/>
              <a:gd name="adj4" fmla="val 95727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65700" tIns="34164" rIns="65700" bIns="34164"/>
          <a:lstStyle>
            <a:lvl1pPr marL="904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ru-RU" altLang="ru-RU" sz="1600" dirty="0">
                <a:solidFill>
                  <a:schemeClr val="accent6">
                    <a:lumMod val="50000"/>
                  </a:schemeClr>
                </a:solidFill>
              </a:rPr>
              <a:t>Отсутствие единых стандартов качества связи в IP-телефонии у разных операторов и провайдеров.</a:t>
            </a:r>
          </a:p>
        </p:txBody>
      </p:sp>
      <p:sp>
        <p:nvSpPr>
          <p:cNvPr id="17" name="AutoShape 1036">
            <a:extLst>
              <a:ext uri="{FF2B5EF4-FFF2-40B4-BE49-F238E27FC236}">
                <a16:creationId xmlns:a16="http://schemas.microsoft.com/office/drawing/2014/main" id="{CA3351C4-A805-ED5E-EBF0-2F80042D0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3769414"/>
            <a:ext cx="6493307" cy="565150"/>
          </a:xfrm>
          <a:prstGeom prst="rightArrowCallout">
            <a:avLst>
              <a:gd name="adj1" fmla="val 44685"/>
              <a:gd name="adj2" fmla="val 50000"/>
              <a:gd name="adj3" fmla="val 23056"/>
              <a:gd name="adj4" fmla="val 95241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65700" tIns="34164" rIns="65700" bIns="34164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None/>
            </a:pPr>
            <a:r>
              <a:rPr lang="ru-RU" altLang="ru-RU" sz="1600" dirty="0"/>
              <a:t>Требует квалифицированной настройки серверного оборудования и сети</a:t>
            </a:r>
          </a:p>
        </p:txBody>
      </p:sp>
    </p:spTree>
    <p:extLst>
      <p:ext uri="{BB962C8B-B14F-4D97-AF65-F5344CB8AC3E}">
        <p14:creationId xmlns:p14="http://schemas.microsoft.com/office/powerpoint/2010/main" val="95128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3E1C038-4922-988F-27F2-7199F7B579FC}"/>
              </a:ext>
            </a:extLst>
          </p:cNvPr>
          <p:cNvSpPr txBox="1">
            <a:spLocks/>
          </p:cNvSpPr>
          <p:nvPr/>
        </p:nvSpPr>
        <p:spPr>
          <a:xfrm>
            <a:off x="862931" y="194009"/>
            <a:ext cx="10466137" cy="61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F885D46-0EDB-4BEB-B231-EC8AD0941212}"/>
              </a:ext>
            </a:extLst>
          </p:cNvPr>
          <p:cNvSpPr txBox="1">
            <a:spLocks/>
          </p:cNvSpPr>
          <p:nvPr/>
        </p:nvSpPr>
        <p:spPr>
          <a:xfrm>
            <a:off x="733759" y="864917"/>
            <a:ext cx="10515600" cy="134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Автоматизация информационных процессов мониторинга безопасности IP-телефонии в условиях роста числа пользователей и увеличения аномалий.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1E7BE8D-0476-5A53-1E3B-AFF5132DBE14}"/>
              </a:ext>
            </a:extLst>
          </p:cNvPr>
          <p:cNvSpPr txBox="1">
            <a:spLocks/>
          </p:cNvSpPr>
          <p:nvPr/>
        </p:nvSpPr>
        <p:spPr>
          <a:xfrm>
            <a:off x="862930" y="2881069"/>
            <a:ext cx="10466137" cy="61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Критическое свойство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0B57D69-FEB4-DE11-0282-33092ED7E817}"/>
              </a:ext>
            </a:extLst>
          </p:cNvPr>
          <p:cNvSpPr txBox="1">
            <a:spLocks/>
          </p:cNvSpPr>
          <p:nvPr/>
        </p:nvSpPr>
        <p:spPr>
          <a:xfrm>
            <a:off x="590549" y="3596085"/>
            <a:ext cx="10927683" cy="1937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Критическим свойством проекта является интеграция в систему IP-телефонии модуля автоматизированного мониторинга и анализа параметров безопасности связи, обеспечивающего непрерывный контроль показателей и оперативное выявление аномалий, влияющих на надёжность и защищённость голосовых коммуникаций.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C0A0FE9-6CA3-EE06-EC22-223BC34710FC}"/>
              </a:ext>
            </a:extLst>
          </p:cNvPr>
          <p:cNvSpPr txBox="1">
            <a:spLocks/>
          </p:cNvSpPr>
          <p:nvPr/>
        </p:nvSpPr>
        <p:spPr>
          <a:xfrm>
            <a:off x="542925" y="3875486"/>
            <a:ext cx="10515600" cy="856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7BC1E7A7-9D2C-5D94-8C77-F68F4E8CA92D}"/>
              </a:ext>
            </a:extLst>
          </p:cNvPr>
          <p:cNvSpPr txBox="1">
            <a:spLocks/>
          </p:cNvSpPr>
          <p:nvPr/>
        </p:nvSpPr>
        <p:spPr>
          <a:xfrm>
            <a:off x="566738" y="4909941"/>
            <a:ext cx="10515600" cy="623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591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1342</Words>
  <Application>Microsoft Office PowerPoint</Application>
  <PresentationFormat>Широкоэкранный</PresentationFormat>
  <Paragraphs>97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Cambria Math</vt:lpstr>
      <vt:lpstr>Google Sans</vt:lpstr>
      <vt:lpstr>Times New Roman</vt:lpstr>
      <vt:lpstr>Wingdings 2</vt:lpstr>
      <vt:lpstr>Тема Office</vt:lpstr>
      <vt:lpstr>Системный анализ проблем автоматизации информационного процесса предметной области принятия решений  (IP-телефония)</vt:lpstr>
      <vt:lpstr>Библиография</vt:lpstr>
      <vt:lpstr>Презентация PowerPoint</vt:lpstr>
      <vt:lpstr>Периодические издания</vt:lpstr>
      <vt:lpstr>Проблемы практики</vt:lpstr>
      <vt:lpstr>1. Asterisk</vt:lpstr>
      <vt:lpstr>2. 3CX Phone System</vt:lpstr>
      <vt:lpstr>Презентация PowerPoint</vt:lpstr>
      <vt:lpstr>Презентация PowerPoint</vt:lpstr>
      <vt:lpstr>Признаки критического свойства:</vt:lpstr>
      <vt:lpstr>Презентация PowerPoint</vt:lpstr>
      <vt:lpstr>Задачи для достижения цели:</vt:lpstr>
      <vt:lpstr>Постановка задачи исследования (гипотеза)</vt:lpstr>
      <vt:lpstr>Концептуальная модель</vt:lpstr>
      <vt:lpstr>DFD</vt:lpstr>
      <vt:lpstr>Структура СППР</vt:lpstr>
      <vt:lpstr>Матрица решений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«ОРЕНБУРГСКИЙ ГОСУДАРСТВЕННЫЙ УНИВЕРСИТЕТ»</dc:title>
  <dc:creator>GIGABYTE</dc:creator>
  <cp:lastModifiedBy>Xisray</cp:lastModifiedBy>
  <cp:revision>97</cp:revision>
  <dcterms:created xsi:type="dcterms:W3CDTF">2025-02-21T06:55:20Z</dcterms:created>
  <dcterms:modified xsi:type="dcterms:W3CDTF">2025-05-12T19:31:14Z</dcterms:modified>
</cp:coreProperties>
</file>