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4" r:id="rId4"/>
    <p:sldId id="291" r:id="rId5"/>
    <p:sldId id="296" r:id="rId6"/>
    <p:sldId id="297" r:id="rId7"/>
    <p:sldId id="292" r:id="rId8"/>
    <p:sldId id="260" r:id="rId9"/>
    <p:sldId id="293" r:id="rId10"/>
    <p:sldId id="294" r:id="rId11"/>
    <p:sldId id="298" r:id="rId12"/>
    <p:sldId id="284" r:id="rId13"/>
    <p:sldId id="280" r:id="rId14"/>
    <p:sldId id="268" r:id="rId15"/>
    <p:sldId id="265" r:id="rId16"/>
    <p:sldId id="286" r:id="rId17"/>
    <p:sldId id="285" r:id="rId18"/>
    <p:sldId id="295" r:id="rId19"/>
    <p:sldId id="287" r:id="rId20"/>
    <p:sldId id="288" r:id="rId21"/>
    <p:sldId id="279"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2842259" y="462597"/>
            <a:ext cx="3459480" cy="69723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69595" y="1622425"/>
            <a:ext cx="8004809" cy="4264025"/>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MSIPCMContentMarking" descr="{&quot;HashCode&quot;:758215280,&quot;Placement&quot;:&quot;Header&quot;,&quot;Top&quot;:0.0,&quot;Left&quot;:0.0,&quot;SlideWidth&quot;:72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orpoS" pitchFamily="2" charset="0"/>
              </a:rPr>
              <a:t>Internal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525" y="615156"/>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a:t>
            </a:r>
            <a:r>
              <a:rPr sz="4400" dirty="0">
                <a:latin typeface="Calibri"/>
                <a:cs typeface="Calibri"/>
              </a:rPr>
              <a:t>v</a:t>
            </a:r>
            <a:endParaRPr sz="4400">
              <a:latin typeface="Calibri"/>
              <a:cs typeface="Calibri"/>
            </a:endParaRPr>
          </a:p>
        </p:txBody>
      </p:sp>
      <p:pic>
        <p:nvPicPr>
          <p:cNvPr id="3" name="object 3"/>
          <p:cNvPicPr/>
          <p:nvPr/>
        </p:nvPicPr>
        <p:blipFill>
          <a:blip r:embed="rId2" cstate="print"/>
          <a:stretch>
            <a:fillRect/>
          </a:stretch>
        </p:blipFill>
        <p:spPr>
          <a:xfrm>
            <a:off x="0" y="13717"/>
            <a:ext cx="9144000" cy="6844283"/>
          </a:xfrm>
          <a:prstGeom prst="rect">
            <a:avLst/>
          </a:prstGeom>
        </p:spPr>
      </p:pic>
      <p:sp>
        <p:nvSpPr>
          <p:cNvPr id="4" name="object 4"/>
          <p:cNvSpPr txBox="1"/>
          <p:nvPr/>
        </p:nvSpPr>
        <p:spPr>
          <a:xfrm>
            <a:off x="5488940" y="6691338"/>
            <a:ext cx="2886075" cy="177165"/>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Calibri"/>
                <a:cs typeface="Calibri"/>
              </a:rPr>
              <a:t>Department </a:t>
            </a:r>
            <a:r>
              <a:rPr sz="1000" b="1" dirty="0">
                <a:latin typeface="Calibri"/>
                <a:cs typeface="Calibri"/>
              </a:rPr>
              <a:t>of </a:t>
            </a:r>
            <a:r>
              <a:rPr sz="1000" b="1" spc="-5" dirty="0">
                <a:latin typeface="Calibri"/>
                <a:cs typeface="Calibri"/>
              </a:rPr>
              <a:t>Computer</a:t>
            </a:r>
            <a:r>
              <a:rPr sz="1000" b="1" spc="5" dirty="0">
                <a:latin typeface="Calibri"/>
                <a:cs typeface="Calibri"/>
              </a:rPr>
              <a:t> </a:t>
            </a:r>
            <a:r>
              <a:rPr sz="1000" b="1" spc="-5" dirty="0">
                <a:latin typeface="Calibri"/>
                <a:cs typeface="Calibri"/>
              </a:rPr>
              <a:t>Science</a:t>
            </a:r>
            <a:r>
              <a:rPr sz="1000" b="1" dirty="0">
                <a:latin typeface="Calibri"/>
                <a:cs typeface="Calibri"/>
              </a:rPr>
              <a:t> </a:t>
            </a:r>
            <a:r>
              <a:rPr sz="1000" b="1" spc="-5" dirty="0">
                <a:latin typeface="Calibri"/>
                <a:cs typeface="Calibri"/>
              </a:rPr>
              <a:t>&amp;</a:t>
            </a:r>
            <a:r>
              <a:rPr sz="1000" b="1" spc="5" dirty="0">
                <a:latin typeface="Calibri"/>
                <a:cs typeface="Calibri"/>
              </a:rPr>
              <a:t> </a:t>
            </a:r>
            <a:r>
              <a:rPr sz="1000" b="1" spc="-5" dirty="0">
                <a:latin typeface="Calibri"/>
                <a:cs typeface="Calibri"/>
              </a:rPr>
              <a:t>Engineering,</a:t>
            </a:r>
            <a:r>
              <a:rPr sz="1000" b="1" spc="5" dirty="0">
                <a:latin typeface="Calibri"/>
                <a:cs typeface="Calibri"/>
              </a:rPr>
              <a:t> </a:t>
            </a:r>
            <a:r>
              <a:rPr sz="1000" b="1" spc="-5" dirty="0">
                <a:latin typeface="Calibri"/>
                <a:cs typeface="Calibri"/>
              </a:rPr>
              <a:t>DSCE</a:t>
            </a:r>
            <a:endParaRPr sz="1000">
              <a:latin typeface="Calibri"/>
              <a:cs typeface="Calibri"/>
            </a:endParaRPr>
          </a:p>
        </p:txBody>
      </p:sp>
      <p:sp>
        <p:nvSpPr>
          <p:cNvPr id="5" name="object 5"/>
          <p:cNvSpPr txBox="1">
            <a:spLocks noGrp="1"/>
          </p:cNvSpPr>
          <p:nvPr>
            <p:ph type="title"/>
          </p:nvPr>
        </p:nvSpPr>
        <p:spPr>
          <a:xfrm>
            <a:off x="1536700" y="538479"/>
            <a:ext cx="6908800" cy="1736373"/>
          </a:xfrm>
          <a:prstGeom prst="rect">
            <a:avLst/>
          </a:prstGeom>
        </p:spPr>
        <p:txBody>
          <a:bodyPr vert="horz" wrap="square" lIns="0" tIns="12700" rIns="0" bIns="0" rtlCol="0">
            <a:spAutoFit/>
          </a:bodyPr>
          <a:lstStyle/>
          <a:p>
            <a:pPr algn="ctr" rtl="0">
              <a:spcBef>
                <a:spcPts val="0"/>
              </a:spcBef>
              <a:spcAft>
                <a:spcPts val="0"/>
              </a:spcAft>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Quantitative Finance Model Visualizer Using High Frequency Trading Algorithms</a:t>
            </a:r>
            <a:br>
              <a:rPr lang="en-US" sz="2800" b="0" dirty="0">
                <a:effectLst/>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2514600" y="3733800"/>
            <a:ext cx="5334000" cy="1687641"/>
          </a:xfrm>
          <a:prstGeom prst="rect">
            <a:avLst/>
          </a:prstGeom>
        </p:spPr>
        <p:txBody>
          <a:bodyPr vert="horz" wrap="square" lIns="0" tIns="12700" rIns="0" bIns="0" rtlCol="0">
            <a:spAutoFit/>
          </a:bodyPr>
          <a:lstStyle/>
          <a:p>
            <a:pPr marL="12700" marR="5080">
              <a:lnSpc>
                <a:spcPct val="100000"/>
              </a:lnSpc>
              <a:spcBef>
                <a:spcPts val="100"/>
              </a:spcBef>
            </a:pPr>
            <a:r>
              <a:rPr sz="1800" spc="-35" dirty="0">
                <a:latin typeface="Times New Roman"/>
                <a:cs typeface="Times New Roman"/>
              </a:rPr>
              <a:t>Team</a:t>
            </a:r>
            <a:r>
              <a:rPr sz="1800" spc="-70" dirty="0">
                <a:latin typeface="Times New Roman"/>
                <a:cs typeface="Times New Roman"/>
              </a:rPr>
              <a:t> </a:t>
            </a:r>
            <a:r>
              <a:rPr sz="1800" spc="-5" dirty="0">
                <a:latin typeface="Times New Roman"/>
                <a:cs typeface="Times New Roman"/>
              </a:rPr>
              <a:t>Members </a:t>
            </a:r>
            <a:r>
              <a:rPr lang="en-IN" sz="1800" spc="-5" dirty="0">
                <a:latin typeface="Times New Roman"/>
                <a:cs typeface="Times New Roman"/>
              </a:rPr>
              <a:t>:</a:t>
            </a:r>
            <a:endParaRPr lang="en-US" sz="1800" spc="-5" dirty="0">
              <a:latin typeface="Times New Roman"/>
              <a:cs typeface="Times New Roman"/>
            </a:endParaRPr>
          </a:p>
          <a:p>
            <a:pPr marL="12700" marR="5080">
              <a:spcBef>
                <a:spcPts val="100"/>
              </a:spcBef>
            </a:pPr>
            <a:r>
              <a:rPr sz="1800" spc="-434" dirty="0">
                <a:latin typeface="Times New Roman"/>
                <a:cs typeface="Times New Roman"/>
              </a:rPr>
              <a:t> </a:t>
            </a:r>
            <a:r>
              <a:rPr sz="1800" dirty="0">
                <a:latin typeface="Times New Roman"/>
                <a:cs typeface="Times New Roman"/>
              </a:rPr>
              <a:t>1.</a:t>
            </a:r>
            <a:r>
              <a:rPr lang="en-IN" sz="1800" b="0" i="0" u="none" strike="noStrike" dirty="0">
                <a:solidFill>
                  <a:srgbClr val="434343"/>
                </a:solidFill>
                <a:effectLst/>
                <a:latin typeface="Arial" panose="020B0604020202020204" pitchFamily="34" charset="0"/>
              </a:rPr>
              <a:t> Xitiz Verma(1DS19CS193)</a:t>
            </a:r>
            <a:endParaRPr lang="en-IN" sz="1800" dirty="0">
              <a:latin typeface="Times New Roman"/>
              <a:cs typeface="Times New Roman"/>
            </a:endParaRPr>
          </a:p>
          <a:p>
            <a:pPr marL="12700"/>
            <a:r>
              <a:rPr sz="1800" dirty="0">
                <a:latin typeface="Times New Roman"/>
                <a:cs typeface="Times New Roman"/>
              </a:rPr>
              <a:t>2.</a:t>
            </a:r>
            <a:r>
              <a:rPr lang="en-IN" sz="1800" b="0" i="0" u="none" strike="noStrike" dirty="0">
                <a:solidFill>
                  <a:srgbClr val="434343"/>
                </a:solidFill>
                <a:effectLst/>
                <a:latin typeface="Arial" panose="020B0604020202020204" pitchFamily="34" charset="0"/>
              </a:rPr>
              <a:t> Soumya Kumari(1DS19CS161)</a:t>
            </a:r>
            <a:endParaRPr lang="en-IN" sz="1800" dirty="0">
              <a:latin typeface="Times New Roman"/>
              <a:cs typeface="Times New Roman"/>
            </a:endParaRPr>
          </a:p>
          <a:p>
            <a:pPr marL="12700">
              <a:lnSpc>
                <a:spcPct val="100000"/>
              </a:lnSpc>
            </a:pPr>
            <a:r>
              <a:rPr sz="1800" dirty="0">
                <a:latin typeface="Times New Roman"/>
                <a:cs typeface="Times New Roman"/>
              </a:rPr>
              <a:t>3.</a:t>
            </a:r>
            <a:r>
              <a:rPr lang="en-IN" sz="1800" b="0" i="0" u="none" strike="noStrike" dirty="0">
                <a:solidFill>
                  <a:srgbClr val="434343"/>
                </a:solidFill>
                <a:effectLst/>
                <a:latin typeface="Arial" panose="020B0604020202020204" pitchFamily="34" charset="0"/>
              </a:rPr>
              <a:t> Yashaswini Shree (1DS19CS196)</a:t>
            </a:r>
            <a:endParaRPr sz="1800" dirty="0">
              <a:latin typeface="Times New Roman"/>
              <a:cs typeface="Times New Roman"/>
            </a:endParaRPr>
          </a:p>
          <a:p>
            <a:pPr marL="12700"/>
            <a:r>
              <a:rPr sz="1800" dirty="0">
                <a:latin typeface="Times New Roman"/>
                <a:cs typeface="Times New Roman"/>
              </a:rPr>
              <a:t>4.</a:t>
            </a:r>
            <a:r>
              <a:rPr lang="en-IN" sz="1800" b="0" i="0" u="none" strike="noStrike" dirty="0">
                <a:solidFill>
                  <a:srgbClr val="434343"/>
                </a:solidFill>
                <a:effectLst/>
                <a:latin typeface="Arial" panose="020B0604020202020204" pitchFamily="34" charset="0"/>
              </a:rPr>
              <a:t> Mohammed Shagil Khan  (1DS20CS415)</a:t>
            </a:r>
            <a:endParaRPr lang="en-IN" b="1" dirty="0">
              <a:effectLst/>
            </a:endParaRPr>
          </a:p>
          <a:p>
            <a:pPr marL="12700">
              <a:lnSpc>
                <a:spcPct val="100000"/>
              </a:lnSpc>
            </a:pPr>
            <a:endParaRPr sz="1800" dirty="0">
              <a:latin typeface="Times New Roman"/>
              <a:cs typeface="Times New Roman"/>
            </a:endParaRPr>
          </a:p>
        </p:txBody>
      </p:sp>
      <p:sp>
        <p:nvSpPr>
          <p:cNvPr id="7" name="object 7"/>
          <p:cNvSpPr txBox="1"/>
          <p:nvPr/>
        </p:nvSpPr>
        <p:spPr>
          <a:xfrm>
            <a:off x="1219200" y="2421613"/>
            <a:ext cx="9906000" cy="1054135"/>
          </a:xfrm>
          <a:prstGeom prst="rect">
            <a:avLst/>
          </a:prstGeom>
        </p:spPr>
        <p:txBody>
          <a:bodyPr vert="horz" wrap="square" lIns="0" tIns="12700" rIns="0" bIns="0" rtlCol="0">
            <a:spAutoFit/>
          </a:bodyPr>
          <a:lstStyle/>
          <a:p>
            <a:pPr marL="12700" marR="3243580" algn="ctr">
              <a:lnSpc>
                <a:spcPct val="100000"/>
              </a:lnSpc>
              <a:spcBef>
                <a:spcPts val="100"/>
              </a:spcBef>
            </a:pPr>
            <a:r>
              <a:rPr lang="en-US" sz="2200" b="1" dirty="0">
                <a:latin typeface="Times New Roman"/>
                <a:cs typeface="Times New Roman"/>
              </a:rPr>
              <a:t>Under</a:t>
            </a:r>
            <a:r>
              <a:rPr lang="en-US" sz="2200" b="1" spc="-20" dirty="0">
                <a:latin typeface="Times New Roman"/>
                <a:cs typeface="Times New Roman"/>
              </a:rPr>
              <a:t> </a:t>
            </a:r>
            <a:r>
              <a:rPr lang="en-US" sz="2200" b="1" spc="-5" dirty="0">
                <a:latin typeface="Times New Roman"/>
                <a:cs typeface="Times New Roman"/>
              </a:rPr>
              <a:t>the</a:t>
            </a:r>
            <a:r>
              <a:rPr lang="en-US" sz="2200" b="1" spc="-20" dirty="0">
                <a:latin typeface="Times New Roman"/>
                <a:cs typeface="Times New Roman"/>
              </a:rPr>
              <a:t> </a:t>
            </a:r>
            <a:r>
              <a:rPr lang="en-US" sz="2200" b="1" spc="-5" dirty="0">
                <a:latin typeface="Times New Roman"/>
                <a:cs typeface="Times New Roman"/>
              </a:rPr>
              <a:t>Guidance</a:t>
            </a:r>
            <a:r>
              <a:rPr lang="en-US" sz="2200" b="1" spc="-15" dirty="0">
                <a:latin typeface="Times New Roman"/>
                <a:cs typeface="Times New Roman"/>
              </a:rPr>
              <a:t> </a:t>
            </a:r>
            <a:r>
              <a:rPr lang="en-US" sz="2200" b="1" dirty="0">
                <a:latin typeface="Times New Roman"/>
                <a:cs typeface="Times New Roman"/>
              </a:rPr>
              <a:t>of </a:t>
            </a:r>
            <a:r>
              <a:rPr lang="en-US" sz="2200" b="1" spc="-434" dirty="0">
                <a:latin typeface="Times New Roman"/>
                <a:cs typeface="Times New Roman"/>
              </a:rPr>
              <a:t> </a:t>
            </a:r>
          </a:p>
          <a:p>
            <a:pPr marL="12700" marR="3243580" algn="ctr">
              <a:lnSpc>
                <a:spcPct val="100000"/>
              </a:lnSpc>
              <a:spcBef>
                <a:spcPts val="100"/>
              </a:spcBef>
            </a:pPr>
            <a:r>
              <a:rPr lang="en-US" sz="2200" b="1" spc="-5" dirty="0">
                <a:latin typeface="Times New Roman"/>
                <a:cs typeface="Times New Roman"/>
              </a:rPr>
              <a:t>Prof. Sunanda,</a:t>
            </a:r>
          </a:p>
          <a:p>
            <a:pPr marL="12700" marR="3243580" algn="ctr">
              <a:lnSpc>
                <a:spcPct val="100000"/>
              </a:lnSpc>
              <a:spcBef>
                <a:spcPts val="100"/>
              </a:spcBef>
            </a:pPr>
            <a:r>
              <a:rPr lang="en-US" sz="2200" b="1" spc="-5" dirty="0">
                <a:latin typeface="Times New Roman"/>
                <a:cs typeface="Times New Roman"/>
              </a:rPr>
              <a:t> </a:t>
            </a:r>
            <a:r>
              <a:rPr lang="en-US" sz="2200" b="1" dirty="0">
                <a:latin typeface="Times New Roman"/>
                <a:cs typeface="Times New Roman"/>
              </a:rPr>
              <a:t>Dept of</a:t>
            </a:r>
            <a:r>
              <a:rPr lang="en-US" sz="2200" b="1" spc="5" dirty="0">
                <a:latin typeface="Times New Roman"/>
                <a:cs typeface="Times New Roman"/>
              </a:rPr>
              <a:t> </a:t>
            </a:r>
            <a:r>
              <a:rPr lang="en-US" sz="2200" b="1" spc="-5" dirty="0">
                <a:latin typeface="Times New Roman"/>
                <a:cs typeface="Times New Roman"/>
              </a:rPr>
              <a:t>Computer</a:t>
            </a:r>
            <a:r>
              <a:rPr lang="en-US" sz="2200" b="1" spc="5" dirty="0">
                <a:latin typeface="Times New Roman"/>
                <a:cs typeface="Times New Roman"/>
              </a:rPr>
              <a:t> </a:t>
            </a:r>
            <a:r>
              <a:rPr lang="en-US" sz="2200" b="1" spc="-5" dirty="0">
                <a:latin typeface="Times New Roman"/>
                <a:cs typeface="Times New Roman"/>
              </a:rPr>
              <a:t>Science</a:t>
            </a:r>
            <a:r>
              <a:rPr lang="en-US" sz="2200" b="1" spc="5" dirty="0">
                <a:latin typeface="Times New Roman"/>
                <a:cs typeface="Times New Roman"/>
              </a:rPr>
              <a:t> </a:t>
            </a:r>
            <a:r>
              <a:rPr lang="en-US" sz="2200" b="1" dirty="0">
                <a:latin typeface="Times New Roman"/>
                <a:cs typeface="Times New Roman"/>
              </a:rPr>
              <a:t>and</a:t>
            </a:r>
            <a:r>
              <a:rPr lang="en-US" sz="2200" b="1" spc="5" dirty="0">
                <a:latin typeface="Times New Roman"/>
                <a:cs typeface="Times New Roman"/>
              </a:rPr>
              <a:t> </a:t>
            </a:r>
            <a:r>
              <a:rPr lang="en-US" sz="2200" b="1" spc="-5" dirty="0">
                <a:latin typeface="Times New Roman"/>
                <a:cs typeface="Times New Roman"/>
              </a:rPr>
              <a:t>Engineering</a:t>
            </a:r>
            <a:endParaRPr lang="en-US" sz="2200" b="1" dirty="0">
              <a:latin typeface="Times New Roman"/>
              <a:cs typeface="Times New Roman"/>
            </a:endParaRPr>
          </a:p>
        </p:txBody>
      </p:sp>
      <p:sp>
        <p:nvSpPr>
          <p:cNvPr id="8" name="object 8"/>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0" name="TextBox 9">
            <a:extLst>
              <a:ext uri="{FF2B5EF4-FFF2-40B4-BE49-F238E27FC236}">
                <a16:creationId xmlns:a16="http://schemas.microsoft.com/office/drawing/2014/main" id="{6491C4C1-54F7-F304-45BE-C6803A3AEAEF}"/>
              </a:ext>
            </a:extLst>
          </p:cNvPr>
          <p:cNvSpPr txBox="1"/>
          <p:nvPr/>
        </p:nvSpPr>
        <p:spPr>
          <a:xfrm>
            <a:off x="2279396" y="1574278"/>
            <a:ext cx="4578604" cy="646331"/>
          </a:xfrm>
          <a:prstGeom prst="rect">
            <a:avLst/>
          </a:prstGeom>
          <a:noFill/>
        </p:spPr>
        <p:txBody>
          <a:bodyPr wrap="square" rtlCol="0">
            <a:spAutoFit/>
          </a:bodyPr>
          <a:lstStyle/>
          <a:p>
            <a:pPr algn="ctr"/>
            <a:r>
              <a:rPr lang="en-IN" sz="3600" b="1" dirty="0"/>
              <a:t>Phase – II Review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941DC-DF57-7851-9F15-12582B73F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7151914"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39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2597"/>
            <a:ext cx="6553199" cy="756603"/>
          </a:xfrm>
        </p:spPr>
        <p:txBody>
          <a:bodyPr/>
          <a:lstStyle/>
          <a:p>
            <a:r>
              <a:rPr lang="en-US" dirty="0"/>
              <a:t>Data Flow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1447800"/>
            <a:ext cx="7696200" cy="4419600"/>
          </a:xfrm>
          <a:prstGeom prst="rect">
            <a:avLst/>
          </a:prstGeom>
        </p:spPr>
      </p:pic>
    </p:spTree>
    <p:extLst>
      <p:ext uri="{BB962C8B-B14F-4D97-AF65-F5344CB8AC3E}">
        <p14:creationId xmlns:p14="http://schemas.microsoft.com/office/powerpoint/2010/main" val="424212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02CD-0F69-1088-98DD-F656B497493C}"/>
              </a:ext>
            </a:extLst>
          </p:cNvPr>
          <p:cNvSpPr>
            <a:spLocks noGrp="1"/>
          </p:cNvSpPr>
          <p:nvPr>
            <p:ph type="title"/>
          </p:nvPr>
        </p:nvSpPr>
        <p:spPr>
          <a:xfrm>
            <a:off x="1752600" y="462597"/>
            <a:ext cx="4549139" cy="615553"/>
          </a:xfrm>
        </p:spPr>
        <p:txBody>
          <a:bodyPr/>
          <a:lstStyle/>
          <a:p>
            <a:r>
              <a:rPr lang="en-US" sz="4000" dirty="0">
                <a:latin typeface="Times New Roman" panose="02020603050405020304" pitchFamily="18" charset="0"/>
                <a:cs typeface="Times New Roman" panose="02020603050405020304" pitchFamily="18" charset="0"/>
              </a:rPr>
              <a:t>Time series analysis</a:t>
            </a:r>
            <a:endParaRPr lang="en-IN" sz="4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9D67597-000C-B42D-7FF2-3E44211A1997}"/>
              </a:ext>
            </a:extLst>
          </p:cNvPr>
          <p:cNvPicPr>
            <a:picLocks noChangeAspect="1"/>
          </p:cNvPicPr>
          <p:nvPr/>
        </p:nvPicPr>
        <p:blipFill>
          <a:blip r:embed="rId2"/>
          <a:stretch>
            <a:fillRect/>
          </a:stretch>
        </p:blipFill>
        <p:spPr>
          <a:xfrm>
            <a:off x="1295400" y="1134333"/>
            <a:ext cx="7162800" cy="2364506"/>
          </a:xfrm>
          <a:prstGeom prst="rect">
            <a:avLst/>
          </a:prstGeom>
        </p:spPr>
      </p:pic>
      <p:pic>
        <p:nvPicPr>
          <p:cNvPr id="6146" name="Picture 2" descr="Download Historical Total Returns Index Data of 52 NSE Indices.">
            <a:extLst>
              <a:ext uri="{FF2B5EF4-FFF2-40B4-BE49-F238E27FC236}">
                <a16:creationId xmlns:a16="http://schemas.microsoft.com/office/drawing/2014/main" id="{8132D9A4-B7FB-0DF7-1671-2D1E87815A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0" t="8346" r="254" b="62251"/>
          <a:stretch/>
        </p:blipFill>
        <p:spPr bwMode="auto">
          <a:xfrm>
            <a:off x="1295400" y="3905997"/>
            <a:ext cx="7162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7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04A3C5-2B2C-6677-D5A6-BDADF91612C7}"/>
              </a:ext>
            </a:extLst>
          </p:cNvPr>
          <p:cNvSpPr>
            <a:spLocks noGrp="1"/>
          </p:cNvSpPr>
          <p:nvPr>
            <p:ph type="title"/>
          </p:nvPr>
        </p:nvSpPr>
        <p:spPr>
          <a:xfrm>
            <a:off x="1600200" y="381001"/>
            <a:ext cx="6400800" cy="990600"/>
          </a:xfrm>
        </p:spPr>
        <p:txBody>
          <a:bodyPr/>
          <a:lstStyle/>
          <a:p>
            <a:r>
              <a:rPr lang="en-US" dirty="0"/>
              <a:t>Support Vector Regression</a:t>
            </a:r>
            <a:endParaRPr lang="en-IN" dirty="0"/>
          </a:p>
        </p:txBody>
      </p:sp>
      <p:pic>
        <p:nvPicPr>
          <p:cNvPr id="2052" name="Picture 4" descr="Support Vector Machine (SVM) Algorithm - Javatpoint">
            <a:extLst>
              <a:ext uri="{FF2B5EF4-FFF2-40B4-BE49-F238E27FC236}">
                <a16:creationId xmlns:a16="http://schemas.microsoft.com/office/drawing/2014/main" id="{30779F26-7F09-882F-411F-731F89722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678484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48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761"/>
            <a:ext cx="9219439"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pic>
        <p:nvPicPr>
          <p:cNvPr id="3074" name="Picture 2" descr="K-Nearest Neighbor(KNN) Algorithm for Machine Learning - Javatpoint">
            <a:extLst>
              <a:ext uri="{FF2B5EF4-FFF2-40B4-BE49-F238E27FC236}">
                <a16:creationId xmlns:a16="http://schemas.microsoft.com/office/drawing/2014/main" id="{AFBA6736-419D-808B-97DD-EEB937A8D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46" y="1332815"/>
            <a:ext cx="7741054" cy="45155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6F72F6-6104-7B99-C7C9-BB54D411BF13}"/>
              </a:ext>
            </a:extLst>
          </p:cNvPr>
          <p:cNvSpPr txBox="1"/>
          <p:nvPr/>
        </p:nvSpPr>
        <p:spPr>
          <a:xfrm flipH="1">
            <a:off x="1676400" y="686484"/>
            <a:ext cx="7086600" cy="646331"/>
          </a:xfrm>
          <a:prstGeom prst="rect">
            <a:avLst/>
          </a:prstGeom>
          <a:noFill/>
        </p:spPr>
        <p:txBody>
          <a:bodyPr wrap="square" rtlCol="0">
            <a:spAutoFit/>
          </a:bodyPr>
          <a:lstStyle/>
          <a:p>
            <a:r>
              <a:rPr lang="en-IN" sz="3600" b="1" i="0" dirty="0">
                <a:solidFill>
                  <a:srgbClr val="040C28"/>
                </a:solidFill>
                <a:effectLst/>
                <a:latin typeface="Google Sans"/>
              </a:rPr>
              <a:t>K-Nearest Neighbour Algorithm</a:t>
            </a:r>
            <a:r>
              <a:rPr lang="en-IN" sz="3600" b="1" i="0" dirty="0">
                <a:solidFill>
                  <a:srgbClr val="202124"/>
                </a:solidFill>
                <a:effectLst/>
                <a:latin typeface="Google Sans"/>
              </a:rPr>
              <a:t> </a:t>
            </a:r>
            <a:endParaRPr lang="en-IN" sz="3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4419" y="293687"/>
            <a:ext cx="6774181" cy="627736"/>
          </a:xfrm>
          <a:prstGeom prst="rect">
            <a:avLst/>
          </a:prstGeom>
        </p:spPr>
        <p:txBody>
          <a:bodyPr vert="horz" wrap="square" lIns="0" tIns="12065" rIns="0" bIns="0" rtlCol="0">
            <a:spAutoFit/>
          </a:bodyPr>
          <a:lstStyle/>
          <a:p>
            <a:pPr marL="12700" algn="ctr">
              <a:lnSpc>
                <a:spcPct val="100000"/>
              </a:lnSpc>
              <a:spcBef>
                <a:spcPts val="95"/>
              </a:spcBef>
            </a:pPr>
            <a:r>
              <a:rPr sz="2800" b="1" spc="-5" dirty="0"/>
              <a:t> </a:t>
            </a:r>
            <a:r>
              <a:rPr sz="4000" b="1" spc="-10" dirty="0">
                <a:latin typeface="Times New Roman" panose="02020603050405020304" pitchFamily="18" charset="0"/>
                <a:cs typeface="Times New Roman" panose="02020603050405020304" pitchFamily="18" charset="0"/>
              </a:rPr>
              <a:t>Long-term </a:t>
            </a:r>
            <a:r>
              <a:rPr sz="4000" b="1" spc="-5" dirty="0">
                <a:latin typeface="Times New Roman" panose="02020603050405020304" pitchFamily="18" charset="0"/>
                <a:cs typeface="Times New Roman" panose="02020603050405020304" pitchFamily="18" charset="0"/>
              </a:rPr>
              <a:t>short memory</a:t>
            </a:r>
            <a:endParaRPr sz="4000" b="1" dirty="0">
              <a:latin typeface="Times New Roman" panose="02020603050405020304" pitchFamily="18" charset="0"/>
              <a:cs typeface="Times New Roman" panose="02020603050405020304" pitchFamily="18" charset="0"/>
            </a:endParaRP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pic>
        <p:nvPicPr>
          <p:cNvPr id="4098" name="Picture 2" descr="Unrolled LSTM uses time series data as input. | Download Scientific Diagram">
            <a:extLst>
              <a:ext uri="{FF2B5EF4-FFF2-40B4-BE49-F238E27FC236}">
                <a16:creationId xmlns:a16="http://schemas.microsoft.com/office/drawing/2014/main" id="{7A5ACDF1-91E1-0118-0FA8-C11060E1F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766888"/>
            <a:ext cx="7556258" cy="371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ndom Forest Algorithm">
            <a:extLst>
              <a:ext uri="{FF2B5EF4-FFF2-40B4-BE49-F238E27FC236}">
                <a16:creationId xmlns:a16="http://schemas.microsoft.com/office/drawing/2014/main" id="{AF906F08-CD70-4EF6-96BE-31709F699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14425"/>
            <a:ext cx="8153400" cy="4629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B32460-ED61-4C01-B48B-2FC0D6E553E7}"/>
              </a:ext>
            </a:extLst>
          </p:cNvPr>
          <p:cNvSpPr txBox="1"/>
          <p:nvPr/>
        </p:nvSpPr>
        <p:spPr>
          <a:xfrm>
            <a:off x="1219200" y="436651"/>
            <a:ext cx="7467600" cy="584775"/>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LSTM With Random Forest</a:t>
            </a:r>
          </a:p>
        </p:txBody>
      </p:sp>
    </p:spTree>
    <p:extLst>
      <p:ext uri="{BB962C8B-B14F-4D97-AF65-F5344CB8AC3E}">
        <p14:creationId xmlns:p14="http://schemas.microsoft.com/office/powerpoint/2010/main" val="211411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C45F0-7EB6-4E5D-88D3-0AAC20E7EB43}"/>
              </a:ext>
            </a:extLst>
          </p:cNvPr>
          <p:cNvSpPr txBox="1"/>
          <p:nvPr/>
        </p:nvSpPr>
        <p:spPr>
          <a:xfrm>
            <a:off x="1219200" y="685800"/>
            <a:ext cx="7315199" cy="584775"/>
          </a:xfrm>
          <a:prstGeom prst="rect">
            <a:avLst/>
          </a:prstGeom>
          <a:noFill/>
        </p:spPr>
        <p:txBody>
          <a:bodyPr wrap="square" rtlCol="0">
            <a:spAutoFit/>
          </a:bodyPr>
          <a:lstStyle/>
          <a:p>
            <a:pPr algn="ctr"/>
            <a:r>
              <a:rPr lang="en-US" sz="3200" b="1" dirty="0"/>
              <a:t>LSTM With GRU (HYBRID Model)</a:t>
            </a:r>
            <a:endParaRPr lang="en-IN" sz="3200" b="1" dirty="0"/>
          </a:p>
        </p:txBody>
      </p:sp>
      <p:pic>
        <p:nvPicPr>
          <p:cNvPr id="5122" name="Picture 2" descr="An LSTM and GRU based trading strategy adapted to the Moroccan market |  Journal of Big Data | Full Text">
            <a:extLst>
              <a:ext uri="{FF2B5EF4-FFF2-40B4-BE49-F238E27FC236}">
                <a16:creationId xmlns:a16="http://schemas.microsoft.com/office/drawing/2014/main" id="{59177D3D-6887-BE0D-B4DF-9F1EA779B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776413"/>
            <a:ext cx="7624597" cy="386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14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8BC1AC-D98A-0C05-C53F-55B8C9A67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803354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2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05B0-C776-C7BF-95B5-7E10DF94D8E3}"/>
              </a:ext>
            </a:extLst>
          </p:cNvPr>
          <p:cNvSpPr>
            <a:spLocks noGrp="1"/>
          </p:cNvSpPr>
          <p:nvPr>
            <p:ph type="title"/>
          </p:nvPr>
        </p:nvSpPr>
        <p:spPr>
          <a:xfrm>
            <a:off x="2842259" y="462597"/>
            <a:ext cx="3459480" cy="710327"/>
          </a:xfrm>
        </p:spPr>
        <p:txBody>
          <a:bodyPr/>
          <a:lstStyle/>
          <a:p>
            <a:pPr rtl="0"/>
            <a:r>
              <a:rPr lang="en-US" sz="4000" b="1" i="0" u="none" strike="noStrike" dirty="0">
                <a:solidFill>
                  <a:srgbClr val="000000"/>
                </a:solidFill>
                <a:effectLst/>
                <a:latin typeface="Times New Roman" panose="02020603050405020304" pitchFamily="18" charset="0"/>
              </a:rPr>
              <a:t>Conclusion</a:t>
            </a:r>
            <a:br>
              <a:rPr lang="en-US" b="1" dirty="0">
                <a:effectLst/>
              </a:rPr>
            </a:br>
            <a:endParaRPr lang="en-IN" dirty="0"/>
          </a:p>
        </p:txBody>
      </p:sp>
      <p:sp>
        <p:nvSpPr>
          <p:cNvPr id="3" name="Text Placeholder 2">
            <a:extLst>
              <a:ext uri="{FF2B5EF4-FFF2-40B4-BE49-F238E27FC236}">
                <a16:creationId xmlns:a16="http://schemas.microsoft.com/office/drawing/2014/main" id="{F6A46D6F-C560-D6F6-EB9C-EF7449314C0F}"/>
              </a:ext>
            </a:extLst>
          </p:cNvPr>
          <p:cNvSpPr>
            <a:spLocks noGrp="1"/>
          </p:cNvSpPr>
          <p:nvPr>
            <p:ph type="body" idx="1"/>
          </p:nvPr>
        </p:nvSpPr>
        <p:spPr>
          <a:xfrm>
            <a:off x="1143000" y="1622425"/>
            <a:ext cx="7431404" cy="4739759"/>
          </a:xfrm>
        </p:spPr>
        <p:txBody>
          <a:bodyPr/>
          <a:lstStyle/>
          <a:p>
            <a:pPr algn="just" rtl="0">
              <a:spcBef>
                <a:spcPts val="0"/>
              </a:spcBef>
              <a:spcAft>
                <a:spcPts val="0"/>
              </a:spcAft>
            </a:pPr>
            <a:br>
              <a:rPr lang="en-US" b="0" dirty="0">
                <a:effectLst/>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This study used the Indian Stock Market financing dataset and a variety of methodologies. We are predicting the closing stock price of any given organization, we have developed an application for predicting close stock prices using the LSTM algorithm. We have used datasets belonging to Nifty50 Stocks and achieved above-high accuracy for these datasets.</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Positive outcomes have been achieved thanks to these strategies, which have improved prediction accuracy.</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study and forecast of stocks using recently released machine learning techniques have produced encouraging results, paving the way for their implementation in lucrative exchange schemes. It has led to the conclusion that by employing machine learning techniques, stock market predictions can be made more effectively and accurately.</a:t>
            </a:r>
            <a:endParaRPr lang="en-US" sz="2000" b="0" dirty="0">
              <a:effectLst/>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353710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7695" y="462597"/>
            <a:ext cx="2848610" cy="629018"/>
          </a:xfrm>
          <a:prstGeom prst="rect">
            <a:avLst/>
          </a:prstGeom>
        </p:spPr>
        <p:txBody>
          <a:bodyPr vert="horz" wrap="square" lIns="0" tIns="13335" rIns="0" bIns="0" rtlCol="0">
            <a:spAutoFit/>
          </a:bodyPr>
          <a:lstStyle/>
          <a:p>
            <a:pPr marL="12700">
              <a:lnSpc>
                <a:spcPct val="100000"/>
              </a:lnSpc>
              <a:spcBef>
                <a:spcPts val="105"/>
              </a:spcBef>
            </a:pPr>
            <a:r>
              <a:rPr sz="4000" spc="-15" dirty="0"/>
              <a:t>Introduction</a:t>
            </a:r>
          </a:p>
        </p:txBody>
      </p:sp>
      <p:sp>
        <p:nvSpPr>
          <p:cNvPr id="3" name="object 3"/>
          <p:cNvSpPr txBox="1"/>
          <p:nvPr/>
        </p:nvSpPr>
        <p:spPr>
          <a:xfrm>
            <a:off x="1006154" y="1463697"/>
            <a:ext cx="7927340" cy="1798569"/>
          </a:xfrm>
          <a:prstGeom prst="rect">
            <a:avLst/>
          </a:prstGeom>
        </p:spPr>
        <p:txBody>
          <a:bodyPr vert="horz" wrap="square" lIns="0" tIns="13335" rIns="0" bIns="0" rtlCol="0">
            <a:spAutoFit/>
          </a:bodyPr>
          <a:lstStyle/>
          <a:p>
            <a:pPr marL="355600" marR="266700" indent="-342900">
              <a:lnSpc>
                <a:spcPct val="100000"/>
              </a:lnSpc>
              <a:spcBef>
                <a:spcPts val="105"/>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Stock</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price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prediction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one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most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challenging</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problems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level</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accuracy</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key</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factor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predicting</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stock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market.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Many</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methods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used</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predict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price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stock</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market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but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none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those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methods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proven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consistently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acceptable prediction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tool due to its volatile nature.</a:t>
            </a:r>
            <a:endParaRPr sz="2000" dirty="0">
              <a:latin typeface="Times New Roman" panose="02020603050405020304" pitchFamily="18" charset="0"/>
              <a:cs typeface="Times New Roman" panose="02020603050405020304" pitchFamily="18" charset="0"/>
            </a:endParaRPr>
          </a:p>
          <a:p>
            <a:pPr>
              <a:lnSpc>
                <a:spcPct val="100000"/>
              </a:lnSpc>
              <a:spcBef>
                <a:spcPts val="10"/>
              </a:spcBef>
            </a:pPr>
            <a:endParaRPr lang="en-IN" sz="1600" dirty="0">
              <a:latin typeface="Calibri"/>
              <a:cs typeface="Calibri"/>
            </a:endParaRPr>
          </a:p>
        </p:txBody>
      </p:sp>
      <p:sp>
        <p:nvSpPr>
          <p:cNvPr id="4" name="object 4"/>
          <p:cNvSpPr txBox="1"/>
          <p:nvPr/>
        </p:nvSpPr>
        <p:spPr>
          <a:xfrm>
            <a:off x="977900" y="5208904"/>
            <a:ext cx="74930"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Arial MT"/>
                <a:cs typeface="Arial MT"/>
              </a:rPr>
              <a:t>•</a:t>
            </a:r>
            <a:endParaRPr sz="1100">
              <a:latin typeface="Arial MT"/>
              <a:cs typeface="Arial MT"/>
            </a:endParaRPr>
          </a:p>
        </p:txBody>
      </p:sp>
      <p:sp>
        <p:nvSpPr>
          <p:cNvPr id="6" name="object 6"/>
          <p:cNvSpPr txBox="1"/>
          <p:nvPr/>
        </p:nvSpPr>
        <p:spPr>
          <a:xfrm>
            <a:off x="977900" y="5777865"/>
            <a:ext cx="6929120" cy="182742"/>
          </a:xfrm>
          <a:prstGeom prst="rect">
            <a:avLst/>
          </a:prstGeom>
        </p:spPr>
        <p:txBody>
          <a:bodyPr vert="horz" wrap="square" lIns="0" tIns="13335" rIns="0" bIns="0" rtlCol="0">
            <a:spAutoFit/>
          </a:bodyPr>
          <a:lstStyle/>
          <a:p>
            <a:pPr marL="12700">
              <a:lnSpc>
                <a:spcPct val="100000"/>
              </a:lnSpc>
              <a:spcBef>
                <a:spcPts val="105"/>
              </a:spcBef>
              <a:tabLst>
                <a:tab pos="354965" algn="l"/>
                <a:tab pos="355600" algn="l"/>
              </a:tabLst>
            </a:pPr>
            <a:r>
              <a:rPr sz="1100" spc="-5" dirty="0">
                <a:latin typeface="Calibri"/>
                <a:cs typeface="Calibri"/>
              </a:rPr>
              <a:t>.</a:t>
            </a:r>
            <a:endParaRPr sz="1100" dirty="0">
              <a:latin typeface="Calibri"/>
              <a:cs typeface="Calibri"/>
            </a:endParaRPr>
          </a:p>
        </p:txBody>
      </p:sp>
      <p:sp>
        <p:nvSpPr>
          <p:cNvPr id="7" name="object 7"/>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pic>
        <p:nvPicPr>
          <p:cNvPr id="7170" name="Picture 2" descr="Stock Market Just Passed Recession Test">
            <a:extLst>
              <a:ext uri="{FF2B5EF4-FFF2-40B4-BE49-F238E27FC236}">
                <a16:creationId xmlns:a16="http://schemas.microsoft.com/office/drawing/2014/main" id="{C966173D-2E46-BCE8-EA81-CB32E23C5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835" y="3093136"/>
            <a:ext cx="6632651" cy="2852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4425-222A-0F07-D1AC-1591285880D4}"/>
              </a:ext>
            </a:extLst>
          </p:cNvPr>
          <p:cNvSpPr>
            <a:spLocks noGrp="1"/>
          </p:cNvSpPr>
          <p:nvPr>
            <p:ph type="title"/>
          </p:nvPr>
        </p:nvSpPr>
        <p:spPr>
          <a:xfrm>
            <a:off x="914400" y="462597"/>
            <a:ext cx="8077200" cy="615553"/>
          </a:xfrm>
        </p:spPr>
        <p:txBody>
          <a:bodyPr/>
          <a:lstStyle/>
          <a:p>
            <a:pPr algn="ctr"/>
            <a:r>
              <a:rPr lang="en-IN" sz="4000" b="1" dirty="0">
                <a:latin typeface="Times New Roman" panose="02020603050405020304" pitchFamily="18" charset="0"/>
                <a:cs typeface="Times New Roman" panose="02020603050405020304" pitchFamily="18" charset="0"/>
              </a:rPr>
              <a:t>Project Management Tool Snapshot</a:t>
            </a:r>
          </a:p>
        </p:txBody>
      </p:sp>
      <p:pic>
        <p:nvPicPr>
          <p:cNvPr id="5" name="Picture 4">
            <a:extLst>
              <a:ext uri="{FF2B5EF4-FFF2-40B4-BE49-F238E27FC236}">
                <a16:creationId xmlns:a16="http://schemas.microsoft.com/office/drawing/2014/main" id="{640A8AEA-0792-47DD-2C77-604E74C0B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22" y="1294209"/>
            <a:ext cx="7844478" cy="4269582"/>
          </a:xfrm>
          <a:prstGeom prst="rect">
            <a:avLst/>
          </a:prstGeom>
        </p:spPr>
      </p:pic>
    </p:spTree>
    <p:extLst>
      <p:ext uri="{BB962C8B-B14F-4D97-AF65-F5344CB8AC3E}">
        <p14:creationId xmlns:p14="http://schemas.microsoft.com/office/powerpoint/2010/main" val="206401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B9C0D3-6823-22CE-471A-653D591A6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62000"/>
            <a:ext cx="7772400" cy="5181600"/>
          </a:xfrm>
          <a:prstGeom prst="rect">
            <a:avLst/>
          </a:prstGeom>
        </p:spPr>
      </p:pic>
      <p:sp>
        <p:nvSpPr>
          <p:cNvPr id="10" name="TextBox 9">
            <a:extLst>
              <a:ext uri="{FF2B5EF4-FFF2-40B4-BE49-F238E27FC236}">
                <a16:creationId xmlns:a16="http://schemas.microsoft.com/office/drawing/2014/main" id="{5D7C5EE4-9138-F28C-A37C-6768679DAB47}"/>
              </a:ext>
            </a:extLst>
          </p:cNvPr>
          <p:cNvSpPr txBox="1"/>
          <p:nvPr/>
        </p:nvSpPr>
        <p:spPr>
          <a:xfrm>
            <a:off x="1447800" y="304800"/>
            <a:ext cx="6477000" cy="584775"/>
          </a:xfrm>
          <a:prstGeom prst="rect">
            <a:avLst/>
          </a:prstGeom>
          <a:noFill/>
        </p:spPr>
        <p:txBody>
          <a:bodyPr wrap="square" rtlCol="0">
            <a:spAutoFit/>
          </a:bodyPr>
          <a:lstStyle/>
          <a:p>
            <a:pPr algn="ctr"/>
            <a:r>
              <a:rPr lang="en-IN" sz="3200" b="1" dirty="0"/>
              <a:t>Timelines : </a:t>
            </a:r>
          </a:p>
        </p:txBody>
      </p:sp>
    </p:spTree>
    <p:extLst>
      <p:ext uri="{BB962C8B-B14F-4D97-AF65-F5344CB8AC3E}">
        <p14:creationId xmlns:p14="http://schemas.microsoft.com/office/powerpoint/2010/main" val="153288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E715-68AD-0697-4445-B653CD56BE5C}"/>
              </a:ext>
            </a:extLst>
          </p:cNvPr>
          <p:cNvSpPr>
            <a:spLocks noGrp="1"/>
          </p:cNvSpPr>
          <p:nvPr>
            <p:ph type="title"/>
          </p:nvPr>
        </p:nvSpPr>
        <p:spPr>
          <a:xfrm>
            <a:off x="990600" y="76201"/>
            <a:ext cx="5943600" cy="1231106"/>
          </a:xfrm>
        </p:spPr>
        <p:txBody>
          <a:bodyPr/>
          <a:lstStyle/>
          <a:p>
            <a:r>
              <a:rPr lang="en-US" sz="4000" dirty="0">
                <a:latin typeface="Times New Roman" panose="02020603050405020304" pitchFamily="18" charset="0"/>
                <a:cs typeface="Times New Roman" panose="02020603050405020304" pitchFamily="18" charset="0"/>
              </a:rPr>
              <a:t>Contribution of Each Team Member : </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EA1E41-47EE-8546-0FEC-BE141267F4D0}"/>
              </a:ext>
            </a:extLst>
          </p:cNvPr>
          <p:cNvSpPr txBox="1"/>
          <p:nvPr/>
        </p:nvSpPr>
        <p:spPr>
          <a:xfrm flipH="1">
            <a:off x="1775459" y="1493714"/>
            <a:ext cx="5593081" cy="461665"/>
          </a:xfrm>
          <a:prstGeom prst="rect">
            <a:avLst/>
          </a:prstGeom>
          <a:noFill/>
        </p:spPr>
        <p:txBody>
          <a:bodyPr wrap="square" rtlCol="0">
            <a:spAutoFit/>
          </a:bodyPr>
          <a:lstStyle/>
          <a:p>
            <a:pPr algn="ctr"/>
            <a:r>
              <a:rPr lang="en-IN" sz="2400" b="1" dirty="0"/>
              <a:t>Xitiz Verma(1DS19CS193)</a:t>
            </a:r>
          </a:p>
        </p:txBody>
      </p:sp>
      <p:sp>
        <p:nvSpPr>
          <p:cNvPr id="4" name="TextBox 3">
            <a:extLst>
              <a:ext uri="{FF2B5EF4-FFF2-40B4-BE49-F238E27FC236}">
                <a16:creationId xmlns:a16="http://schemas.microsoft.com/office/drawing/2014/main" id="{7FAFEBFD-E7B1-4F2F-81DE-67EA5B0A4669}"/>
              </a:ext>
            </a:extLst>
          </p:cNvPr>
          <p:cNvSpPr txBox="1"/>
          <p:nvPr/>
        </p:nvSpPr>
        <p:spPr>
          <a:xfrm>
            <a:off x="1295400" y="2141786"/>
            <a:ext cx="7145676" cy="3170099"/>
          </a:xfrm>
          <a:prstGeom prst="rect">
            <a:avLst/>
          </a:prstGeom>
          <a:noFill/>
        </p:spPr>
        <p:txBody>
          <a:bodyPr wrap="square" rtlCol="0">
            <a:spAutoFit/>
          </a:bodyPr>
          <a:lstStyle/>
          <a:p>
            <a:pPr marL="342900" indent="-342900">
              <a:buAutoNum type="arabicPeriod"/>
            </a:pPr>
            <a:r>
              <a:rPr lang="en-US" sz="2000" dirty="0"/>
              <a:t>Collecting and Preprocessing Stock Data Set </a:t>
            </a:r>
          </a:p>
          <a:p>
            <a:pPr marL="342900" indent="-342900">
              <a:buAutoNum type="arabicPeriod"/>
            </a:pPr>
            <a:r>
              <a:rPr lang="en-US" sz="2000" dirty="0"/>
              <a:t>Cleaning and Organizing Data Set into required Format</a:t>
            </a:r>
          </a:p>
          <a:p>
            <a:pPr marL="342900" indent="-342900">
              <a:buFontTx/>
              <a:buAutoNum type="arabicPeriod"/>
            </a:pPr>
            <a:r>
              <a:rPr lang="en-US" sz="2000" dirty="0"/>
              <a:t>Training and Testing </a:t>
            </a:r>
            <a:r>
              <a:rPr lang="en-IN" sz="2000" b="0" i="0" dirty="0">
                <a:solidFill>
                  <a:srgbClr val="040C28"/>
                </a:solidFill>
                <a:effectLst/>
                <a:latin typeface="Google Sans"/>
              </a:rPr>
              <a:t>K-Nearest Neighbour Algorithm</a:t>
            </a:r>
            <a:r>
              <a:rPr lang="en-IN" sz="2000" b="0" i="0" dirty="0">
                <a:solidFill>
                  <a:srgbClr val="202124"/>
                </a:solidFill>
                <a:effectLst/>
                <a:latin typeface="Google Sans"/>
              </a:rPr>
              <a:t> </a:t>
            </a:r>
            <a:r>
              <a:rPr lang="en-US" sz="2000" dirty="0"/>
              <a:t> </a:t>
            </a:r>
          </a:p>
          <a:p>
            <a:pPr marL="342900" indent="-342900">
              <a:buAutoNum type="arabicPeriod"/>
            </a:pPr>
            <a:r>
              <a:rPr lang="en-US" sz="2000" dirty="0"/>
              <a:t>Calculating RMSE, RME, RMA Error Rates for KNN &amp; GRU Model</a:t>
            </a:r>
          </a:p>
          <a:p>
            <a:pPr marL="342900" indent="-342900">
              <a:buAutoNum type="arabicPeriod"/>
            </a:pPr>
            <a:r>
              <a:rPr lang="en-US" sz="2000" dirty="0"/>
              <a:t>Implementing Variance Regression Score</a:t>
            </a:r>
          </a:p>
          <a:p>
            <a:pPr marL="342900" indent="-342900">
              <a:buAutoNum type="arabicPeriod"/>
            </a:pPr>
            <a:r>
              <a:rPr lang="en-US" sz="2000" dirty="0"/>
              <a:t>Implementing Gamma Deviance and Mean Poisson Deviance</a:t>
            </a:r>
          </a:p>
          <a:p>
            <a:pPr marL="342900" indent="-342900">
              <a:buAutoNum type="arabicPeriod"/>
            </a:pPr>
            <a:r>
              <a:rPr lang="en-US" sz="2000" dirty="0"/>
              <a:t>Plotting the next 1 month of predicted Stock Data Graphically</a:t>
            </a:r>
          </a:p>
          <a:p>
            <a:pPr marL="342900" indent="-342900">
              <a:buAutoNum type="arabicPeriod"/>
            </a:pPr>
            <a:r>
              <a:rPr lang="en-US" sz="2000" dirty="0"/>
              <a:t>Comparing and Analyzing the Expected Stock Values with the Actual Values</a:t>
            </a:r>
          </a:p>
          <a:p>
            <a:r>
              <a:rPr lang="en-US" sz="2000" dirty="0"/>
              <a:t>9. Documenting Implementation Paper and Literary Survey Paper</a:t>
            </a:r>
          </a:p>
        </p:txBody>
      </p:sp>
    </p:spTree>
    <p:extLst>
      <p:ext uri="{BB962C8B-B14F-4D97-AF65-F5344CB8AC3E}">
        <p14:creationId xmlns:p14="http://schemas.microsoft.com/office/powerpoint/2010/main" val="37078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C121DF-7A13-76CB-DB6B-606DABC24ADF}"/>
              </a:ext>
            </a:extLst>
          </p:cNvPr>
          <p:cNvSpPr txBox="1"/>
          <p:nvPr/>
        </p:nvSpPr>
        <p:spPr>
          <a:xfrm>
            <a:off x="2133600" y="914400"/>
            <a:ext cx="6629400" cy="584775"/>
          </a:xfrm>
          <a:prstGeom prst="rect">
            <a:avLst/>
          </a:prstGeom>
          <a:noFill/>
        </p:spPr>
        <p:txBody>
          <a:bodyPr wrap="square" rtlCol="0">
            <a:spAutoFit/>
          </a:bodyPr>
          <a:lstStyle/>
          <a:p>
            <a:r>
              <a:rPr lang="en-IN" sz="3200" b="1" dirty="0"/>
              <a:t>Soumya Kumari(1DS19CS161)</a:t>
            </a:r>
          </a:p>
        </p:txBody>
      </p:sp>
      <p:sp>
        <p:nvSpPr>
          <p:cNvPr id="4" name="TextBox 3">
            <a:extLst>
              <a:ext uri="{FF2B5EF4-FFF2-40B4-BE49-F238E27FC236}">
                <a16:creationId xmlns:a16="http://schemas.microsoft.com/office/drawing/2014/main" id="{1619878F-A8C6-06CF-34F2-4667C8CB64BD}"/>
              </a:ext>
            </a:extLst>
          </p:cNvPr>
          <p:cNvSpPr txBox="1"/>
          <p:nvPr/>
        </p:nvSpPr>
        <p:spPr>
          <a:xfrm>
            <a:off x="1600200" y="1710148"/>
            <a:ext cx="7391400" cy="3477875"/>
          </a:xfrm>
          <a:prstGeom prst="rect">
            <a:avLst/>
          </a:prstGeom>
          <a:noFill/>
        </p:spPr>
        <p:txBody>
          <a:bodyPr wrap="square" rtlCol="0">
            <a:spAutoFit/>
          </a:bodyPr>
          <a:lstStyle/>
          <a:p>
            <a:r>
              <a:rPr lang="en-IN" sz="2000" dirty="0"/>
              <a:t>1. Researching about Time-</a:t>
            </a:r>
            <a:r>
              <a:rPr lang="en-US" sz="2000" dirty="0"/>
              <a:t>Statistical indicators:</a:t>
            </a:r>
          </a:p>
          <a:p>
            <a:r>
              <a:rPr lang="en-US" sz="2000" dirty="0"/>
              <a:t>2. Skewness, Kurtosis, HV</a:t>
            </a:r>
          </a:p>
          <a:p>
            <a:r>
              <a:rPr lang="en-US" sz="2000" dirty="0"/>
              <a:t>3. Training and Testing </a:t>
            </a:r>
            <a:r>
              <a:rPr lang="en-IN" sz="2000" b="0" i="0" dirty="0">
                <a:solidFill>
                  <a:srgbClr val="040C28"/>
                </a:solidFill>
                <a:effectLst/>
                <a:latin typeface="Google Sans"/>
              </a:rPr>
              <a:t>Support Vector Regression Algorithm</a:t>
            </a:r>
            <a:r>
              <a:rPr lang="en-IN" sz="2000" b="0" i="0" dirty="0">
                <a:solidFill>
                  <a:srgbClr val="202124"/>
                </a:solidFill>
                <a:effectLst/>
                <a:latin typeface="Google Sans"/>
              </a:rPr>
              <a:t> </a:t>
            </a:r>
            <a:r>
              <a:rPr lang="en-US" sz="2000" dirty="0"/>
              <a:t> </a:t>
            </a:r>
          </a:p>
          <a:p>
            <a:r>
              <a:rPr lang="en-US" sz="2000" dirty="0"/>
              <a:t>4. Calculating RMSE, RME, RMA Error Rates for SVR Model</a:t>
            </a:r>
          </a:p>
          <a:p>
            <a:r>
              <a:rPr lang="en-US" sz="2000" dirty="0"/>
              <a:t>5. Implementing Variance Regression Score</a:t>
            </a:r>
          </a:p>
          <a:p>
            <a:r>
              <a:rPr lang="en-US" sz="2000" dirty="0"/>
              <a:t>6. Implementing Gamma Deviance and Mean Poisson Deviance</a:t>
            </a:r>
          </a:p>
          <a:p>
            <a:r>
              <a:rPr lang="en-US" sz="2000" dirty="0"/>
              <a:t>    for SVR Model.</a:t>
            </a:r>
          </a:p>
          <a:p>
            <a:r>
              <a:rPr lang="en-US" sz="2000" dirty="0"/>
              <a:t>7. Plotting the next 1 month of predicted Stock Data Graphically</a:t>
            </a:r>
          </a:p>
          <a:p>
            <a:r>
              <a:rPr lang="en-US" sz="2000" dirty="0"/>
              <a:t>8. Comparing and Analyzing the Expected Stock Values with the</a:t>
            </a:r>
          </a:p>
          <a:p>
            <a:r>
              <a:rPr lang="en-US" sz="2000" dirty="0"/>
              <a:t>     Actual Values</a:t>
            </a:r>
          </a:p>
          <a:p>
            <a:r>
              <a:rPr lang="en-US" sz="2000" dirty="0"/>
              <a:t>9. Documenting Literary Survey Paper and Publishing</a:t>
            </a:r>
          </a:p>
        </p:txBody>
      </p:sp>
    </p:spTree>
    <p:extLst>
      <p:ext uri="{BB962C8B-B14F-4D97-AF65-F5344CB8AC3E}">
        <p14:creationId xmlns:p14="http://schemas.microsoft.com/office/powerpoint/2010/main" val="156176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DB46A-132B-2119-9339-1D2F68731DD7}"/>
              </a:ext>
            </a:extLst>
          </p:cNvPr>
          <p:cNvSpPr txBox="1"/>
          <p:nvPr/>
        </p:nvSpPr>
        <p:spPr>
          <a:xfrm>
            <a:off x="1600200" y="1210538"/>
            <a:ext cx="7315200" cy="584775"/>
          </a:xfrm>
          <a:prstGeom prst="rect">
            <a:avLst/>
          </a:prstGeom>
          <a:noFill/>
        </p:spPr>
        <p:txBody>
          <a:bodyPr wrap="square" rtlCol="0">
            <a:spAutoFit/>
          </a:bodyPr>
          <a:lstStyle/>
          <a:p>
            <a:r>
              <a:rPr lang="en-IN" sz="3200" b="1" dirty="0"/>
              <a:t>Mohammed Shagil Khan (1DS20CS415)</a:t>
            </a:r>
          </a:p>
        </p:txBody>
      </p:sp>
      <p:sp>
        <p:nvSpPr>
          <p:cNvPr id="4" name="TextBox 3">
            <a:extLst>
              <a:ext uri="{FF2B5EF4-FFF2-40B4-BE49-F238E27FC236}">
                <a16:creationId xmlns:a16="http://schemas.microsoft.com/office/drawing/2014/main" id="{58D04EA6-225E-4B18-3796-9DDC7BEF0324}"/>
              </a:ext>
            </a:extLst>
          </p:cNvPr>
          <p:cNvSpPr txBox="1"/>
          <p:nvPr/>
        </p:nvSpPr>
        <p:spPr>
          <a:xfrm>
            <a:off x="1447800" y="2057400"/>
            <a:ext cx="7086600" cy="3477875"/>
          </a:xfrm>
          <a:prstGeom prst="rect">
            <a:avLst/>
          </a:prstGeom>
          <a:noFill/>
        </p:spPr>
        <p:txBody>
          <a:bodyPr wrap="square">
            <a:spAutoFit/>
          </a:bodyPr>
          <a:lstStyle/>
          <a:p>
            <a:r>
              <a:rPr lang="en-IN" sz="2000" dirty="0"/>
              <a:t>1. Researching about Time-</a:t>
            </a:r>
            <a:r>
              <a:rPr lang="en-US" sz="2000" dirty="0"/>
              <a:t>Statistical indicators:</a:t>
            </a:r>
          </a:p>
          <a:p>
            <a:r>
              <a:rPr lang="en-US" sz="2000" dirty="0"/>
              <a:t>2. Documenting Literary Survey</a:t>
            </a:r>
          </a:p>
          <a:p>
            <a:r>
              <a:rPr lang="en-US" sz="2000" dirty="0"/>
              <a:t>3. Training and Testing </a:t>
            </a:r>
            <a:r>
              <a:rPr lang="en-IN" sz="2000" b="0" i="0" dirty="0">
                <a:solidFill>
                  <a:srgbClr val="040C28"/>
                </a:solidFill>
                <a:effectLst/>
                <a:latin typeface="Google Sans"/>
              </a:rPr>
              <a:t>Random Forest Algorithm</a:t>
            </a:r>
            <a:r>
              <a:rPr lang="en-IN" sz="2000" b="0" i="0" dirty="0">
                <a:solidFill>
                  <a:srgbClr val="202124"/>
                </a:solidFill>
                <a:effectLst/>
                <a:latin typeface="Google Sans"/>
              </a:rPr>
              <a:t> </a:t>
            </a:r>
            <a:r>
              <a:rPr lang="en-US" sz="2000" dirty="0"/>
              <a:t> </a:t>
            </a:r>
          </a:p>
          <a:p>
            <a:r>
              <a:rPr lang="en-US" sz="2000" dirty="0"/>
              <a:t>4. Calculating RMSE, RME, RMA Error Rates for RF Model</a:t>
            </a:r>
          </a:p>
          <a:p>
            <a:r>
              <a:rPr lang="en-US" sz="2000" dirty="0"/>
              <a:t>5. Implementing Variance Regression Score</a:t>
            </a:r>
          </a:p>
          <a:p>
            <a:r>
              <a:rPr lang="en-US" sz="2000" dirty="0"/>
              <a:t>6. Implementing Gamma Deviance and Mean Poisson Deviance</a:t>
            </a:r>
          </a:p>
          <a:p>
            <a:r>
              <a:rPr lang="en-US" sz="2000" dirty="0"/>
              <a:t>    for RF Model.</a:t>
            </a:r>
          </a:p>
          <a:p>
            <a:r>
              <a:rPr lang="en-US" sz="2000" dirty="0"/>
              <a:t>7. Plotting the next 1 month of predicted Stock Data Graphically</a:t>
            </a:r>
          </a:p>
          <a:p>
            <a:r>
              <a:rPr lang="en-US" sz="2000" dirty="0"/>
              <a:t>8. Comparing and Analyzing the Expected Stock Values with the</a:t>
            </a:r>
          </a:p>
          <a:p>
            <a:r>
              <a:rPr lang="en-US" sz="2000" dirty="0"/>
              <a:t>     Actual Values</a:t>
            </a:r>
          </a:p>
          <a:p>
            <a:r>
              <a:rPr lang="en-US" sz="2000" dirty="0"/>
              <a:t>9. Documenting Literary Survey Paper and Publishing</a:t>
            </a:r>
          </a:p>
        </p:txBody>
      </p:sp>
    </p:spTree>
    <p:extLst>
      <p:ext uri="{BB962C8B-B14F-4D97-AF65-F5344CB8AC3E}">
        <p14:creationId xmlns:p14="http://schemas.microsoft.com/office/powerpoint/2010/main" val="7874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AFAE4-3439-313C-E554-B19CDF99B041}"/>
              </a:ext>
            </a:extLst>
          </p:cNvPr>
          <p:cNvSpPr txBox="1"/>
          <p:nvPr/>
        </p:nvSpPr>
        <p:spPr>
          <a:xfrm>
            <a:off x="1219200" y="609600"/>
            <a:ext cx="7162800" cy="381000"/>
          </a:xfrm>
          <a:prstGeom prst="rect">
            <a:avLst/>
          </a:prstGeom>
          <a:noFill/>
        </p:spPr>
        <p:txBody>
          <a:bodyPr wrap="square" rtlCol="0">
            <a:spAutoFit/>
          </a:bodyPr>
          <a:lstStyle/>
          <a:p>
            <a:r>
              <a:rPr lang="en-IN" b="1" dirty="0"/>
              <a:t>Co-guide interaction and issues and solutions/changes</a:t>
            </a:r>
          </a:p>
        </p:txBody>
      </p:sp>
      <p:graphicFrame>
        <p:nvGraphicFramePr>
          <p:cNvPr id="4" name="Table 3"/>
          <p:cNvGraphicFramePr>
            <a:graphicFrameLocks noGrp="1"/>
          </p:cNvGraphicFramePr>
          <p:nvPr>
            <p:extLst>
              <p:ext uri="{D42A27DB-BD31-4B8C-83A1-F6EECF244321}">
                <p14:modId xmlns:p14="http://schemas.microsoft.com/office/powerpoint/2010/main" val="164737471"/>
              </p:ext>
            </p:extLst>
          </p:nvPr>
        </p:nvGraphicFramePr>
        <p:xfrm>
          <a:off x="1524000" y="1397000"/>
          <a:ext cx="6096000" cy="4427551"/>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698294499"/>
                    </a:ext>
                  </a:extLst>
                </a:gridCol>
                <a:gridCol w="2032000">
                  <a:extLst>
                    <a:ext uri="{9D8B030D-6E8A-4147-A177-3AD203B41FA5}">
                      <a16:colId xmlns:a16="http://schemas.microsoft.com/office/drawing/2014/main" val="2878103262"/>
                    </a:ext>
                  </a:extLst>
                </a:gridCol>
                <a:gridCol w="2032000">
                  <a:extLst>
                    <a:ext uri="{9D8B030D-6E8A-4147-A177-3AD203B41FA5}">
                      <a16:colId xmlns:a16="http://schemas.microsoft.com/office/drawing/2014/main" val="1852273253"/>
                    </a:ext>
                  </a:extLst>
                </a:gridCol>
              </a:tblGrid>
              <a:tr h="1410031">
                <a:tc>
                  <a:txBody>
                    <a:bodyPr/>
                    <a:lstStyle/>
                    <a:p>
                      <a:r>
                        <a:rPr lang="en-US" dirty="0"/>
                        <a:t>Meeting</a:t>
                      </a:r>
                    </a:p>
                  </a:txBody>
                  <a:tcPr/>
                </a:tc>
                <a:tc>
                  <a:txBody>
                    <a:bodyPr/>
                    <a:lstStyle/>
                    <a:p>
                      <a:r>
                        <a:rPr lang="en-US" dirty="0"/>
                        <a:t>Suggestions</a:t>
                      </a:r>
                    </a:p>
                  </a:txBody>
                  <a:tcPr/>
                </a:tc>
                <a:tc>
                  <a:txBody>
                    <a:bodyPr/>
                    <a:lstStyle/>
                    <a:p>
                      <a:r>
                        <a:rPr lang="en-US" dirty="0"/>
                        <a:t>Implementation</a:t>
                      </a:r>
                      <a:r>
                        <a:rPr lang="en-US" baseline="0" dirty="0"/>
                        <a:t> / Solutions</a:t>
                      </a:r>
                      <a:endParaRPr lang="en-US" dirty="0"/>
                    </a:p>
                  </a:txBody>
                  <a:tcPr/>
                </a:tc>
                <a:extLst>
                  <a:ext uri="{0D108BD9-81ED-4DB2-BD59-A6C34878D82A}">
                    <a16:rowId xmlns:a16="http://schemas.microsoft.com/office/drawing/2014/main" val="3318941667"/>
                  </a:ext>
                </a:extLst>
              </a:tr>
              <a:tr h="816923">
                <a:tc>
                  <a:txBody>
                    <a:bodyPr/>
                    <a:lstStyle/>
                    <a:p>
                      <a:r>
                        <a:rPr lang="en-US" dirty="0"/>
                        <a:t>Meeting 1</a:t>
                      </a:r>
                    </a:p>
                  </a:txBody>
                  <a:tcPr/>
                </a:tc>
                <a:tc>
                  <a:txBody>
                    <a:bodyPr/>
                    <a:lstStyle/>
                    <a:p>
                      <a:r>
                        <a:rPr lang="en-US" dirty="0"/>
                        <a:t>Suggestion about models </a:t>
                      </a:r>
                      <a:r>
                        <a:rPr lang="en-US" baseline="0" dirty="0"/>
                        <a:t> and how to proceed further.</a:t>
                      </a:r>
                      <a:endParaRPr lang="en-US" dirty="0"/>
                    </a:p>
                  </a:txBody>
                  <a:tcPr/>
                </a:tc>
                <a:tc>
                  <a:txBody>
                    <a:bodyPr/>
                    <a:lstStyle/>
                    <a:p>
                      <a:r>
                        <a:rPr lang="en-US" dirty="0"/>
                        <a:t>Implemented</a:t>
                      </a:r>
                      <a:r>
                        <a:rPr lang="en-US" baseline="0" dirty="0"/>
                        <a:t> LSTM model for prediction</a:t>
                      </a:r>
                      <a:endParaRPr lang="en-US" dirty="0"/>
                    </a:p>
                  </a:txBody>
                  <a:tcPr/>
                </a:tc>
                <a:extLst>
                  <a:ext uri="{0D108BD9-81ED-4DB2-BD59-A6C34878D82A}">
                    <a16:rowId xmlns:a16="http://schemas.microsoft.com/office/drawing/2014/main" val="853896930"/>
                  </a:ext>
                </a:extLst>
              </a:tr>
              <a:tr h="816923">
                <a:tc>
                  <a:txBody>
                    <a:bodyPr/>
                    <a:lstStyle/>
                    <a:p>
                      <a:r>
                        <a:rPr lang="en-US" dirty="0"/>
                        <a:t>Meeting 2</a:t>
                      </a:r>
                    </a:p>
                  </a:txBody>
                  <a:tcPr/>
                </a:tc>
                <a:tc>
                  <a:txBody>
                    <a:bodyPr/>
                    <a:lstStyle/>
                    <a:p>
                      <a:r>
                        <a:rPr lang="en-US" dirty="0"/>
                        <a:t>Compare</a:t>
                      </a:r>
                      <a:r>
                        <a:rPr lang="en-US" baseline="0" dirty="0"/>
                        <a:t> different models and analyze the accuracy of outputs</a:t>
                      </a:r>
                      <a:endParaRPr lang="en-US" dirty="0"/>
                    </a:p>
                  </a:txBody>
                  <a:tcPr/>
                </a:tc>
                <a:tc>
                  <a:txBody>
                    <a:bodyPr/>
                    <a:lstStyle/>
                    <a:p>
                      <a:r>
                        <a:rPr lang="en-US" dirty="0"/>
                        <a:t>Implemented and </a:t>
                      </a:r>
                      <a:r>
                        <a:rPr lang="en-US"/>
                        <a:t>compared LSTM </a:t>
                      </a:r>
                      <a:r>
                        <a:rPr lang="en-US" dirty="0"/>
                        <a:t>, SVR,</a:t>
                      </a:r>
                      <a:r>
                        <a:rPr lang="en-US" baseline="0" dirty="0"/>
                        <a:t> LSTM with GRU , KNN models</a:t>
                      </a:r>
                      <a:r>
                        <a:rPr lang="en-US" dirty="0"/>
                        <a:t> </a:t>
                      </a:r>
                    </a:p>
                  </a:txBody>
                  <a:tcPr/>
                </a:tc>
                <a:extLst>
                  <a:ext uri="{0D108BD9-81ED-4DB2-BD59-A6C34878D82A}">
                    <a16:rowId xmlns:a16="http://schemas.microsoft.com/office/drawing/2014/main" val="1503005515"/>
                  </a:ext>
                </a:extLst>
              </a:tr>
              <a:tr h="816923">
                <a:tc>
                  <a:txBody>
                    <a:bodyPr/>
                    <a:lstStyle/>
                    <a:p>
                      <a:r>
                        <a:rPr lang="en-US" dirty="0"/>
                        <a:t>Meeting 3</a:t>
                      </a:r>
                    </a:p>
                  </a:txBody>
                  <a:tcPr/>
                </a:tc>
                <a:tc>
                  <a:txBody>
                    <a:bodyPr/>
                    <a:lstStyle/>
                    <a:p>
                      <a:r>
                        <a:rPr lang="en-US" dirty="0"/>
                        <a:t>Suggestions about Frontend</a:t>
                      </a:r>
                    </a:p>
                  </a:txBody>
                  <a:tcPr/>
                </a:tc>
                <a:tc>
                  <a:txBody>
                    <a:bodyPr/>
                    <a:lstStyle/>
                    <a:p>
                      <a:r>
                        <a:rPr lang="en-US" dirty="0"/>
                        <a:t>Used python library and implemented frontend.</a:t>
                      </a:r>
                    </a:p>
                  </a:txBody>
                  <a:tcPr/>
                </a:tc>
                <a:extLst>
                  <a:ext uri="{0D108BD9-81ED-4DB2-BD59-A6C34878D82A}">
                    <a16:rowId xmlns:a16="http://schemas.microsoft.com/office/drawing/2014/main" val="3707038652"/>
                  </a:ext>
                </a:extLst>
              </a:tr>
            </a:tbl>
          </a:graphicData>
        </a:graphic>
      </p:graphicFrame>
    </p:spTree>
    <p:extLst>
      <p:ext uri="{BB962C8B-B14F-4D97-AF65-F5344CB8AC3E}">
        <p14:creationId xmlns:p14="http://schemas.microsoft.com/office/powerpoint/2010/main" val="294657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25967-829E-8542-947B-54D65544925F}"/>
              </a:ext>
            </a:extLst>
          </p:cNvPr>
          <p:cNvSpPr txBox="1"/>
          <p:nvPr/>
        </p:nvSpPr>
        <p:spPr>
          <a:xfrm>
            <a:off x="1905000" y="914400"/>
            <a:ext cx="5519313" cy="584775"/>
          </a:xfrm>
          <a:prstGeom prst="rect">
            <a:avLst/>
          </a:prstGeom>
          <a:noFill/>
        </p:spPr>
        <p:txBody>
          <a:bodyPr wrap="square" rtlCol="0">
            <a:spAutoFit/>
          </a:bodyPr>
          <a:lstStyle/>
          <a:p>
            <a:r>
              <a:rPr lang="en-IN" sz="3200" b="1" dirty="0"/>
              <a:t>Yashaswini Shree (1DS19CS196)</a:t>
            </a:r>
          </a:p>
        </p:txBody>
      </p:sp>
      <p:sp>
        <p:nvSpPr>
          <p:cNvPr id="3" name="TextBox 2">
            <a:extLst>
              <a:ext uri="{FF2B5EF4-FFF2-40B4-BE49-F238E27FC236}">
                <a16:creationId xmlns:a16="http://schemas.microsoft.com/office/drawing/2014/main" id="{A3822AC3-1C0C-D9FD-C389-AF8BE2EDE973}"/>
              </a:ext>
            </a:extLst>
          </p:cNvPr>
          <p:cNvSpPr txBox="1"/>
          <p:nvPr/>
        </p:nvSpPr>
        <p:spPr>
          <a:xfrm>
            <a:off x="1676400" y="1828800"/>
            <a:ext cx="6781800" cy="3785652"/>
          </a:xfrm>
          <a:prstGeom prst="rect">
            <a:avLst/>
          </a:prstGeom>
          <a:noFill/>
        </p:spPr>
        <p:txBody>
          <a:bodyPr wrap="square" rtlCol="0">
            <a:spAutoFit/>
          </a:bodyPr>
          <a:lstStyle/>
          <a:p>
            <a:r>
              <a:rPr lang="en-IN" sz="2000" dirty="0"/>
              <a:t>1. Researching about Time-</a:t>
            </a:r>
            <a:r>
              <a:rPr lang="en-US" sz="2000" dirty="0"/>
              <a:t>Statistical indicators:</a:t>
            </a:r>
          </a:p>
          <a:p>
            <a:r>
              <a:rPr lang="en-US" sz="2000" dirty="0"/>
              <a:t>2. Skewness, Kurtosis, HV</a:t>
            </a:r>
          </a:p>
          <a:p>
            <a:r>
              <a:rPr lang="en-US" sz="2000" dirty="0"/>
              <a:t>3. Training and Testing </a:t>
            </a:r>
            <a:r>
              <a:rPr lang="en-IN" sz="2000" b="0" i="0" dirty="0">
                <a:solidFill>
                  <a:srgbClr val="040C28"/>
                </a:solidFill>
                <a:effectLst/>
                <a:latin typeface="Google Sans"/>
              </a:rPr>
              <a:t>Long Short Term Memory Algorithm</a:t>
            </a:r>
            <a:r>
              <a:rPr lang="en-IN" sz="2000" b="0" i="0" dirty="0">
                <a:solidFill>
                  <a:srgbClr val="202124"/>
                </a:solidFill>
                <a:effectLst/>
                <a:latin typeface="Google Sans"/>
              </a:rPr>
              <a:t> </a:t>
            </a:r>
            <a:r>
              <a:rPr lang="en-US" sz="2000" dirty="0"/>
              <a:t> </a:t>
            </a:r>
          </a:p>
          <a:p>
            <a:r>
              <a:rPr lang="en-US" sz="2000" dirty="0"/>
              <a:t>4. Calculating RMSE, RME, RMA Error Rates for LSTM Model</a:t>
            </a:r>
          </a:p>
          <a:p>
            <a:r>
              <a:rPr lang="en-US" sz="2000" dirty="0"/>
              <a:t>5. Implementing Variance Regression Score</a:t>
            </a:r>
          </a:p>
          <a:p>
            <a:r>
              <a:rPr lang="en-US" sz="2000" dirty="0"/>
              <a:t>6. Implementing Gamma Deviance and Mean Poisson Deviance</a:t>
            </a:r>
          </a:p>
          <a:p>
            <a:r>
              <a:rPr lang="en-US" sz="2000" dirty="0"/>
              <a:t>    for LSTM Model.</a:t>
            </a:r>
          </a:p>
          <a:p>
            <a:r>
              <a:rPr lang="en-US" sz="2000" dirty="0"/>
              <a:t>7. Plotting the next 1 month of predicted Stock Data Graphically</a:t>
            </a:r>
          </a:p>
          <a:p>
            <a:r>
              <a:rPr lang="en-US" sz="2000" dirty="0"/>
              <a:t>8. Comparing and Analyzing the Expected Stock Values with the</a:t>
            </a:r>
          </a:p>
          <a:p>
            <a:r>
              <a:rPr lang="en-US" sz="2000" dirty="0"/>
              <a:t>     Actual Values</a:t>
            </a:r>
          </a:p>
          <a:p>
            <a:r>
              <a:rPr lang="en-US" sz="2000" dirty="0"/>
              <a:t>9. Documenting Implementation Paper and Literary Survey Paper</a:t>
            </a:r>
          </a:p>
        </p:txBody>
      </p:sp>
    </p:spTree>
    <p:extLst>
      <p:ext uri="{BB962C8B-B14F-4D97-AF65-F5344CB8AC3E}">
        <p14:creationId xmlns:p14="http://schemas.microsoft.com/office/powerpoint/2010/main" val="413725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4989" y="462597"/>
            <a:ext cx="3080385"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a:t>
            </a:r>
            <a:r>
              <a:rPr sz="4000" spc="-30" dirty="0">
                <a:latin typeface="Times New Roman" panose="02020603050405020304" pitchFamily="18" charset="0"/>
                <a:cs typeface="Times New Roman" panose="02020603050405020304" pitchFamily="18" charset="0"/>
              </a:rPr>
              <a:t>e</a:t>
            </a:r>
            <a:r>
              <a:rPr sz="4000" spc="-5" dirty="0">
                <a:latin typeface="Times New Roman" panose="02020603050405020304" pitchFamily="18" charset="0"/>
                <a:cs typeface="Times New Roman" panose="02020603050405020304" pitchFamily="18" charset="0"/>
              </a:rPr>
              <a:t>thodolog</a:t>
            </a:r>
            <a:r>
              <a:rPr sz="4000" dirty="0">
                <a:latin typeface="Times New Roman" panose="02020603050405020304" pitchFamily="18" charset="0"/>
                <a:cs typeface="Times New Roman" panose="02020603050405020304" pitchFamily="18" charset="0"/>
              </a:rPr>
              <a:t>y</a:t>
            </a:r>
          </a:p>
        </p:txBody>
      </p:sp>
      <p:sp>
        <p:nvSpPr>
          <p:cNvPr id="3" name="object 3"/>
          <p:cNvSpPr txBox="1"/>
          <p:nvPr/>
        </p:nvSpPr>
        <p:spPr>
          <a:xfrm>
            <a:off x="1143000" y="1598929"/>
            <a:ext cx="7293610" cy="3569567"/>
          </a:xfrm>
          <a:prstGeom prst="rect">
            <a:avLst/>
          </a:prstGeom>
        </p:spPr>
        <p:txBody>
          <a:bodyPr vert="horz" wrap="square" lIns="0" tIns="42545" rIns="0" bIns="0" rtlCol="0">
            <a:spAutoFit/>
          </a:bodyPr>
          <a:lstStyle/>
          <a:p>
            <a:pPr marL="12700" marR="5080">
              <a:lnSpc>
                <a:spcPts val="1920"/>
              </a:lnSpc>
              <a:spcBef>
                <a:spcPts val="430"/>
              </a:spcBef>
              <a:tabLst>
                <a:tab pos="354965" algn="l"/>
                <a:tab pos="355600" algn="l"/>
              </a:tabLst>
            </a:pPr>
            <a:r>
              <a:rPr sz="2000" spc="5" dirty="0">
                <a:latin typeface="Times New Roman" panose="02020603050405020304" pitchFamily="18" charset="0"/>
                <a:cs typeface="Times New Roman" panose="02020603050405020304" pitchFamily="18" charset="0"/>
              </a:rPr>
              <a:t>Institutional</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traders</a:t>
            </a:r>
            <a:r>
              <a:rPr sz="2000" spc="10" dirty="0">
                <a:latin typeface="Times New Roman" panose="02020603050405020304" pitchFamily="18" charset="0"/>
                <a:cs typeface="Times New Roman" panose="02020603050405020304" pitchFamily="18" charset="0"/>
              </a:rPr>
              <a:t> and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investment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companies</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possess the human</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financial </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capital</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necessary</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employ</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Quant</a:t>
            </a:r>
            <a:r>
              <a:rPr sz="2000" spc="10" dirty="0">
                <a:latin typeface="Times New Roman" panose="02020603050405020304" pitchFamily="18" charset="0"/>
                <a:cs typeface="Times New Roman" panose="02020603050405020304" pitchFamily="18" charset="0"/>
              </a:rPr>
              <a:t> models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their</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trading</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strategies.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Additionally,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with </a:t>
            </a:r>
            <a:r>
              <a:rPr sz="2000" dirty="0">
                <a:latin typeface="Times New Roman" panose="02020603050405020304" pitchFamily="18" charset="0"/>
                <a:cs typeface="Times New Roman" panose="02020603050405020304" pitchFamily="18" charset="0"/>
              </a:rPr>
              <a:t>large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amounts</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of money</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on the</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line,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institutional</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investors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are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often</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required </a:t>
            </a:r>
            <a:r>
              <a:rPr sz="2000" spc="-3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 backtest to</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assess</a:t>
            </a:r>
            <a:r>
              <a:rPr sz="2000" spc="5" dirty="0">
                <a:latin typeface="Times New Roman" panose="02020603050405020304" pitchFamily="18" charset="0"/>
                <a:cs typeface="Times New Roman" panose="02020603050405020304" pitchFamily="18" charset="0"/>
              </a:rPr>
              <a:t> risk</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229"/>
              </a:spcBef>
              <a:buFont typeface="Arial MT"/>
              <a:buChar char="•"/>
              <a:tabLst>
                <a:tab pos="354965" algn="l"/>
                <a:tab pos="355600" algn="l"/>
              </a:tabLst>
            </a:pPr>
            <a:r>
              <a:rPr sz="2000" spc="-10" dirty="0">
                <a:latin typeface="Times New Roman" panose="02020603050405020304" pitchFamily="18" charset="0"/>
                <a:cs typeface="Times New Roman" panose="02020603050405020304" pitchFamily="18" charset="0"/>
              </a:rPr>
              <a:t>Prerequisites</a:t>
            </a:r>
            <a:r>
              <a:rPr sz="200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for</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Quantitative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Finance</a:t>
            </a:r>
            <a:endParaRPr sz="2000" dirty="0">
              <a:latin typeface="Times New Roman" panose="02020603050405020304" pitchFamily="18" charset="0"/>
              <a:cs typeface="Times New Roman" panose="02020603050405020304" pitchFamily="18" charset="0"/>
            </a:endParaRPr>
          </a:p>
          <a:p>
            <a:pPr marL="355600" marR="350520" indent="-342900">
              <a:lnSpc>
                <a:spcPts val="1920"/>
              </a:lnSpc>
              <a:spcBef>
                <a:spcPts val="480"/>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Before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you</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start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analyzing</a:t>
            </a:r>
            <a:r>
              <a:rPr sz="2000" spc="10" dirty="0">
                <a:latin typeface="Times New Roman" panose="02020603050405020304" pitchFamily="18" charset="0"/>
                <a:cs typeface="Times New Roman" panose="02020603050405020304" pitchFamily="18" charset="0"/>
              </a:rPr>
              <a:t> a</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trading</a:t>
            </a:r>
            <a:r>
              <a:rPr sz="2000" spc="1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strategy,</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you</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need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consider</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some</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of</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 </a:t>
            </a:r>
            <a:r>
              <a:rPr sz="2000" spc="-38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factors:</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210"/>
              </a:spcBef>
              <a:buFont typeface="Arial MT"/>
              <a:buChar char="•"/>
              <a:tabLst>
                <a:tab pos="354965" algn="l"/>
                <a:tab pos="355600" algn="l"/>
              </a:tabLst>
            </a:pPr>
            <a:r>
              <a:rPr sz="2000" spc="-15" dirty="0">
                <a:latin typeface="Times New Roman" panose="02020603050405020304" pitchFamily="18" charset="0"/>
                <a:cs typeface="Times New Roman" panose="02020603050405020304" pitchFamily="18" charset="0"/>
              </a:rPr>
              <a:t>Trading</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logic</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245"/>
              </a:spcBef>
              <a:buFont typeface="Arial MT"/>
              <a:buChar char="•"/>
              <a:tabLst>
                <a:tab pos="354965" algn="l"/>
                <a:tab pos="355600" algn="l"/>
              </a:tabLst>
            </a:pPr>
            <a:r>
              <a:rPr sz="2000" dirty="0">
                <a:latin typeface="Times New Roman" panose="02020603050405020304" pitchFamily="18" charset="0"/>
                <a:cs typeface="Times New Roman" panose="02020603050405020304" pitchFamily="18" charset="0"/>
              </a:rPr>
              <a:t>Market</a:t>
            </a:r>
            <a:r>
              <a:rPr sz="2000" spc="-3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245"/>
              </a:spcBef>
              <a:buFont typeface="Arial MT"/>
              <a:buChar char="•"/>
              <a:tabLst>
                <a:tab pos="354965" algn="l"/>
                <a:tab pos="355600" algn="l"/>
              </a:tabLst>
            </a:pPr>
            <a:r>
              <a:rPr sz="2000" dirty="0">
                <a:latin typeface="Times New Roman" panose="02020603050405020304" pitchFamily="18" charset="0"/>
                <a:cs typeface="Times New Roman" panose="02020603050405020304" pitchFamily="18" charset="0"/>
              </a:rPr>
              <a:t>Data</a:t>
            </a:r>
          </a:p>
          <a:p>
            <a:pPr marL="355600" indent="-342900">
              <a:lnSpc>
                <a:spcPct val="100000"/>
              </a:lnSpc>
              <a:spcBef>
                <a:spcPts val="245"/>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Programming</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language</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245"/>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Let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us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look</a:t>
            </a:r>
            <a:r>
              <a:rPr sz="2000" dirty="0">
                <a:latin typeface="Times New Roman" panose="02020603050405020304" pitchFamily="18" charset="0"/>
                <a:cs typeface="Times New Roman" panose="02020603050405020304" pitchFamily="18" charset="0"/>
              </a:rPr>
              <a:t> at </a:t>
            </a:r>
            <a:r>
              <a:rPr sz="2000" spc="10" dirty="0">
                <a:latin typeface="Times New Roman" panose="02020603050405020304" pitchFamily="18" charset="0"/>
                <a:cs typeface="Times New Roman" panose="02020603050405020304" pitchFamily="18" charset="0"/>
              </a:rPr>
              <a:t>each</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of</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these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factors</a:t>
            </a:r>
            <a:r>
              <a:rPr sz="2000" spc="5" dirty="0">
                <a:latin typeface="Times New Roman" panose="02020603050405020304" pitchFamily="18" charset="0"/>
                <a:cs typeface="Times New Roman" panose="02020603050405020304" pitchFamily="18" charset="0"/>
              </a:rPr>
              <a:t> in</a:t>
            </a:r>
            <a:r>
              <a:rPr sz="2000" dirty="0">
                <a:latin typeface="Times New Roman" panose="02020603050405020304" pitchFamily="18" charset="0"/>
                <a:cs typeface="Times New Roman" panose="02020603050405020304" pitchFamily="18" charset="0"/>
              </a:rPr>
              <a:t> detail.</a:t>
            </a:r>
          </a:p>
        </p:txBody>
      </p:sp>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DC9A-A843-4359-8594-3CBE7408A910}"/>
              </a:ext>
            </a:extLst>
          </p:cNvPr>
          <p:cNvSpPr>
            <a:spLocks noGrp="1"/>
          </p:cNvSpPr>
          <p:nvPr>
            <p:ph type="title"/>
          </p:nvPr>
        </p:nvSpPr>
        <p:spPr>
          <a:xfrm>
            <a:off x="1524000" y="228600"/>
            <a:ext cx="6553200" cy="911105"/>
          </a:xfrm>
        </p:spPr>
        <p:txBody>
          <a:bodyPr/>
          <a:lstStyle/>
          <a:p>
            <a:pPr algn="ctr"/>
            <a:r>
              <a:rPr lang="en-IN" b="1" dirty="0"/>
              <a:t>System Architecture</a:t>
            </a:r>
          </a:p>
        </p:txBody>
      </p:sp>
      <p:pic>
        <p:nvPicPr>
          <p:cNvPr id="4" name="Picture 3">
            <a:extLst>
              <a:ext uri="{FF2B5EF4-FFF2-40B4-BE49-F238E27FC236}">
                <a16:creationId xmlns:a16="http://schemas.microsoft.com/office/drawing/2014/main" id="{070B7FFC-5C87-4658-91B7-6C377A36FED5}"/>
              </a:ext>
            </a:extLst>
          </p:cNvPr>
          <p:cNvPicPr>
            <a:picLocks noChangeAspect="1"/>
          </p:cNvPicPr>
          <p:nvPr/>
        </p:nvPicPr>
        <p:blipFill>
          <a:blip r:embed="rId2"/>
          <a:stretch>
            <a:fillRect/>
          </a:stretch>
        </p:blipFill>
        <p:spPr>
          <a:xfrm>
            <a:off x="1676400" y="914400"/>
            <a:ext cx="6705600" cy="5029200"/>
          </a:xfrm>
          <a:prstGeom prst="rect">
            <a:avLst/>
          </a:prstGeom>
        </p:spPr>
      </p:pic>
    </p:spTree>
    <p:extLst>
      <p:ext uri="{BB962C8B-B14F-4D97-AF65-F5344CB8AC3E}">
        <p14:creationId xmlns:p14="http://schemas.microsoft.com/office/powerpoint/2010/main" val="27341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818</Words>
  <Application>Microsoft Office PowerPoint</Application>
  <PresentationFormat>On-screen Show (4:3)</PresentationFormat>
  <Paragraphs>100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MT</vt:lpstr>
      <vt:lpstr>Calibri</vt:lpstr>
      <vt:lpstr>CorpoS</vt:lpstr>
      <vt:lpstr>Google Sans</vt:lpstr>
      <vt:lpstr>Times New Roman</vt:lpstr>
      <vt:lpstr>Office Theme</vt:lpstr>
      <vt:lpstr>Quantitative Finance Model Visualizer Using High Frequency Trading Algorithms  </vt:lpstr>
      <vt:lpstr>Introduction</vt:lpstr>
      <vt:lpstr>Contribution of Each Team Member : </vt:lpstr>
      <vt:lpstr>PowerPoint Presentation</vt:lpstr>
      <vt:lpstr>PowerPoint Presentation</vt:lpstr>
      <vt:lpstr>PowerPoint Presentation</vt:lpstr>
      <vt:lpstr>PowerPoint Presentation</vt:lpstr>
      <vt:lpstr>Methodology</vt:lpstr>
      <vt:lpstr>System Architecture</vt:lpstr>
      <vt:lpstr>PowerPoint Presentation</vt:lpstr>
      <vt:lpstr>Data Flow Diagram</vt:lpstr>
      <vt:lpstr>Time series analysis</vt:lpstr>
      <vt:lpstr>Support Vector Regression</vt:lpstr>
      <vt:lpstr>PowerPoint Presentation</vt:lpstr>
      <vt:lpstr> Long-term short memory</vt:lpstr>
      <vt:lpstr>PowerPoint Presentation</vt:lpstr>
      <vt:lpstr>PowerPoint Presentation</vt:lpstr>
      <vt:lpstr>PowerPoint Presentation</vt:lpstr>
      <vt:lpstr>Conclusion </vt:lpstr>
      <vt:lpstr>Project Management Tool Snapshot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AUGMENTED  REALITY</dc:title>
  <cp:lastModifiedBy>HP</cp:lastModifiedBy>
  <cp:revision>27</cp:revision>
  <dcterms:created xsi:type="dcterms:W3CDTF">2022-12-05T07:16:13Z</dcterms:created>
  <dcterms:modified xsi:type="dcterms:W3CDTF">2023-05-26T08:09:04Z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2022-12-05T00:00:00Z</vt:filetime>
  </property>
  <property fmtid="{D5CDD505-2E9C-101B-9397-08002B2CF9AE}" pid="3" name="Creator">
    <vt:lpwstr>WPS Presentation</vt:lpwstr>
  </property>
  <property fmtid="{D5CDD505-2E9C-101B-9397-08002B2CF9AE}" pid="4" name="LastSaved">
    <vt:filetime>2022-12-05T00:00:00Z</vt:filetime>
  </property>
  <property fmtid="{D5CDD505-2E9C-101B-9397-08002B2CF9AE}" pid="5" name="MSIP_Label_924dbb1d-991d-4bbd-aad5-33bac1d8ffaf_Enabled">
    <vt:lpwstr>true</vt:lpwstr>
  </property>
  <property fmtid="{D5CDD505-2E9C-101B-9397-08002B2CF9AE}" pid="6" name="MSIP_Label_924dbb1d-991d-4bbd-aad5-33bac1d8ffaf_SetDate">
    <vt:lpwstr>2023-05-26T07:10:25Z</vt:lpwstr>
  </property>
  <property fmtid="{D5CDD505-2E9C-101B-9397-08002B2CF9AE}" pid="7" name="MSIP_Label_924dbb1d-991d-4bbd-aad5-33bac1d8ffaf_Method">
    <vt:lpwstr>Standard</vt:lpwstr>
  </property>
  <property fmtid="{D5CDD505-2E9C-101B-9397-08002B2CF9AE}" pid="8" name="MSIP_Label_924dbb1d-991d-4bbd-aad5-33bac1d8ffaf_Name">
    <vt:lpwstr>924dbb1d-991d-4bbd-aad5-33bac1d8ffaf</vt:lpwstr>
  </property>
  <property fmtid="{D5CDD505-2E9C-101B-9397-08002B2CF9AE}" pid="9" name="MSIP_Label_924dbb1d-991d-4bbd-aad5-33bac1d8ffaf_SiteId">
    <vt:lpwstr>9652d7c2-1ccf-4940-8151-4a92bd474ed0</vt:lpwstr>
  </property>
  <property fmtid="{D5CDD505-2E9C-101B-9397-08002B2CF9AE}" pid="10" name="MSIP_Label_924dbb1d-991d-4bbd-aad5-33bac1d8ffaf_ActionId">
    <vt:lpwstr>a5f16a25-bb06-4ca6-ac26-758c9f67cce7</vt:lpwstr>
  </property>
  <property fmtid="{D5CDD505-2E9C-101B-9397-08002B2CF9AE}" pid="11" name="MSIP_Label_924dbb1d-991d-4bbd-aad5-33bac1d8ffaf_ContentBits">
    <vt:lpwstr>1</vt:lpwstr>
  </property>
</Properties>
</file>