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Oswald" panose="020B0604020202020204" charset="0"/>
      <p:regular r:id="rId17"/>
      <p:bold r:id="rId18"/>
    </p:embeddedFont>
    <p:embeddedFont>
      <p:font typeface="Source Code Pro" panose="020B050903040302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p+NErtEmxD715V29/RdmEgI/7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e37c4c93c0_0_1466"/>
          <p:cNvSpPr/>
          <p:nvPr/>
        </p:nvSpPr>
        <p:spPr>
          <a:xfrm rot="10800000">
            <a:off x="5634700" y="3911300"/>
            <a:ext cx="922500" cy="5181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e37c4c93c0_0_1466"/>
          <p:cNvSpPr/>
          <p:nvPr/>
        </p:nvSpPr>
        <p:spPr>
          <a:xfrm>
            <a:off x="-33" y="0"/>
            <a:ext cx="12192000" cy="4165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e37c4c93c0_0_1466"/>
          <p:cNvSpPr txBox="1">
            <a:spLocks noGrp="1"/>
          </p:cNvSpPr>
          <p:nvPr>
            <p:ph type="ctrTitle"/>
          </p:nvPr>
        </p:nvSpPr>
        <p:spPr>
          <a:xfrm>
            <a:off x="548233" y="859067"/>
            <a:ext cx="11043300" cy="28119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endParaRPr/>
          </a:p>
        </p:txBody>
      </p:sp>
      <p:sp>
        <p:nvSpPr>
          <p:cNvPr id="13" name="Google Shape;13;ge37c4c93c0_0_1466"/>
          <p:cNvSpPr txBox="1">
            <a:spLocks noGrp="1"/>
          </p:cNvSpPr>
          <p:nvPr>
            <p:ph type="subTitle" idx="1"/>
          </p:nvPr>
        </p:nvSpPr>
        <p:spPr>
          <a:xfrm>
            <a:off x="548233" y="4531000"/>
            <a:ext cx="11043300" cy="16809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Font typeface="Oswald"/>
              <a:buNone/>
              <a:defRPr sz="4800">
                <a:latin typeface="Oswald"/>
                <a:ea typeface="Oswald"/>
                <a:cs typeface="Oswald"/>
                <a:sym typeface="Oswald"/>
              </a:defRPr>
            </a:lvl1pPr>
            <a:lvl2pPr lvl="1" algn="ctr">
              <a:lnSpc>
                <a:spcPct val="100000"/>
              </a:lnSpc>
              <a:spcBef>
                <a:spcPts val="0"/>
              </a:spcBef>
              <a:spcAft>
                <a:spcPts val="0"/>
              </a:spcAft>
              <a:buSzPts val="4800"/>
              <a:buFont typeface="Oswald"/>
              <a:buNone/>
              <a:defRPr sz="4800">
                <a:latin typeface="Oswald"/>
                <a:ea typeface="Oswald"/>
                <a:cs typeface="Oswald"/>
                <a:sym typeface="Oswald"/>
              </a:defRPr>
            </a:lvl2pPr>
            <a:lvl3pPr lvl="2" algn="ctr">
              <a:lnSpc>
                <a:spcPct val="100000"/>
              </a:lnSpc>
              <a:spcBef>
                <a:spcPts val="0"/>
              </a:spcBef>
              <a:spcAft>
                <a:spcPts val="0"/>
              </a:spcAft>
              <a:buSzPts val="4800"/>
              <a:buFont typeface="Oswald"/>
              <a:buNone/>
              <a:defRPr sz="4800">
                <a:latin typeface="Oswald"/>
                <a:ea typeface="Oswald"/>
                <a:cs typeface="Oswald"/>
                <a:sym typeface="Oswald"/>
              </a:defRPr>
            </a:lvl3pPr>
            <a:lvl4pPr lvl="3" algn="ctr">
              <a:lnSpc>
                <a:spcPct val="100000"/>
              </a:lnSpc>
              <a:spcBef>
                <a:spcPts val="0"/>
              </a:spcBef>
              <a:spcAft>
                <a:spcPts val="0"/>
              </a:spcAft>
              <a:buSzPts val="4800"/>
              <a:buFont typeface="Oswald"/>
              <a:buNone/>
              <a:defRPr sz="4800">
                <a:latin typeface="Oswald"/>
                <a:ea typeface="Oswald"/>
                <a:cs typeface="Oswald"/>
                <a:sym typeface="Oswald"/>
              </a:defRPr>
            </a:lvl4pPr>
            <a:lvl5pPr lvl="4" algn="ctr">
              <a:lnSpc>
                <a:spcPct val="100000"/>
              </a:lnSpc>
              <a:spcBef>
                <a:spcPts val="0"/>
              </a:spcBef>
              <a:spcAft>
                <a:spcPts val="0"/>
              </a:spcAft>
              <a:buSzPts val="4800"/>
              <a:buFont typeface="Oswald"/>
              <a:buNone/>
              <a:defRPr sz="4800">
                <a:latin typeface="Oswald"/>
                <a:ea typeface="Oswald"/>
                <a:cs typeface="Oswald"/>
                <a:sym typeface="Oswald"/>
              </a:defRPr>
            </a:lvl5pPr>
            <a:lvl6pPr lvl="5" algn="ctr">
              <a:lnSpc>
                <a:spcPct val="100000"/>
              </a:lnSpc>
              <a:spcBef>
                <a:spcPts val="0"/>
              </a:spcBef>
              <a:spcAft>
                <a:spcPts val="0"/>
              </a:spcAft>
              <a:buSzPts val="4800"/>
              <a:buFont typeface="Oswald"/>
              <a:buNone/>
              <a:defRPr sz="4800">
                <a:latin typeface="Oswald"/>
                <a:ea typeface="Oswald"/>
                <a:cs typeface="Oswald"/>
                <a:sym typeface="Oswald"/>
              </a:defRPr>
            </a:lvl6pPr>
            <a:lvl7pPr lvl="6" algn="ctr">
              <a:lnSpc>
                <a:spcPct val="100000"/>
              </a:lnSpc>
              <a:spcBef>
                <a:spcPts val="0"/>
              </a:spcBef>
              <a:spcAft>
                <a:spcPts val="0"/>
              </a:spcAft>
              <a:buSzPts val="4800"/>
              <a:buFont typeface="Oswald"/>
              <a:buNone/>
              <a:defRPr sz="4800">
                <a:latin typeface="Oswald"/>
                <a:ea typeface="Oswald"/>
                <a:cs typeface="Oswald"/>
                <a:sym typeface="Oswald"/>
              </a:defRPr>
            </a:lvl7pPr>
            <a:lvl8pPr lvl="7" algn="ctr">
              <a:lnSpc>
                <a:spcPct val="100000"/>
              </a:lnSpc>
              <a:spcBef>
                <a:spcPts val="0"/>
              </a:spcBef>
              <a:spcAft>
                <a:spcPts val="0"/>
              </a:spcAft>
              <a:buSzPts val="4800"/>
              <a:buFont typeface="Oswald"/>
              <a:buNone/>
              <a:defRPr sz="4800">
                <a:latin typeface="Oswald"/>
                <a:ea typeface="Oswald"/>
                <a:cs typeface="Oswald"/>
                <a:sym typeface="Oswald"/>
              </a:defRPr>
            </a:lvl8pPr>
            <a:lvl9pPr lvl="8" algn="ctr">
              <a:lnSpc>
                <a:spcPct val="100000"/>
              </a:lnSpc>
              <a:spcBef>
                <a:spcPts val="0"/>
              </a:spcBef>
              <a:spcAft>
                <a:spcPts val="0"/>
              </a:spcAft>
              <a:buSzPts val="4800"/>
              <a:buFont typeface="Oswald"/>
              <a:buNone/>
              <a:defRPr sz="4800">
                <a:latin typeface="Oswald"/>
                <a:ea typeface="Oswald"/>
                <a:cs typeface="Oswald"/>
                <a:sym typeface="Oswald"/>
              </a:defRPr>
            </a:lvl9pPr>
          </a:lstStyle>
          <a:p>
            <a:endParaRPr/>
          </a:p>
        </p:txBody>
      </p:sp>
      <p:sp>
        <p:nvSpPr>
          <p:cNvPr id="14" name="Google Shape;14;ge37c4c93c0_0_14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ge37c4c93c0_0_1508"/>
          <p:cNvCxnSpPr/>
          <p:nvPr/>
        </p:nvCxnSpPr>
        <p:spPr>
          <a:xfrm>
            <a:off x="551033" y="3984367"/>
            <a:ext cx="12141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ge37c4c93c0_0_1508"/>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spcBef>
                <a:spcPts val="0"/>
              </a:spcBef>
              <a:spcAft>
                <a:spcPts val="0"/>
              </a:spcAft>
              <a:buSzPts val="16000"/>
              <a:buNone/>
              <a:defRPr sz="16000"/>
            </a:lvl1pPr>
            <a:lvl2pPr lvl="1">
              <a:spcBef>
                <a:spcPts val="0"/>
              </a:spcBef>
              <a:spcAft>
                <a:spcPts val="0"/>
              </a:spcAft>
              <a:buSzPts val="16000"/>
              <a:buNone/>
              <a:defRPr sz="16000"/>
            </a:lvl2pPr>
            <a:lvl3pPr lvl="2">
              <a:spcBef>
                <a:spcPts val="0"/>
              </a:spcBef>
              <a:spcAft>
                <a:spcPts val="0"/>
              </a:spcAft>
              <a:buSzPts val="16000"/>
              <a:buNone/>
              <a:defRPr sz="16000"/>
            </a:lvl3pPr>
            <a:lvl4pPr lvl="3">
              <a:spcBef>
                <a:spcPts val="0"/>
              </a:spcBef>
              <a:spcAft>
                <a:spcPts val="0"/>
              </a:spcAft>
              <a:buSzPts val="16000"/>
              <a:buNone/>
              <a:defRPr sz="16000"/>
            </a:lvl4pPr>
            <a:lvl5pPr lvl="4">
              <a:spcBef>
                <a:spcPts val="0"/>
              </a:spcBef>
              <a:spcAft>
                <a:spcPts val="0"/>
              </a:spcAft>
              <a:buSzPts val="16000"/>
              <a:buNone/>
              <a:defRPr sz="16000"/>
            </a:lvl5pPr>
            <a:lvl6pPr lvl="5">
              <a:spcBef>
                <a:spcPts val="0"/>
              </a:spcBef>
              <a:spcAft>
                <a:spcPts val="0"/>
              </a:spcAft>
              <a:buSzPts val="16000"/>
              <a:buNone/>
              <a:defRPr sz="16000"/>
            </a:lvl6pPr>
            <a:lvl7pPr lvl="6">
              <a:spcBef>
                <a:spcPts val="0"/>
              </a:spcBef>
              <a:spcAft>
                <a:spcPts val="0"/>
              </a:spcAft>
              <a:buSzPts val="16000"/>
              <a:buNone/>
              <a:defRPr sz="16000"/>
            </a:lvl7pPr>
            <a:lvl8pPr lvl="7">
              <a:spcBef>
                <a:spcPts val="0"/>
              </a:spcBef>
              <a:spcAft>
                <a:spcPts val="0"/>
              </a:spcAft>
              <a:buSzPts val="16000"/>
              <a:buNone/>
              <a:defRPr sz="16000"/>
            </a:lvl8pPr>
            <a:lvl9pPr lvl="8">
              <a:spcBef>
                <a:spcPts val="0"/>
              </a:spcBef>
              <a:spcAft>
                <a:spcPts val="0"/>
              </a:spcAft>
              <a:buSzPts val="16000"/>
              <a:buNone/>
              <a:defRPr sz="16000"/>
            </a:lvl9pPr>
          </a:lstStyle>
          <a:p>
            <a:r>
              <a:t>xx%</a:t>
            </a:r>
          </a:p>
        </p:txBody>
      </p:sp>
      <p:sp>
        <p:nvSpPr>
          <p:cNvPr id="54" name="Google Shape;54;ge37c4c93c0_0_1508"/>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55" name="Google Shape;55;ge37c4c93c0_0_15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e37c4c93c0_0_15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ge37c4c93c0_0_15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4800"/>
              <a:buFont typeface="Calibri"/>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ge37c4c93c0_0_151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1" name="Google Shape;61;ge37c4c93c0_0_151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e37c4c93c0_0_151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e37c4c93c0_0_151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e37c4c93c0_0_1472"/>
          <p:cNvSpPr/>
          <p:nvPr/>
        </p:nvSpPr>
        <p:spPr>
          <a:xfrm>
            <a:off x="0" y="2089800"/>
            <a:ext cx="12192000" cy="267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e37c4c93c0_0_1472"/>
          <p:cNvSpPr txBox="1">
            <a:spLocks noGrp="1"/>
          </p:cNvSpPr>
          <p:nvPr>
            <p:ph type="title"/>
          </p:nvPr>
        </p:nvSpPr>
        <p:spPr>
          <a:xfrm>
            <a:off x="574400" y="2519600"/>
            <a:ext cx="11043300" cy="20220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18" name="Google Shape;18;ge37c4c93c0_0_147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ge37c4c93c0_0_1476"/>
          <p:cNvCxnSpPr/>
          <p:nvPr/>
        </p:nvCxnSpPr>
        <p:spPr>
          <a:xfrm>
            <a:off x="572267" y="1700769"/>
            <a:ext cx="8187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ge37c4c93c0_0_1476"/>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2" name="Google Shape;22;ge37c4c93c0_0_1476"/>
          <p:cNvSpPr txBox="1">
            <a:spLocks noGrp="1"/>
          </p:cNvSpPr>
          <p:nvPr>
            <p:ph type="body" idx="1"/>
          </p:nvPr>
        </p:nvSpPr>
        <p:spPr>
          <a:xfrm>
            <a:off x="415600" y="1958433"/>
            <a:ext cx="11360700" cy="41331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e37c4c93c0_0_14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ge37c4c93c0_0_1481"/>
          <p:cNvCxnSpPr/>
          <p:nvPr/>
        </p:nvCxnSpPr>
        <p:spPr>
          <a:xfrm>
            <a:off x="572267" y="1700769"/>
            <a:ext cx="8187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ge37c4c93c0_0_1481"/>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7" name="Google Shape;27;ge37c4c93c0_0_1481"/>
          <p:cNvSpPr txBox="1">
            <a:spLocks noGrp="1"/>
          </p:cNvSpPr>
          <p:nvPr>
            <p:ph type="body" idx="1"/>
          </p:nvPr>
        </p:nvSpPr>
        <p:spPr>
          <a:xfrm>
            <a:off x="415600" y="1958433"/>
            <a:ext cx="5333100" cy="4133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e37c4c93c0_0_1481"/>
          <p:cNvSpPr txBox="1">
            <a:spLocks noGrp="1"/>
          </p:cNvSpPr>
          <p:nvPr>
            <p:ph type="body" idx="2"/>
          </p:nvPr>
        </p:nvSpPr>
        <p:spPr>
          <a:xfrm>
            <a:off x="6443200" y="1958433"/>
            <a:ext cx="5333100" cy="4133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e37c4c93c0_0_14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e37c4c93c0_0_1487"/>
          <p:cNvSpPr txBox="1">
            <a:spLocks noGrp="1"/>
          </p:cNvSpPr>
          <p:nvPr>
            <p:ph type="title"/>
          </p:nvPr>
        </p:nvSpPr>
        <p:spPr>
          <a:xfrm>
            <a:off x="415600" y="496667"/>
            <a:ext cx="11360700" cy="9780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2" name="Google Shape;32;ge37c4c93c0_0_148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ge37c4c93c0_0_1490"/>
          <p:cNvCxnSpPr/>
          <p:nvPr/>
        </p:nvCxnSpPr>
        <p:spPr>
          <a:xfrm>
            <a:off x="558233" y="1943716"/>
            <a:ext cx="8187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ge37c4c93c0_0_1490"/>
          <p:cNvSpPr txBox="1">
            <a:spLocks noGrp="1"/>
          </p:cNvSpPr>
          <p:nvPr>
            <p:ph type="title"/>
          </p:nvPr>
        </p:nvSpPr>
        <p:spPr>
          <a:xfrm>
            <a:off x="415600" y="8424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e37c4c93c0_0_1490"/>
          <p:cNvSpPr txBox="1">
            <a:spLocks noGrp="1"/>
          </p:cNvSpPr>
          <p:nvPr>
            <p:ph type="body" idx="1"/>
          </p:nvPr>
        </p:nvSpPr>
        <p:spPr>
          <a:xfrm>
            <a:off x="415600" y="2157605"/>
            <a:ext cx="3744000" cy="39345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ge37c4c93c0_0_14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ge37c4c93c0_0_1495"/>
          <p:cNvSpPr txBox="1">
            <a:spLocks noGrp="1"/>
          </p:cNvSpPr>
          <p:nvPr>
            <p:ph type="title"/>
          </p:nvPr>
        </p:nvSpPr>
        <p:spPr>
          <a:xfrm>
            <a:off x="653667" y="705200"/>
            <a:ext cx="7570800" cy="54477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None/>
              <a:defRPr sz="7200">
                <a:solidFill>
                  <a:schemeClr val="lt1"/>
                </a:solidFill>
              </a:defRPr>
            </a:lvl2pPr>
            <a:lvl3pPr lvl="2">
              <a:spcBef>
                <a:spcPts val="0"/>
              </a:spcBef>
              <a:spcAft>
                <a:spcPts val="0"/>
              </a:spcAft>
              <a:buClr>
                <a:schemeClr val="lt1"/>
              </a:buClr>
              <a:buSzPts val="7200"/>
              <a:buNone/>
              <a:defRPr sz="7200">
                <a:solidFill>
                  <a:schemeClr val="lt1"/>
                </a:solidFill>
              </a:defRPr>
            </a:lvl3pPr>
            <a:lvl4pPr lvl="3">
              <a:spcBef>
                <a:spcPts val="0"/>
              </a:spcBef>
              <a:spcAft>
                <a:spcPts val="0"/>
              </a:spcAft>
              <a:buClr>
                <a:schemeClr val="lt1"/>
              </a:buClr>
              <a:buSzPts val="7200"/>
              <a:buNone/>
              <a:defRPr sz="7200">
                <a:solidFill>
                  <a:schemeClr val="lt1"/>
                </a:solidFill>
              </a:defRPr>
            </a:lvl4pPr>
            <a:lvl5pPr lvl="4">
              <a:spcBef>
                <a:spcPts val="0"/>
              </a:spcBef>
              <a:spcAft>
                <a:spcPts val="0"/>
              </a:spcAft>
              <a:buClr>
                <a:schemeClr val="lt1"/>
              </a:buClr>
              <a:buSzPts val="7200"/>
              <a:buNone/>
              <a:defRPr sz="7200">
                <a:solidFill>
                  <a:schemeClr val="lt1"/>
                </a:solidFill>
              </a:defRPr>
            </a:lvl5pPr>
            <a:lvl6pPr lvl="5">
              <a:spcBef>
                <a:spcPts val="0"/>
              </a:spcBef>
              <a:spcAft>
                <a:spcPts val="0"/>
              </a:spcAft>
              <a:buClr>
                <a:schemeClr val="lt1"/>
              </a:buClr>
              <a:buSzPts val="7200"/>
              <a:buNone/>
              <a:defRPr sz="7200">
                <a:solidFill>
                  <a:schemeClr val="lt1"/>
                </a:solidFill>
              </a:defRPr>
            </a:lvl6pPr>
            <a:lvl7pPr lvl="6">
              <a:spcBef>
                <a:spcPts val="0"/>
              </a:spcBef>
              <a:spcAft>
                <a:spcPts val="0"/>
              </a:spcAft>
              <a:buClr>
                <a:schemeClr val="lt1"/>
              </a:buClr>
              <a:buSzPts val="7200"/>
              <a:buNone/>
              <a:defRPr sz="7200">
                <a:solidFill>
                  <a:schemeClr val="lt1"/>
                </a:solidFill>
              </a:defRPr>
            </a:lvl7pPr>
            <a:lvl8pPr lvl="7">
              <a:spcBef>
                <a:spcPts val="0"/>
              </a:spcBef>
              <a:spcAft>
                <a:spcPts val="0"/>
              </a:spcAft>
              <a:buClr>
                <a:schemeClr val="lt1"/>
              </a:buClr>
              <a:buSzPts val="7200"/>
              <a:buNone/>
              <a:defRPr sz="7200">
                <a:solidFill>
                  <a:schemeClr val="lt1"/>
                </a:solidFill>
              </a:defRPr>
            </a:lvl8pPr>
            <a:lvl9pPr lvl="8">
              <a:spcBef>
                <a:spcPts val="0"/>
              </a:spcBef>
              <a:spcAft>
                <a:spcPts val="0"/>
              </a:spcAft>
              <a:buClr>
                <a:schemeClr val="lt1"/>
              </a:buClr>
              <a:buSzPts val="7200"/>
              <a:buNone/>
              <a:defRPr sz="7200">
                <a:solidFill>
                  <a:schemeClr val="lt1"/>
                </a:solidFill>
              </a:defRPr>
            </a:lvl9pPr>
          </a:lstStyle>
          <a:p>
            <a:endParaRPr/>
          </a:p>
        </p:txBody>
      </p:sp>
      <p:sp>
        <p:nvSpPr>
          <p:cNvPr id="40" name="Google Shape;40;ge37c4c93c0_0_149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ge37c4c93c0_0_1498"/>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ge37c4c93c0_0_1498"/>
          <p:cNvCxnSpPr/>
          <p:nvPr/>
        </p:nvCxnSpPr>
        <p:spPr>
          <a:xfrm>
            <a:off x="6706233" y="5994000"/>
            <a:ext cx="7695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ge37c4c93c0_0_1498"/>
          <p:cNvSpPr txBox="1">
            <a:spLocks noGrp="1"/>
          </p:cNvSpPr>
          <p:nvPr>
            <p:ph type="title"/>
          </p:nvPr>
        </p:nvSpPr>
        <p:spPr>
          <a:xfrm>
            <a:off x="354000" y="1438333"/>
            <a:ext cx="5393700" cy="23856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6100"/>
              <a:buNone/>
              <a:defRPr sz="6100">
                <a:solidFill>
                  <a:schemeClr val="lt1"/>
                </a:solidFill>
              </a:defRPr>
            </a:lvl1pPr>
            <a:lvl2pPr lvl="1" algn="ctr">
              <a:spcBef>
                <a:spcPts val="0"/>
              </a:spcBef>
              <a:spcAft>
                <a:spcPts val="0"/>
              </a:spcAft>
              <a:buClr>
                <a:schemeClr val="lt1"/>
              </a:buClr>
              <a:buSzPts val="6100"/>
              <a:buNone/>
              <a:defRPr sz="6100">
                <a:solidFill>
                  <a:schemeClr val="lt1"/>
                </a:solidFill>
              </a:defRPr>
            </a:lvl2pPr>
            <a:lvl3pPr lvl="2" algn="ctr">
              <a:spcBef>
                <a:spcPts val="0"/>
              </a:spcBef>
              <a:spcAft>
                <a:spcPts val="0"/>
              </a:spcAft>
              <a:buClr>
                <a:schemeClr val="lt1"/>
              </a:buClr>
              <a:buSzPts val="6100"/>
              <a:buNone/>
              <a:defRPr sz="6100">
                <a:solidFill>
                  <a:schemeClr val="lt1"/>
                </a:solidFill>
              </a:defRPr>
            </a:lvl3pPr>
            <a:lvl4pPr lvl="3" algn="ctr">
              <a:spcBef>
                <a:spcPts val="0"/>
              </a:spcBef>
              <a:spcAft>
                <a:spcPts val="0"/>
              </a:spcAft>
              <a:buClr>
                <a:schemeClr val="lt1"/>
              </a:buClr>
              <a:buSzPts val="6100"/>
              <a:buNone/>
              <a:defRPr sz="6100">
                <a:solidFill>
                  <a:schemeClr val="lt1"/>
                </a:solidFill>
              </a:defRPr>
            </a:lvl4pPr>
            <a:lvl5pPr lvl="4" algn="ctr">
              <a:spcBef>
                <a:spcPts val="0"/>
              </a:spcBef>
              <a:spcAft>
                <a:spcPts val="0"/>
              </a:spcAft>
              <a:buClr>
                <a:schemeClr val="lt1"/>
              </a:buClr>
              <a:buSzPts val="6100"/>
              <a:buNone/>
              <a:defRPr sz="6100">
                <a:solidFill>
                  <a:schemeClr val="lt1"/>
                </a:solidFill>
              </a:defRPr>
            </a:lvl5pPr>
            <a:lvl6pPr lvl="5" algn="ctr">
              <a:spcBef>
                <a:spcPts val="0"/>
              </a:spcBef>
              <a:spcAft>
                <a:spcPts val="0"/>
              </a:spcAft>
              <a:buClr>
                <a:schemeClr val="lt1"/>
              </a:buClr>
              <a:buSzPts val="6100"/>
              <a:buNone/>
              <a:defRPr sz="6100">
                <a:solidFill>
                  <a:schemeClr val="lt1"/>
                </a:solidFill>
              </a:defRPr>
            </a:lvl6pPr>
            <a:lvl7pPr lvl="6" algn="ctr">
              <a:spcBef>
                <a:spcPts val="0"/>
              </a:spcBef>
              <a:spcAft>
                <a:spcPts val="0"/>
              </a:spcAft>
              <a:buClr>
                <a:schemeClr val="lt1"/>
              </a:buClr>
              <a:buSzPts val="6100"/>
              <a:buNone/>
              <a:defRPr sz="6100">
                <a:solidFill>
                  <a:schemeClr val="lt1"/>
                </a:solidFill>
              </a:defRPr>
            </a:lvl7pPr>
            <a:lvl8pPr lvl="7" algn="ctr">
              <a:spcBef>
                <a:spcPts val="0"/>
              </a:spcBef>
              <a:spcAft>
                <a:spcPts val="0"/>
              </a:spcAft>
              <a:buClr>
                <a:schemeClr val="lt1"/>
              </a:buClr>
              <a:buSzPts val="6100"/>
              <a:buNone/>
              <a:defRPr sz="6100">
                <a:solidFill>
                  <a:schemeClr val="lt1"/>
                </a:solidFill>
              </a:defRPr>
            </a:lvl8pPr>
            <a:lvl9pPr lvl="8" algn="ctr">
              <a:spcBef>
                <a:spcPts val="0"/>
              </a:spcBef>
              <a:spcAft>
                <a:spcPts val="0"/>
              </a:spcAft>
              <a:buClr>
                <a:schemeClr val="lt1"/>
              </a:buClr>
              <a:buSzPts val="6100"/>
              <a:buNone/>
              <a:defRPr sz="6100">
                <a:solidFill>
                  <a:schemeClr val="lt1"/>
                </a:solidFill>
              </a:defRPr>
            </a:lvl9pPr>
          </a:lstStyle>
          <a:p>
            <a:endParaRPr/>
          </a:p>
        </p:txBody>
      </p:sp>
      <p:sp>
        <p:nvSpPr>
          <p:cNvPr id="45" name="Google Shape;45;ge37c4c93c0_0_1498"/>
          <p:cNvSpPr txBox="1">
            <a:spLocks noGrp="1"/>
          </p:cNvSpPr>
          <p:nvPr>
            <p:ph type="subTitle" idx="1"/>
          </p:nvPr>
        </p:nvSpPr>
        <p:spPr>
          <a:xfrm>
            <a:off x="354000" y="38952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500"/>
              <a:buNone/>
              <a:defRPr sz="2500">
                <a:solidFill>
                  <a:schemeClr val="lt1"/>
                </a:solidFill>
              </a:defRPr>
            </a:lvl1pPr>
            <a:lvl2pPr lvl="1" algn="ctr">
              <a:lnSpc>
                <a:spcPct val="100000"/>
              </a:lnSpc>
              <a:spcBef>
                <a:spcPts val="0"/>
              </a:spcBef>
              <a:spcAft>
                <a:spcPts val="0"/>
              </a:spcAft>
              <a:buClr>
                <a:schemeClr val="lt1"/>
              </a:buClr>
              <a:buSzPts val="2500"/>
              <a:buNone/>
              <a:defRPr sz="2500">
                <a:solidFill>
                  <a:schemeClr val="lt1"/>
                </a:solidFill>
              </a:defRPr>
            </a:lvl2pPr>
            <a:lvl3pPr lvl="2" algn="ctr">
              <a:lnSpc>
                <a:spcPct val="100000"/>
              </a:lnSpc>
              <a:spcBef>
                <a:spcPts val="0"/>
              </a:spcBef>
              <a:spcAft>
                <a:spcPts val="0"/>
              </a:spcAft>
              <a:buClr>
                <a:schemeClr val="lt1"/>
              </a:buClr>
              <a:buSzPts val="2500"/>
              <a:buNone/>
              <a:defRPr sz="2500">
                <a:solidFill>
                  <a:schemeClr val="lt1"/>
                </a:solidFill>
              </a:defRPr>
            </a:lvl3pPr>
            <a:lvl4pPr lvl="3" algn="ctr">
              <a:lnSpc>
                <a:spcPct val="100000"/>
              </a:lnSpc>
              <a:spcBef>
                <a:spcPts val="0"/>
              </a:spcBef>
              <a:spcAft>
                <a:spcPts val="0"/>
              </a:spcAft>
              <a:buClr>
                <a:schemeClr val="lt1"/>
              </a:buClr>
              <a:buSzPts val="2500"/>
              <a:buNone/>
              <a:defRPr sz="2500">
                <a:solidFill>
                  <a:schemeClr val="lt1"/>
                </a:solidFill>
              </a:defRPr>
            </a:lvl4pPr>
            <a:lvl5pPr lvl="4" algn="ctr">
              <a:lnSpc>
                <a:spcPct val="100000"/>
              </a:lnSpc>
              <a:spcBef>
                <a:spcPts val="0"/>
              </a:spcBef>
              <a:spcAft>
                <a:spcPts val="0"/>
              </a:spcAft>
              <a:buClr>
                <a:schemeClr val="lt1"/>
              </a:buClr>
              <a:buSzPts val="2500"/>
              <a:buNone/>
              <a:defRPr sz="2500">
                <a:solidFill>
                  <a:schemeClr val="lt1"/>
                </a:solidFill>
              </a:defRPr>
            </a:lvl5pPr>
            <a:lvl6pPr lvl="5" algn="ctr">
              <a:lnSpc>
                <a:spcPct val="100000"/>
              </a:lnSpc>
              <a:spcBef>
                <a:spcPts val="0"/>
              </a:spcBef>
              <a:spcAft>
                <a:spcPts val="0"/>
              </a:spcAft>
              <a:buClr>
                <a:schemeClr val="lt1"/>
              </a:buClr>
              <a:buSzPts val="2500"/>
              <a:buNone/>
              <a:defRPr sz="2500">
                <a:solidFill>
                  <a:schemeClr val="lt1"/>
                </a:solidFill>
              </a:defRPr>
            </a:lvl6pPr>
            <a:lvl7pPr lvl="6" algn="ctr">
              <a:lnSpc>
                <a:spcPct val="100000"/>
              </a:lnSpc>
              <a:spcBef>
                <a:spcPts val="0"/>
              </a:spcBef>
              <a:spcAft>
                <a:spcPts val="0"/>
              </a:spcAft>
              <a:buClr>
                <a:schemeClr val="lt1"/>
              </a:buClr>
              <a:buSzPts val="2500"/>
              <a:buNone/>
              <a:defRPr sz="2500">
                <a:solidFill>
                  <a:schemeClr val="lt1"/>
                </a:solidFill>
              </a:defRPr>
            </a:lvl7pPr>
            <a:lvl8pPr lvl="7" algn="ctr">
              <a:lnSpc>
                <a:spcPct val="100000"/>
              </a:lnSpc>
              <a:spcBef>
                <a:spcPts val="0"/>
              </a:spcBef>
              <a:spcAft>
                <a:spcPts val="0"/>
              </a:spcAft>
              <a:buClr>
                <a:schemeClr val="lt1"/>
              </a:buClr>
              <a:buSzPts val="2500"/>
              <a:buNone/>
              <a:defRPr sz="2500">
                <a:solidFill>
                  <a:schemeClr val="lt1"/>
                </a:solidFill>
              </a:defRPr>
            </a:lvl8pPr>
            <a:lvl9pPr lvl="8" algn="ctr">
              <a:lnSpc>
                <a:spcPct val="100000"/>
              </a:lnSpc>
              <a:spcBef>
                <a:spcPts val="0"/>
              </a:spcBef>
              <a:spcAft>
                <a:spcPts val="0"/>
              </a:spcAft>
              <a:buClr>
                <a:schemeClr val="lt1"/>
              </a:buClr>
              <a:buSzPts val="2500"/>
              <a:buNone/>
              <a:defRPr sz="2500">
                <a:solidFill>
                  <a:schemeClr val="lt1"/>
                </a:solidFill>
              </a:defRPr>
            </a:lvl9pPr>
          </a:lstStyle>
          <a:p>
            <a:endParaRPr/>
          </a:p>
        </p:txBody>
      </p:sp>
      <p:sp>
        <p:nvSpPr>
          <p:cNvPr id="46" name="Google Shape;46;ge37c4c93c0_0_1498"/>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7" name="Google Shape;47;ge37c4c93c0_0_149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e37c4c93c0_0_1505"/>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800"/>
              <a:buFont typeface="Oswald"/>
              <a:buNone/>
              <a:defRPr sz="2800">
                <a:latin typeface="Oswald"/>
                <a:ea typeface="Oswald"/>
                <a:cs typeface="Oswald"/>
                <a:sym typeface="Oswald"/>
              </a:defRPr>
            </a:lvl1pPr>
          </a:lstStyle>
          <a:p>
            <a:endParaRPr/>
          </a:p>
        </p:txBody>
      </p:sp>
      <p:sp>
        <p:nvSpPr>
          <p:cNvPr id="50" name="Google Shape;50;ge37c4c93c0_0_150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ge37c4c93c0_0_1462"/>
          <p:cNvSpPr txBox="1">
            <a:spLocks noGrp="1"/>
          </p:cNvSpPr>
          <p:nvPr>
            <p:ph type="title"/>
          </p:nvPr>
        </p:nvSpPr>
        <p:spPr>
          <a:xfrm>
            <a:off x="415600" y="496667"/>
            <a:ext cx="11360700" cy="9780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latin typeface="Oswald"/>
                <a:ea typeface="Oswald"/>
                <a:cs typeface="Oswald"/>
                <a:sym typeface="Oswald"/>
              </a:defRPr>
            </a:lvl9pPr>
          </a:lstStyle>
          <a:p>
            <a:endParaRPr/>
          </a:p>
        </p:txBody>
      </p:sp>
      <p:sp>
        <p:nvSpPr>
          <p:cNvPr id="7" name="Google Shape;7;ge37c4c93c0_0_1462"/>
          <p:cNvSpPr txBox="1">
            <a:spLocks noGrp="1"/>
          </p:cNvSpPr>
          <p:nvPr>
            <p:ph type="body" idx="1"/>
          </p:nvPr>
        </p:nvSpPr>
        <p:spPr>
          <a:xfrm>
            <a:off x="415600" y="1958433"/>
            <a:ext cx="11360700" cy="41331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marL="914400" lvl="1"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marL="1371600" lvl="2"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marL="1828800" lvl="3"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marL="2286000" lvl="4"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marL="2743200" lvl="5"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marL="3200400" lvl="6"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marL="3657600" lvl="7"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marL="4114800" lvl="8"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a:endParaRPr/>
          </a:p>
        </p:txBody>
      </p:sp>
      <p:sp>
        <p:nvSpPr>
          <p:cNvPr id="8" name="Google Shape;8;ge37c4c93c0_0_146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Source Code Pro"/>
                <a:ea typeface="Source Code Pro"/>
                <a:cs typeface="Source Code Pro"/>
                <a:sym typeface="Source Code Pro"/>
              </a:defRPr>
            </a:lvl1pPr>
            <a:lvl2pPr lvl="1" algn="r">
              <a:buNone/>
              <a:defRPr sz="1300">
                <a:solidFill>
                  <a:schemeClr val="dk2"/>
                </a:solidFill>
                <a:latin typeface="Source Code Pro"/>
                <a:ea typeface="Source Code Pro"/>
                <a:cs typeface="Source Code Pro"/>
                <a:sym typeface="Source Code Pro"/>
              </a:defRPr>
            </a:lvl2pPr>
            <a:lvl3pPr lvl="2" algn="r">
              <a:buNone/>
              <a:defRPr sz="1300">
                <a:solidFill>
                  <a:schemeClr val="dk2"/>
                </a:solidFill>
                <a:latin typeface="Source Code Pro"/>
                <a:ea typeface="Source Code Pro"/>
                <a:cs typeface="Source Code Pro"/>
                <a:sym typeface="Source Code Pro"/>
              </a:defRPr>
            </a:lvl3pPr>
            <a:lvl4pPr lvl="3" algn="r">
              <a:buNone/>
              <a:defRPr sz="1300">
                <a:solidFill>
                  <a:schemeClr val="dk2"/>
                </a:solidFill>
                <a:latin typeface="Source Code Pro"/>
                <a:ea typeface="Source Code Pro"/>
                <a:cs typeface="Source Code Pro"/>
                <a:sym typeface="Source Code Pro"/>
              </a:defRPr>
            </a:lvl4pPr>
            <a:lvl5pPr lvl="4" algn="r">
              <a:buNone/>
              <a:defRPr sz="1300">
                <a:solidFill>
                  <a:schemeClr val="dk2"/>
                </a:solidFill>
                <a:latin typeface="Source Code Pro"/>
                <a:ea typeface="Source Code Pro"/>
                <a:cs typeface="Source Code Pro"/>
                <a:sym typeface="Source Code Pro"/>
              </a:defRPr>
            </a:lvl5pPr>
            <a:lvl6pPr lvl="5" algn="r">
              <a:buNone/>
              <a:defRPr sz="1300">
                <a:solidFill>
                  <a:schemeClr val="dk2"/>
                </a:solidFill>
                <a:latin typeface="Source Code Pro"/>
                <a:ea typeface="Source Code Pro"/>
                <a:cs typeface="Source Code Pro"/>
                <a:sym typeface="Source Code Pro"/>
              </a:defRPr>
            </a:lvl6pPr>
            <a:lvl7pPr lvl="6" algn="r">
              <a:buNone/>
              <a:defRPr sz="1300">
                <a:solidFill>
                  <a:schemeClr val="dk2"/>
                </a:solidFill>
                <a:latin typeface="Source Code Pro"/>
                <a:ea typeface="Source Code Pro"/>
                <a:cs typeface="Source Code Pro"/>
                <a:sym typeface="Source Code Pro"/>
              </a:defRPr>
            </a:lvl7pPr>
            <a:lvl8pPr lvl="7" algn="r">
              <a:buNone/>
              <a:defRPr sz="1300">
                <a:solidFill>
                  <a:schemeClr val="dk2"/>
                </a:solidFill>
                <a:latin typeface="Source Code Pro"/>
                <a:ea typeface="Source Code Pro"/>
                <a:cs typeface="Source Code Pro"/>
                <a:sym typeface="Source Code Pro"/>
              </a:defRPr>
            </a:lvl8pPr>
            <a:lvl9pPr lvl="8" algn="r">
              <a:buNone/>
              <a:defRPr sz="13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subTitle" idx="1"/>
          </p:nvPr>
        </p:nvSpPr>
        <p:spPr>
          <a:xfrm>
            <a:off x="1323875" y="1032475"/>
            <a:ext cx="8886900" cy="5040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3200"/>
              <a:buNone/>
            </a:pPr>
            <a:r>
              <a:rPr lang="en-IN" sz="5400" b="1">
                <a:solidFill>
                  <a:schemeClr val="lt1"/>
                </a:solidFill>
                <a:latin typeface="Times New Roman"/>
                <a:ea typeface="Times New Roman"/>
                <a:cs typeface="Times New Roman"/>
                <a:sym typeface="Times New Roman"/>
              </a:rPr>
              <a:t>VACCINE ON WHEELS</a:t>
            </a:r>
            <a:r>
              <a:rPr lang="en-IN" sz="3200">
                <a:solidFill>
                  <a:schemeClr val="dk1"/>
                </a:solidFill>
                <a:latin typeface="Times New Roman"/>
                <a:ea typeface="Times New Roman"/>
                <a:cs typeface="Times New Roman"/>
                <a:sym typeface="Times New Roman"/>
              </a:rPr>
              <a:t> </a:t>
            </a:r>
            <a:endParaRPr/>
          </a:p>
          <a:p>
            <a:pPr marL="0" lvl="0" indent="0" algn="ctr" rtl="0">
              <a:lnSpc>
                <a:spcPct val="90000"/>
              </a:lnSpc>
              <a:spcBef>
                <a:spcPts val="1400"/>
              </a:spcBef>
              <a:spcAft>
                <a:spcPts val="0"/>
              </a:spcAft>
              <a:buSzPts val="3200"/>
              <a:buNone/>
            </a:pPr>
            <a:br>
              <a:rPr lang="en-IN" sz="3200">
                <a:solidFill>
                  <a:schemeClr val="dk1"/>
                </a:solidFill>
                <a:latin typeface="Times New Roman"/>
                <a:ea typeface="Times New Roman"/>
                <a:cs typeface="Times New Roman"/>
                <a:sym typeface="Times New Roman"/>
              </a:rPr>
            </a:br>
            <a:endParaRPr/>
          </a:p>
          <a:p>
            <a:pPr marL="0" lvl="0" indent="0" algn="ctr" rtl="0">
              <a:lnSpc>
                <a:spcPct val="90000"/>
              </a:lnSpc>
              <a:spcBef>
                <a:spcPts val="1400"/>
              </a:spcBef>
              <a:spcAft>
                <a:spcPts val="0"/>
              </a:spcAft>
              <a:buSzPts val="3200"/>
              <a:buNone/>
            </a:pPr>
            <a:r>
              <a:rPr lang="en-IN" sz="3200">
                <a:solidFill>
                  <a:srgbClr val="000000"/>
                </a:solidFill>
                <a:latin typeface="Times New Roman"/>
                <a:ea typeface="Times New Roman"/>
                <a:cs typeface="Times New Roman"/>
                <a:sym typeface="Times New Roman"/>
              </a:rPr>
              <a:t>TEAM NO - D9 </a:t>
            </a:r>
            <a:endParaRPr sz="2400">
              <a:solidFill>
                <a:srgbClr val="637052"/>
              </a:solidFill>
              <a:latin typeface="Calibri"/>
              <a:ea typeface="Calibri"/>
              <a:cs typeface="Calibri"/>
              <a:sym typeface="Calibri"/>
            </a:endParaRPr>
          </a:p>
          <a:p>
            <a:pPr marL="0" lvl="0" indent="0" algn="ctr" rtl="0">
              <a:lnSpc>
                <a:spcPct val="90000"/>
              </a:lnSpc>
              <a:spcBef>
                <a:spcPts val="1400"/>
              </a:spcBef>
              <a:spcAft>
                <a:spcPts val="0"/>
              </a:spcAft>
              <a:buClr>
                <a:srgbClr val="000000"/>
              </a:buClr>
              <a:buSzPts val="3200"/>
              <a:buFont typeface="Arial"/>
              <a:buNone/>
            </a:pPr>
            <a:br>
              <a:rPr lang="en-IN" sz="3200" b="1">
                <a:solidFill>
                  <a:srgbClr val="000000"/>
                </a:solidFill>
                <a:latin typeface="Times New Roman"/>
                <a:ea typeface="Times New Roman"/>
                <a:cs typeface="Times New Roman"/>
                <a:sym typeface="Times New Roman"/>
              </a:rPr>
            </a:br>
            <a:r>
              <a:rPr lang="en-IN" sz="3200">
                <a:solidFill>
                  <a:srgbClr val="000000"/>
                </a:solidFill>
                <a:latin typeface="Times New Roman"/>
                <a:ea typeface="Times New Roman"/>
                <a:cs typeface="Times New Roman"/>
                <a:sym typeface="Times New Roman"/>
              </a:rPr>
              <a:t>TEAM MEMBERS - XITIZ VERMA, YASHASWINI M, YASHASWINI SHREE</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890802" y="2310581"/>
            <a:ext cx="10058400" cy="1324405"/>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6000"/>
              <a:buFont typeface="Times New Roman"/>
              <a:buNone/>
            </a:pPr>
            <a:r>
              <a:rPr lang="en-IN" sz="6000" dirty="0">
                <a:latin typeface="Times New Roman"/>
                <a:ea typeface="Times New Roman"/>
                <a:cs typeface="Times New Roman"/>
                <a:sym typeface="Times New Roman"/>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title"/>
          </p:nvPr>
        </p:nvSpPr>
        <p:spPr>
          <a:xfrm>
            <a:off x="1097280" y="263527"/>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Times New Roman"/>
              <a:buNone/>
            </a:pPr>
            <a:r>
              <a:rPr lang="en-IN" dirty="0">
                <a:latin typeface="Times New Roman"/>
                <a:cs typeface="Times New Roman"/>
                <a:sym typeface="Times New Roman"/>
              </a:rPr>
              <a:t>Introduction</a:t>
            </a:r>
            <a:endParaRPr dirty="0"/>
          </a:p>
        </p:txBody>
      </p:sp>
      <p:sp>
        <p:nvSpPr>
          <p:cNvPr id="74" name="Google Shape;7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fontScale="92500" lnSpcReduction="10000"/>
          </a:bodyPr>
          <a:lstStyle/>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The primary concern regarding COVID-19vaccination in India is the lack of adequate resources. Most of the hospitals in India face overcrowding and have congested vaccination rooms which put people at the risk of getting infected at the vaccination centre as the social distancing cannot be maintained. </a:t>
            </a:r>
          </a:p>
          <a:p>
            <a:pPr marL="0" lvl="0" indent="0" algn="l" rtl="0">
              <a:lnSpc>
                <a:spcPct val="90000"/>
              </a:lnSpc>
              <a:spcBef>
                <a:spcPts val="0"/>
              </a:spcBef>
              <a:spcAft>
                <a:spcPts val="0"/>
              </a:spcAft>
              <a:buSzPts val="2300"/>
              <a:buNone/>
            </a:pPr>
            <a:endParaRPr lang="en-IN" sz="2300" b="0" i="0" u="none" strike="noStrike"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 Additionally, old and specially abled people find it difficult to commute to vaccination centres. But since this notion curbs the vaccination process, the problem needs a viable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Solution . One way to tackle this problem while ensuring a minimum safe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social distancing is to use mobile vaccination vans to vaccinate the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population. But once opened, a certain number of people need to be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vaccinated with a single dose. We need an efficient system that will ensure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minimum wastage of vaccines while systematically carrying out the mobile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vaccination process. Build a secure, fully functional website that solves the</a:t>
            </a:r>
            <a:endParaRPr sz="29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300"/>
              <a:buNone/>
            </a:pPr>
            <a:r>
              <a:rPr lang="en-IN" sz="2300" b="0" i="0" u="none" strike="noStrike" dirty="0">
                <a:solidFill>
                  <a:schemeClr val="tx1">
                    <a:lumMod val="60000"/>
                    <a:lumOff val="40000"/>
                  </a:schemeClr>
                </a:solidFill>
                <a:latin typeface="Times New Roman"/>
                <a:ea typeface="Times New Roman"/>
                <a:cs typeface="Times New Roman"/>
                <a:sym typeface="Times New Roman"/>
              </a:rPr>
              <a:t>above-mentioned problem.</a:t>
            </a:r>
            <a:endParaRPr sz="2900" dirty="0">
              <a:solidFill>
                <a:schemeClr val="tx1">
                  <a:lumMod val="60000"/>
                  <a:lumOff val="40000"/>
                </a:schemeClr>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1097280" y="257106"/>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Times New Roman"/>
              <a:buNone/>
            </a:pPr>
            <a:r>
              <a:rPr lang="en-IN" dirty="0">
                <a:latin typeface="Times New Roman"/>
                <a:ea typeface="Times New Roman"/>
                <a:cs typeface="Times New Roman"/>
                <a:sym typeface="Times New Roman"/>
              </a:rPr>
              <a:t>Why is it worth solving?</a:t>
            </a:r>
            <a:endParaRPr dirty="0"/>
          </a:p>
        </p:txBody>
      </p:sp>
      <p:sp>
        <p:nvSpPr>
          <p:cNvPr id="80" name="Google Shape;80;p3"/>
          <p:cNvSpPr txBox="1">
            <a:spLocks noGrp="1"/>
          </p:cNvSpPr>
          <p:nvPr>
            <p:ph type="body" idx="1"/>
          </p:nvPr>
        </p:nvSpPr>
        <p:spPr>
          <a:xfrm>
            <a:off x="1066800" y="1875230"/>
            <a:ext cx="10058400" cy="4023360"/>
          </a:xfrm>
          <a:prstGeom prst="rect">
            <a:avLst/>
          </a:prstGeom>
          <a:noFill/>
          <a:ln>
            <a:noFill/>
          </a:ln>
        </p:spPr>
        <p:txBody>
          <a:bodyPr spcFirstLastPara="1" wrap="square" lIns="0" tIns="45700" rIns="0" bIns="45700" anchor="t" anchorCtr="0">
            <a:normAutofit fontScale="92500" lnSpcReduction="20000"/>
          </a:bodyPr>
          <a:lstStyle/>
          <a:p>
            <a:pPr marL="0" lvl="0" indent="0" algn="just" rtl="0">
              <a:lnSpc>
                <a:spcPct val="90000"/>
              </a:lnSpc>
              <a:spcBef>
                <a:spcPts val="0"/>
              </a:spcBef>
              <a:spcAft>
                <a:spcPts val="0"/>
              </a:spcAft>
              <a:buSzPts val="1800"/>
              <a:buNone/>
            </a:pPr>
            <a:r>
              <a:rPr lang="en-IN" sz="1800" b="0" i="0" u="none" strike="noStrike" dirty="0">
                <a:solidFill>
                  <a:srgbClr val="000000"/>
                </a:solidFill>
                <a:latin typeface="Times New Roman"/>
                <a:ea typeface="Times New Roman"/>
                <a:cs typeface="Times New Roman"/>
                <a:sym typeface="Times New Roman"/>
              </a:rPr>
              <a:t>As people become eligible to receive the COVID-19 vaccine, one obstacle they may face is finding a vaccination centre close to home. They tackle the challenges that prevent people from receiving a vaccination as follows:</a:t>
            </a:r>
            <a:endParaRPr dirty="0"/>
          </a:p>
          <a:p>
            <a:pPr marL="0" lvl="0" indent="0" algn="just" rtl="0">
              <a:lnSpc>
                <a:spcPct val="150000"/>
              </a:lnSpc>
              <a:spcBef>
                <a:spcPts val="0"/>
              </a:spcBef>
              <a:spcAft>
                <a:spcPts val="0"/>
              </a:spcAft>
              <a:buSzPts val="1800"/>
              <a:buNone/>
            </a:pPr>
            <a:endParaRPr lang="en-IN"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1.Traveling distance.</a:t>
            </a: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2.Limited access to medical providers or vaccine centres.</a:t>
            </a:r>
            <a:endParaRPr lang="en-IN" dirty="0">
              <a:solidFill>
                <a:schemeClr val="tx1">
                  <a:lumMod val="60000"/>
                  <a:lumOff val="40000"/>
                </a:schemeClr>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3.Lack of mass transportation.</a:t>
            </a: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4.Mobility issues.</a:t>
            </a: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5.Work and family care schedules.</a:t>
            </a:r>
            <a:endParaRPr lang="en-IN" dirty="0">
              <a:solidFill>
                <a:schemeClr val="tx1">
                  <a:lumMod val="60000"/>
                  <a:lumOff val="40000"/>
                </a:schemeClr>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IN" sz="1800" b="0" i="0" u="none" strike="noStrike" dirty="0">
                <a:solidFill>
                  <a:schemeClr val="tx1">
                    <a:lumMod val="60000"/>
                    <a:lumOff val="40000"/>
                  </a:schemeClr>
                </a:solidFill>
                <a:latin typeface="Times New Roman"/>
                <a:ea typeface="Times New Roman"/>
                <a:cs typeface="Times New Roman"/>
                <a:sym typeface="Times New Roman"/>
              </a:rPr>
              <a:t>6.Lack of vaccine confidence.</a:t>
            </a:r>
            <a:endParaRPr dirty="0">
              <a:solidFill>
                <a:schemeClr val="tx1">
                  <a:lumMod val="60000"/>
                  <a:lumOff val="40000"/>
                </a:schemeClr>
              </a:solidFill>
            </a:endParaRPr>
          </a:p>
          <a:p>
            <a:pPr marL="0" lvl="0" indent="0" algn="just" rtl="0">
              <a:lnSpc>
                <a:spcPct val="90000"/>
              </a:lnSpc>
              <a:spcBef>
                <a:spcPts val="0"/>
              </a:spcBef>
              <a:spcAft>
                <a:spcPts val="0"/>
              </a:spcAft>
              <a:buSzPts val="2000"/>
              <a:buNone/>
            </a:pPr>
            <a:endParaRPr b="0" dirty="0">
              <a:latin typeface="Times New Roman"/>
              <a:ea typeface="Times New Roman"/>
              <a:cs typeface="Times New Roman"/>
              <a:sym typeface="Times New Roman"/>
            </a:endParaRPr>
          </a:p>
          <a:p>
            <a:pPr marL="0" lvl="0" indent="0" algn="l" rtl="0">
              <a:lnSpc>
                <a:spcPct val="90000"/>
              </a:lnSpc>
              <a:spcBef>
                <a:spcPts val="1200"/>
              </a:spcBef>
              <a:spcAft>
                <a:spcPts val="0"/>
              </a:spcAft>
              <a:buSzPts val="2000"/>
              <a:buNone/>
            </a:pPr>
            <a:br>
              <a:rPr lang="en-IN"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Times New Roman"/>
              <a:buNone/>
            </a:pPr>
            <a:r>
              <a:rPr lang="en-IN" dirty="0">
                <a:latin typeface="Times New Roman"/>
                <a:ea typeface="Times New Roman"/>
                <a:cs typeface="Times New Roman"/>
                <a:sym typeface="Times New Roman"/>
              </a:rPr>
              <a:t>Solution</a:t>
            </a:r>
            <a:endParaRPr dirty="0"/>
          </a:p>
        </p:txBody>
      </p:sp>
      <p:sp>
        <p:nvSpPr>
          <p:cNvPr id="86" name="Google Shape;86;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1800"/>
              <a:buNone/>
            </a:pPr>
            <a:r>
              <a:rPr lang="en-US" sz="1800" b="0" i="0" u="none" strike="noStrike" dirty="0">
                <a:solidFill>
                  <a:srgbClr val="000000"/>
                </a:solidFill>
                <a:latin typeface="Arial"/>
                <a:ea typeface="Arial"/>
                <a:cs typeface="Arial"/>
                <a:sym typeface="Arial"/>
              </a:rPr>
              <a:t>We have designed a system to help state and local partners minimize these types of challenges so that everyone who wants to be vaccinated can be. Mobile Vaccination </a:t>
            </a:r>
            <a:r>
              <a:rPr lang="en-US" sz="1800" b="0" i="0" u="none" strike="noStrike" dirty="0" err="1">
                <a:solidFill>
                  <a:srgbClr val="000000"/>
                </a:solidFill>
                <a:latin typeface="Arial"/>
                <a:ea typeface="Arial"/>
                <a:cs typeface="Arial"/>
                <a:sym typeface="Arial"/>
              </a:rPr>
              <a:t>Centres</a:t>
            </a:r>
            <a:r>
              <a:rPr lang="en-US" sz="1800" b="0" i="0" u="none" strike="noStrike" dirty="0">
                <a:solidFill>
                  <a:srgbClr val="000000"/>
                </a:solidFill>
                <a:latin typeface="Arial"/>
                <a:ea typeface="Arial"/>
                <a:cs typeface="Arial"/>
                <a:sym typeface="Arial"/>
              </a:rPr>
              <a:t>(Vans) are one way we are making this happen. </a:t>
            </a:r>
            <a:endParaRPr lang="en-US" sz="1800" b="0" i="0" u="none" strike="noStrike" dirty="0">
              <a:solidFill>
                <a:schemeClr val="dk1"/>
              </a:solidFill>
              <a:latin typeface="Arial"/>
              <a:ea typeface="Arial"/>
              <a:cs typeface="Arial"/>
              <a:sym typeface="Arial"/>
            </a:endParaRPr>
          </a:p>
          <a:p>
            <a:pPr marL="0" lvl="0" indent="0" algn="l" rtl="0">
              <a:lnSpc>
                <a:spcPct val="90000"/>
              </a:lnSpc>
              <a:spcBef>
                <a:spcPts val="1400"/>
              </a:spcBef>
              <a:spcAft>
                <a:spcPts val="0"/>
              </a:spcAft>
              <a:buSzPts val="1800"/>
              <a:buNone/>
            </a:pPr>
            <a:r>
              <a:rPr lang="en-IN" sz="1800" dirty="0">
                <a:solidFill>
                  <a:schemeClr val="dk1"/>
                </a:solidFill>
                <a:latin typeface="Arial"/>
                <a:ea typeface="Arial"/>
                <a:cs typeface="Arial"/>
                <a:sym typeface="Arial"/>
              </a:rPr>
              <a:t>1.Registrations will be completely free of cost.</a:t>
            </a:r>
          </a:p>
          <a:p>
            <a:pPr marL="0" indent="0">
              <a:spcBef>
                <a:spcPts val="1400"/>
              </a:spcBef>
              <a:buNone/>
            </a:pPr>
            <a:r>
              <a:rPr lang="en-US" sz="1800" b="0" i="0" u="none" strike="noStrike" dirty="0">
                <a:solidFill>
                  <a:schemeClr val="dk1"/>
                </a:solidFill>
                <a:latin typeface="Arial"/>
                <a:ea typeface="Arial"/>
                <a:cs typeface="Arial"/>
                <a:sym typeface="Arial"/>
              </a:rPr>
              <a:t>2.As rural people </a:t>
            </a:r>
            <a:r>
              <a:rPr lang="en-US" sz="1800" dirty="0">
                <a:solidFill>
                  <a:schemeClr val="dk1"/>
                </a:solidFill>
                <a:latin typeface="Arial"/>
                <a:ea typeface="Arial"/>
                <a:cs typeface="Arial"/>
                <a:sym typeface="Arial"/>
              </a:rPr>
              <a:t>doesn’t have access to digitalization, we’ll provide options for on spot registration or through a helpline number.</a:t>
            </a:r>
            <a:endParaRPr lang="en-US" sz="1800" dirty="0"/>
          </a:p>
          <a:p>
            <a:pPr marL="0" lvl="0" indent="0" algn="l" rtl="0">
              <a:lnSpc>
                <a:spcPct val="90000"/>
              </a:lnSpc>
              <a:spcBef>
                <a:spcPts val="1400"/>
              </a:spcBef>
              <a:spcAft>
                <a:spcPts val="0"/>
              </a:spcAft>
              <a:buSzPts val="1800"/>
              <a:buNone/>
            </a:pPr>
            <a:r>
              <a:rPr lang="en-IN" sz="1800" dirty="0">
                <a:solidFill>
                  <a:schemeClr val="dk1"/>
                </a:solidFill>
                <a:latin typeface="Arial"/>
                <a:ea typeface="Arial"/>
                <a:cs typeface="Arial"/>
                <a:sym typeface="Arial"/>
              </a:rPr>
              <a:t>3.Registration will also be done through the customized website.</a:t>
            </a:r>
            <a:endParaRPr dirty="0"/>
          </a:p>
          <a:p>
            <a:pPr marL="0" lvl="0" indent="0" algn="l" rtl="0">
              <a:lnSpc>
                <a:spcPct val="90000"/>
              </a:lnSpc>
              <a:spcBef>
                <a:spcPts val="1400"/>
              </a:spcBef>
              <a:spcAft>
                <a:spcPts val="0"/>
              </a:spcAft>
              <a:buSzPts val="1800"/>
              <a:buNone/>
            </a:pPr>
            <a:r>
              <a:rPr lang="en-IN" sz="1800" dirty="0">
                <a:solidFill>
                  <a:schemeClr val="dk1"/>
                </a:solidFill>
                <a:latin typeface="Arial"/>
                <a:ea typeface="Arial"/>
                <a:cs typeface="Arial"/>
                <a:sym typeface="Arial"/>
              </a:rPr>
              <a:t>4.Vans will be sent according to pin code and say maximum for 100 users a day.</a:t>
            </a:r>
            <a:endParaRPr dirty="0"/>
          </a:p>
          <a:p>
            <a:pPr marL="0" lvl="0" indent="0" algn="l" rtl="0">
              <a:lnSpc>
                <a:spcPct val="90000"/>
              </a:lnSpc>
              <a:spcBef>
                <a:spcPts val="1400"/>
              </a:spcBef>
              <a:spcAft>
                <a:spcPts val="0"/>
              </a:spcAft>
              <a:buSzPts val="1800"/>
              <a:buNone/>
            </a:pPr>
            <a:r>
              <a:rPr lang="en-IN" sz="1800" b="0" i="0" u="none" strike="noStrike" dirty="0">
                <a:solidFill>
                  <a:schemeClr val="dk1"/>
                </a:solidFill>
                <a:latin typeface="Arial"/>
                <a:ea typeface="Arial"/>
                <a:cs typeface="Arial"/>
                <a:sym typeface="Arial"/>
              </a:rPr>
              <a:t>5.The entire process is verified by live OTP generation on user’s </a:t>
            </a:r>
            <a:r>
              <a:rPr lang="en-IN" sz="1800" dirty="0">
                <a:solidFill>
                  <a:schemeClr val="dk1"/>
                </a:solidFill>
                <a:latin typeface="Arial"/>
                <a:ea typeface="Arial"/>
                <a:cs typeface="Arial"/>
                <a:sym typeface="Arial"/>
              </a:rPr>
              <a:t>mobile phone.</a:t>
            </a:r>
            <a:endParaRPr dirty="0"/>
          </a:p>
          <a:p>
            <a:pPr marL="0" lvl="0" indent="0" algn="l" rtl="0">
              <a:lnSpc>
                <a:spcPct val="90000"/>
              </a:lnSpc>
              <a:spcBef>
                <a:spcPts val="1400"/>
              </a:spcBef>
              <a:spcAft>
                <a:spcPts val="0"/>
              </a:spcAft>
              <a:buSzPts val="1800"/>
              <a:buNone/>
            </a:pPr>
            <a:r>
              <a:rPr lang="en-IN" sz="1800" dirty="0">
                <a:solidFill>
                  <a:schemeClr val="dk1"/>
                </a:solidFill>
                <a:latin typeface="Arial"/>
                <a:ea typeface="Arial"/>
                <a:cs typeface="Arial"/>
                <a:sym typeface="Arial"/>
              </a:rPr>
              <a:t>6.Users will be able to access their details and certificate from the website.</a:t>
            </a:r>
            <a:endParaRPr dirty="0"/>
          </a:p>
          <a:p>
            <a:pPr marL="342900" lvl="0" indent="-228600" algn="l" rtl="0">
              <a:lnSpc>
                <a:spcPct val="90000"/>
              </a:lnSpc>
              <a:spcBef>
                <a:spcPts val="1400"/>
              </a:spcBef>
              <a:spcAft>
                <a:spcPts val="0"/>
              </a:spcAft>
              <a:buSzPts val="1800"/>
              <a:buFont typeface="Calibri"/>
              <a:buNone/>
            </a:pPr>
            <a:endParaRPr sz="1800" dirty="0">
              <a:solidFill>
                <a:schemeClr val="dk1"/>
              </a:solidFill>
              <a:latin typeface="Arial"/>
              <a:ea typeface="Arial"/>
              <a:cs typeface="Arial"/>
              <a:sym typeface="Arial"/>
            </a:endParaRPr>
          </a:p>
          <a:p>
            <a:pPr marL="342900" lvl="0" indent="-228600" algn="l" rtl="0">
              <a:lnSpc>
                <a:spcPct val="90000"/>
              </a:lnSpc>
              <a:spcBef>
                <a:spcPts val="1400"/>
              </a:spcBef>
              <a:spcAft>
                <a:spcPts val="0"/>
              </a:spcAft>
              <a:buSzPts val="1800"/>
              <a:buFont typeface="Calibri"/>
              <a:buNone/>
            </a:pPr>
            <a:endParaRPr sz="1800" b="0" i="0" u="none" strike="noStrik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Tech Stack</a:t>
            </a:r>
            <a:endParaRPr/>
          </a:p>
        </p:txBody>
      </p:sp>
      <p:sp>
        <p:nvSpPr>
          <p:cNvPr id="92" name="Google Shape;92;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1400"/>
              </a:spcBef>
              <a:spcAft>
                <a:spcPts val="0"/>
              </a:spcAft>
              <a:buNone/>
            </a:pPr>
            <a:endParaRPr dirty="0"/>
          </a:p>
          <a:p>
            <a:pPr marL="91440" lvl="0" indent="-127000" algn="l" rtl="0">
              <a:lnSpc>
                <a:spcPct val="90000"/>
              </a:lnSpc>
              <a:spcBef>
                <a:spcPts val="1400"/>
              </a:spcBef>
              <a:spcAft>
                <a:spcPts val="0"/>
              </a:spcAft>
              <a:buSzPts val="2000"/>
              <a:buFont typeface="Arial"/>
              <a:buChar char="•"/>
            </a:pPr>
            <a:r>
              <a:rPr lang="en-IN" dirty="0">
                <a:solidFill>
                  <a:schemeClr val="tx1">
                    <a:lumMod val="60000"/>
                    <a:lumOff val="40000"/>
                  </a:schemeClr>
                </a:solidFill>
              </a:rPr>
              <a:t>React JS</a:t>
            </a:r>
            <a:endParaRPr dirty="0">
              <a:solidFill>
                <a:schemeClr val="tx1">
                  <a:lumMod val="60000"/>
                  <a:lumOff val="40000"/>
                </a:schemeClr>
              </a:solidFill>
            </a:endParaRPr>
          </a:p>
          <a:p>
            <a:pPr marL="91440" lvl="0" indent="-127000" algn="l" rtl="0">
              <a:lnSpc>
                <a:spcPct val="90000"/>
              </a:lnSpc>
              <a:spcBef>
                <a:spcPts val="1400"/>
              </a:spcBef>
              <a:spcAft>
                <a:spcPts val="0"/>
              </a:spcAft>
              <a:buSzPts val="2000"/>
              <a:buFont typeface="Arial"/>
              <a:buChar char="•"/>
            </a:pPr>
            <a:r>
              <a:rPr lang="en-IN" dirty="0">
                <a:solidFill>
                  <a:schemeClr val="tx1">
                    <a:lumMod val="60000"/>
                    <a:lumOff val="40000"/>
                  </a:schemeClr>
                </a:solidFill>
              </a:rPr>
              <a:t>MySQL</a:t>
            </a:r>
            <a:endParaRPr dirty="0">
              <a:solidFill>
                <a:schemeClr val="tx1">
                  <a:lumMod val="60000"/>
                  <a:lumOff val="40000"/>
                </a:schemeClr>
              </a:solidFill>
            </a:endParaRPr>
          </a:p>
          <a:p>
            <a:pPr marL="91440" lvl="0" indent="-127000" algn="l" rtl="0">
              <a:lnSpc>
                <a:spcPct val="90000"/>
              </a:lnSpc>
              <a:spcBef>
                <a:spcPts val="1400"/>
              </a:spcBef>
              <a:spcAft>
                <a:spcPts val="0"/>
              </a:spcAft>
              <a:buSzPts val="2000"/>
              <a:buFont typeface="Arial"/>
              <a:buChar char="•"/>
            </a:pPr>
            <a:r>
              <a:rPr lang="en-IN" dirty="0">
                <a:solidFill>
                  <a:schemeClr val="tx1">
                    <a:lumMod val="60000"/>
                    <a:lumOff val="40000"/>
                  </a:schemeClr>
                </a:solidFill>
              </a:rPr>
              <a:t>Express JS</a:t>
            </a:r>
            <a:endParaRPr dirty="0">
              <a:solidFill>
                <a:schemeClr val="tx1">
                  <a:lumMod val="60000"/>
                  <a:lumOff val="40000"/>
                </a:schemeClr>
              </a:solidFill>
            </a:endParaRPr>
          </a:p>
          <a:p>
            <a:pPr marL="91440" lvl="0" indent="-114300" algn="l" rtl="0">
              <a:lnSpc>
                <a:spcPct val="90000"/>
              </a:lnSpc>
              <a:spcBef>
                <a:spcPts val="1400"/>
              </a:spcBef>
              <a:spcAft>
                <a:spcPts val="0"/>
              </a:spcAft>
              <a:buSzPts val="1800"/>
              <a:buChar char="•"/>
            </a:pPr>
            <a:r>
              <a:rPr lang="en-IN" dirty="0">
                <a:solidFill>
                  <a:schemeClr val="tx1">
                    <a:lumMod val="60000"/>
                    <a:lumOff val="40000"/>
                  </a:schemeClr>
                </a:solidFill>
              </a:rPr>
              <a:t>Node JS</a:t>
            </a:r>
          </a:p>
          <a:p>
            <a:pPr marL="91440" lvl="0" indent="-114300" algn="l" rtl="0">
              <a:lnSpc>
                <a:spcPct val="90000"/>
              </a:lnSpc>
              <a:spcBef>
                <a:spcPts val="1400"/>
              </a:spcBef>
              <a:spcAft>
                <a:spcPts val="0"/>
              </a:spcAft>
              <a:buSzPts val="1800"/>
              <a:buChar char="•"/>
            </a:pPr>
            <a:r>
              <a:rPr lang="en-IN" dirty="0">
                <a:solidFill>
                  <a:schemeClr val="tx1">
                    <a:lumMod val="60000"/>
                    <a:lumOff val="40000"/>
                  </a:schemeClr>
                </a:solidFill>
              </a:rPr>
              <a:t>Docker</a:t>
            </a:r>
          </a:p>
          <a:p>
            <a:pPr marL="91440" lvl="0" indent="-114300" algn="l" rtl="0">
              <a:lnSpc>
                <a:spcPct val="90000"/>
              </a:lnSpc>
              <a:spcBef>
                <a:spcPts val="1400"/>
              </a:spcBef>
              <a:spcAft>
                <a:spcPts val="0"/>
              </a:spcAft>
              <a:buSzPts val="1800"/>
              <a:buChar char="•"/>
            </a:pPr>
            <a:r>
              <a:rPr lang="en-IN" dirty="0">
                <a:solidFill>
                  <a:schemeClr val="tx1">
                    <a:lumMod val="60000"/>
                    <a:lumOff val="40000"/>
                  </a:schemeClr>
                </a:solidFill>
              </a:rPr>
              <a:t>Heroku</a:t>
            </a:r>
          </a:p>
          <a:p>
            <a:pPr marL="91440" lvl="0" indent="-114300" algn="l" rtl="0">
              <a:lnSpc>
                <a:spcPct val="90000"/>
              </a:lnSpc>
              <a:spcBef>
                <a:spcPts val="1400"/>
              </a:spcBef>
              <a:spcAft>
                <a:spcPts val="0"/>
              </a:spcAft>
              <a:buSzPts val="1800"/>
              <a:buChar char="•"/>
            </a:pPr>
            <a:r>
              <a:rPr lang="en-IN" dirty="0" err="1">
                <a:solidFill>
                  <a:schemeClr val="tx1">
                    <a:lumMod val="60000"/>
                    <a:lumOff val="40000"/>
                  </a:schemeClr>
                </a:solidFill>
              </a:rPr>
              <a:t>Github</a:t>
            </a:r>
            <a:endParaRPr dirty="0">
              <a:solidFill>
                <a:schemeClr val="tx1">
                  <a:lumMod val="60000"/>
                  <a:lumOff val="40000"/>
                </a:schemeClr>
              </a:solidFill>
            </a:endParaRPr>
          </a:p>
          <a:p>
            <a:pPr marL="91440" lvl="0" indent="0" algn="l" rtl="0">
              <a:lnSpc>
                <a:spcPct val="90000"/>
              </a:lnSpc>
              <a:spcBef>
                <a:spcPts val="14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1097280" y="23897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Market</a:t>
            </a:r>
            <a:r>
              <a:rPr lang="en-IN"/>
              <a:t> </a:t>
            </a:r>
            <a:r>
              <a:rPr lang="en-IN">
                <a:latin typeface="Times New Roman"/>
                <a:ea typeface="Times New Roman"/>
                <a:cs typeface="Times New Roman"/>
                <a:sym typeface="Times New Roman"/>
              </a:rPr>
              <a:t>Analysis</a:t>
            </a:r>
            <a:endParaRPr/>
          </a:p>
        </p:txBody>
      </p:sp>
      <p:sp>
        <p:nvSpPr>
          <p:cNvPr id="98" name="Google Shape;98;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IN" dirty="0">
                <a:solidFill>
                  <a:schemeClr val="tx1">
                    <a:lumMod val="60000"/>
                    <a:lumOff val="40000"/>
                  </a:schemeClr>
                </a:solidFill>
              </a:rPr>
              <a:t>Total cost of all vans</a:t>
            </a:r>
            <a:endParaRPr dirty="0">
              <a:solidFill>
                <a:schemeClr val="tx1">
                  <a:lumMod val="60000"/>
                  <a:lumOff val="40000"/>
                </a:schemeClr>
              </a:solidFill>
            </a:endParaRPr>
          </a:p>
          <a:p>
            <a:pPr marL="457200" lvl="0" indent="-457200" algn="l" rtl="0">
              <a:lnSpc>
                <a:spcPct val="90000"/>
              </a:lnSpc>
              <a:spcBef>
                <a:spcPts val="1400"/>
              </a:spcBef>
              <a:spcAft>
                <a:spcPts val="0"/>
              </a:spcAft>
              <a:buSzPts val="2000"/>
              <a:buFont typeface="Calibri"/>
              <a:buAutoNum type="arabicPeriod"/>
            </a:pPr>
            <a:r>
              <a:rPr lang="en-IN" dirty="0">
                <a:solidFill>
                  <a:schemeClr val="tx1">
                    <a:lumMod val="60000"/>
                    <a:lumOff val="40000"/>
                  </a:schemeClr>
                </a:solidFill>
              </a:rPr>
              <a:t>Travelling cost of the van</a:t>
            </a:r>
            <a:endParaRPr dirty="0">
              <a:solidFill>
                <a:schemeClr val="tx1">
                  <a:lumMod val="60000"/>
                  <a:lumOff val="40000"/>
                </a:schemeClr>
              </a:solidFill>
            </a:endParaRPr>
          </a:p>
          <a:p>
            <a:pPr marL="457200" lvl="0" indent="-457200" algn="l" rtl="0">
              <a:lnSpc>
                <a:spcPct val="90000"/>
              </a:lnSpc>
              <a:spcBef>
                <a:spcPts val="1400"/>
              </a:spcBef>
              <a:spcAft>
                <a:spcPts val="0"/>
              </a:spcAft>
              <a:buSzPts val="2000"/>
              <a:buFont typeface="Calibri"/>
              <a:buAutoNum type="arabicPeriod"/>
            </a:pPr>
            <a:r>
              <a:rPr lang="en-IN" dirty="0">
                <a:solidFill>
                  <a:schemeClr val="tx1">
                    <a:lumMod val="60000"/>
                    <a:lumOff val="40000"/>
                  </a:schemeClr>
                </a:solidFill>
              </a:rPr>
              <a:t>All equipment</a:t>
            </a:r>
            <a:endParaRPr dirty="0">
              <a:solidFill>
                <a:schemeClr val="tx1">
                  <a:lumMod val="60000"/>
                  <a:lumOff val="40000"/>
                </a:schemeClr>
              </a:solidFill>
            </a:endParaRPr>
          </a:p>
          <a:p>
            <a:pPr marL="457200" lvl="0" indent="-457200" algn="l" rtl="0">
              <a:lnSpc>
                <a:spcPct val="90000"/>
              </a:lnSpc>
              <a:spcBef>
                <a:spcPts val="1400"/>
              </a:spcBef>
              <a:spcAft>
                <a:spcPts val="0"/>
              </a:spcAft>
              <a:buSzPts val="2000"/>
              <a:buFont typeface="Calibri"/>
              <a:buAutoNum type="arabicPeriod"/>
            </a:pPr>
            <a:r>
              <a:rPr lang="en-IN" dirty="0">
                <a:solidFill>
                  <a:schemeClr val="tx1">
                    <a:lumMod val="60000"/>
                    <a:lumOff val="40000"/>
                  </a:schemeClr>
                </a:solidFill>
              </a:rPr>
              <a:t>Vaccines</a:t>
            </a:r>
            <a:endParaRPr dirty="0">
              <a:solidFill>
                <a:schemeClr val="tx1">
                  <a:lumMod val="60000"/>
                  <a:lumOff val="40000"/>
                </a:schemeClr>
              </a:solidFill>
            </a:endParaRPr>
          </a:p>
          <a:p>
            <a:pPr marL="457200" lvl="0" indent="-330200" algn="l" rtl="0">
              <a:lnSpc>
                <a:spcPct val="90000"/>
              </a:lnSpc>
              <a:spcBef>
                <a:spcPts val="1400"/>
              </a:spcBef>
              <a:spcAft>
                <a:spcPts val="0"/>
              </a:spcAft>
              <a:buSzPts val="2000"/>
              <a:buFont typeface="Calibri"/>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Times New Roman"/>
              <a:buNone/>
            </a:pPr>
            <a:r>
              <a:rPr lang="en-IN" dirty="0">
                <a:latin typeface="Times New Roman"/>
                <a:ea typeface="Times New Roman"/>
                <a:cs typeface="Times New Roman"/>
                <a:sym typeface="Times New Roman"/>
              </a:rPr>
              <a:t>Implementation</a:t>
            </a:r>
            <a:endParaRPr dirty="0"/>
          </a:p>
        </p:txBody>
      </p:sp>
      <p:sp>
        <p:nvSpPr>
          <p:cNvPr id="104" name="Google Shape;104;p7"/>
          <p:cNvSpPr txBox="1">
            <a:spLocks noGrp="1"/>
          </p:cNvSpPr>
          <p:nvPr>
            <p:ph type="body" idx="1"/>
          </p:nvPr>
        </p:nvSpPr>
        <p:spPr>
          <a:xfrm>
            <a:off x="1097280" y="1875231"/>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600"/>
              <a:buNone/>
            </a:pPr>
            <a:r>
              <a:rPr lang="en-IN" sz="1600" b="0" i="0" u="none" strike="noStrike" dirty="0">
                <a:solidFill>
                  <a:srgbClr val="000000"/>
                </a:solidFill>
                <a:latin typeface="Times New Roman"/>
                <a:ea typeface="Times New Roman"/>
                <a:cs typeface="Times New Roman"/>
                <a:sym typeface="Times New Roman"/>
              </a:rPr>
              <a:t>The model approach is that </a:t>
            </a:r>
            <a:endParaRPr dirty="0"/>
          </a:p>
          <a:p>
            <a:pPr marL="91440" lvl="0" indent="0" algn="l" rtl="0">
              <a:lnSpc>
                <a:spcPct val="100000"/>
              </a:lnSpc>
              <a:spcBef>
                <a:spcPts val="0"/>
              </a:spcBef>
              <a:spcAft>
                <a:spcPts val="0"/>
              </a:spcAft>
              <a:buSzPts val="1600"/>
              <a:buNone/>
            </a:pPr>
            <a:endParaRPr sz="1600" b="0" dirty="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People who want to get vaccinated in their locality will register themselves on our customised website.</a:t>
            </a:r>
            <a:endParaRPr dirty="0">
              <a:solidFill>
                <a:schemeClr val="tx1">
                  <a:lumMod val="60000"/>
                  <a:lumOff val="40000"/>
                </a:schemeClr>
              </a:solidFill>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We are planning to use a OTP system for authentication of mobile number.</a:t>
            </a:r>
            <a:endParaRPr sz="1600" dirty="0">
              <a:solidFill>
                <a:schemeClr val="tx1">
                  <a:lumMod val="60000"/>
                  <a:lumOff val="40000"/>
                </a:schemeClr>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The registered details are stored up in a live database.</a:t>
            </a:r>
            <a:endParaRPr sz="1600" dirty="0">
              <a:solidFill>
                <a:schemeClr val="tx1">
                  <a:lumMod val="60000"/>
                  <a:lumOff val="40000"/>
                </a:schemeClr>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As the number of users at a certain pin code cross a particular number(say 100),</a:t>
            </a:r>
            <a:r>
              <a:rPr lang="en-IN" sz="1600" dirty="0">
                <a:solidFill>
                  <a:schemeClr val="tx1">
                    <a:lumMod val="60000"/>
                    <a:lumOff val="40000"/>
                  </a:schemeClr>
                </a:solidFill>
                <a:latin typeface="Times New Roman"/>
                <a:ea typeface="Times New Roman"/>
                <a:cs typeface="Times New Roman"/>
                <a:sym typeface="Times New Roman"/>
              </a:rPr>
              <a:t> </a:t>
            </a:r>
            <a:r>
              <a:rPr lang="en-IN" sz="1600" b="0" i="0" u="none" strike="noStrike" dirty="0">
                <a:solidFill>
                  <a:schemeClr val="tx1">
                    <a:lumMod val="60000"/>
                    <a:lumOff val="40000"/>
                  </a:schemeClr>
                </a:solidFill>
                <a:latin typeface="Times New Roman"/>
                <a:ea typeface="Times New Roman"/>
                <a:cs typeface="Times New Roman"/>
                <a:sym typeface="Times New Roman"/>
              </a:rPr>
              <a:t>we can send out a van ,equipped with certain number of Vaccine doses(According to their availability), along with a medical staff,</a:t>
            </a:r>
            <a:r>
              <a:rPr lang="en-IN" sz="1600" dirty="0">
                <a:solidFill>
                  <a:schemeClr val="tx1">
                    <a:lumMod val="60000"/>
                    <a:lumOff val="40000"/>
                  </a:schemeClr>
                </a:solidFill>
                <a:latin typeface="Times New Roman"/>
                <a:ea typeface="Times New Roman"/>
                <a:cs typeface="Times New Roman"/>
                <a:sym typeface="Times New Roman"/>
              </a:rPr>
              <a:t> </a:t>
            </a:r>
            <a:r>
              <a:rPr lang="en-IN" sz="1600" b="0" i="0" u="none" strike="noStrike" dirty="0">
                <a:solidFill>
                  <a:schemeClr val="tx1">
                    <a:lumMod val="60000"/>
                    <a:lumOff val="40000"/>
                  </a:schemeClr>
                </a:solidFill>
                <a:latin typeface="Times New Roman"/>
                <a:ea typeface="Times New Roman"/>
                <a:cs typeface="Times New Roman"/>
                <a:sym typeface="Times New Roman"/>
              </a:rPr>
              <a:t>to the respective pin code and the vaccination can be effectively carried out reducing the congestion at the Hospitals at a large.</a:t>
            </a:r>
            <a:endParaRPr sz="1600" dirty="0">
              <a:solidFill>
                <a:schemeClr val="tx1">
                  <a:lumMod val="60000"/>
                  <a:lumOff val="40000"/>
                </a:schemeClr>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If the number of registered users at a pin code exceed far beyond the threshold vaccine number (here 100) for a van(say 500),we can sort the registered candidates according to their age sort by descending , so that the older and specially abled people would be able to get the vaccines first!</a:t>
            </a:r>
            <a:endParaRPr sz="1600" dirty="0">
              <a:solidFill>
                <a:schemeClr val="tx1">
                  <a:lumMod val="60000"/>
                  <a:lumOff val="40000"/>
                </a:schemeClr>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600"/>
              <a:buFont typeface="Calibri"/>
              <a:buAutoNum type="arabicPeriod"/>
            </a:pPr>
            <a:r>
              <a:rPr lang="en-IN" sz="1600" b="0" i="0" u="none" strike="noStrike" dirty="0">
                <a:solidFill>
                  <a:schemeClr val="tx1">
                    <a:lumMod val="60000"/>
                    <a:lumOff val="40000"/>
                  </a:schemeClr>
                </a:solidFill>
                <a:latin typeface="Times New Roman"/>
                <a:ea typeface="Times New Roman"/>
                <a:cs typeface="Times New Roman"/>
                <a:sym typeface="Times New Roman"/>
              </a:rPr>
              <a:t>When the doctor will vaccinate a candidate ,we are planning to do a live OTP verification System, so that the authenticated candidates only receive the dosage! </a:t>
            </a:r>
            <a:endParaRPr sz="1600" b="0" dirty="0">
              <a:solidFill>
                <a:schemeClr val="tx1">
                  <a:lumMod val="60000"/>
                  <a:lumOff val="40000"/>
                </a:schemeClr>
              </a:solidFill>
              <a:latin typeface="Times New Roman"/>
              <a:ea typeface="Times New Roman"/>
              <a:cs typeface="Times New Roman"/>
              <a:sym typeface="Times New Roman"/>
            </a:endParaRPr>
          </a:p>
          <a:p>
            <a:pPr marL="0" lvl="0" indent="0" algn="l" rtl="0">
              <a:lnSpc>
                <a:spcPct val="160000"/>
              </a:lnSpc>
              <a:spcBef>
                <a:spcPts val="1200"/>
              </a:spcBef>
              <a:spcAft>
                <a:spcPts val="0"/>
              </a:spcAft>
              <a:buSzPts val="1200"/>
              <a:buNone/>
            </a:pPr>
            <a:br>
              <a:rPr lang="en-IN" sz="1200" dirty="0">
                <a:solidFill>
                  <a:schemeClr val="tx1">
                    <a:lumMod val="60000"/>
                    <a:lumOff val="40000"/>
                  </a:schemeClr>
                </a:solidFill>
                <a:latin typeface="Times New Roman"/>
                <a:ea typeface="Times New Roman"/>
                <a:cs typeface="Times New Roman"/>
                <a:sym typeface="Times New Roman"/>
              </a:rPr>
            </a:br>
            <a:endParaRPr sz="1200" dirty="0">
              <a:solidFill>
                <a:schemeClr val="tx1">
                  <a:lumMod val="60000"/>
                  <a:lumOff val="40000"/>
                </a:schemeClr>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849E0A-F0AD-494D-B22C-9FE1EF7A1EFA}"/>
              </a:ext>
            </a:extLst>
          </p:cNvPr>
          <p:cNvSpPr/>
          <p:nvPr/>
        </p:nvSpPr>
        <p:spPr>
          <a:xfrm>
            <a:off x="4878437" y="2769422"/>
            <a:ext cx="2733368" cy="113070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b="1" i="0" u="none" strike="noStrike" dirty="0">
                <a:solidFill>
                  <a:srgbClr val="000000"/>
                </a:solidFill>
                <a:latin typeface="Times New Roman"/>
                <a:ea typeface="Times New Roman"/>
                <a:cs typeface="Times New Roman"/>
                <a:sym typeface="Times New Roman"/>
              </a:rPr>
              <a:t>The model approach</a:t>
            </a:r>
            <a:endParaRPr lang="en-IN" sz="3200" b="1" dirty="0"/>
          </a:p>
        </p:txBody>
      </p:sp>
      <p:sp>
        <p:nvSpPr>
          <p:cNvPr id="11" name="Oval 10">
            <a:extLst>
              <a:ext uri="{FF2B5EF4-FFF2-40B4-BE49-F238E27FC236}">
                <a16:creationId xmlns:a16="http://schemas.microsoft.com/office/drawing/2014/main" id="{528DF92F-7F81-451A-ADB5-6C8B09D8D2E5}"/>
              </a:ext>
            </a:extLst>
          </p:cNvPr>
          <p:cNvSpPr/>
          <p:nvPr/>
        </p:nvSpPr>
        <p:spPr>
          <a:xfrm>
            <a:off x="270387" y="650240"/>
            <a:ext cx="3456039" cy="1817657"/>
          </a:xfrm>
          <a:prstGeom prst="ellipse">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lvl="0" algn="l" rtl="0">
              <a:lnSpc>
                <a:spcPct val="100000"/>
              </a:lnSpc>
              <a:spcBef>
                <a:spcPts val="0"/>
              </a:spcBef>
              <a:spcAft>
                <a:spcPts val="0"/>
              </a:spcAft>
              <a:buSzPts val="1600"/>
            </a:pPr>
            <a:r>
              <a:rPr lang="en-US" sz="1800" b="1" i="0" u="none" strike="noStrike" dirty="0">
                <a:solidFill>
                  <a:schemeClr val="bg2">
                    <a:lumMod val="50000"/>
                  </a:schemeClr>
                </a:solidFill>
                <a:latin typeface="Times New Roman"/>
                <a:ea typeface="Times New Roman"/>
                <a:cs typeface="Times New Roman"/>
                <a:sym typeface="Times New Roman"/>
              </a:rPr>
              <a:t>1.People who want to get vaccinated in their locality will register themselves on our </a:t>
            </a:r>
            <a:r>
              <a:rPr lang="en-US" sz="1800" b="1" i="0" u="none" strike="noStrike" dirty="0" err="1">
                <a:solidFill>
                  <a:schemeClr val="bg2">
                    <a:lumMod val="50000"/>
                  </a:schemeClr>
                </a:solidFill>
                <a:latin typeface="Times New Roman"/>
                <a:ea typeface="Times New Roman"/>
                <a:cs typeface="Times New Roman"/>
                <a:sym typeface="Times New Roman"/>
              </a:rPr>
              <a:t>customised</a:t>
            </a:r>
            <a:r>
              <a:rPr lang="en-US" sz="1800" b="1" i="0" u="none" strike="noStrike" dirty="0">
                <a:solidFill>
                  <a:schemeClr val="bg2">
                    <a:lumMod val="50000"/>
                  </a:schemeClr>
                </a:solidFill>
                <a:latin typeface="Times New Roman"/>
                <a:ea typeface="Times New Roman"/>
                <a:cs typeface="Times New Roman"/>
                <a:sym typeface="Times New Roman"/>
              </a:rPr>
              <a:t> website</a:t>
            </a:r>
            <a:r>
              <a:rPr lang="en-US" sz="1800" b="0" i="0" u="none" strike="noStrike" dirty="0">
                <a:solidFill>
                  <a:schemeClr val="tx1">
                    <a:lumMod val="60000"/>
                    <a:lumOff val="40000"/>
                  </a:schemeClr>
                </a:solidFill>
                <a:latin typeface="Times New Roman"/>
                <a:ea typeface="Times New Roman"/>
                <a:cs typeface="Times New Roman"/>
                <a:sym typeface="Times New Roman"/>
              </a:rPr>
              <a:t>.</a:t>
            </a:r>
            <a:endParaRPr lang="en-US" sz="1800" dirty="0">
              <a:solidFill>
                <a:schemeClr val="tx1">
                  <a:lumMod val="60000"/>
                  <a:lumOff val="40000"/>
                </a:schemeClr>
              </a:solidFill>
            </a:endParaRPr>
          </a:p>
        </p:txBody>
      </p:sp>
      <p:sp>
        <p:nvSpPr>
          <p:cNvPr id="12" name="Oval 11">
            <a:extLst>
              <a:ext uri="{FF2B5EF4-FFF2-40B4-BE49-F238E27FC236}">
                <a16:creationId xmlns:a16="http://schemas.microsoft.com/office/drawing/2014/main" id="{12CE5E3C-9D8C-4340-90C8-F3A29F1CB04C}"/>
              </a:ext>
            </a:extLst>
          </p:cNvPr>
          <p:cNvSpPr/>
          <p:nvPr/>
        </p:nvSpPr>
        <p:spPr>
          <a:xfrm>
            <a:off x="4878437" y="0"/>
            <a:ext cx="2851356" cy="1543662"/>
          </a:xfrm>
          <a:prstGeom prst="ellipse">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i="0" u="none" strike="noStrike" dirty="0">
                <a:solidFill>
                  <a:schemeClr val="tx2">
                    <a:lumMod val="50000"/>
                  </a:schemeClr>
                </a:solidFill>
                <a:latin typeface="Times New Roman"/>
                <a:ea typeface="Times New Roman"/>
                <a:cs typeface="Times New Roman"/>
                <a:sym typeface="Times New Roman"/>
              </a:rPr>
              <a:t>2.  </a:t>
            </a:r>
            <a:r>
              <a:rPr lang="en-IN" sz="1800" b="1" dirty="0">
                <a:solidFill>
                  <a:schemeClr val="tx2">
                    <a:lumMod val="50000"/>
                  </a:schemeClr>
                </a:solidFill>
                <a:latin typeface="Times New Roman"/>
                <a:ea typeface="Times New Roman"/>
                <a:cs typeface="Times New Roman"/>
                <a:sym typeface="Times New Roman"/>
              </a:rPr>
              <a:t>A</a:t>
            </a:r>
            <a:r>
              <a:rPr lang="en-IN" sz="1800" b="1" i="0" u="none" strike="noStrike" dirty="0">
                <a:solidFill>
                  <a:schemeClr val="tx2">
                    <a:lumMod val="50000"/>
                  </a:schemeClr>
                </a:solidFill>
                <a:latin typeface="Times New Roman"/>
                <a:ea typeface="Times New Roman"/>
                <a:cs typeface="Times New Roman"/>
                <a:sym typeface="Times New Roman"/>
              </a:rPr>
              <a:t> OTP system for authentication of mobile number</a:t>
            </a:r>
            <a:endParaRPr lang="en-IN" sz="1800" b="1" dirty="0">
              <a:solidFill>
                <a:schemeClr val="tx2">
                  <a:lumMod val="50000"/>
                </a:schemeClr>
              </a:solidFill>
            </a:endParaRPr>
          </a:p>
        </p:txBody>
      </p:sp>
      <p:sp>
        <p:nvSpPr>
          <p:cNvPr id="13" name="Oval 12">
            <a:extLst>
              <a:ext uri="{FF2B5EF4-FFF2-40B4-BE49-F238E27FC236}">
                <a16:creationId xmlns:a16="http://schemas.microsoft.com/office/drawing/2014/main" id="{DB435F69-ABC2-4EEB-B070-D6045F5CBB50}"/>
              </a:ext>
            </a:extLst>
          </p:cNvPr>
          <p:cNvSpPr/>
          <p:nvPr/>
        </p:nvSpPr>
        <p:spPr>
          <a:xfrm>
            <a:off x="8991600" y="1002156"/>
            <a:ext cx="2828413" cy="1263446"/>
          </a:xfrm>
          <a:prstGeom prst="ellipse">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i="0" u="none" strike="noStrike" dirty="0">
                <a:solidFill>
                  <a:schemeClr val="bg2">
                    <a:lumMod val="50000"/>
                  </a:schemeClr>
                </a:solidFill>
                <a:latin typeface="Times New Roman"/>
                <a:ea typeface="Times New Roman"/>
                <a:cs typeface="Times New Roman"/>
                <a:sym typeface="Times New Roman"/>
              </a:rPr>
              <a:t>3. Details are stored up in a live database</a:t>
            </a:r>
            <a:endParaRPr lang="en-IN" sz="1800" b="1" dirty="0">
              <a:solidFill>
                <a:schemeClr val="bg2">
                  <a:lumMod val="50000"/>
                </a:schemeClr>
              </a:solidFill>
            </a:endParaRPr>
          </a:p>
        </p:txBody>
      </p:sp>
      <p:sp>
        <p:nvSpPr>
          <p:cNvPr id="14" name="Oval 13">
            <a:extLst>
              <a:ext uri="{FF2B5EF4-FFF2-40B4-BE49-F238E27FC236}">
                <a16:creationId xmlns:a16="http://schemas.microsoft.com/office/drawing/2014/main" id="{00FA99A2-8E7C-4436-AD3C-6E12BECD5583}"/>
              </a:ext>
            </a:extLst>
          </p:cNvPr>
          <p:cNvSpPr/>
          <p:nvPr/>
        </p:nvSpPr>
        <p:spPr>
          <a:xfrm>
            <a:off x="9093199" y="3900131"/>
            <a:ext cx="2828413" cy="1130708"/>
          </a:xfrm>
          <a:prstGeom prst="ellipse">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i="0" u="none" strike="noStrike" dirty="0">
                <a:solidFill>
                  <a:schemeClr val="bg2">
                    <a:lumMod val="50000"/>
                  </a:schemeClr>
                </a:solidFill>
                <a:latin typeface="Times New Roman"/>
                <a:ea typeface="Times New Roman"/>
                <a:cs typeface="Times New Roman"/>
                <a:sym typeface="Times New Roman"/>
              </a:rPr>
              <a:t>4. The vaccination can be effectively carried</a:t>
            </a:r>
            <a:endParaRPr lang="en-IN" sz="1800" b="1" dirty="0">
              <a:solidFill>
                <a:schemeClr val="bg2">
                  <a:lumMod val="50000"/>
                </a:schemeClr>
              </a:solidFill>
            </a:endParaRPr>
          </a:p>
        </p:txBody>
      </p:sp>
      <p:sp>
        <p:nvSpPr>
          <p:cNvPr id="15" name="Oval 14">
            <a:extLst>
              <a:ext uri="{FF2B5EF4-FFF2-40B4-BE49-F238E27FC236}">
                <a16:creationId xmlns:a16="http://schemas.microsoft.com/office/drawing/2014/main" id="{258C2D4A-60B2-4A3B-81A9-1ADD40416658}"/>
              </a:ext>
            </a:extLst>
          </p:cNvPr>
          <p:cNvSpPr/>
          <p:nvPr/>
        </p:nvSpPr>
        <p:spPr>
          <a:xfrm>
            <a:off x="4768644" y="5181600"/>
            <a:ext cx="3261359" cy="1371600"/>
          </a:xfrm>
          <a:prstGeom prst="ellipse">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i="0" u="none" strike="noStrike" dirty="0">
                <a:solidFill>
                  <a:schemeClr val="bg2">
                    <a:lumMod val="75000"/>
                  </a:schemeClr>
                </a:solidFill>
                <a:latin typeface="Times New Roman"/>
                <a:ea typeface="Times New Roman"/>
                <a:cs typeface="Times New Roman"/>
                <a:sym typeface="Times New Roman"/>
              </a:rPr>
              <a:t>5.Older and specially abled people would be able to get the vaccines first!</a:t>
            </a:r>
            <a:endParaRPr lang="en-IN" sz="1800" b="1" dirty="0">
              <a:solidFill>
                <a:schemeClr val="bg2">
                  <a:lumMod val="75000"/>
                </a:schemeClr>
              </a:solidFill>
            </a:endParaRPr>
          </a:p>
        </p:txBody>
      </p:sp>
      <p:sp>
        <p:nvSpPr>
          <p:cNvPr id="16" name="Oval 15">
            <a:extLst>
              <a:ext uri="{FF2B5EF4-FFF2-40B4-BE49-F238E27FC236}">
                <a16:creationId xmlns:a16="http://schemas.microsoft.com/office/drawing/2014/main" id="{3E3FE71D-80CD-4DC9-87A0-BA54C3473553}"/>
              </a:ext>
            </a:extLst>
          </p:cNvPr>
          <p:cNvSpPr/>
          <p:nvPr/>
        </p:nvSpPr>
        <p:spPr>
          <a:xfrm>
            <a:off x="38508" y="4004680"/>
            <a:ext cx="3682181" cy="1817657"/>
          </a:xfrm>
          <a:prstGeom prst="ellipse">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i="0" u="none" strike="noStrike" dirty="0">
                <a:solidFill>
                  <a:schemeClr val="bg2">
                    <a:lumMod val="75000"/>
                  </a:schemeClr>
                </a:solidFill>
                <a:latin typeface="Times New Roman"/>
                <a:ea typeface="Times New Roman"/>
                <a:cs typeface="Times New Roman"/>
                <a:sym typeface="Times New Roman"/>
              </a:rPr>
              <a:t>6. The doctor will vaccinate a candidate the authenticated candidates only receive the dosage! </a:t>
            </a:r>
            <a:endParaRPr lang="en-IN" sz="1800" b="1" dirty="0">
              <a:solidFill>
                <a:schemeClr val="bg2">
                  <a:lumMod val="75000"/>
                </a:schemeClr>
              </a:solidFill>
            </a:endParaRPr>
          </a:p>
        </p:txBody>
      </p:sp>
      <p:cxnSp>
        <p:nvCxnSpPr>
          <p:cNvPr id="20" name="Straight Arrow Connector 19">
            <a:extLst>
              <a:ext uri="{FF2B5EF4-FFF2-40B4-BE49-F238E27FC236}">
                <a16:creationId xmlns:a16="http://schemas.microsoft.com/office/drawing/2014/main" id="{AF8C4767-6D04-4F1E-8C88-56C28CD25CC1}"/>
              </a:ext>
            </a:extLst>
          </p:cNvPr>
          <p:cNvCxnSpPr>
            <a:cxnSpLocks/>
          </p:cNvCxnSpPr>
          <p:nvPr/>
        </p:nvCxnSpPr>
        <p:spPr>
          <a:xfrm flipH="1" flipV="1">
            <a:off x="3578122" y="1989720"/>
            <a:ext cx="1315885" cy="871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CC2ACDF-E975-46F4-A4CA-BCF905116762}"/>
              </a:ext>
            </a:extLst>
          </p:cNvPr>
          <p:cNvCxnSpPr>
            <a:cxnSpLocks/>
            <a:stCxn id="4" idx="0"/>
          </p:cNvCxnSpPr>
          <p:nvPr/>
        </p:nvCxnSpPr>
        <p:spPr>
          <a:xfrm flipV="1">
            <a:off x="6245121" y="1559068"/>
            <a:ext cx="0" cy="1210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F297DE9-C2E7-4AA0-BD56-0E4A33406875}"/>
              </a:ext>
            </a:extLst>
          </p:cNvPr>
          <p:cNvCxnSpPr>
            <a:cxnSpLocks/>
          </p:cNvCxnSpPr>
          <p:nvPr/>
        </p:nvCxnSpPr>
        <p:spPr>
          <a:xfrm flipH="1">
            <a:off x="3682181" y="3816885"/>
            <a:ext cx="1196256" cy="82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7A9E90-BA2A-40CA-8F37-B21689350DC0}"/>
              </a:ext>
            </a:extLst>
          </p:cNvPr>
          <p:cNvCxnSpPr>
            <a:cxnSpLocks/>
            <a:endCxn id="14" idx="2"/>
          </p:cNvCxnSpPr>
          <p:nvPr/>
        </p:nvCxnSpPr>
        <p:spPr>
          <a:xfrm>
            <a:off x="7611805" y="3900131"/>
            <a:ext cx="1481394" cy="565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857023D1-440C-4617-AB0B-65442CDBC92B}"/>
              </a:ext>
            </a:extLst>
          </p:cNvPr>
          <p:cNvCxnSpPr>
            <a:cxnSpLocks/>
          </p:cNvCxnSpPr>
          <p:nvPr/>
        </p:nvCxnSpPr>
        <p:spPr>
          <a:xfrm flipV="1">
            <a:off x="7561006" y="1822247"/>
            <a:ext cx="1430594" cy="9471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00A726FB-93E0-49EE-AAA7-46D2EC729815}"/>
              </a:ext>
            </a:extLst>
          </p:cNvPr>
          <p:cNvCxnSpPr>
            <a:cxnSpLocks/>
          </p:cNvCxnSpPr>
          <p:nvPr/>
        </p:nvCxnSpPr>
        <p:spPr>
          <a:xfrm>
            <a:off x="6245121" y="3896529"/>
            <a:ext cx="0" cy="1285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533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1097280" y="286603"/>
            <a:ext cx="8646795" cy="1265972"/>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a:buNone/>
            </a:pPr>
            <a:r>
              <a:rPr lang="en-IN">
                <a:latin typeface="Times New Roman"/>
                <a:ea typeface="Times New Roman"/>
                <a:cs typeface="Times New Roman"/>
                <a:sym typeface="Times New Roman"/>
              </a:rPr>
              <a:t>Similar images</a:t>
            </a:r>
            <a:endParaRPr/>
          </a:p>
        </p:txBody>
      </p:sp>
      <p:pic>
        <p:nvPicPr>
          <p:cNvPr id="110" name="Google Shape;110;p8"/>
          <p:cNvPicPr preferRelativeResize="0">
            <a:picLocks noGrp="1"/>
          </p:cNvPicPr>
          <p:nvPr>
            <p:ph type="body" idx="1"/>
          </p:nvPr>
        </p:nvPicPr>
        <p:blipFill rotWithShape="1">
          <a:blip r:embed="rId3">
            <a:alphaModFix/>
          </a:blip>
          <a:srcRect/>
          <a:stretch/>
        </p:blipFill>
        <p:spPr>
          <a:xfrm>
            <a:off x="373932" y="1704771"/>
            <a:ext cx="5409177" cy="3922122"/>
          </a:xfrm>
          <a:prstGeom prst="rect">
            <a:avLst/>
          </a:prstGeom>
          <a:noFill/>
          <a:ln>
            <a:noFill/>
          </a:ln>
        </p:spPr>
      </p:pic>
      <p:sp>
        <p:nvSpPr>
          <p:cNvPr id="111" name="Google Shape;111;p8"/>
          <p:cNvSpPr txBox="1"/>
          <p:nvPr/>
        </p:nvSpPr>
        <p:spPr>
          <a:xfrm>
            <a:off x="599605" y="6304002"/>
            <a:ext cx="458009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0" i="0" u="none" strike="noStrike" cap="none">
                <a:solidFill>
                  <a:schemeClr val="dk1"/>
                </a:solidFill>
                <a:latin typeface="Calibri"/>
                <a:ea typeface="Calibri"/>
                <a:cs typeface="Calibri"/>
                <a:sym typeface="Calibri"/>
              </a:rPr>
              <a:t>Source-https://media.ford.com/content/fordmedia/feu/gb/en/news/2021/05/06/nhs-and-ford-pilot-bespoke-transit-van-to-deliver-covid-19-vacci.html</a:t>
            </a:r>
            <a:endParaRPr/>
          </a:p>
        </p:txBody>
      </p:sp>
      <p:pic>
        <p:nvPicPr>
          <p:cNvPr id="112" name="Google Shape;112;p8"/>
          <p:cNvPicPr preferRelativeResize="0"/>
          <p:nvPr/>
        </p:nvPicPr>
        <p:blipFill rotWithShape="1">
          <a:blip r:embed="rId4">
            <a:alphaModFix/>
          </a:blip>
          <a:srcRect/>
          <a:stretch/>
        </p:blipFill>
        <p:spPr>
          <a:xfrm>
            <a:off x="6019799" y="1704769"/>
            <a:ext cx="5972176" cy="3922123"/>
          </a:xfrm>
          <a:prstGeom prst="rect">
            <a:avLst/>
          </a:prstGeom>
          <a:noFill/>
          <a:ln>
            <a:noFill/>
          </a:ln>
        </p:spPr>
      </p:pic>
      <p:sp>
        <p:nvSpPr>
          <p:cNvPr id="113" name="Google Shape;113;p8"/>
          <p:cNvSpPr txBox="1"/>
          <p:nvPr/>
        </p:nvSpPr>
        <p:spPr>
          <a:xfrm>
            <a:off x="7686675" y="6371342"/>
            <a:ext cx="44005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a:solidFill>
                  <a:schemeClr val="dk1"/>
                </a:solidFill>
                <a:latin typeface="Calibri"/>
                <a:ea typeface="Calibri"/>
                <a:cs typeface="Calibri"/>
                <a:sym typeface="Calibri"/>
              </a:rPr>
              <a:t>Source- https://theprint.in/health/temples-mosques-gurdwaras-help-ambala-get-high-vaccination-rate-best-haryana-district-tag/640001/</a:t>
            </a: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761</Words>
  <Application>Microsoft Office PowerPoint</Application>
  <PresentationFormat>Widescreen</PresentationFormat>
  <Paragraphs>69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Oswald</vt:lpstr>
      <vt:lpstr>Arial</vt:lpstr>
      <vt:lpstr>Source Code Pro</vt:lpstr>
      <vt:lpstr>Times New Roman</vt:lpstr>
      <vt:lpstr>Calibri</vt:lpstr>
      <vt:lpstr>Modern Writer</vt:lpstr>
      <vt:lpstr>PowerPoint Presentation</vt:lpstr>
      <vt:lpstr>Introduction</vt:lpstr>
      <vt:lpstr>Why is it worth solving?</vt:lpstr>
      <vt:lpstr>Solution</vt:lpstr>
      <vt:lpstr>Tech Stack</vt:lpstr>
      <vt:lpstr>Market Analysis</vt:lpstr>
      <vt:lpstr>Implementation</vt:lpstr>
      <vt:lpstr>PowerPoint Presentation</vt:lpstr>
      <vt:lpstr>Similar images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 Lodha</dc:creator>
  <cp:lastModifiedBy>yashaswini m</cp:lastModifiedBy>
  <cp:revision>9</cp:revision>
  <dcterms:created xsi:type="dcterms:W3CDTF">2021-06-20T19:16:52Z</dcterms:created>
  <dcterms:modified xsi:type="dcterms:W3CDTF">2021-07-04T14:09:53Z</dcterms:modified>
</cp:coreProperties>
</file>