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60" r:id="rId3"/>
    <p:sldId id="261" r:id="rId4"/>
    <p:sldId id="264" r:id="rId5"/>
    <p:sldId id="262" r:id="rId6"/>
    <p:sldId id="266" r:id="rId7"/>
    <p:sldId id="277" r:id="rId8"/>
    <p:sldId id="278" r:id="rId9"/>
    <p:sldId id="279" r:id="rId10"/>
    <p:sldId id="280" r:id="rId11"/>
    <p:sldId id="270" r:id="rId12"/>
    <p:sldId id="265" r:id="rId13"/>
    <p:sldId id="292" r:id="rId14"/>
    <p:sldId id="291" r:id="rId15"/>
    <p:sldId id="267" r:id="rId16"/>
    <p:sldId id="281" r:id="rId17"/>
    <p:sldId id="268" r:id="rId18"/>
    <p:sldId id="282" r:id="rId19"/>
    <p:sldId id="269" r:id="rId20"/>
    <p:sldId id="283" r:id="rId21"/>
    <p:sldId id="284" r:id="rId22"/>
    <p:sldId id="287" r:id="rId23"/>
    <p:sldId id="288" r:id="rId24"/>
    <p:sldId id="289" r:id="rId25"/>
    <p:sldId id="285" r:id="rId26"/>
    <p:sldId id="272" r:id="rId27"/>
    <p:sldId id="273" r:id="rId28"/>
    <p:sldId id="274" r:id="rId29"/>
    <p:sldId id="275" r:id="rId30"/>
    <p:sldId id="276" r:id="rId31"/>
    <p:sldId id="271" r:id="rId32"/>
    <p:sldId id="294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CC"/>
    <a:srgbClr val="262626"/>
    <a:srgbClr val="BF620E"/>
    <a:srgbClr val="B06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54" autoAdjust="0"/>
  </p:normalViewPr>
  <p:slideViewPr>
    <p:cSldViewPr>
      <p:cViewPr varScale="1">
        <p:scale>
          <a:sx n="77" d="100"/>
          <a:sy n="77" d="100"/>
        </p:scale>
        <p:origin x="-10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4FB4-9482-4BA6-8A29-5000FF1BA72A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78EE-E500-441D-8E30-6F9FE2B24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resserrement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3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Huyghe (2015),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les noms sont les items lexicaux privilégiés dans la réflexion générale sur la théorie sémantique et la structure du lexique »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pour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la construction du sens en contexte »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explorant rapidement notre corpus de titres, nous avons remarqué que 84 % des segments après le double point avaient au moins deux noms.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1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cadre d’une typologie reposant sur la fonction référentielle (Huyghe, 2015), on peut associer tous les noms de notre classe à des noms généraux. Selon cet auteur, ces noms se distinguent par un très faible contenu sémantique, on ne sait pas vraiment à quoi fait référence une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approche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monde réel. Cette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pauvreté de leur contenu sémantique »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ce manque de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spécifications sémantiques »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permet en retour d’avoir une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très large application référentielle »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Ces noms peuvent servir à dénoter énormément de référents, l’auteur parle de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polyvalence référentielle »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0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classe spécifique qu’on ne trouve</a:t>
            </a:r>
            <a:r>
              <a:rPr lang="fr-FR" baseline="0" dirty="0" smtClean="0"/>
              <a:t> qu’après le double point !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y a 224 400 noms communs avant le double point, soit 46 %, et 261 798 après, soit 54 %.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recensé 486 198 noms communs dans notre corpus d’après l’étiquetage fait par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Talismane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Donc 500 000 divisé par 2 en gros. 5000 = 1%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6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2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6802220-492E-45CA-A819-40375650E639}" type="datetime1">
              <a:rPr lang="fr-FR" smtClean="0"/>
              <a:t>12/09/2018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9C4C-7CA7-4797-9347-146B051E51F2}" type="datetime1">
              <a:rPr lang="fr-FR" smtClean="0"/>
              <a:t>12/09/2018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F50-4B0F-466C-9F59-291CF3FFCEE2}" type="datetime1">
              <a:rPr lang="fr-FR" smtClean="0"/>
              <a:t>12/09/2018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8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71A9-5C91-4005-AF21-371A5A57D96B}" type="datetime1">
              <a:rPr lang="fr-FR" smtClean="0"/>
              <a:t>12/09/2018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85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CFF6-D5EC-43FF-841A-3FA72DCBA1DC}" type="datetime1">
              <a:rPr lang="fr-FR" smtClean="0"/>
              <a:t>12/09/2018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9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9F14-F29D-4251-BC9A-99D9752B2BF1}" type="datetime1">
              <a:rPr lang="fr-FR" smtClean="0"/>
              <a:t>12/09/2018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4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F345-E716-480F-9942-E6747E6936AE}" type="datetime1">
              <a:rPr lang="fr-FR" smtClean="0"/>
              <a:t>12/09/2018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36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AA3-41CB-47CE-846C-6A93C9B85BBA}" type="datetime1">
              <a:rPr lang="fr-FR" smtClean="0"/>
              <a:t>12/09/2018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267B3D5-B489-4393-AD5B-AD14D1B61596}" type="datetime1">
              <a:rPr lang="fr-FR" smtClean="0"/>
              <a:t>12/09/2018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4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929-714C-4C0C-928F-4B390D3C95F7}" type="datetime1">
              <a:rPr lang="fr-FR" smtClean="0"/>
              <a:t>12/09/2018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6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DCD4627-0C82-490D-B219-34F7A41AE01B}" type="datetime1">
              <a:rPr lang="fr-FR" smtClean="0"/>
              <a:t>12/09/2018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7BF4-8E8D-4E5F-9C7B-C547CE32F674}" type="datetime1">
              <a:rPr lang="fr-FR" smtClean="0"/>
              <a:t>12/09/2018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5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0C6E-1337-426C-AA74-AC83F3CBE0AB}" type="datetime1">
              <a:rPr lang="fr-FR" smtClean="0"/>
              <a:t>12/09/2018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16D-E935-45C7-80A7-D8D56679CCAF}" type="datetime1">
              <a:rPr lang="fr-FR" smtClean="0"/>
              <a:t>12/09/2018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78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9DF6-B22A-4496-BDAB-817E05272C03}" type="datetime1">
              <a:rPr lang="fr-FR" smtClean="0"/>
              <a:t>12/09/2018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147-9890-4A95-B477-6876BAE002B1}" type="datetime1">
              <a:rPr lang="fr-FR" smtClean="0"/>
              <a:t>12/09/2018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7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C368-BD0F-46F0-A14D-A2191D38554C}" type="datetime1">
              <a:rPr lang="fr-FR" smtClean="0"/>
              <a:t>12/09/2018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707D-EC99-440E-9456-271176627D0D}" type="datetime1">
              <a:rPr lang="fr-FR" smtClean="0"/>
              <a:t>12/09/2018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7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" y="2564904"/>
            <a:ext cx="7332353" cy="1651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Les titres de documents scientifiques :</a:t>
            </a:r>
            <a:br>
              <a:rPr lang="fr-FR" sz="3000" dirty="0"/>
            </a:br>
            <a:r>
              <a:rPr lang="fr-FR" sz="900" dirty="0">
                <a:solidFill>
                  <a:srgbClr val="262626"/>
                </a:solidFill>
              </a:rPr>
              <a:t>c</a:t>
            </a:r>
            <a:r>
              <a:rPr lang="fr-FR" sz="3000" dirty="0"/>
              <a:t/>
            </a:r>
            <a:br>
              <a:rPr lang="fr-FR" sz="3000" dirty="0"/>
            </a:br>
            <a:r>
              <a:rPr lang="fr-FR" sz="3000" dirty="0"/>
              <a:t>récurrences dans les syntagmes</a:t>
            </a:r>
            <a:br>
              <a:rPr lang="fr-FR" sz="3000" dirty="0"/>
            </a:br>
            <a:r>
              <a:rPr lang="fr-FR" sz="3000" dirty="0"/>
              <a:t>binominaux après un double point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295232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69566" y="5313982"/>
            <a:ext cx="7004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Damien Gouteux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Sous la direction de Mme Josette Rebeyrolle et M. Ludovic Tanguy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00983" y="63813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 – 2018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888273" y="1340768"/>
            <a:ext cx="34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Soutenance du 17 septembre 2018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17"/>
          <p:cNvCxnSpPr/>
          <p:nvPr/>
        </p:nvCxnSpPr>
        <p:spPr>
          <a:xfrm>
            <a:off x="3168352" y="1710100"/>
            <a:ext cx="2807296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osange 19"/>
          <p:cNvSpPr/>
          <p:nvPr/>
        </p:nvSpPr>
        <p:spPr>
          <a:xfrm>
            <a:off x="6351658" y="-819472"/>
            <a:ext cx="734237" cy="648166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234712" y="242669"/>
            <a:ext cx="1633239" cy="68402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332353" y="40001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Master 1 LITL</a:t>
            </a:r>
          </a:p>
        </p:txBody>
      </p:sp>
      <p:sp>
        <p:nvSpPr>
          <p:cNvPr id="23" name="Losange 22"/>
          <p:cNvSpPr/>
          <p:nvPr/>
        </p:nvSpPr>
        <p:spPr>
          <a:xfrm>
            <a:off x="7943320" y="134657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38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</a:t>
            </a:r>
            <a:r>
              <a:rPr lang="fr-FR" dirty="0" smtClean="0"/>
              <a:t>point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dirty="0" smtClean="0"/>
              <a:t>majeure : mineure</a:t>
            </a:r>
          </a:p>
          <a:p>
            <a:pPr lvl="1"/>
            <a:endParaRPr lang="fr-FR" sz="2200" dirty="0" smtClean="0"/>
          </a:p>
          <a:p>
            <a:pPr marL="457200" lvl="1" indent="0">
              <a:buNone/>
            </a:pPr>
            <a:r>
              <a:rPr lang="fr-FR" sz="2200" dirty="0" smtClean="0"/>
              <a:t>Santé mobile pour le suivi de l’insomnie chronique : design de services et sciences de l’information et de la communication  </a:t>
            </a:r>
          </a:p>
          <a:p>
            <a:pPr marL="457200" lvl="1" indent="0" algn="r">
              <a:buNone/>
            </a:pPr>
            <a:r>
              <a:rPr lang="fr-FR" sz="2200" dirty="0" smtClean="0"/>
              <a:t>(</a:t>
            </a:r>
            <a:r>
              <a:rPr lang="fr-FR" sz="2200" dirty="0" err="1" smtClean="0"/>
              <a:t>Catoir</a:t>
            </a:r>
            <a:r>
              <a:rPr lang="fr-FR" sz="2200" dirty="0" smtClean="0"/>
              <a:t>-Brisson, 2018, Chapitre)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017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problématique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287072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Qu’apporte le segment après le double point</a:t>
            </a:r>
            <a:br>
              <a:rPr lang="fr-FR" dirty="0" smtClean="0"/>
            </a:br>
            <a:r>
              <a:rPr lang="fr-FR" dirty="0" smtClean="0"/>
              <a:t>				au segment qui le précède ?</a:t>
            </a:r>
          </a:p>
          <a:p>
            <a:endParaRPr lang="fr-FR" dirty="0"/>
          </a:p>
          <a:p>
            <a:r>
              <a:rPr lang="fr-FR" dirty="0" smtClean="0"/>
              <a:t>Étudions les couples de noms qui suivent le double point</a:t>
            </a:r>
          </a:p>
          <a:p>
            <a:endParaRPr lang="fr-FR" dirty="0"/>
          </a:p>
          <a:p>
            <a:r>
              <a:rPr lang="fr-FR" dirty="0" smtClean="0"/>
              <a:t>Analysons leurs r</a:t>
            </a:r>
            <a:r>
              <a:rPr lang="fr-FR" dirty="0" smtClean="0"/>
              <a:t>écurrences lexicales et syntaxiques</a:t>
            </a:r>
          </a:p>
          <a:p>
            <a:endParaRPr lang="fr-FR" dirty="0"/>
          </a:p>
          <a:p>
            <a:r>
              <a:rPr lang="fr-FR" dirty="0" smtClean="0"/>
              <a:t>Pour en tirer une </a:t>
            </a:r>
            <a:r>
              <a:rPr lang="fr-FR" dirty="0" smtClean="0"/>
              <a:t>information</a:t>
            </a:r>
            <a:r>
              <a:rPr lang="fr-FR" dirty="0" smtClean="0"/>
              <a:t> sémantique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4359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332488"/>
          </a:xfrm>
        </p:spPr>
        <p:txBody>
          <a:bodyPr>
            <a:normAutofit/>
          </a:bodyPr>
          <a:lstStyle/>
          <a:p>
            <a:r>
              <a:rPr lang="fr-FR" dirty="0"/>
              <a:t>Extraction depuis Hyper Article en Ligne (</a:t>
            </a:r>
            <a:r>
              <a:rPr lang="fr-FR" dirty="0" smtClean="0"/>
              <a:t>HAL</a:t>
            </a:r>
            <a:r>
              <a:rPr lang="fr-FR" dirty="0"/>
              <a:t>)</a:t>
            </a:r>
            <a:endParaRPr lang="fr-FR" dirty="0" smtClean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19673"/>
              </p:ext>
            </p:extLst>
          </p:nvPr>
        </p:nvGraphicFramePr>
        <p:xfrm>
          <a:off x="226066" y="2852936"/>
          <a:ext cx="869186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280"/>
                <a:gridCol w="1613589"/>
              </a:tblGrid>
              <a:tr h="363830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Pourcentage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47 %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27</a:t>
                      </a:r>
                      <a:r>
                        <a:rPr lang="fr-FR" baseline="0" dirty="0" smtClean="0"/>
                        <a:t>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Chapitres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7 %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Thèses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Mémoires d’étudiants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Autres publications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Ouvrages, rapports, prépublications, posters, HDR, vidéo, cours, son, brevet, rapport d’activité, note de lecture, note de synthèse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10 %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3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253228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Extraction depuis Hyper Article en Ligne (HAL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Segmentation </a:t>
            </a:r>
            <a:r>
              <a:rPr lang="fr-FR" dirty="0"/>
              <a:t>et lemmatisation avec Talismane</a:t>
            </a:r>
          </a:p>
          <a:p>
            <a:r>
              <a:rPr lang="fr-FR" dirty="0"/>
              <a:t>Filtrage des titres « aberrants »</a:t>
            </a:r>
          </a:p>
          <a:p>
            <a:r>
              <a:rPr lang="fr-FR" dirty="0"/>
              <a:t>Corpus général : 278 806 </a:t>
            </a:r>
            <a:r>
              <a:rPr lang="fr-FR" dirty="0" smtClean="0"/>
              <a:t>titres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174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33248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Extraction depuis Hyper Article en Ligne (HAL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Segmentation </a:t>
            </a:r>
            <a:r>
              <a:rPr lang="fr-FR" dirty="0"/>
              <a:t>et lemmatisation avec Talismane</a:t>
            </a:r>
          </a:p>
          <a:p>
            <a:r>
              <a:rPr lang="fr-FR" dirty="0"/>
              <a:t>Filtrage des titres « aberrants »</a:t>
            </a:r>
          </a:p>
          <a:p>
            <a:r>
              <a:rPr lang="fr-FR" dirty="0"/>
              <a:t>Corpus général : 278 806 </a:t>
            </a:r>
            <a:r>
              <a:rPr lang="fr-FR" dirty="0" smtClean="0"/>
              <a:t>titres</a:t>
            </a:r>
          </a:p>
          <a:p>
            <a:endParaRPr lang="fr-FR" dirty="0"/>
          </a:p>
          <a:p>
            <a:r>
              <a:rPr lang="fr-FR" dirty="0"/>
              <a:t>Filtrage sur notre problématique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1 seul double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Entre 1 et 29 mots après le double 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Corpus de travail : 85 531 </a:t>
            </a:r>
            <a:r>
              <a:rPr lang="fr-FR" dirty="0" smtClean="0"/>
              <a:t>titres de différents types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90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L’anatomie </a:t>
            </a:r>
            <a:r>
              <a:rPr lang="fr-FR" dirty="0"/>
              <a:t>d’un titre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15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B8A876E6-9CBF-4B27-9516-147F549F4B56}"/>
              </a:ext>
            </a:extLst>
          </p:cNvPr>
          <p:cNvSpPr/>
          <p:nvPr/>
        </p:nvSpPr>
        <p:spPr>
          <a:xfrm>
            <a:off x="3351688" y="2276872"/>
            <a:ext cx="2016224" cy="159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  <a:p>
            <a:pPr algn="ctr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xmlns="" id="{8B9FCA90-7302-42AB-85F2-5FCEF69AFA8E}"/>
              </a:ext>
            </a:extLst>
          </p:cNvPr>
          <p:cNvGrpSpPr/>
          <p:nvPr/>
        </p:nvGrpSpPr>
        <p:grpSpPr>
          <a:xfrm>
            <a:off x="6106413" y="3871707"/>
            <a:ext cx="2321024" cy="1219200"/>
            <a:chOff x="6156176" y="4566635"/>
            <a:chExt cx="2321024" cy="121920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xmlns="" id="{D5E78199-261F-4B4A-B4CC-82A5A7EF0458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xmlns="" id="{402C67E2-41E0-42F1-8D45-A7A7D0B69534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xmlns="" id="{4FDDB4E0-94AC-4BDE-8CA0-55EB1F1F2EF8}"/>
                </a:ext>
              </a:extLst>
            </p:cNvPr>
            <p:cNvSpPr/>
            <p:nvPr/>
          </p:nvSpPr>
          <p:spPr>
            <a:xfrm>
              <a:off x="6156176" y="45666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</p:grp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xmlns="" id="{0B1E6412-F783-4F5C-9723-1240588D1E0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5367912" y="3074290"/>
            <a:ext cx="1746613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178AEBFF-FCF7-4801-87DE-59667DD12DCD}"/>
              </a:ext>
            </a:extLst>
          </p:cNvPr>
          <p:cNvCxnSpPr>
            <a:cxnSpLocks/>
          </p:cNvCxnSpPr>
          <p:nvPr/>
        </p:nvCxnSpPr>
        <p:spPr>
          <a:xfrm>
            <a:off x="3351688" y="2780928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xmlns="" id="{80D99075-4D43-423A-8D1A-11CF778324E1}"/>
              </a:ext>
            </a:extLst>
          </p:cNvPr>
          <p:cNvGrpSpPr/>
          <p:nvPr/>
        </p:nvGrpSpPr>
        <p:grpSpPr>
          <a:xfrm>
            <a:off x="258605" y="3871707"/>
            <a:ext cx="2321024" cy="1219200"/>
            <a:chOff x="6308576" y="4719035"/>
            <a:chExt cx="2321024" cy="1219200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xmlns="" id="{80B0B18E-20A7-4A75-914B-9ED27DD05BF0}"/>
                </a:ext>
              </a:extLst>
            </p:cNvPr>
            <p:cNvSpPr/>
            <p:nvPr/>
          </p:nvSpPr>
          <p:spPr>
            <a:xfrm>
              <a:off x="6613376" y="50238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xmlns="" id="{7CED18A4-200D-44D6-BDEA-E1D74F4C9764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xmlns="" id="{191AC79E-03B2-4F1D-A427-BE3CA23DB209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Domaines</a:t>
              </a:r>
            </a:p>
          </p:txBody>
        </p:sp>
      </p:grp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xmlns="" id="{726FB15E-F1D4-402E-84C2-63BBE9DDAAAA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1266718" y="3074289"/>
            <a:ext cx="2084971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xmlns="" id="{353D7EAD-F43B-411F-83E5-DDC90393E796}"/>
              </a:ext>
            </a:extLst>
          </p:cNvPr>
          <p:cNvGrpSpPr/>
          <p:nvPr/>
        </p:nvGrpSpPr>
        <p:grpSpPr>
          <a:xfrm>
            <a:off x="3351688" y="4393302"/>
            <a:ext cx="2321024" cy="1899635"/>
            <a:chOff x="3351688" y="4540049"/>
            <a:chExt cx="2321024" cy="1899635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xmlns="" id="{82C38E82-79C3-4554-B7F2-C288F3009171}"/>
                </a:ext>
              </a:extLst>
            </p:cNvPr>
            <p:cNvSpPr/>
            <p:nvPr/>
          </p:nvSpPr>
          <p:spPr>
            <a:xfrm>
              <a:off x="3656488" y="48448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xmlns="" id="{1FCB5608-CC27-494B-9B93-07D6FE85B42A}"/>
                </a:ext>
              </a:extLst>
            </p:cNvPr>
            <p:cNvSpPr/>
            <p:nvPr/>
          </p:nvSpPr>
          <p:spPr>
            <a:xfrm>
              <a:off x="3504088" y="46924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xmlns="" id="{BFEC3012-6DA0-4F8C-8CC0-D9CDD8B2C5A8}"/>
                </a:ext>
              </a:extLst>
            </p:cNvPr>
            <p:cNvSpPr/>
            <p:nvPr/>
          </p:nvSpPr>
          <p:spPr>
            <a:xfrm>
              <a:off x="3351688" y="45400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xmlns="" id="{8237D7FC-CD65-4BF3-9290-6A8696F85EC0}"/>
              </a:ext>
            </a:extLst>
          </p:cNvPr>
          <p:cNvCxnSpPr>
            <a:cxnSpLocks/>
          </p:cNvCxnSpPr>
          <p:nvPr/>
        </p:nvCxnSpPr>
        <p:spPr>
          <a:xfrm>
            <a:off x="3351688" y="4901931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xmlns="" id="{D86ACAA9-6C06-40C3-B028-2A0092F4FBA0}"/>
              </a:ext>
            </a:extLst>
          </p:cNvPr>
          <p:cNvCxnSpPr>
            <a:stCxn id="6" idx="2"/>
            <a:endCxn id="39" idx="0"/>
          </p:cNvCxnSpPr>
          <p:nvPr/>
        </p:nvCxnSpPr>
        <p:spPr>
          <a:xfrm>
            <a:off x="4359800" y="3871707"/>
            <a:ext cx="0" cy="5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xmlns="" id="{8AFF2C77-A6D4-48EB-8914-C47E08AEC77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xmlns="" id="{F74CC8E8-DE60-47E2-BEB9-890B6B0C5AF5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osange 46">
              <a:extLst>
                <a:ext uri="{FF2B5EF4-FFF2-40B4-BE49-F238E27FC236}">
                  <a16:creationId xmlns:a16="http://schemas.microsoft.com/office/drawing/2014/main" xmlns="" id="{8843BA02-16ED-41B9-A014-F20C169B50B4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>
              <a:extLst>
                <a:ext uri="{FF2B5EF4-FFF2-40B4-BE49-F238E27FC236}">
                  <a16:creationId xmlns:a16="http://schemas.microsoft.com/office/drawing/2014/main" xmlns="" id="{E9643A60-E354-444A-B716-28F5E2F4D0A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Losange 48">
              <a:extLst>
                <a:ext uri="{FF2B5EF4-FFF2-40B4-BE49-F238E27FC236}">
                  <a16:creationId xmlns:a16="http://schemas.microsoft.com/office/drawing/2014/main" xmlns="" id="{83E0F4DB-A4C8-471F-BCBD-64497211E745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8567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récurrences lexicales</a:t>
            </a: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078919"/>
              </p:ext>
            </p:extLst>
          </p:nvPr>
        </p:nvGraphicFramePr>
        <p:xfrm>
          <a:off x="533400" y="2336800"/>
          <a:ext cx="688816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054"/>
                <a:gridCol w="2296054"/>
                <a:gridCol w="22960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Lemme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Occurrences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% du total 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des noms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étude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6089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1,25 %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cas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4631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0,95 %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approche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3036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0,62 %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analyse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3001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0,62 %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application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2982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0,61 %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siècle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2766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0,57</a:t>
                      </a:r>
                      <a:r>
                        <a:rPr lang="fr-FR" baseline="0" dirty="0" smtClean="0"/>
                        <a:t>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pratique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2609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0,54 %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exemple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2291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0,47 %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4667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position </a:t>
            </a:r>
            <a:r>
              <a:rPr lang="fr-FR" dirty="0"/>
              <a:t>des lemmes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xmlns="" id="{C8F45F6A-FBF8-461F-B7C7-DEBC4A6BA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147295"/>
              </p:ext>
            </p:extLst>
          </p:nvPr>
        </p:nvGraphicFramePr>
        <p:xfrm>
          <a:off x="533400" y="2336800"/>
          <a:ext cx="68881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041">
                  <a:extLst>
                    <a:ext uri="{9D8B030D-6E8A-4147-A177-3AD203B41FA5}">
                      <a16:colId xmlns:a16="http://schemas.microsoft.com/office/drawing/2014/main" xmlns="" val="256251322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xmlns="" val="3269950490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xmlns="" val="364330318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xmlns="" val="3897799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après double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39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4 631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2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760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75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69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2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442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318118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49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récurrences syntaxiques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3324375"/>
          </a:xfrm>
        </p:spPr>
        <p:txBody>
          <a:bodyPr/>
          <a:lstStyle/>
          <a:p>
            <a:r>
              <a:rPr lang="fr-FR" dirty="0" smtClean="0"/>
              <a:t>Dans quel contexte s’inscrivent ces lemmes ?</a:t>
            </a:r>
          </a:p>
          <a:p>
            <a:endParaRPr lang="fr-FR" dirty="0"/>
          </a:p>
          <a:p>
            <a:r>
              <a:rPr lang="fr-FR" dirty="0" smtClean="0"/>
              <a:t>En particulier, dans quel syntagme ?</a:t>
            </a:r>
          </a:p>
          <a:p>
            <a:endParaRPr lang="fr-FR" dirty="0"/>
          </a:p>
          <a:p>
            <a:r>
              <a:rPr lang="fr-FR" dirty="0" smtClean="0"/>
              <a:t>Matériel de base : le</a:t>
            </a:r>
            <a:r>
              <a:rPr lang="fr-FR" dirty="0" smtClean="0"/>
              <a:t>s étiquettes POS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92529"/>
              </p:ext>
            </p:extLst>
          </p:nvPr>
        </p:nvGraphicFramePr>
        <p:xfrm>
          <a:off x="467545" y="4869160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008112"/>
                <a:gridCol w="720080"/>
                <a:gridCol w="1584176"/>
                <a:gridCol w="792088"/>
                <a:gridCol w="648072"/>
                <a:gridCol w="1296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 rue et l’écran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négociation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intimité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PONCT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DET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NC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PREP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DET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NC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4089010" y="5781385"/>
            <a:ext cx="4627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(</a:t>
            </a:r>
            <a:r>
              <a:rPr lang="fr-FR" sz="2400" dirty="0" err="1" smtClean="0"/>
              <a:t>Trainoir</a:t>
            </a:r>
            <a:r>
              <a:rPr lang="fr-FR" sz="2400" dirty="0" smtClean="0"/>
              <a:t>, 2018, Communication)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14031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L’écriture d’un </a:t>
            </a:r>
            <a:r>
              <a:rPr lang="fr-FR" dirty="0"/>
              <a:t>patron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Écrire des règles pour capturer des séquences d’étiquettes POS</a:t>
            </a:r>
          </a:p>
          <a:p>
            <a:endParaRPr lang="fr-FR" dirty="0"/>
          </a:p>
          <a:p>
            <a:r>
              <a:rPr lang="fr-FR" dirty="0" smtClean="0"/>
              <a:t>Définition d’un langage pour écrire les règles</a:t>
            </a:r>
          </a:p>
          <a:p>
            <a:pPr lvl="1"/>
            <a:r>
              <a:rPr lang="fr-FR" sz="2200" dirty="0" smtClean="0"/>
              <a:t>A B	suite 			A puis B</a:t>
            </a:r>
          </a:p>
          <a:p>
            <a:pPr lvl="1"/>
            <a:r>
              <a:rPr lang="fr-FR" sz="2200" dirty="0" smtClean="0"/>
              <a:t>[ A B ]	choix 			A ou B</a:t>
            </a:r>
          </a:p>
          <a:p>
            <a:pPr lvl="1"/>
            <a:r>
              <a:rPr lang="fr-FR" sz="2200" dirty="0" smtClean="0"/>
              <a:t>A?	option			A ou rien</a:t>
            </a:r>
          </a:p>
          <a:p>
            <a:pPr lvl="1"/>
            <a:r>
              <a:rPr lang="fr-FR" sz="2200" dirty="0" smtClean="0"/>
              <a:t>( A B )	regroupement		( A B )?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r>
              <a:rPr lang="fr-FR" sz="2200" dirty="0" smtClean="0"/>
              <a:t>				[ ( A B ) C 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7110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</a:t>
            </a:r>
            <a:r>
              <a:rPr lang="fr-FR" dirty="0" smtClean="0"/>
              <a:t>itre, double point et problématique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Données et corpus de titres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Récurrences lexicales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Trois patrons : écriture et exemple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Récurrences syntaxiques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Bilan </a:t>
            </a:r>
            <a:r>
              <a:rPr lang="fr-FR" dirty="0"/>
              <a:t>et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Bibliographie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xmlns="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xmlns="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54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L’écriture d’un </a:t>
            </a:r>
            <a:r>
              <a:rPr lang="fr-FR" dirty="0"/>
              <a:t>patron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13162"/>
              </p:ext>
            </p:extLst>
          </p:nvPr>
        </p:nvGraphicFramePr>
        <p:xfrm>
          <a:off x="359652" y="2924944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008112"/>
                <a:gridCol w="720080"/>
                <a:gridCol w="1584176"/>
                <a:gridCol w="792088"/>
                <a:gridCol w="648072"/>
                <a:gridCol w="1296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 rue et l’écran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négociation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intimité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PONCT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DET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NC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P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DET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NC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678256" y="4509120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2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de capture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35286"/>
              </p:ext>
            </p:extLst>
          </p:nvPr>
        </p:nvGraphicFramePr>
        <p:xfrm>
          <a:off x="107505" y="2903345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008112"/>
                <a:gridCol w="720080"/>
                <a:gridCol w="1584176"/>
                <a:gridCol w="792088"/>
                <a:gridCol w="648072"/>
                <a:gridCol w="1296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 rue et l’écran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négociation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intimité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PONCT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DET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NC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P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DET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262626"/>
                          </a:solidFill>
                        </a:rPr>
                        <a:t>NC</a:t>
                      </a:r>
                      <a:endParaRPr lang="fr-FR" dirty="0">
                        <a:solidFill>
                          <a:srgbClr val="26262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059832" y="4509119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63589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4211960" y="3645025"/>
            <a:ext cx="576064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148064" y="3645024"/>
            <a:ext cx="997763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5646945" y="3645024"/>
            <a:ext cx="1085295" cy="86409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759633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56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trois patrons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dirty="0" smtClean="0"/>
              <a:t>SN : pour capturer les syntagmes 	NC P NC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trois patrons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dirty="0" smtClean="0"/>
              <a:t>SN : pour capturer les syntagmes 	NC P NC</a:t>
            </a:r>
          </a:p>
          <a:p>
            <a:endParaRPr lang="fr-FR" dirty="0"/>
          </a:p>
          <a:p>
            <a:r>
              <a:rPr lang="fr-FR" dirty="0" smtClean="0"/>
              <a:t>SP : pour capturer les syntagmes 	P NC P NC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 err="1"/>
              <a:t>co</a:t>
            </a:r>
            <a:r>
              <a:rPr lang="fr-FR" dirty="0"/>
              <a:t>-construction textuelle avec de jeunes enfants : de la phrase au texte, et vice </a:t>
            </a:r>
            <a:r>
              <a:rPr lang="fr-FR" dirty="0" smtClean="0"/>
              <a:t>versa</a:t>
            </a:r>
          </a:p>
          <a:p>
            <a:pPr marL="0" indent="0" algn="r">
              <a:buNone/>
            </a:pPr>
            <a:r>
              <a:rPr lang="fr-FR" dirty="0" smtClean="0"/>
              <a:t>(</a:t>
            </a:r>
            <a:r>
              <a:rPr lang="fr-FR" dirty="0" err="1" smtClean="0"/>
              <a:t>Torterat</a:t>
            </a:r>
            <a:r>
              <a:rPr lang="fr-FR" dirty="0" smtClean="0"/>
              <a:t>, 2018, Article)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trois patrons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521127"/>
          </a:xfrm>
        </p:spPr>
        <p:txBody>
          <a:bodyPr>
            <a:normAutofit/>
          </a:bodyPr>
          <a:lstStyle/>
          <a:p>
            <a:r>
              <a:rPr lang="fr-FR" dirty="0" smtClean="0"/>
              <a:t>SN : pour capturer les syntagmes 	NC P NC</a:t>
            </a:r>
          </a:p>
          <a:p>
            <a:endParaRPr lang="fr-FR" dirty="0"/>
          </a:p>
          <a:p>
            <a:r>
              <a:rPr lang="fr-FR" dirty="0" smtClean="0"/>
              <a:t>SP : pour capturer les syntagmes 	P NC P NC</a:t>
            </a:r>
          </a:p>
          <a:p>
            <a:endParaRPr lang="fr-FR" dirty="0"/>
          </a:p>
          <a:p>
            <a:r>
              <a:rPr lang="fr-FR" dirty="0" smtClean="0"/>
              <a:t>SNC : pour capturer les syntagmes 	NC CC NC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mise en place du dispositif d'orientation active à l'Université : enjeux et </a:t>
            </a:r>
            <a:r>
              <a:rPr lang="fr-FR" dirty="0" smtClean="0"/>
              <a:t>perspectives</a:t>
            </a:r>
          </a:p>
          <a:p>
            <a:pPr marL="0" indent="0" algn="r">
              <a:buNone/>
            </a:pPr>
            <a:r>
              <a:rPr lang="fr-FR" dirty="0" smtClean="0"/>
              <a:t>(</a:t>
            </a:r>
            <a:r>
              <a:rPr lang="fr-FR" dirty="0" err="1" smtClean="0"/>
              <a:t>Obajtek</a:t>
            </a:r>
            <a:r>
              <a:rPr lang="fr-FR" dirty="0" smtClean="0"/>
              <a:t>, 2018, Article)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trois patrons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dirty="0" smtClean="0"/>
              <a:t>SN : pour capturer les syntagmes 	NC P NC</a:t>
            </a:r>
          </a:p>
          <a:p>
            <a:endParaRPr lang="fr-FR" dirty="0"/>
          </a:p>
          <a:p>
            <a:r>
              <a:rPr lang="fr-FR" dirty="0" smtClean="0"/>
              <a:t>SP : pour capturer les syntagmes 	P NC P NC</a:t>
            </a:r>
          </a:p>
          <a:p>
            <a:endParaRPr lang="fr-FR" dirty="0"/>
          </a:p>
          <a:p>
            <a:r>
              <a:rPr lang="fr-FR" dirty="0" smtClean="0"/>
              <a:t>SNC : pour capturer les syntagmes 	NC CC NC</a:t>
            </a:r>
          </a:p>
          <a:p>
            <a:endParaRPr lang="fr-FR" dirty="0"/>
          </a:p>
          <a:p>
            <a:r>
              <a:rPr lang="fr-FR" dirty="0" smtClean="0"/>
              <a:t>Une séquence correspond à </a:t>
            </a:r>
            <a:br>
              <a:rPr lang="fr-FR" dirty="0" smtClean="0"/>
            </a:br>
            <a:r>
              <a:rPr lang="fr-FR" dirty="0" smtClean="0"/>
              <a:t>	un et un seul patron ou aucun (exclusivité)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4409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r>
              <a:rPr lang="fr-FR" dirty="0" smtClean="0"/>
              <a:t>globaux des captures</a:t>
            </a: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58422"/>
              </p:ext>
            </p:extLst>
          </p:nvPr>
        </p:nvGraphicFramePr>
        <p:xfrm>
          <a:off x="647564" y="2860327"/>
          <a:ext cx="784887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318"/>
                <a:gridCol w="3196459"/>
                <a:gridCol w="279009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Patrons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Couvertures des</a:t>
                      </a:r>
                      <a:r>
                        <a:rPr lang="fr-FR" baseline="0" dirty="0" smtClean="0"/>
                        <a:t> séquences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Couvertures des titres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Patron SN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49 %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50 %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Patron SP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5 %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</a:t>
                      </a:r>
                      <a:r>
                        <a:rPr lang="fr-FR" baseline="0" dirty="0" smtClean="0"/>
                        <a:t>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Patron SNC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7 %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10</a:t>
                      </a:r>
                      <a:r>
                        <a:rPr lang="fr-FR" baseline="0" dirty="0" smtClean="0"/>
                        <a:t> 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61 %</a:t>
                      </a:r>
                      <a:br>
                        <a:rPr lang="fr-FR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des 42 942 séquences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possibles dans notre corpus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65 %</a:t>
                      </a:r>
                      <a:br>
                        <a:rPr lang="fr-FR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des 85 531 titres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 notre corpus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983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Récurrences dans les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Revue de l’art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146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Récurrences dans les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X à 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961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Récurrences dans les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et / ou 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1351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7D43E87-39CD-43F3-A1FF-32FCD797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188471"/>
          </a:xfrm>
        </p:spPr>
        <p:txBody>
          <a:bodyPr>
            <a:normAutofit/>
          </a:bodyPr>
          <a:lstStyle/>
          <a:p>
            <a:r>
              <a:rPr lang="fr-FR" dirty="0"/>
              <a:t>Un espace court</a:t>
            </a:r>
          </a:p>
          <a:p>
            <a:r>
              <a:rPr lang="fr-FR" dirty="0"/>
              <a:t>Un premier contact décisif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Deux fonctions : </a:t>
            </a:r>
            <a:r>
              <a:rPr lang="fr-FR" cap="small" dirty="0"/>
              <a:t>informer</a:t>
            </a:r>
            <a:r>
              <a:rPr lang="fr-FR" dirty="0"/>
              <a:t> ou </a:t>
            </a:r>
            <a:r>
              <a:rPr lang="fr-FR" cap="small" dirty="0"/>
              <a:t>attirer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434401-9DC0-4E71-9D4A-5CC70416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titre comme objet d’études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1E5D011-F643-4FF5-9912-C3E3DBC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xmlns="" id="{E870C613-1C00-46C2-B423-E4EB70C8C680}"/>
              </a:ext>
            </a:extLst>
          </p:cNvPr>
          <p:cNvGrpSpPr/>
          <p:nvPr/>
        </p:nvGrpSpPr>
        <p:grpSpPr>
          <a:xfrm>
            <a:off x="2843808" y="3212976"/>
            <a:ext cx="4437779" cy="2245615"/>
            <a:chOff x="2896974" y="2996952"/>
            <a:chExt cx="4437779" cy="224561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xmlns="" id="{F74BCCF8-F0AD-47D4-8DA5-1BD4E2E6BBD7}"/>
                </a:ext>
              </a:extLst>
            </p:cNvPr>
            <p:cNvGrpSpPr/>
            <p:nvPr/>
          </p:nvGrpSpPr>
          <p:grpSpPr>
            <a:xfrm>
              <a:off x="2896974" y="2996952"/>
              <a:ext cx="2160240" cy="2245615"/>
              <a:chOff x="1130023" y="3055592"/>
              <a:chExt cx="2160240" cy="2245615"/>
            </a:xfrm>
          </p:grpSpPr>
          <p:sp>
            <p:nvSpPr>
              <p:cNvPr id="12" name="Organigramme : Fusion 11">
                <a:extLst>
                  <a:ext uri="{FF2B5EF4-FFF2-40B4-BE49-F238E27FC236}">
                    <a16:creationId xmlns:a16="http://schemas.microsoft.com/office/drawing/2014/main" xmlns="" id="{807E0DB2-E921-407E-BCC7-50E933A113BE}"/>
                  </a:ext>
                </a:extLst>
              </p:cNvPr>
              <p:cNvSpPr/>
              <p:nvPr/>
            </p:nvSpPr>
            <p:spPr>
              <a:xfrm>
                <a:off x="1130023" y="3055592"/>
                <a:ext cx="2160240" cy="224561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1 100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xmlns="" id="{B16D8C92-8ACD-4F7A-A8D9-7714611F0490}"/>
                  </a:ext>
                </a:extLst>
              </p:cNvPr>
              <p:cNvCxnSpPr>
                <a:cxnSpLocks/>
                <a:stCxn id="12" idx="1"/>
                <a:endCxn id="12" idx="3"/>
              </p:cNvCxnSpPr>
              <p:nvPr/>
            </p:nvCxnSpPr>
            <p:spPr>
              <a:xfrm>
                <a:off x="1670083" y="4178400"/>
                <a:ext cx="1080120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xmlns="" id="{9A574B72-20AF-4D94-85B3-F7D12E3B3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066" y="4725144"/>
                <a:ext cx="550151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xmlns="" id="{481AC8F8-7802-4E1B-A504-123D9378E323}"/>
                  </a:ext>
                </a:extLst>
              </p:cNvPr>
              <p:cNvSpPr txBox="1"/>
              <p:nvPr/>
            </p:nvSpPr>
            <p:spPr>
              <a:xfrm>
                <a:off x="1935066" y="416428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200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xmlns="" id="{5C6CF539-486A-4E2F-8C26-A72844AC18C4}"/>
                  </a:ext>
                </a:extLst>
              </p:cNvPr>
              <p:cNvSpPr txBox="1"/>
              <p:nvPr/>
            </p:nvSpPr>
            <p:spPr>
              <a:xfrm>
                <a:off x="1935066" y="465478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100</a:t>
                </a:r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xmlns="" id="{C2712CFE-1D20-4DCF-BF36-33B2426B0BDE}"/>
                </a:ext>
              </a:extLst>
            </p:cNvPr>
            <p:cNvSpPr txBox="1"/>
            <p:nvPr/>
          </p:nvSpPr>
          <p:spPr>
            <a:xfrm>
              <a:off x="5220072" y="33569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titres lus par an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xmlns="" id="{73FAC8EA-20F1-480D-8DEB-154E1F0EC290}"/>
                </a:ext>
              </a:extLst>
            </p:cNvPr>
            <p:cNvSpPr txBox="1"/>
            <p:nvPr/>
          </p:nvSpPr>
          <p:spPr>
            <a:xfrm>
              <a:off x="5220072" y="4120329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résumés lus par an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xmlns="" id="{CCC0B961-450B-425B-83B7-C132037C9E11}"/>
                </a:ext>
              </a:extLst>
            </p:cNvPr>
            <p:cNvSpPr txBox="1"/>
            <p:nvPr/>
          </p:nvSpPr>
          <p:spPr>
            <a:xfrm>
              <a:off x="5220072" y="4623035"/>
              <a:ext cx="203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articles lus par an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xmlns="" id="{3BEC03D7-8F26-41C1-A3E7-81452D2BD5B0}"/>
                </a:ext>
              </a:extLst>
            </p:cNvPr>
            <p:cNvCxnSpPr>
              <a:stCxn id="27" idx="1"/>
            </p:cNvCxnSpPr>
            <p:nvPr/>
          </p:nvCxnSpPr>
          <p:spPr>
            <a:xfrm flipH="1">
              <a:off x="4355976" y="480770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xmlns="" id="{B265B151-C3E9-474B-AEC8-1ABBB72FD319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4572000" y="4304995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xmlns="" id="{FEBC61FA-1FDC-4FDE-A269-F16C6D74833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890808" y="3541658"/>
              <a:ext cx="329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xmlns="" id="{94D21DEA-514B-4539-A676-1973CA722ABC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xmlns="" id="{40FD1F4F-F961-47C3-A065-4793908EEA8D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osange 38">
              <a:extLst>
                <a:ext uri="{FF2B5EF4-FFF2-40B4-BE49-F238E27FC236}">
                  <a16:creationId xmlns:a16="http://schemas.microsoft.com/office/drawing/2014/main" xmlns="" id="{C717AD12-D9E2-4E9C-ACA1-B87D9F4E85A1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xmlns="" id="{C2463C5C-D5F3-4A08-B354-CADA99919EB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xmlns="" id="{28213A07-2A96-411B-945F-619ECCAD4DA7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07782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Figement / approche phraséologique</a:t>
            </a:r>
          </a:p>
          <a:p>
            <a:r>
              <a:rPr lang="fr-FR" dirty="0"/>
              <a:t>Extraction d’information</a:t>
            </a:r>
          </a:p>
          <a:p>
            <a:r>
              <a:rPr lang="fr-FR" dirty="0"/>
              <a:t>Zone non couverte</a:t>
            </a:r>
          </a:p>
          <a:p>
            <a:r>
              <a:rPr lang="fr-FR" dirty="0"/>
              <a:t>Autre sous-corpus du corpus général</a:t>
            </a:r>
          </a:p>
          <a:p>
            <a:r>
              <a:rPr lang="fr-FR" dirty="0"/>
              <a:t>Patrons plus flexibles</a:t>
            </a:r>
          </a:p>
          <a:p>
            <a:r>
              <a:rPr lang="fr-FR"/>
              <a:t>Noms propres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046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de notre 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135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 smtClean="0"/>
              <a:t>Remerciements &amp; Questions</a:t>
            </a:r>
            <a:endParaRPr lang="fr-FR" sz="300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3529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431088" cy="4260480"/>
          </a:xfrm>
        </p:spPr>
        <p:txBody>
          <a:bodyPr>
            <a:normAutofit/>
          </a:bodyPr>
          <a:lstStyle/>
          <a:p>
            <a:r>
              <a:rPr lang="en-US" dirty="0"/>
              <a:t>Dillon, J. (1981). The emergence of the colon: an empirical correlate of scholarship. </a:t>
            </a:r>
            <a:r>
              <a:rPr lang="en-US" i="1" dirty="0"/>
              <a:t>American Psychologist, 36</a:t>
            </a:r>
            <a:r>
              <a:rPr lang="en-US" dirty="0"/>
              <a:t>, 879-884.</a:t>
            </a:r>
            <a:endParaRPr lang="fr-FR" dirty="0" smtClean="0"/>
          </a:p>
          <a:p>
            <a:r>
              <a:rPr lang="fr-FR" dirty="0" smtClean="0"/>
              <a:t>Grevisse</a:t>
            </a:r>
            <a:r>
              <a:rPr lang="fr-FR" dirty="0"/>
              <a:t>, M. &amp; </a:t>
            </a:r>
            <a:r>
              <a:rPr lang="fr-FR" dirty="0" err="1"/>
              <a:t>Goosse</a:t>
            </a:r>
            <a:r>
              <a:rPr lang="fr-FR" dirty="0"/>
              <a:t>, A. (2011). </a:t>
            </a:r>
            <a:r>
              <a:rPr lang="fr-FR" i="1" dirty="0"/>
              <a:t>Le bon usage : grammaire française. </a:t>
            </a:r>
            <a:r>
              <a:rPr lang="fr-FR" dirty="0"/>
              <a:t>Bruxelles: </a:t>
            </a:r>
            <a:r>
              <a:rPr lang="fr-FR" dirty="0" err="1"/>
              <a:t>Duculot</a:t>
            </a:r>
            <a:r>
              <a:rPr lang="fr-FR" dirty="0"/>
              <a:t>.</a:t>
            </a:r>
            <a:endParaRPr lang="en-US" dirty="0" smtClean="0"/>
          </a:p>
          <a:p>
            <a:r>
              <a:rPr lang="en-US" dirty="0" err="1" smtClean="0"/>
              <a:t>Haggan</a:t>
            </a:r>
            <a:r>
              <a:rPr lang="en-US" dirty="0"/>
              <a:t>, M. (2004). Research paper titles in literature, linguistics and science: dimensions of attraction. </a:t>
            </a:r>
            <a:r>
              <a:rPr lang="en-US" i="1" dirty="0"/>
              <a:t>Journal of Pragmatics, 36</a:t>
            </a:r>
            <a:r>
              <a:rPr lang="en-US" dirty="0"/>
              <a:t>(2), 293-317.</a:t>
            </a:r>
            <a:endParaRPr lang="en-US" dirty="0" smtClean="0"/>
          </a:p>
          <a:p>
            <a:r>
              <a:rPr lang="en-US" dirty="0" smtClean="0"/>
              <a:t>Swales</a:t>
            </a:r>
            <a:r>
              <a:rPr lang="en-US" dirty="0"/>
              <a:t>, J. M. &amp; </a:t>
            </a:r>
            <a:r>
              <a:rPr lang="en-US" dirty="0" err="1"/>
              <a:t>Feak</a:t>
            </a:r>
            <a:r>
              <a:rPr lang="en-US" dirty="0"/>
              <a:t>, C. B. (1994). </a:t>
            </a:r>
            <a:r>
              <a:rPr lang="en-US" i="1" dirty="0"/>
              <a:t>Academic Writing for Graduate Students. </a:t>
            </a:r>
            <a:r>
              <a:rPr lang="en-US" dirty="0"/>
              <a:t>Ann Arbor: University of Michigan Press.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560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Informer vs attirer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7956884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i="1" dirty="0"/>
              <a:t>«</a:t>
            </a:r>
            <a:r>
              <a:rPr lang="en-US" sz="3500" i="1" dirty="0"/>
              <a:t> Were there any sex differences? Missing data in psychology journals »</a:t>
            </a:r>
            <a:endParaRPr lang="fr-FR" sz="35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EBEF1D3F-8B54-49E6-A46E-102B803111CF}"/>
              </a:ext>
            </a:extLst>
          </p:cNvPr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de Hartley (2004)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E74598AC-F890-4B85-A7E2-0D18E6D47C80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xmlns="" id="{5F989F5E-C0C9-47EE-907C-2615E75ECAE8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D4A9F60C-E341-4751-A39D-AC4A48493F5B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A0C9E41D-1FA5-47EC-8CDC-E5A5697B48D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xmlns="" id="{2E7A1F90-BE4B-46DF-AFB8-88F16583BCD1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277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Informer vs attirer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8568952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/>
              <a:t>«</a:t>
            </a:r>
            <a:r>
              <a:rPr lang="en-US" sz="3500" i="1" dirty="0"/>
              <a:t>More sex please, we’re psychologists »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3B5ACC43-77AC-49AE-B4F8-88778D51BCE1}"/>
              </a:ext>
            </a:extLst>
          </p:cNvPr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choisi par l’éditeur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DDAC04DC-8EB9-4F72-AA80-17966C8B7049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xmlns="" id="{5D648693-BB92-4338-AF7C-31299BCDD46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9C24F979-06EB-499B-BF5E-F250BD91D930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xmlns="" id="{1DCA4EBC-3C5E-477F-9392-FB53A02F35F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osange 10">
              <a:extLst>
                <a:ext uri="{FF2B5EF4-FFF2-40B4-BE49-F238E27FC236}">
                  <a16:creationId xmlns:a16="http://schemas.microsoft.com/office/drawing/2014/main" xmlns="" id="{F423CD74-004A-4267-81ED-C347074E5B8C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9645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</a:t>
            </a:r>
            <a:r>
              <a:rPr lang="fr-FR" dirty="0" smtClean="0"/>
              <a:t>point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/>
          </a:bodyPr>
          <a:lstStyle/>
          <a:p>
            <a:r>
              <a:rPr lang="fr-FR" dirty="0" smtClean="0"/>
              <a:t>Présence très étudiée (Dillon, 1981)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 smtClean="0"/>
              <a:t>Si présent, longueur plus grande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Un marqueur de qualité </a:t>
            </a:r>
            <a:r>
              <a:rPr lang="fr-FR" sz="2200" dirty="0" smtClean="0"/>
              <a:t>?</a:t>
            </a:r>
          </a:p>
          <a:p>
            <a:pPr marL="457200" lvl="1" indent="0">
              <a:buNone/>
            </a:pPr>
            <a:endParaRPr lang="fr-FR" sz="2200" dirty="0" smtClean="0"/>
          </a:p>
          <a:p>
            <a:r>
              <a:rPr lang="fr-FR" dirty="0" smtClean="0"/>
              <a:t>Haute fréquence de titres à deux segments avec </a:t>
            </a:r>
            <a:br>
              <a:rPr lang="fr-FR" dirty="0" smtClean="0"/>
            </a:br>
            <a:r>
              <a:rPr lang="fr-FR" dirty="0" smtClean="0"/>
              <a:t>un double point dans les titres scientifiques (</a:t>
            </a:r>
            <a:r>
              <a:rPr lang="fr-FR" dirty="0" err="1" smtClean="0"/>
              <a:t>Haggan</a:t>
            </a:r>
            <a:r>
              <a:rPr lang="fr-FR" dirty="0" smtClean="0"/>
              <a:t>, 2004) 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sz="800" dirty="0" smtClean="0"/>
          </a:p>
          <a:p>
            <a:r>
              <a:rPr lang="fr-FR" dirty="0" smtClean="0"/>
              <a:t>Introduit </a:t>
            </a:r>
            <a:r>
              <a:rPr lang="fr-FR" dirty="0"/>
              <a:t>(</a:t>
            </a:r>
            <a:r>
              <a:rPr lang="fr-FR" dirty="0" smtClean="0"/>
              <a:t>Grevisse et </a:t>
            </a:r>
            <a:r>
              <a:rPr lang="fr-FR" dirty="0" err="1" smtClean="0"/>
              <a:t>Goosse</a:t>
            </a:r>
            <a:r>
              <a:rPr lang="fr-FR" dirty="0" smtClean="0"/>
              <a:t>, </a:t>
            </a:r>
            <a:r>
              <a:rPr lang="fr-FR" dirty="0" smtClean="0"/>
              <a:t>2011) :</a:t>
            </a:r>
          </a:p>
          <a:p>
            <a:pPr lvl="1"/>
            <a:r>
              <a:rPr lang="fr-FR" sz="2200" dirty="0"/>
              <a:t>é</a:t>
            </a:r>
            <a:r>
              <a:rPr lang="fr-FR" sz="2200" dirty="0" smtClean="0"/>
              <a:t>numération, citation, exemple, cause</a:t>
            </a:r>
            <a:endParaRPr lang="fr-FR" sz="2200" dirty="0" smtClean="0"/>
          </a:p>
          <a:p>
            <a:pPr lvl="1"/>
            <a:r>
              <a:rPr lang="fr-FR" sz="2200" dirty="0" smtClean="0"/>
              <a:t>synthèse, description, définition, explication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3025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</a:t>
            </a:r>
            <a:r>
              <a:rPr lang="fr-FR" dirty="0" smtClean="0"/>
              <a:t>point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dirty="0" smtClean="0"/>
              <a:t>problème : solution</a:t>
            </a:r>
          </a:p>
          <a:p>
            <a:pPr lvl="1"/>
            <a:endParaRPr lang="fr-FR" sz="2200" dirty="0" smtClean="0"/>
          </a:p>
          <a:p>
            <a:pPr marL="457200" lvl="1" indent="0">
              <a:buNone/>
            </a:pPr>
            <a:r>
              <a:rPr lang="fr-FR" sz="2200" dirty="0" smtClean="0"/>
              <a:t>Violences et justice dans les cours de récréation d’écoles élémentaires  classées REP+ : effets des dispositifs pédagogiques mis en place par les enseignants </a:t>
            </a:r>
          </a:p>
          <a:p>
            <a:pPr marL="457200" lvl="1" indent="0" algn="r">
              <a:buNone/>
            </a:pPr>
            <a:r>
              <a:rPr lang="fr-FR" sz="2200" dirty="0" smtClean="0"/>
              <a:t>(</a:t>
            </a:r>
            <a:r>
              <a:rPr lang="fr-FR" sz="2200" dirty="0" err="1" smtClean="0"/>
              <a:t>Boxberger</a:t>
            </a:r>
            <a:r>
              <a:rPr lang="fr-FR" sz="2200" dirty="0" smtClean="0"/>
              <a:t>, 2018, Poster)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3523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</a:t>
            </a:r>
            <a:r>
              <a:rPr lang="fr-FR" dirty="0" smtClean="0"/>
              <a:t>point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dirty="0" smtClean="0"/>
              <a:t>général : spécifique</a:t>
            </a:r>
          </a:p>
          <a:p>
            <a:pPr lvl="1"/>
            <a:endParaRPr lang="fr-FR" sz="2200" dirty="0" smtClean="0"/>
          </a:p>
          <a:p>
            <a:pPr marL="457200" lvl="1" indent="0">
              <a:buNone/>
            </a:pPr>
            <a:r>
              <a:rPr lang="fr-FR" sz="2200" dirty="0" smtClean="0"/>
              <a:t>La foule : un nouvel acteur dans l’accompagnement à la création d’entreprises </a:t>
            </a:r>
          </a:p>
          <a:p>
            <a:pPr marL="457200" lvl="1" indent="0" algn="r">
              <a:buNone/>
            </a:pPr>
            <a:r>
              <a:rPr lang="fr-FR" sz="2200" dirty="0" smtClean="0"/>
              <a:t>(</a:t>
            </a:r>
            <a:r>
              <a:rPr lang="fr-FR" sz="2200" dirty="0" err="1" smtClean="0"/>
              <a:t>Onnée</a:t>
            </a:r>
            <a:r>
              <a:rPr lang="fr-FR" sz="2200" dirty="0" smtClean="0"/>
              <a:t>, </a:t>
            </a:r>
            <a:r>
              <a:rPr lang="fr-FR" sz="2200" dirty="0" err="1" smtClean="0"/>
              <a:t>Zoukoua</a:t>
            </a:r>
            <a:r>
              <a:rPr lang="fr-FR" sz="2200" dirty="0"/>
              <a:t> </a:t>
            </a:r>
            <a:r>
              <a:rPr lang="fr-FR" sz="2200" dirty="0" smtClean="0"/>
              <a:t>&amp; Calme, 2018, Article)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3468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</a:t>
            </a:r>
            <a:r>
              <a:rPr lang="fr-FR" dirty="0" smtClean="0"/>
              <a:t>point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dirty="0" smtClean="0"/>
              <a:t>sujet : méthode</a:t>
            </a:r>
          </a:p>
          <a:p>
            <a:pPr lvl="1"/>
            <a:endParaRPr lang="fr-FR" sz="2200" dirty="0" smtClean="0"/>
          </a:p>
          <a:p>
            <a:pPr marL="457200" lvl="1" indent="0">
              <a:buNone/>
            </a:pPr>
            <a:r>
              <a:rPr lang="fr-FR" sz="2200" dirty="0" smtClean="0"/>
              <a:t>Regard sur l’histoire de quelques prépositions de l’anglais contemporain : Apport de la diachronie</a:t>
            </a:r>
          </a:p>
          <a:p>
            <a:pPr marL="457200" lvl="1" indent="0" algn="r">
              <a:buNone/>
            </a:pPr>
            <a:r>
              <a:rPr lang="fr-FR" sz="2200" dirty="0" smtClean="0"/>
              <a:t>(Mathieu, 2018, Communication)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4137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1181</Words>
  <Application>Microsoft Office PowerPoint</Application>
  <PresentationFormat>Affichage à l'écran (4:3)</PresentationFormat>
  <Paragraphs>378</Paragraphs>
  <Slides>33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Berlin</vt:lpstr>
      <vt:lpstr>Les titres de documents scientifiques : c récurrences dans les syntagmes binominaux après un double point</vt:lpstr>
      <vt:lpstr>Plan</vt:lpstr>
      <vt:lpstr>Le titre comme objet d’études</vt:lpstr>
      <vt:lpstr>Informer vs attirer</vt:lpstr>
      <vt:lpstr>Informer vs attirer</vt:lpstr>
      <vt:lpstr>Le double point</vt:lpstr>
      <vt:lpstr>Le double point</vt:lpstr>
      <vt:lpstr>Le double point</vt:lpstr>
      <vt:lpstr>Le double point</vt:lpstr>
      <vt:lpstr>Le double point</vt:lpstr>
      <vt:lpstr>Notre problématique</vt:lpstr>
      <vt:lpstr>Des données au corpus</vt:lpstr>
      <vt:lpstr>Des données au corpus</vt:lpstr>
      <vt:lpstr>Des données au corpus</vt:lpstr>
      <vt:lpstr>L’anatomie d’un titre</vt:lpstr>
      <vt:lpstr>Les récurrences lexicales</vt:lpstr>
      <vt:lpstr>La position des lemmes</vt:lpstr>
      <vt:lpstr>Les récurrences syntaxiques</vt:lpstr>
      <vt:lpstr>L’écriture d’un patron</vt:lpstr>
      <vt:lpstr>L’écriture d’un patron</vt:lpstr>
      <vt:lpstr>Un exemple de capture</vt:lpstr>
      <vt:lpstr>Nos trois patrons</vt:lpstr>
      <vt:lpstr>Nos trois patrons</vt:lpstr>
      <vt:lpstr>Nos trois patrons</vt:lpstr>
      <vt:lpstr>Nos trois patrons</vt:lpstr>
      <vt:lpstr>Résultats globaux des captures</vt:lpstr>
      <vt:lpstr>Récurrences dans les résultats</vt:lpstr>
      <vt:lpstr>Récurrences dans les résultats</vt:lpstr>
      <vt:lpstr>Récurrences dans les résultats</vt:lpstr>
      <vt:lpstr>Réflexions</vt:lpstr>
      <vt:lpstr>Limites de notre étude</vt:lpstr>
      <vt:lpstr>Remerciements &amp; Questions</vt:lpstr>
      <vt:lpstr>Bibliographies</vt:lpstr>
    </vt:vector>
  </TitlesOfParts>
  <Company>Thales 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titres de documents scientifiques :  récurrences dans les syntagmes  binominaux après un double point</dc:title>
  <dc:creator>Damien Gouteux</dc:creator>
  <cp:lastModifiedBy>Damien Gouteux</cp:lastModifiedBy>
  <cp:revision>76</cp:revision>
  <dcterms:created xsi:type="dcterms:W3CDTF">2018-09-05T14:34:25Z</dcterms:created>
  <dcterms:modified xsi:type="dcterms:W3CDTF">2018-09-12T09:40:21Z</dcterms:modified>
</cp:coreProperties>
</file>