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0" r:id="rId3"/>
    <p:sldId id="261" r:id="rId4"/>
    <p:sldId id="264" r:id="rId5"/>
    <p:sldId id="262" r:id="rId6"/>
    <p:sldId id="266" r:id="rId7"/>
    <p:sldId id="270" r:id="rId8"/>
    <p:sldId id="265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20E"/>
    <a:srgbClr val="B06B0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4FB4-9482-4BA6-8A29-5000FF1BA72A}" type="datetimeFigureOut">
              <a:rPr lang="fr-FR" smtClean="0"/>
              <a:t>10/09/2018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78EE-E500-441D-8E30-6F9FE2B24F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6802220-492E-45CA-A819-40375650E639}" type="datetime1">
              <a:rPr lang="fr-FR" smtClean="0"/>
              <a:t>10/09/2018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9C4C-7CA7-4797-9347-146B051E51F2}" type="datetime1">
              <a:rPr lang="fr-FR" smtClean="0"/>
              <a:t>10/09/2018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9F50-4B0F-466C-9F59-291CF3FFCEE2}" type="datetime1">
              <a:rPr lang="fr-FR" smtClean="0"/>
              <a:t>10/09/2018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8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1A9-5C91-4005-AF21-371A5A57D96B}" type="datetime1">
              <a:rPr lang="fr-FR" smtClean="0"/>
              <a:t>10/09/2018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85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CFF6-D5EC-43FF-841A-3FA72DCBA1DC}" type="datetime1">
              <a:rPr lang="fr-FR" smtClean="0"/>
              <a:t>10/09/2018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9F14-F29D-4251-BC9A-99D9752B2BF1}" type="datetime1">
              <a:rPr lang="fr-FR" smtClean="0"/>
              <a:t>10/09/2018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F345-E716-480F-9942-E6747E6936AE}" type="datetime1">
              <a:rPr lang="fr-FR" smtClean="0"/>
              <a:t>10/09/2018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6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AA3-41CB-47CE-846C-6A93C9B85BBA}" type="datetime1">
              <a:rPr lang="fr-FR" smtClean="0"/>
              <a:t>10/09/2018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6267B3D5-B489-4393-AD5B-AD14D1B61596}" type="datetime1">
              <a:rPr lang="fr-FR" smtClean="0"/>
              <a:t>10/09/2018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929-714C-4C0C-928F-4B390D3C95F7}" type="datetime1">
              <a:rPr lang="fr-FR" smtClean="0"/>
              <a:t>10/09/2018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DCD4627-0C82-490D-B219-34F7A41AE01B}" type="datetime1">
              <a:rPr lang="fr-FR" smtClean="0"/>
              <a:t>10/09/2018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7BF4-8E8D-4E5F-9C7B-C547CE32F674}" type="datetime1">
              <a:rPr lang="fr-FR" smtClean="0"/>
              <a:t>10/09/2018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0C6E-1337-426C-AA74-AC83F3CBE0AB}" type="datetime1">
              <a:rPr lang="fr-FR" smtClean="0"/>
              <a:t>10/09/2018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916D-E935-45C7-80A7-D8D56679CCAF}" type="datetime1">
              <a:rPr lang="fr-FR" smtClean="0"/>
              <a:t>10/09/2018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9DF6-B22A-4496-BDAB-817E05272C03}" type="datetime1">
              <a:rPr lang="fr-FR" smtClean="0"/>
              <a:t>10/09/2018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4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4147-9890-4A95-B477-6876BAE002B1}" type="datetime1">
              <a:rPr lang="fr-FR" smtClean="0"/>
              <a:t>10/09/2018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C368-BD0F-46F0-A14D-A2191D38554C}" type="datetime1">
              <a:rPr lang="fr-FR" smtClean="0"/>
              <a:t>10/09/2018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707D-EC99-440E-9456-271176627D0D}" type="datetime1">
              <a:rPr lang="fr-FR" smtClean="0"/>
              <a:t>10/09/2018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04EE-905A-40C8-920A-A399B5829F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7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" y="2564904"/>
            <a:ext cx="7332353" cy="1651073"/>
          </a:xfrm>
        </p:spPr>
        <p:txBody>
          <a:bodyPr>
            <a:normAutofit/>
          </a:bodyPr>
          <a:lstStyle/>
          <a:p>
            <a:pPr algn="l"/>
            <a:r>
              <a:rPr lang="fr-FR" sz="3000" dirty="0"/>
              <a:t>Les titres de documents scientifiques :</a:t>
            </a:r>
            <a:br>
              <a:rPr lang="fr-FR" sz="3000" dirty="0"/>
            </a:br>
            <a:r>
              <a:rPr lang="fr-FR" sz="900" dirty="0">
                <a:solidFill>
                  <a:srgbClr val="262626"/>
                </a:solidFill>
              </a:rPr>
              <a:t>c</a:t>
            </a:r>
            <a:br>
              <a:rPr lang="fr-FR" sz="3000" dirty="0"/>
            </a:br>
            <a:r>
              <a:rPr lang="fr-FR" sz="3000" dirty="0"/>
              <a:t>récurrences dans les syntagmes</a:t>
            </a:r>
            <a:br>
              <a:rPr lang="fr-FR" sz="3000" dirty="0"/>
            </a:br>
            <a:r>
              <a:rPr lang="fr-FR" sz="3000" dirty="0"/>
              <a:t>binominaux après un double point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2952328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69566" y="5313982"/>
            <a:ext cx="7004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Damien Gouteux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Sous la direction de Mme Josette Rebeyrolle et M. Ludovic Tanguy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00983" y="638132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 – 2018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888273" y="1340768"/>
            <a:ext cx="34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Soutenance du 17 septembre 2018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3B2BC6B-A064-4967-858C-608DE27A0D1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osange 14"/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Losange 15"/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Losange 16"/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Connecteur droit 17"/>
          <p:cNvCxnSpPr/>
          <p:nvPr/>
        </p:nvCxnSpPr>
        <p:spPr>
          <a:xfrm>
            <a:off x="3168352" y="1710100"/>
            <a:ext cx="2807296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osange 19"/>
          <p:cNvSpPr/>
          <p:nvPr/>
        </p:nvSpPr>
        <p:spPr>
          <a:xfrm>
            <a:off x="6351658" y="-819472"/>
            <a:ext cx="734237" cy="648166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234712" y="242669"/>
            <a:ext cx="1633239" cy="68402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332353" y="400018"/>
            <a:ext cx="143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Master 1 LITL</a:t>
            </a:r>
          </a:p>
        </p:txBody>
      </p:sp>
      <p:sp>
        <p:nvSpPr>
          <p:cNvPr id="23" name="Losange 22"/>
          <p:cNvSpPr/>
          <p:nvPr/>
        </p:nvSpPr>
        <p:spPr>
          <a:xfrm>
            <a:off x="7943320" y="134657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8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Position des lemmes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C8F45F6A-FBF8-461F-B7C7-DEBC4A6B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147295"/>
              </p:ext>
            </p:extLst>
          </p:nvPr>
        </p:nvGraphicFramePr>
        <p:xfrm>
          <a:off x="533400" y="2336800"/>
          <a:ext cx="68881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041">
                  <a:extLst>
                    <a:ext uri="{9D8B030D-6E8A-4147-A177-3AD203B41FA5}">
                      <a16:colId xmlns:a16="http://schemas.microsoft.com/office/drawing/2014/main" val="256251322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269950490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643303187"/>
                    </a:ext>
                  </a:extLst>
                </a:gridCol>
                <a:gridCol w="1722041">
                  <a:extLst>
                    <a:ext uri="{9D8B030D-6E8A-4147-A177-3AD203B41FA5}">
                      <a16:colId xmlns:a16="http://schemas.microsoft.com/office/drawing/2014/main" val="3897799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Lemme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% après double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39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4 631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exemple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0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91 %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9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1 317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2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enjeu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/>
                        <a:t>83 %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8118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24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Fabrication d’un patron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11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7110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d’une capture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12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839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Récurrences dans les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Revue de l’art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13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146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Récurrences dans les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X à 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14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961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Récurrences dans les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et / ou 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351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Figement / approche phraséologique</a:t>
            </a:r>
          </a:p>
          <a:p>
            <a:r>
              <a:rPr lang="fr-FR" dirty="0"/>
              <a:t>Extraction d’information</a:t>
            </a:r>
          </a:p>
          <a:p>
            <a:r>
              <a:rPr lang="fr-FR" dirty="0"/>
              <a:t>Zone non couverte</a:t>
            </a:r>
          </a:p>
          <a:p>
            <a:r>
              <a:rPr lang="fr-FR" dirty="0"/>
              <a:t>Autre sous-corpus du corpus général</a:t>
            </a:r>
          </a:p>
          <a:p>
            <a:r>
              <a:rPr lang="fr-FR" dirty="0"/>
              <a:t>Patrons plus flexibles</a:t>
            </a:r>
          </a:p>
          <a:p>
            <a:r>
              <a:rPr lang="fr-FR"/>
              <a:t>Noms propres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20469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64E25-6361-455D-AACB-9E8A6C1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de notre 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26679-D815-4F8E-9E0E-2E7EB1D8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B70E8-C8C7-4DC5-9766-AA9210F0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17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651F6D9-43BE-4744-94AB-7B1842EBE426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CF5BD1D-D4DA-4620-9C2B-A53CFC18A1F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EE47FBC6-6604-4639-9AF6-986B2E62DCD7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E5E2B90-469E-4ACF-8A26-A2BC7FB133EB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D35975F0-F165-4A2A-8B05-7D65164E28EE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5135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E49BD-6077-4A4B-93AB-294CF14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8663A-B4F5-4130-AC59-2866E0F1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Problématique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Démarche suivie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Résultats obtenus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Bilan et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Bibliographie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CD4F34-B2C0-468E-A1C3-61A02A246FF5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7BADE61-901C-40DC-AB77-BFE981E213C2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e 5">
              <a:extLst>
                <a:ext uri="{FF2B5EF4-FFF2-40B4-BE49-F238E27FC236}">
                  <a16:creationId xmlns:a16="http://schemas.microsoft.com/office/drawing/2014/main" id="{D3E6B8E2-8DD7-48D9-897A-DE659993D8FD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35938BF6-A63B-43F3-9257-379E51B628B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F8DEDEA5-CD27-4DEB-B718-12AA0F917364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26ACC-2B97-47D3-AF9C-B6C71A5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54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43E87-39CD-43F3-A1FF-32FCD797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88471"/>
          </a:xfrm>
        </p:spPr>
        <p:txBody>
          <a:bodyPr>
            <a:normAutofit/>
          </a:bodyPr>
          <a:lstStyle/>
          <a:p>
            <a:r>
              <a:rPr lang="fr-FR" dirty="0"/>
              <a:t>Un espace court</a:t>
            </a:r>
          </a:p>
          <a:p>
            <a:r>
              <a:rPr lang="fr-FR" dirty="0"/>
              <a:t>Un premier contact décisif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Deux fonctions : </a:t>
            </a:r>
            <a:r>
              <a:rPr lang="fr-FR" cap="small" dirty="0"/>
              <a:t>informer</a:t>
            </a:r>
            <a:r>
              <a:rPr lang="fr-FR" dirty="0"/>
              <a:t> ou </a:t>
            </a:r>
            <a:r>
              <a:rPr lang="fr-FR" cap="small" dirty="0"/>
              <a:t>attirer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434401-9DC0-4E71-9D4A-5CC70416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titre comme objet d’études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5D011-F643-4FF5-9912-C3E3DBCE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3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870C613-1C00-46C2-B423-E4EB70C8C680}"/>
              </a:ext>
            </a:extLst>
          </p:cNvPr>
          <p:cNvGrpSpPr/>
          <p:nvPr/>
        </p:nvGrpSpPr>
        <p:grpSpPr>
          <a:xfrm>
            <a:off x="2843808" y="3212976"/>
            <a:ext cx="4437779" cy="2245615"/>
            <a:chOff x="2896974" y="2996952"/>
            <a:chExt cx="4437779" cy="224561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F74BCCF8-F0AD-47D4-8DA5-1BD4E2E6BBD7}"/>
                </a:ext>
              </a:extLst>
            </p:cNvPr>
            <p:cNvGrpSpPr/>
            <p:nvPr/>
          </p:nvGrpSpPr>
          <p:grpSpPr>
            <a:xfrm>
              <a:off x="2896974" y="2996952"/>
              <a:ext cx="2160240" cy="2245615"/>
              <a:chOff x="1130023" y="3055592"/>
              <a:chExt cx="2160240" cy="2245615"/>
            </a:xfrm>
          </p:grpSpPr>
          <p:sp>
            <p:nvSpPr>
              <p:cNvPr id="12" name="Organigramme : Fusion 11">
                <a:extLst>
                  <a:ext uri="{FF2B5EF4-FFF2-40B4-BE49-F238E27FC236}">
                    <a16:creationId xmlns:a16="http://schemas.microsoft.com/office/drawing/2014/main" id="{807E0DB2-E921-407E-BCC7-50E933A113BE}"/>
                  </a:ext>
                </a:extLst>
              </p:cNvPr>
              <p:cNvSpPr/>
              <p:nvPr/>
            </p:nvSpPr>
            <p:spPr>
              <a:xfrm>
                <a:off x="1130023" y="3055592"/>
                <a:ext cx="2160240" cy="2245615"/>
              </a:xfrm>
              <a:prstGeom prst="flowChartMerg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1 100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B16D8C92-8ACD-4F7A-A8D9-7714611F0490}"/>
                  </a:ext>
                </a:extLst>
              </p:cNvPr>
              <p:cNvCxnSpPr>
                <a:cxnSpLocks/>
                <a:stCxn id="12" idx="1"/>
                <a:endCxn id="12" idx="3"/>
              </p:cNvCxnSpPr>
              <p:nvPr/>
            </p:nvCxnSpPr>
            <p:spPr>
              <a:xfrm>
                <a:off x="1670083" y="4178400"/>
                <a:ext cx="1080120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A574B72-20AF-4D94-85B3-F7D12E3B3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066" y="4725144"/>
                <a:ext cx="550151" cy="0"/>
              </a:xfrm>
              <a:prstGeom prst="line">
                <a:avLst/>
              </a:prstGeom>
              <a:ln>
                <a:solidFill>
                  <a:srgbClr val="B06B0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81AC8F8-7802-4E1B-A504-123D9378E323}"/>
                  </a:ext>
                </a:extLst>
              </p:cNvPr>
              <p:cNvSpPr txBox="1"/>
              <p:nvPr/>
            </p:nvSpPr>
            <p:spPr>
              <a:xfrm>
                <a:off x="1935066" y="416428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200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C6CF539-486A-4E2F-8C26-A72844AC18C4}"/>
                  </a:ext>
                </a:extLst>
              </p:cNvPr>
              <p:cNvSpPr txBox="1"/>
              <p:nvPr/>
            </p:nvSpPr>
            <p:spPr>
              <a:xfrm>
                <a:off x="1935066" y="46547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100</a:t>
                </a:r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712CFE-1D20-4DCF-BF36-33B2426B0BDE}"/>
                </a:ext>
              </a:extLst>
            </p:cNvPr>
            <p:cNvSpPr txBox="1"/>
            <p:nvPr/>
          </p:nvSpPr>
          <p:spPr>
            <a:xfrm>
              <a:off x="5220072" y="3356992"/>
              <a:ext cx="1824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titres lus par an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3FAC8EA-20F1-480D-8DEB-154E1F0EC290}"/>
                </a:ext>
              </a:extLst>
            </p:cNvPr>
            <p:cNvSpPr txBox="1"/>
            <p:nvPr/>
          </p:nvSpPr>
          <p:spPr>
            <a:xfrm>
              <a:off x="5220072" y="4120329"/>
              <a:ext cx="2114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résumés lus par an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CC0B961-450B-425B-83B7-C132037C9E11}"/>
                </a:ext>
              </a:extLst>
            </p:cNvPr>
            <p:cNvSpPr txBox="1"/>
            <p:nvPr/>
          </p:nvSpPr>
          <p:spPr>
            <a:xfrm>
              <a:off x="5220072" y="4623035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articles lus par an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BEC03D7-8F26-41C1-A3E7-81452D2BD5B0}"/>
                </a:ext>
              </a:extLst>
            </p:cNvPr>
            <p:cNvCxnSpPr>
              <a:stCxn id="27" idx="1"/>
            </p:cNvCxnSpPr>
            <p:nvPr/>
          </p:nvCxnSpPr>
          <p:spPr>
            <a:xfrm flipH="1">
              <a:off x="4355976" y="480770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B265B151-C3E9-474B-AEC8-1ABBB72FD319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4572000" y="4304995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FEBC61FA-1FDC-4FDE-A269-F16C6D74833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4890808" y="3541658"/>
              <a:ext cx="329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94D21DEA-514B-4539-A676-1973CA722ABC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0FD1F4F-F961-47C3-A065-4793908EEA8D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Losange 38">
              <a:extLst>
                <a:ext uri="{FF2B5EF4-FFF2-40B4-BE49-F238E27FC236}">
                  <a16:creationId xmlns:a16="http://schemas.microsoft.com/office/drawing/2014/main" id="{C717AD12-D9E2-4E9C-ACA1-B87D9F4E85A1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C2463C5C-D5F3-4A08-B354-CADA99919EB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28213A07-2A96-411B-945F-619ECCAD4DA7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077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 vs attirer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7956884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500" i="1" dirty="0"/>
              <a:t>«</a:t>
            </a:r>
            <a:r>
              <a:rPr lang="en-US" sz="3500" i="1" dirty="0"/>
              <a:t> Were there any sex differences? Missing data in psychology journals »</a:t>
            </a:r>
            <a:endParaRPr lang="fr-FR" sz="35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EF1D3F-8B54-49E6-A46E-102B803111CF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de Hartley (2004)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74598AC-F890-4B85-A7E2-0D18E6D47C80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F989F5E-C0C9-47EE-907C-2615E75ECAE8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D4A9F60C-E341-4751-A39D-AC4A48493F5B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A0C9E41D-1FA5-47EC-8CDC-E5A5697B48D0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2E7A1F90-BE4B-46DF-AFB8-88F16583BCD1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2277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D7B05-4415-4267-A6A8-322AA354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Informer vs attirer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32E9-7060-43AB-87BD-95D9FA5F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3645024"/>
            <a:ext cx="8568952" cy="864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500" dirty="0"/>
              <a:t>«</a:t>
            </a:r>
            <a:r>
              <a:rPr lang="en-US" sz="3500" i="1" dirty="0"/>
              <a:t>More sex please, we’re psychologists »</a:t>
            </a:r>
            <a:br>
              <a:rPr lang="en-US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3DDBD-E427-4387-B442-26A2B6E4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B5ACC43-77AC-49AE-B4F8-88778D51BCE1}"/>
              </a:ext>
            </a:extLst>
          </p:cNvPr>
          <p:cNvSpPr txBox="1">
            <a:spLocks/>
          </p:cNvSpPr>
          <p:nvPr/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choisi par l’éditeur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DAC04DC-8EB9-4F72-AA80-17966C8B7049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648693-BB92-4338-AF7C-31299BCDD46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9C24F979-06EB-499B-BF5E-F250BD91D930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Losange 9">
              <a:extLst>
                <a:ext uri="{FF2B5EF4-FFF2-40B4-BE49-F238E27FC236}">
                  <a16:creationId xmlns:a16="http://schemas.microsoft.com/office/drawing/2014/main" id="{1DCA4EBC-3C5E-477F-9392-FB53A02F35F2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Losange 10">
              <a:extLst>
                <a:ext uri="{FF2B5EF4-FFF2-40B4-BE49-F238E27FC236}">
                  <a16:creationId xmlns:a16="http://schemas.microsoft.com/office/drawing/2014/main" id="{F423CD74-004A-4267-81ED-C347074E5B8C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9645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double 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6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3025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D171-04FD-435E-9F07-23B0D6146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7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61241-3735-49D4-8BB9-EF871FC34B5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105182A-DAD6-4E27-A9E6-17C58CE58DD9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2D229C0B-FD74-483F-9897-0905FD002A3C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01C6B30-CF93-4A6A-8E70-6EF7FE273838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844E0139-DB8F-43FC-983D-B0548B541DE8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359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8F87E-1271-4F77-B7CA-55F6CA06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données au corpus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EEE-128B-4216-8949-2371B95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332488"/>
          </a:xfrm>
        </p:spPr>
        <p:txBody>
          <a:bodyPr>
            <a:normAutofit/>
          </a:bodyPr>
          <a:lstStyle/>
          <a:p>
            <a:r>
              <a:rPr lang="fr-FR" dirty="0"/>
              <a:t>Extraction depuis Hyper Article en Ligne (HAL)</a:t>
            </a:r>
          </a:p>
          <a:p>
            <a:r>
              <a:rPr lang="fr-FR" dirty="0"/>
              <a:t>Segmentation et lemmatisation avec Talismane</a:t>
            </a:r>
          </a:p>
          <a:p>
            <a:r>
              <a:rPr lang="fr-FR" dirty="0"/>
              <a:t>Filtrage des titres « aberrants »</a:t>
            </a:r>
          </a:p>
          <a:p>
            <a:r>
              <a:rPr lang="fr-FR" dirty="0"/>
              <a:t>Corpus général : 278 806 titres</a:t>
            </a:r>
          </a:p>
          <a:p>
            <a:endParaRPr lang="fr-FR" dirty="0"/>
          </a:p>
          <a:p>
            <a:r>
              <a:rPr lang="fr-FR" dirty="0"/>
              <a:t>Filtrage sur notre problématique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1 seul double 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/>
              <a:t>Entre 1 et 29 mots après le double 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Corpus de travail : 85 531 titres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4819DE-9083-4350-BB41-7D25EB2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0A15D40-A630-434F-917D-84E9546F49B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FFEFA6-4414-4D52-92DC-3D1686EC9020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e 6">
              <a:extLst>
                <a:ext uri="{FF2B5EF4-FFF2-40B4-BE49-F238E27FC236}">
                  <a16:creationId xmlns:a16="http://schemas.microsoft.com/office/drawing/2014/main" id="{C71CCFE6-6E60-4DA8-97CB-A15DA83A76C2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Losange 7">
              <a:extLst>
                <a:ext uri="{FF2B5EF4-FFF2-40B4-BE49-F238E27FC236}">
                  <a16:creationId xmlns:a16="http://schemas.microsoft.com/office/drawing/2014/main" id="{74BC68B8-9B37-437A-97DF-AD8AF2A132F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Losange 8">
              <a:extLst>
                <a:ext uri="{FF2B5EF4-FFF2-40B4-BE49-F238E27FC236}">
                  <a16:creationId xmlns:a16="http://schemas.microsoft.com/office/drawing/2014/main" id="{ECEA21E1-3B90-4860-8EF1-E4026F4630D3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1073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9DD0-CA5E-4A8E-A6D5-EF63BE1F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Anatomie d’un titre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2EB85-1803-4479-9162-8AAA21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04EE-905A-40C8-920A-A399B5829FA9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A876E6-9CBF-4B27-9516-147F549F4B56}"/>
              </a:ext>
            </a:extLst>
          </p:cNvPr>
          <p:cNvSpPr/>
          <p:nvPr/>
        </p:nvSpPr>
        <p:spPr>
          <a:xfrm>
            <a:off x="3351688" y="2276872"/>
            <a:ext cx="2016224" cy="1594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B9FCA90-7302-42AB-85F2-5FCEF69AFA8E}"/>
              </a:ext>
            </a:extLst>
          </p:cNvPr>
          <p:cNvGrpSpPr/>
          <p:nvPr/>
        </p:nvGrpSpPr>
        <p:grpSpPr>
          <a:xfrm>
            <a:off x="6106413" y="3871707"/>
            <a:ext cx="2321024" cy="1219200"/>
            <a:chOff x="6156176" y="4566635"/>
            <a:chExt cx="2321024" cy="12192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5E78199-261F-4B4A-B4CC-82A5A7EF0458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02C67E2-41E0-42F1-8D45-A7A7D0B69534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FDDB4E0-94AC-4BDE-8CA0-55EB1F1F2EF8}"/>
                </a:ext>
              </a:extLst>
            </p:cNvPr>
            <p:cNvSpPr/>
            <p:nvPr/>
          </p:nvSpPr>
          <p:spPr>
            <a:xfrm>
              <a:off x="6156176" y="45666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</p:grp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B1E6412-F783-4F5C-9723-1240588D1E0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5367912" y="3074290"/>
            <a:ext cx="1746613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78AEBFF-FCF7-4801-87DE-59667DD12DCD}"/>
              </a:ext>
            </a:extLst>
          </p:cNvPr>
          <p:cNvCxnSpPr>
            <a:cxnSpLocks/>
          </p:cNvCxnSpPr>
          <p:nvPr/>
        </p:nvCxnSpPr>
        <p:spPr>
          <a:xfrm>
            <a:off x="3351688" y="2780928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0D99075-4D43-423A-8D1A-11CF778324E1}"/>
              </a:ext>
            </a:extLst>
          </p:cNvPr>
          <p:cNvGrpSpPr/>
          <p:nvPr/>
        </p:nvGrpSpPr>
        <p:grpSpPr>
          <a:xfrm>
            <a:off x="258605" y="3871707"/>
            <a:ext cx="2321024" cy="1219200"/>
            <a:chOff x="6308576" y="4719035"/>
            <a:chExt cx="2321024" cy="1219200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0B0B18E-20A7-4A75-914B-9ED27DD05BF0}"/>
                </a:ext>
              </a:extLst>
            </p:cNvPr>
            <p:cNvSpPr/>
            <p:nvPr/>
          </p:nvSpPr>
          <p:spPr>
            <a:xfrm>
              <a:off x="6613376" y="50238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7CED18A4-200D-44D6-BDEA-E1D74F4C9764}"/>
                </a:ext>
              </a:extLst>
            </p:cNvPr>
            <p:cNvSpPr/>
            <p:nvPr/>
          </p:nvSpPr>
          <p:spPr>
            <a:xfrm>
              <a:off x="6460976" y="48714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Auteurs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91AC79E-03B2-4F1D-A427-BE3CA23DB209}"/>
                </a:ext>
              </a:extLst>
            </p:cNvPr>
            <p:cNvSpPr/>
            <p:nvPr/>
          </p:nvSpPr>
          <p:spPr>
            <a:xfrm>
              <a:off x="6308576" y="4719035"/>
              <a:ext cx="201622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Domaines</a:t>
              </a:r>
            </a:p>
          </p:txBody>
        </p: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726FB15E-F1D4-402E-84C2-63BBE9DDAAAA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1266718" y="3074289"/>
            <a:ext cx="2084971" cy="79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353D7EAD-F43B-411F-83E5-DDC90393E796}"/>
              </a:ext>
            </a:extLst>
          </p:cNvPr>
          <p:cNvGrpSpPr/>
          <p:nvPr/>
        </p:nvGrpSpPr>
        <p:grpSpPr>
          <a:xfrm>
            <a:off x="3351688" y="4393302"/>
            <a:ext cx="2321024" cy="1899635"/>
            <a:chOff x="3351688" y="4540049"/>
            <a:chExt cx="2321024" cy="189963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82C38E82-79C3-4554-B7F2-C288F3009171}"/>
                </a:ext>
              </a:extLst>
            </p:cNvPr>
            <p:cNvSpPr/>
            <p:nvPr/>
          </p:nvSpPr>
          <p:spPr>
            <a:xfrm>
              <a:off x="3656488" y="48448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FCB5608-CC27-494B-9B93-07D6FE85B42A}"/>
                </a:ext>
              </a:extLst>
            </p:cNvPr>
            <p:cNvSpPr/>
            <p:nvPr/>
          </p:nvSpPr>
          <p:spPr>
            <a:xfrm>
              <a:off x="3504088" y="46924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FEC3012-6DA0-4F8C-8CC0-D9CDD8B2C5A8}"/>
                </a:ext>
              </a:extLst>
            </p:cNvPr>
            <p:cNvSpPr/>
            <p:nvPr/>
          </p:nvSpPr>
          <p:spPr>
            <a:xfrm>
              <a:off x="3351688" y="4540049"/>
              <a:ext cx="2016224" cy="1594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Mots</a:t>
              </a:r>
            </a:p>
            <a:p>
              <a:pPr algn="ctr"/>
              <a:endParaRPr lang="fr-F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Forme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Lemme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Étiquette</a:t>
              </a: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237D7FC-CD65-4BF3-9290-6A8696F85EC0}"/>
              </a:ext>
            </a:extLst>
          </p:cNvPr>
          <p:cNvCxnSpPr>
            <a:cxnSpLocks/>
          </p:cNvCxnSpPr>
          <p:nvPr/>
        </p:nvCxnSpPr>
        <p:spPr>
          <a:xfrm>
            <a:off x="3351688" y="4901931"/>
            <a:ext cx="2016224" cy="0"/>
          </a:xfrm>
          <a:prstGeom prst="line">
            <a:avLst/>
          </a:prstGeom>
          <a:ln>
            <a:solidFill>
              <a:srgbClr val="BF62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86ACAA9-6C06-40C3-B028-2A0092F4FBA0}"/>
              </a:ext>
            </a:extLst>
          </p:cNvPr>
          <p:cNvCxnSpPr>
            <a:stCxn id="6" idx="2"/>
            <a:endCxn id="39" idx="0"/>
          </p:cNvCxnSpPr>
          <p:nvPr/>
        </p:nvCxnSpPr>
        <p:spPr>
          <a:xfrm>
            <a:off x="4359800" y="3871707"/>
            <a:ext cx="0" cy="52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AFF2C77-A6D4-48EB-8914-C47E08AEC777}"/>
              </a:ext>
            </a:extLst>
          </p:cNvPr>
          <p:cNvGrpSpPr/>
          <p:nvPr/>
        </p:nvGrpSpPr>
        <p:grpSpPr>
          <a:xfrm>
            <a:off x="0" y="6273316"/>
            <a:ext cx="9144000" cy="216024"/>
            <a:chOff x="0" y="6273316"/>
            <a:chExt cx="9144000" cy="216024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74CC8E8-DE60-47E2-BEB9-890B6B0C5AF5}"/>
                </a:ext>
              </a:extLst>
            </p:cNvPr>
            <p:cNvCxnSpPr/>
            <p:nvPr/>
          </p:nvCxnSpPr>
          <p:spPr>
            <a:xfrm>
              <a:off x="0" y="6381328"/>
              <a:ext cx="9144000" cy="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osange 46">
              <a:extLst>
                <a:ext uri="{FF2B5EF4-FFF2-40B4-BE49-F238E27FC236}">
                  <a16:creationId xmlns:a16="http://schemas.microsoft.com/office/drawing/2014/main" id="{8843BA02-16ED-41B9-A014-F20C169B50B4}"/>
                </a:ext>
              </a:extLst>
            </p:cNvPr>
            <p:cNvSpPr/>
            <p:nvPr/>
          </p:nvSpPr>
          <p:spPr>
            <a:xfrm>
              <a:off x="323528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Losange 47">
              <a:extLst>
                <a:ext uri="{FF2B5EF4-FFF2-40B4-BE49-F238E27FC236}">
                  <a16:creationId xmlns:a16="http://schemas.microsoft.com/office/drawing/2014/main" id="{E9643A60-E354-444A-B716-28F5E2F4D0AC}"/>
                </a:ext>
              </a:extLst>
            </p:cNvPr>
            <p:cNvSpPr/>
            <p:nvPr/>
          </p:nvSpPr>
          <p:spPr>
            <a:xfrm>
              <a:off x="584474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Losange 48">
              <a:extLst>
                <a:ext uri="{FF2B5EF4-FFF2-40B4-BE49-F238E27FC236}">
                  <a16:creationId xmlns:a16="http://schemas.microsoft.com/office/drawing/2014/main" id="{83E0F4DB-A4C8-471F-BCBD-64497211E745}"/>
                </a:ext>
              </a:extLst>
            </p:cNvPr>
            <p:cNvSpPr/>
            <p:nvPr/>
          </p:nvSpPr>
          <p:spPr>
            <a:xfrm>
              <a:off x="839489" y="6273316"/>
              <a:ext cx="216024" cy="216024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56713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</TotalTime>
  <Words>272</Words>
  <Application>Microsoft Office PowerPoint</Application>
  <PresentationFormat>Affichage à l'écran (4:3)</PresentationFormat>
  <Paragraphs>137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Berlin</vt:lpstr>
      <vt:lpstr>Les titres de documents scientifiques : c récurrences dans les syntagmes binominaux après un double point</vt:lpstr>
      <vt:lpstr>Plan</vt:lpstr>
      <vt:lpstr>Le titre comme objet d’études</vt:lpstr>
      <vt:lpstr>Informer vs attirer</vt:lpstr>
      <vt:lpstr>Informer vs attirer</vt:lpstr>
      <vt:lpstr>Le double point</vt:lpstr>
      <vt:lpstr>Problématique</vt:lpstr>
      <vt:lpstr>Des données au corpus</vt:lpstr>
      <vt:lpstr>Anatomie d’un titre</vt:lpstr>
      <vt:lpstr>Position des lemmes</vt:lpstr>
      <vt:lpstr>Fabrication d’un patron</vt:lpstr>
      <vt:lpstr>Résultats d’une capture</vt:lpstr>
      <vt:lpstr>Récurrences dans les résultats</vt:lpstr>
      <vt:lpstr>Récurrences dans les résultats</vt:lpstr>
      <vt:lpstr>Récurrences dans les résultats</vt:lpstr>
      <vt:lpstr>Réflexions</vt:lpstr>
      <vt:lpstr>Limites de notre étude</vt:lpstr>
    </vt:vector>
  </TitlesOfParts>
  <Company>Thales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titres de documents scientifiques :  récurrences dans les syntagmes  binominaux après un double point</dc:title>
  <dc:creator>Damien Gouteux</dc:creator>
  <cp:lastModifiedBy>Damien Gouteux</cp:lastModifiedBy>
  <cp:revision>21</cp:revision>
  <dcterms:created xsi:type="dcterms:W3CDTF">2018-09-05T14:34:25Z</dcterms:created>
  <dcterms:modified xsi:type="dcterms:W3CDTF">2018-09-10T21:56:56Z</dcterms:modified>
</cp:coreProperties>
</file>