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Economica"/>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Mathilde Esp"/>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46144CB-B6D7-4AE7-AA13-703B9A65BA09}">
  <a:tblStyle styleId="{D46144CB-B6D7-4AE7-AA13-703B9A65BA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Italic.fntdata"/><Relationship Id="rId20" Type="http://schemas.openxmlformats.org/officeDocument/2006/relationships/slide" Target="slides/slide13.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5.xml"/><Relationship Id="rId44" Type="http://schemas.openxmlformats.org/officeDocument/2006/relationships/font" Target="fonts/OpenSans-boldItalic.fntdata"/><Relationship Id="rId21" Type="http://schemas.openxmlformats.org/officeDocument/2006/relationships/slide" Target="slides/slide14.xml"/><Relationship Id="rId43" Type="http://schemas.openxmlformats.org/officeDocument/2006/relationships/font" Target="fonts/OpenSans-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Economica-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Economica-italic.fntdata"/><Relationship Id="rId16" Type="http://schemas.openxmlformats.org/officeDocument/2006/relationships/slide" Target="slides/slide9.xml"/><Relationship Id="rId38" Type="http://schemas.openxmlformats.org/officeDocument/2006/relationships/font" Target="fonts/Economica-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15T11:08:58.760">
    <p:pos x="700" y="1035"/>
    <p:text>Tu devrais anonymiser le tweet et flouter la photo.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fferson-Henrique/GetOldTweets-pyth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80% = 40 / 50</a:t>
            </a:r>
            <a:endParaRPr/>
          </a:p>
          <a:p>
            <a:pPr indent="0" lvl="0" marL="0">
              <a:spcBef>
                <a:spcPts val="0"/>
              </a:spcBef>
              <a:spcAft>
                <a:spcPts val="0"/>
              </a:spcAft>
              <a:buNone/>
            </a:pPr>
            <a:r>
              <a:rPr lang="fr"/>
              <a:t>54% = 27 / 50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80% = 40 / 50</a:t>
            </a:r>
            <a:endParaRPr/>
          </a:p>
          <a:p>
            <a:pPr indent="0" lvl="0" marL="0" rtl="0">
              <a:spcBef>
                <a:spcPts val="0"/>
              </a:spcBef>
              <a:spcAft>
                <a:spcPts val="0"/>
              </a:spcAft>
              <a:buNone/>
            </a:pPr>
            <a:r>
              <a:rPr lang="fr"/>
              <a:t>54% = 27 / 50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Parler de cooccurrence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me touche, me caresse : acte physique</a:t>
            </a:r>
            <a:endParaRPr/>
          </a:p>
          <a:p>
            <a:pPr indent="0" lvl="0" marL="0">
              <a:spcBef>
                <a:spcPts val="0"/>
              </a:spcBef>
              <a:spcAft>
                <a:spcPts val="0"/>
              </a:spcAft>
              <a:buNone/>
            </a:pPr>
            <a:r>
              <a:rPr lang="fr"/>
              <a:t>nature relation : mon chef</a:t>
            </a:r>
            <a:endParaRPr/>
          </a:p>
          <a:p>
            <a:pPr indent="0" lvl="0" marL="0" rtl="0">
              <a:spcBef>
                <a:spcPts val="0"/>
              </a:spcBef>
              <a:spcAft>
                <a:spcPts val="0"/>
              </a:spcAft>
              <a:buNone/>
            </a:pPr>
            <a:r>
              <a:rPr lang="fr"/>
              <a:t>entité nommée : @fr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Difficulté de tweeters comme matériels et légers avantages</a:t>
            </a:r>
            <a:endParaRPr/>
          </a:p>
          <a:p>
            <a:pPr indent="0" lvl="0" marL="0">
              <a:spcBef>
                <a:spcPts val="0"/>
              </a:spcBef>
              <a:spcAft>
                <a:spcPts val="0"/>
              </a:spcAft>
              <a:buNone/>
            </a:pPr>
            <a:r>
              <a:rPr lang="fr"/>
              <a:t>Danger de l’ironie des faux-semblants</a:t>
            </a:r>
            <a:endParaRPr/>
          </a:p>
          <a:p>
            <a:pPr indent="0" lvl="0" marL="0">
              <a:spcBef>
                <a:spcPts val="0"/>
              </a:spcBef>
              <a:spcAft>
                <a:spcPts val="0"/>
              </a:spcAft>
              <a:buNone/>
            </a:pPr>
            <a:r>
              <a:rPr lang="fr"/>
              <a:t>Voir d’autres catégorisations ?</a:t>
            </a:r>
            <a:endParaRPr/>
          </a:p>
          <a:p>
            <a:pPr indent="0" lvl="0" marL="0" rtl="0">
              <a:spcBef>
                <a:spcPts val="0"/>
              </a:spcBef>
              <a:spcAft>
                <a:spcPts val="0"/>
              </a:spcAft>
              <a:buNone/>
            </a:pPr>
            <a:r>
              <a:rPr lang="fr"/>
              <a:t>Mise à l’échelle de l’anno auto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fr" sz="1800">
                <a:solidFill>
                  <a:schemeClr val="dk1"/>
                </a:solidFill>
                <a:latin typeface="Open Sans"/>
                <a:ea typeface="Open Sans"/>
                <a:cs typeface="Open Sans"/>
                <a:sym typeface="Open Sans"/>
              </a:rPr>
              <a:t>API non officielle « GetOldTweets » pour moissonnage automatique : </a:t>
            </a:r>
            <a:r>
              <a:rPr lang="fr" sz="1800" u="sng">
                <a:solidFill>
                  <a:schemeClr val="hlink"/>
                </a:solidFill>
                <a:latin typeface="Open Sans"/>
                <a:ea typeface="Open Sans"/>
                <a:cs typeface="Open Sans"/>
                <a:sym typeface="Open Sans"/>
                <a:hlinkClick r:id="rId2"/>
              </a:rPr>
              <a:t>https://github.com/Jefferson-Henrique/GetOldTweets-python</a:t>
            </a:r>
            <a:endParaRPr sz="1800">
              <a:solidFill>
                <a:schemeClr val="dk1"/>
              </a:solidFill>
              <a:latin typeface="Open Sans"/>
              <a:ea typeface="Open Sans"/>
              <a:cs typeface="Open Sans"/>
              <a:sym typeface="Open Sans"/>
            </a:endParaRPr>
          </a:p>
          <a:p>
            <a:pPr indent="0" lvl="0" marL="0" rtl="0">
              <a:lnSpc>
                <a:spcPct val="115000"/>
              </a:lnSpc>
              <a:spcBef>
                <a:spcPts val="1600"/>
              </a:spcBef>
              <a:spcAft>
                <a:spcPts val="0"/>
              </a:spcAft>
              <a:buNone/>
            </a:pPr>
            <a:r>
              <a:rPr lang="fr" sz="1800">
                <a:solidFill>
                  <a:schemeClr val="dk1"/>
                </a:solidFill>
                <a:latin typeface="Open Sans"/>
                <a:ea typeface="Open Sans"/>
                <a:cs typeface="Open Sans"/>
                <a:sym typeface="Open Sans"/>
              </a:rPr>
              <a:t>Car très peu de tweets respecte ce critère (cela doit être mis en relation avec la polémique sur l’aspect délation/dénonciation du mouvement).</a:t>
            </a:r>
            <a:endParaRPr sz="1800">
              <a:solidFill>
                <a:schemeClr val="dk1"/>
              </a:solidFill>
              <a:latin typeface="Open Sans"/>
              <a:ea typeface="Open Sans"/>
              <a:cs typeface="Open Sans"/>
              <a:sym typeface="Open Sans"/>
            </a:endParaRPr>
          </a:p>
          <a:p>
            <a:pPr indent="0" lvl="0" marL="0" rtl="0">
              <a:lnSpc>
                <a:spcPct val="115000"/>
              </a:lnSpc>
              <a:spcBef>
                <a:spcPts val="1600"/>
              </a:spcBef>
              <a:spcAft>
                <a:spcPts val="1600"/>
              </a:spcAft>
              <a:buNone/>
            </a:pPr>
            <a:r>
              <a:rPr lang="fr" sz="1800">
                <a:solidFill>
                  <a:schemeClr val="dk1"/>
                </a:solidFill>
                <a:latin typeface="Open Sans"/>
                <a:ea typeface="Open Sans"/>
                <a:cs typeface="Open Sans"/>
                <a:sym typeface="Open Sans"/>
              </a:rPr>
              <a:t>Contexte pro = l’agissant du moins</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fr" sz="1800">
                <a:solidFill>
                  <a:schemeClr val="dk1"/>
                </a:solidFill>
                <a:latin typeface="Open Sans"/>
                <a:ea typeface="Open Sans"/>
                <a:cs typeface="Open Sans"/>
                <a:sym typeface="Open Sans"/>
              </a:rPr>
              <a:t>Attention à Frédéric Mistral : nom du lycée</a:t>
            </a:r>
            <a:endParaRPr sz="1800">
              <a:solidFill>
                <a:schemeClr val="dk1"/>
              </a:solidFill>
              <a:latin typeface="Open Sans"/>
              <a:ea typeface="Open Sans"/>
              <a:cs typeface="Open Sans"/>
              <a:sym typeface="Open Sans"/>
            </a:endParaRPr>
          </a:p>
          <a:p>
            <a:pPr indent="0" lvl="0" marL="0" rtl="0">
              <a:lnSpc>
                <a:spcPct val="115000"/>
              </a:lnSpc>
              <a:spcBef>
                <a:spcPts val="1600"/>
              </a:spcBef>
              <a:spcAft>
                <a:spcPts val="1600"/>
              </a:spcAft>
              <a:buNone/>
            </a:pPr>
            <a:r>
              <a:rPr lang="fr" sz="1800">
                <a:solidFill>
                  <a:schemeClr val="dk1"/>
                </a:solidFill>
                <a:latin typeface="Open Sans"/>
                <a:ea typeface="Open Sans"/>
                <a:cs typeface="Open Sans"/>
                <a:sym typeface="Open Sans"/>
              </a:rPr>
              <a:t>Floren ⇒ Florence . Pour Extraction d’info et Entités nommées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fr" sz="1800">
                <a:solidFill>
                  <a:schemeClr val="dk1"/>
                </a:solidFill>
                <a:latin typeface="Open Sans"/>
                <a:ea typeface="Open Sans"/>
                <a:cs typeface="Open Sans"/>
                <a:sym typeface="Open Sans"/>
              </a:rPr>
              <a:t>Retweets et favoris dépendent beaucoup du réseau de l’auteur. Son tweet sera plus vu et donc potentiellement retweeté et/ou favorisé s’il est très connecté.</a:t>
            </a:r>
            <a:endParaRPr sz="1800">
              <a:solidFill>
                <a:schemeClr val="dk1"/>
              </a:solidFill>
              <a:latin typeface="Open Sans"/>
              <a:ea typeface="Open Sans"/>
              <a:cs typeface="Open Sans"/>
              <a:sym typeface="Open Sans"/>
            </a:endParaRPr>
          </a:p>
          <a:p>
            <a:pPr indent="0" lvl="0" marL="0" rtl="0">
              <a:lnSpc>
                <a:spcPct val="115000"/>
              </a:lnSpc>
              <a:spcBef>
                <a:spcPts val="1600"/>
              </a:spcBef>
              <a:spcAft>
                <a:spcPts val="1600"/>
              </a:spcAft>
              <a:buNone/>
            </a:pPr>
            <a:r>
              <a:rPr lang="fr" sz="1800">
                <a:solidFill>
                  <a:schemeClr val="dk1"/>
                </a:solidFill>
                <a:latin typeface="Open Sans"/>
                <a:ea typeface="Open Sans"/>
                <a:cs typeface="Open Sans"/>
                <a:sym typeface="Open Sans"/>
              </a:rPr>
              <a:t>Max retweets 886 max favoris 596</a:t>
            </a:r>
            <a:endParaRPr sz="1800">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hyperlink" Target="https://twitter.com/Shiwie_/status/93118344685210009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witter.com/search-advanc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2729550" y="791575"/>
            <a:ext cx="3506100" cy="1992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fr"/>
              <a:t>PROJET TAL_2018</a:t>
            </a:r>
            <a:endParaRPr/>
          </a:p>
          <a:p>
            <a:pPr indent="0" lvl="0" marL="0">
              <a:spcBef>
                <a:spcPts val="0"/>
              </a:spcBef>
              <a:spcAft>
                <a:spcPts val="0"/>
              </a:spcAft>
              <a:buNone/>
            </a:pPr>
            <a:r>
              <a:t/>
            </a:r>
            <a:endParaRPr/>
          </a:p>
          <a:p>
            <a:pPr indent="0" lvl="0" marL="0">
              <a:spcBef>
                <a:spcPts val="0"/>
              </a:spcBef>
              <a:spcAft>
                <a:spcPts val="0"/>
              </a:spcAft>
              <a:buNone/>
            </a:pPr>
            <a:r>
              <a:rPr lang="fr"/>
              <a:t>MASTER LITL</a:t>
            </a:r>
            <a:endParaRPr/>
          </a:p>
        </p:txBody>
      </p:sp>
      <p:sp>
        <p:nvSpPr>
          <p:cNvPr id="63" name="Shape 63"/>
          <p:cNvSpPr txBox="1"/>
          <p:nvPr>
            <p:ph idx="1" type="subTitle"/>
          </p:nvPr>
        </p:nvSpPr>
        <p:spPr>
          <a:xfrm>
            <a:off x="968975" y="3434600"/>
            <a:ext cx="6045900" cy="76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Caractérisation de messages sexistes:</a:t>
            </a:r>
            <a:endParaRPr/>
          </a:p>
          <a:p>
            <a:pPr indent="0" lvl="0" marL="0">
              <a:spcBef>
                <a:spcPts val="0"/>
              </a:spcBef>
              <a:spcAft>
                <a:spcPts val="0"/>
              </a:spcAft>
              <a:buNone/>
            </a:pPr>
            <a:r>
              <a:rPr lang="fr"/>
              <a:t>Application à tweeter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fr"/>
              <a:t>III. Analyse du corpus</a:t>
            </a:r>
            <a:endParaRPr/>
          </a:p>
        </p:txBody>
      </p:sp>
      <p:sp>
        <p:nvSpPr>
          <p:cNvPr id="130" name="Shape 1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Le sexe des victimes :                             		Le sexe de l’agresseur : </a:t>
            </a:r>
            <a:endParaRPr/>
          </a:p>
          <a:p>
            <a:pPr indent="0" lvl="0" marL="0" rtl="0">
              <a:spcBef>
                <a:spcPts val="1600"/>
              </a:spcBef>
              <a:spcAft>
                <a:spcPts val="0"/>
              </a:spcAft>
              <a:buNone/>
            </a:pPr>
            <a:br>
              <a:rPr lang="fr"/>
            </a:br>
            <a:endParaRPr/>
          </a:p>
          <a:p>
            <a:pPr indent="0" lvl="0" marL="0" rtl="0">
              <a:spcBef>
                <a:spcPts val="1600"/>
              </a:spcBef>
              <a:spcAft>
                <a:spcPts val="0"/>
              </a:spcAft>
              <a:buNone/>
            </a:pPr>
            <a:r>
              <a:t/>
            </a:r>
            <a:endParaRPr/>
          </a:p>
          <a:p>
            <a:pPr indent="0" lvl="0" marL="0" rtl="0">
              <a:spcBef>
                <a:spcPts val="1600"/>
              </a:spcBef>
              <a:spcAft>
                <a:spcPts val="1600"/>
              </a:spcAft>
              <a:buNone/>
            </a:pPr>
            <a:r>
              <a:rPr lang="fr"/>
              <a:t>Milieu :</a:t>
            </a:r>
            <a:endParaRPr sz="1400"/>
          </a:p>
        </p:txBody>
      </p:sp>
      <p:sp>
        <p:nvSpPr>
          <p:cNvPr id="131" name="Shape 131"/>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7</a:t>
            </a:r>
            <a:endParaRPr sz="1200"/>
          </a:p>
          <a:p>
            <a:pPr indent="0" lvl="0" marL="0" rtl="0" algn="ctr">
              <a:spcBef>
                <a:spcPts val="0"/>
              </a:spcBef>
              <a:spcAft>
                <a:spcPts val="0"/>
              </a:spcAft>
              <a:buNone/>
            </a:pPr>
            <a:r>
              <a:rPr lang="fr" sz="1200"/>
              <a:t> 22</a:t>
            </a:r>
            <a:endParaRPr sz="1200"/>
          </a:p>
        </p:txBody>
      </p:sp>
      <p:cxnSp>
        <p:nvCxnSpPr>
          <p:cNvPr id="132" name="Shape 132"/>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graphicFrame>
        <p:nvGraphicFramePr>
          <p:cNvPr id="133" name="Shape 133"/>
          <p:cNvGraphicFramePr/>
          <p:nvPr/>
        </p:nvGraphicFramePr>
        <p:xfrm>
          <a:off x="369425" y="1733925"/>
          <a:ext cx="3000000" cy="3000000"/>
        </p:xfrm>
        <a:graphic>
          <a:graphicData uri="http://schemas.openxmlformats.org/drawingml/2006/table">
            <a:tbl>
              <a:tblPr>
                <a:noFill/>
                <a:tableStyleId>{D46144CB-B6D7-4AE7-AA13-703B9A65BA09}</a:tableStyleId>
              </a:tblPr>
              <a:tblGrid>
                <a:gridCol w="1833775"/>
                <a:gridCol w="1939750"/>
              </a:tblGrid>
              <a:tr h="381000">
                <a:tc>
                  <a:txBody>
                    <a:bodyPr>
                      <a:noAutofit/>
                    </a:bodyPr>
                    <a:lstStyle/>
                    <a:p>
                      <a:pPr indent="0" lvl="0" marL="0" algn="ctr">
                        <a:spcBef>
                          <a:spcPts val="0"/>
                        </a:spcBef>
                        <a:spcAft>
                          <a:spcPts val="0"/>
                        </a:spcAft>
                        <a:buNone/>
                      </a:pPr>
                      <a:r>
                        <a:rPr b="1" lang="fr"/>
                        <a:t>Femmes</a:t>
                      </a:r>
                      <a:endParaRPr b="1"/>
                    </a:p>
                  </a:txBody>
                  <a:tcPr marT="91425" marB="91425" marR="91425" marL="91425">
                    <a:solidFill>
                      <a:schemeClr val="accent6"/>
                    </a:solidFill>
                  </a:tcPr>
                </a:tc>
                <a:tc>
                  <a:txBody>
                    <a:bodyPr>
                      <a:noAutofit/>
                    </a:bodyPr>
                    <a:lstStyle/>
                    <a:p>
                      <a:pPr indent="0" lvl="0" marL="0" algn="ctr">
                        <a:spcBef>
                          <a:spcPts val="0"/>
                        </a:spcBef>
                        <a:spcAft>
                          <a:spcPts val="0"/>
                        </a:spcAft>
                        <a:buNone/>
                      </a:pPr>
                      <a:r>
                        <a:rPr b="1" lang="fr"/>
                        <a:t>Hommes</a:t>
                      </a:r>
                      <a:endParaRPr b="1"/>
                    </a:p>
                  </a:txBody>
                  <a:tcPr marT="91425" marB="91425" marR="91425" marL="91425">
                    <a:solidFill>
                      <a:schemeClr val="accent6"/>
                    </a:solidFill>
                  </a:tcPr>
                </a:tc>
              </a:tr>
              <a:tr h="381000">
                <a:tc>
                  <a:txBody>
                    <a:bodyPr>
                      <a:noAutofit/>
                    </a:bodyPr>
                    <a:lstStyle/>
                    <a:p>
                      <a:pPr indent="0" lvl="0" marL="0" algn="ctr">
                        <a:spcBef>
                          <a:spcPts val="0"/>
                        </a:spcBef>
                        <a:spcAft>
                          <a:spcPts val="0"/>
                        </a:spcAft>
                        <a:buNone/>
                      </a:pPr>
                      <a:r>
                        <a:rPr lang="fr"/>
                        <a:t>54%</a:t>
                      </a:r>
                      <a:endParaRPr/>
                    </a:p>
                  </a:txBody>
                  <a:tcPr marT="91425" marB="91425" marR="91425" marL="91425"/>
                </a:tc>
                <a:tc>
                  <a:txBody>
                    <a:bodyPr>
                      <a:noAutofit/>
                    </a:bodyPr>
                    <a:lstStyle/>
                    <a:p>
                      <a:pPr indent="0" lvl="0" marL="0" algn="ctr">
                        <a:spcBef>
                          <a:spcPts val="0"/>
                        </a:spcBef>
                        <a:spcAft>
                          <a:spcPts val="0"/>
                        </a:spcAft>
                        <a:buNone/>
                      </a:pPr>
                      <a:r>
                        <a:rPr lang="fr"/>
                        <a:t>10%</a:t>
                      </a:r>
                      <a:endParaRPr/>
                    </a:p>
                  </a:txBody>
                  <a:tcPr marT="91425" marB="91425" marR="91425" marL="91425"/>
                </a:tc>
              </a:tr>
            </a:tbl>
          </a:graphicData>
        </a:graphic>
      </p:graphicFrame>
      <p:graphicFrame>
        <p:nvGraphicFramePr>
          <p:cNvPr id="134" name="Shape 134"/>
          <p:cNvGraphicFramePr/>
          <p:nvPr/>
        </p:nvGraphicFramePr>
        <p:xfrm>
          <a:off x="4877575" y="1733925"/>
          <a:ext cx="3000000" cy="3000000"/>
        </p:xfrm>
        <a:graphic>
          <a:graphicData uri="http://schemas.openxmlformats.org/drawingml/2006/table">
            <a:tbl>
              <a:tblPr>
                <a:noFill/>
                <a:tableStyleId>{D46144CB-B6D7-4AE7-AA13-703B9A65BA09}</a:tableStyleId>
              </a:tblPr>
              <a:tblGrid>
                <a:gridCol w="1833775"/>
                <a:gridCol w="1939750"/>
              </a:tblGrid>
              <a:tr h="381000">
                <a:tc>
                  <a:txBody>
                    <a:bodyPr>
                      <a:noAutofit/>
                    </a:bodyPr>
                    <a:lstStyle/>
                    <a:p>
                      <a:pPr indent="0" lvl="0" marL="0" rtl="0" algn="ctr">
                        <a:spcBef>
                          <a:spcPts val="0"/>
                        </a:spcBef>
                        <a:spcAft>
                          <a:spcPts val="0"/>
                        </a:spcAft>
                        <a:buNone/>
                      </a:pPr>
                      <a:r>
                        <a:rPr b="1" lang="fr"/>
                        <a:t>Femmes</a:t>
                      </a:r>
                      <a:endParaRPr b="1"/>
                    </a:p>
                  </a:txBody>
                  <a:tcPr marT="91425" marB="91425" marR="91425" marL="91425">
                    <a:solidFill>
                      <a:schemeClr val="accent6"/>
                    </a:solidFill>
                  </a:tcPr>
                </a:tc>
                <a:tc>
                  <a:txBody>
                    <a:bodyPr>
                      <a:noAutofit/>
                    </a:bodyPr>
                    <a:lstStyle/>
                    <a:p>
                      <a:pPr indent="0" lvl="0" marL="0" rtl="0" algn="ctr">
                        <a:spcBef>
                          <a:spcPts val="0"/>
                        </a:spcBef>
                        <a:spcAft>
                          <a:spcPts val="0"/>
                        </a:spcAft>
                        <a:buNone/>
                      </a:pPr>
                      <a:r>
                        <a:rPr b="1" lang="fr"/>
                        <a:t>Hommes</a:t>
                      </a:r>
                      <a:endParaRPr b="1"/>
                    </a:p>
                  </a:txBody>
                  <a:tcPr marT="91425" marB="91425" marR="91425" marL="91425">
                    <a:solidFill>
                      <a:schemeClr val="accent6"/>
                    </a:solidFill>
                  </a:tcPr>
                </a:tc>
              </a:tr>
              <a:tr h="381000">
                <a:tc>
                  <a:txBody>
                    <a:bodyPr>
                      <a:noAutofit/>
                    </a:bodyPr>
                    <a:lstStyle/>
                    <a:p>
                      <a:pPr indent="0" lvl="0" marL="0" rtl="0" algn="ctr">
                        <a:spcBef>
                          <a:spcPts val="0"/>
                        </a:spcBef>
                        <a:spcAft>
                          <a:spcPts val="0"/>
                        </a:spcAft>
                        <a:buNone/>
                      </a:pPr>
                      <a:r>
                        <a:rPr lang="fr"/>
                        <a:t>2</a:t>
                      </a:r>
                      <a:r>
                        <a:rPr lang="fr"/>
                        <a:t>%</a:t>
                      </a:r>
                      <a:endParaRPr/>
                    </a:p>
                  </a:txBody>
                  <a:tcPr marT="91425" marB="91425" marR="91425" marL="91425"/>
                </a:tc>
                <a:tc>
                  <a:txBody>
                    <a:bodyPr>
                      <a:noAutofit/>
                    </a:bodyPr>
                    <a:lstStyle/>
                    <a:p>
                      <a:pPr indent="0" lvl="0" marL="0" rtl="0" algn="ctr">
                        <a:spcBef>
                          <a:spcPts val="0"/>
                        </a:spcBef>
                        <a:spcAft>
                          <a:spcPts val="0"/>
                        </a:spcAft>
                        <a:buNone/>
                      </a:pPr>
                      <a:r>
                        <a:rPr lang="fr"/>
                        <a:t>8</a:t>
                      </a:r>
                      <a:r>
                        <a:rPr lang="fr"/>
                        <a:t>0%</a:t>
                      </a:r>
                      <a:endParaRPr/>
                    </a:p>
                  </a:txBody>
                  <a:tcPr marT="91425" marB="91425" marR="91425" marL="91425"/>
                </a:tc>
              </a:tr>
            </a:tbl>
          </a:graphicData>
        </a:graphic>
      </p:graphicFrame>
      <p:graphicFrame>
        <p:nvGraphicFramePr>
          <p:cNvPr id="135" name="Shape 135"/>
          <p:cNvGraphicFramePr/>
          <p:nvPr/>
        </p:nvGraphicFramePr>
        <p:xfrm>
          <a:off x="1469375" y="3105425"/>
          <a:ext cx="3000000" cy="3000000"/>
        </p:xfrm>
        <a:graphic>
          <a:graphicData uri="http://schemas.openxmlformats.org/drawingml/2006/table">
            <a:tbl>
              <a:tblPr>
                <a:noFill/>
                <a:tableStyleId>{D46144CB-B6D7-4AE7-AA13-703B9A65BA09}</a:tableStyleId>
              </a:tblPr>
              <a:tblGrid>
                <a:gridCol w="1206500"/>
                <a:gridCol w="1206500"/>
                <a:gridCol w="1206500"/>
                <a:gridCol w="1206500"/>
                <a:gridCol w="1206500"/>
                <a:gridCol w="1206500"/>
              </a:tblGrid>
              <a:tr h="381000">
                <a:tc>
                  <a:txBody>
                    <a:bodyPr>
                      <a:noAutofit/>
                    </a:bodyPr>
                    <a:lstStyle/>
                    <a:p>
                      <a:pPr indent="0" lvl="0" marL="0" algn="ctr">
                        <a:spcBef>
                          <a:spcPts val="0"/>
                        </a:spcBef>
                        <a:spcAft>
                          <a:spcPts val="0"/>
                        </a:spcAft>
                        <a:buNone/>
                      </a:pPr>
                      <a:r>
                        <a:rPr b="1" lang="fr"/>
                        <a:t>Politique</a:t>
                      </a:r>
                      <a:endParaRPr b="1"/>
                    </a:p>
                  </a:txBody>
                  <a:tcPr marT="91425" marB="91425" marR="91425" marL="91425">
                    <a:solidFill>
                      <a:schemeClr val="accent6"/>
                    </a:solidFill>
                  </a:tcPr>
                </a:tc>
                <a:tc>
                  <a:txBody>
                    <a:bodyPr>
                      <a:noAutofit/>
                    </a:bodyPr>
                    <a:lstStyle/>
                    <a:p>
                      <a:pPr indent="0" lvl="0" marL="0" algn="ctr">
                        <a:spcBef>
                          <a:spcPts val="0"/>
                        </a:spcBef>
                        <a:spcAft>
                          <a:spcPts val="0"/>
                        </a:spcAft>
                        <a:buNone/>
                      </a:pPr>
                      <a:r>
                        <a:rPr b="1" lang="fr"/>
                        <a:t>Études</a:t>
                      </a:r>
                      <a:endParaRPr b="1"/>
                    </a:p>
                  </a:txBody>
                  <a:tcPr marT="91425" marB="91425" marR="91425" marL="91425">
                    <a:solidFill>
                      <a:schemeClr val="accent6"/>
                    </a:solidFill>
                  </a:tcPr>
                </a:tc>
                <a:tc>
                  <a:txBody>
                    <a:bodyPr>
                      <a:noAutofit/>
                    </a:bodyPr>
                    <a:lstStyle/>
                    <a:p>
                      <a:pPr indent="0" lvl="0" marL="0" algn="ctr">
                        <a:spcBef>
                          <a:spcPts val="0"/>
                        </a:spcBef>
                        <a:spcAft>
                          <a:spcPts val="0"/>
                        </a:spcAft>
                        <a:buNone/>
                      </a:pPr>
                      <a:r>
                        <a:rPr b="1" lang="fr"/>
                        <a:t>Santé</a:t>
                      </a:r>
                      <a:endParaRPr b="1"/>
                    </a:p>
                  </a:txBody>
                  <a:tcPr marT="91425" marB="91425" marR="91425" marL="91425">
                    <a:solidFill>
                      <a:schemeClr val="accent6"/>
                    </a:solidFill>
                  </a:tcPr>
                </a:tc>
                <a:tc>
                  <a:txBody>
                    <a:bodyPr>
                      <a:noAutofit/>
                    </a:bodyPr>
                    <a:lstStyle/>
                    <a:p>
                      <a:pPr indent="0" lvl="0" marL="0" algn="ctr">
                        <a:spcBef>
                          <a:spcPts val="0"/>
                        </a:spcBef>
                        <a:spcAft>
                          <a:spcPts val="0"/>
                        </a:spcAft>
                        <a:buNone/>
                      </a:pPr>
                      <a:r>
                        <a:rPr b="1" lang="fr"/>
                        <a:t>Police</a:t>
                      </a:r>
                      <a:endParaRPr b="1"/>
                    </a:p>
                  </a:txBody>
                  <a:tcPr marT="91425" marB="91425" marR="91425" marL="91425">
                    <a:solidFill>
                      <a:schemeClr val="accent6"/>
                    </a:solidFill>
                  </a:tcPr>
                </a:tc>
                <a:tc>
                  <a:txBody>
                    <a:bodyPr>
                      <a:noAutofit/>
                    </a:bodyPr>
                    <a:lstStyle/>
                    <a:p>
                      <a:pPr indent="0" lvl="0" marL="0" algn="ctr">
                        <a:spcBef>
                          <a:spcPts val="0"/>
                        </a:spcBef>
                        <a:spcAft>
                          <a:spcPts val="0"/>
                        </a:spcAft>
                        <a:buNone/>
                      </a:pPr>
                      <a:r>
                        <a:rPr b="1" lang="fr"/>
                        <a:t>Cinéma</a:t>
                      </a:r>
                      <a:endParaRPr b="1"/>
                    </a:p>
                  </a:txBody>
                  <a:tcPr marT="91425" marB="91425" marR="91425" marL="91425">
                    <a:solidFill>
                      <a:schemeClr val="accent6"/>
                    </a:solidFill>
                  </a:tcPr>
                </a:tc>
                <a:tc>
                  <a:txBody>
                    <a:bodyPr>
                      <a:noAutofit/>
                    </a:bodyPr>
                    <a:lstStyle/>
                    <a:p>
                      <a:pPr indent="0" lvl="0" marL="0" algn="ctr">
                        <a:spcBef>
                          <a:spcPts val="0"/>
                        </a:spcBef>
                        <a:spcAft>
                          <a:spcPts val="0"/>
                        </a:spcAft>
                        <a:buNone/>
                      </a:pPr>
                      <a:r>
                        <a:rPr b="1" lang="fr"/>
                        <a:t>Média</a:t>
                      </a:r>
                      <a:endParaRPr b="1"/>
                    </a:p>
                  </a:txBody>
                  <a:tcPr marT="91425" marB="91425" marR="91425" marL="91425">
                    <a:solidFill>
                      <a:schemeClr val="accent6"/>
                    </a:solidFill>
                  </a:tcPr>
                </a:tc>
              </a:tr>
              <a:tr h="381000">
                <a:tc>
                  <a:txBody>
                    <a:bodyPr>
                      <a:noAutofit/>
                    </a:bodyPr>
                    <a:lstStyle/>
                    <a:p>
                      <a:pPr indent="0" lvl="0" marL="0" algn="ctr">
                        <a:spcBef>
                          <a:spcPts val="0"/>
                        </a:spcBef>
                        <a:spcAft>
                          <a:spcPts val="0"/>
                        </a:spcAft>
                        <a:buNone/>
                      </a:pPr>
                      <a:r>
                        <a:rPr lang="fr"/>
                        <a:t>18%</a:t>
                      </a:r>
                      <a:endParaRPr/>
                    </a:p>
                  </a:txBody>
                  <a:tcPr marT="91425" marB="91425" marR="91425" marL="91425"/>
                </a:tc>
                <a:tc>
                  <a:txBody>
                    <a:bodyPr>
                      <a:noAutofit/>
                    </a:bodyPr>
                    <a:lstStyle/>
                    <a:p>
                      <a:pPr indent="0" lvl="0" marL="0" algn="ctr">
                        <a:spcBef>
                          <a:spcPts val="0"/>
                        </a:spcBef>
                        <a:spcAft>
                          <a:spcPts val="0"/>
                        </a:spcAft>
                        <a:buNone/>
                      </a:pPr>
                      <a:r>
                        <a:rPr lang="fr"/>
                        <a:t>16%</a:t>
                      </a:r>
                      <a:endParaRPr/>
                    </a:p>
                  </a:txBody>
                  <a:tcPr marT="91425" marB="91425" marR="91425" marL="91425"/>
                </a:tc>
                <a:tc>
                  <a:txBody>
                    <a:bodyPr>
                      <a:noAutofit/>
                    </a:bodyPr>
                    <a:lstStyle/>
                    <a:p>
                      <a:pPr indent="0" lvl="0" marL="0" algn="ctr">
                        <a:spcBef>
                          <a:spcPts val="0"/>
                        </a:spcBef>
                        <a:spcAft>
                          <a:spcPts val="0"/>
                        </a:spcAft>
                        <a:buNone/>
                      </a:pPr>
                      <a:r>
                        <a:rPr lang="fr"/>
                        <a:t>8%</a:t>
                      </a:r>
                      <a:endParaRPr/>
                    </a:p>
                  </a:txBody>
                  <a:tcPr marT="91425" marB="91425" marR="91425" marL="91425"/>
                </a:tc>
                <a:tc>
                  <a:txBody>
                    <a:bodyPr>
                      <a:noAutofit/>
                    </a:bodyPr>
                    <a:lstStyle/>
                    <a:p>
                      <a:pPr indent="0" lvl="0" marL="0" algn="ctr">
                        <a:spcBef>
                          <a:spcPts val="0"/>
                        </a:spcBef>
                        <a:spcAft>
                          <a:spcPts val="0"/>
                        </a:spcAft>
                        <a:buNone/>
                      </a:pPr>
                      <a:r>
                        <a:rPr lang="fr"/>
                        <a:t>6%</a:t>
                      </a:r>
                      <a:endParaRPr/>
                    </a:p>
                  </a:txBody>
                  <a:tcPr marT="91425" marB="91425" marR="91425" marL="91425"/>
                </a:tc>
                <a:tc>
                  <a:txBody>
                    <a:bodyPr>
                      <a:noAutofit/>
                    </a:bodyPr>
                    <a:lstStyle/>
                    <a:p>
                      <a:pPr indent="0" lvl="0" marL="0" algn="ctr">
                        <a:spcBef>
                          <a:spcPts val="0"/>
                        </a:spcBef>
                        <a:spcAft>
                          <a:spcPts val="0"/>
                        </a:spcAft>
                        <a:buNone/>
                      </a:pPr>
                      <a:r>
                        <a:rPr lang="fr"/>
                        <a:t>6%</a:t>
                      </a:r>
                      <a:endParaRPr/>
                    </a:p>
                  </a:txBody>
                  <a:tcPr marT="91425" marB="91425" marR="91425" marL="91425"/>
                </a:tc>
                <a:tc>
                  <a:txBody>
                    <a:bodyPr>
                      <a:noAutofit/>
                    </a:bodyPr>
                    <a:lstStyle/>
                    <a:p>
                      <a:pPr indent="0" lvl="0" marL="0" algn="ctr">
                        <a:spcBef>
                          <a:spcPts val="0"/>
                        </a:spcBef>
                        <a:spcAft>
                          <a:spcPts val="0"/>
                        </a:spcAft>
                        <a:buNone/>
                      </a:pPr>
                      <a:r>
                        <a:rPr lang="fr"/>
                        <a:t>4%</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III. Analyse du corpus</a:t>
            </a:r>
            <a:endParaRPr/>
          </a:p>
        </p:txBody>
      </p:sp>
      <p:sp>
        <p:nvSpPr>
          <p:cNvPr id="141" name="Shape 1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Acte de langage :</a:t>
            </a:r>
            <a:br>
              <a:rPr lang="fr" sz="1400"/>
            </a:br>
            <a:endParaRPr sz="14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0" lvl="0" marL="0" rtl="0">
              <a:spcBef>
                <a:spcPts val="1600"/>
              </a:spcBef>
              <a:spcAft>
                <a:spcPts val="0"/>
              </a:spcAft>
              <a:buNone/>
            </a:pPr>
            <a:r>
              <a:rPr lang="fr"/>
              <a:t>Nature de la relation :</a:t>
            </a:r>
            <a:endParaRPr/>
          </a:p>
          <a:p>
            <a:pPr indent="0" lvl="0" marL="0" rtl="0">
              <a:spcBef>
                <a:spcPts val="1600"/>
              </a:spcBef>
              <a:spcAft>
                <a:spcPts val="1600"/>
              </a:spcAft>
              <a:buNone/>
            </a:pPr>
            <a:r>
              <a:t/>
            </a:r>
            <a:endParaRPr/>
          </a:p>
        </p:txBody>
      </p:sp>
      <p:sp>
        <p:nvSpPr>
          <p:cNvPr id="142" name="Shape 142"/>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8</a:t>
            </a:r>
            <a:endParaRPr sz="1200"/>
          </a:p>
          <a:p>
            <a:pPr indent="0" lvl="0" marL="0" rtl="0" algn="ctr">
              <a:spcBef>
                <a:spcPts val="0"/>
              </a:spcBef>
              <a:spcAft>
                <a:spcPts val="0"/>
              </a:spcAft>
              <a:buNone/>
            </a:pPr>
            <a:r>
              <a:rPr lang="fr" sz="1200"/>
              <a:t> 22</a:t>
            </a:r>
            <a:endParaRPr sz="1200"/>
          </a:p>
        </p:txBody>
      </p:sp>
      <p:cxnSp>
        <p:nvCxnSpPr>
          <p:cNvPr id="143" name="Shape 143"/>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graphicFrame>
        <p:nvGraphicFramePr>
          <p:cNvPr id="144" name="Shape 144"/>
          <p:cNvGraphicFramePr/>
          <p:nvPr/>
        </p:nvGraphicFramePr>
        <p:xfrm>
          <a:off x="627800" y="1786950"/>
          <a:ext cx="3000000" cy="3000000"/>
        </p:xfrm>
        <a:graphic>
          <a:graphicData uri="http://schemas.openxmlformats.org/drawingml/2006/table">
            <a:tbl>
              <a:tblPr>
                <a:noFill/>
                <a:tableStyleId>{D46144CB-B6D7-4AE7-AA13-703B9A65BA09}</a:tableStyleId>
              </a:tblPr>
              <a:tblGrid>
                <a:gridCol w="1312450"/>
                <a:gridCol w="1285925"/>
                <a:gridCol w="994400"/>
                <a:gridCol w="1193175"/>
                <a:gridCol w="1034150"/>
                <a:gridCol w="1034150"/>
                <a:gridCol w="1034150"/>
              </a:tblGrid>
              <a:tr h="381000">
                <a:tc>
                  <a:txBody>
                    <a:bodyPr>
                      <a:noAutofit/>
                    </a:bodyPr>
                    <a:lstStyle/>
                    <a:p>
                      <a:pPr indent="0" lvl="0" marL="0" rtl="0" algn="ctr">
                        <a:spcBef>
                          <a:spcPts val="0"/>
                        </a:spcBef>
                        <a:spcAft>
                          <a:spcPts val="0"/>
                        </a:spcAft>
                        <a:buNone/>
                      </a:pPr>
                      <a:r>
                        <a:rPr b="1" lang="fr"/>
                        <a:t>Aucun</a:t>
                      </a:r>
                      <a:endParaRPr b="1"/>
                    </a:p>
                  </a:txBody>
                  <a:tcPr marT="91425" marB="91425" marR="91425" marL="91425">
                    <a:solidFill>
                      <a:schemeClr val="accent6"/>
                    </a:solidFill>
                  </a:tcPr>
                </a:tc>
                <a:tc>
                  <a:txBody>
                    <a:bodyPr>
                      <a:noAutofit/>
                    </a:bodyPr>
                    <a:lstStyle/>
                    <a:p>
                      <a:pPr indent="0" lvl="0" marL="0" rtl="0" algn="ctr">
                        <a:spcBef>
                          <a:spcPts val="0"/>
                        </a:spcBef>
                        <a:spcAft>
                          <a:spcPts val="0"/>
                        </a:spcAft>
                        <a:buNone/>
                      </a:pPr>
                      <a:r>
                        <a:rPr b="1" lang="fr"/>
                        <a:t>Expressif</a:t>
                      </a:r>
                      <a:endParaRPr b="1"/>
                    </a:p>
                  </a:txBody>
                  <a:tcPr marT="91425" marB="91425" marR="91425" marL="91425">
                    <a:solidFill>
                      <a:schemeClr val="accent6"/>
                    </a:solidFill>
                  </a:tcPr>
                </a:tc>
                <a:tc>
                  <a:txBody>
                    <a:bodyPr>
                      <a:noAutofit/>
                    </a:bodyPr>
                    <a:lstStyle/>
                    <a:p>
                      <a:pPr indent="0" lvl="0" marL="0" rtl="0" algn="ctr">
                        <a:spcBef>
                          <a:spcPts val="0"/>
                        </a:spcBef>
                        <a:spcAft>
                          <a:spcPts val="0"/>
                        </a:spcAft>
                        <a:buNone/>
                      </a:pPr>
                      <a:r>
                        <a:rPr b="1" lang="fr"/>
                        <a:t>Promissif</a:t>
                      </a:r>
                      <a:endParaRPr b="1"/>
                    </a:p>
                  </a:txBody>
                  <a:tcPr marT="91425" marB="91425" marR="91425" marL="91425">
                    <a:solidFill>
                      <a:schemeClr val="accent6"/>
                    </a:solidFill>
                  </a:tcPr>
                </a:tc>
                <a:tc>
                  <a:txBody>
                    <a:bodyPr>
                      <a:noAutofit/>
                    </a:bodyPr>
                    <a:lstStyle/>
                    <a:p>
                      <a:pPr indent="0" lvl="0" marL="0" rtl="0" algn="ctr">
                        <a:spcBef>
                          <a:spcPts val="0"/>
                        </a:spcBef>
                        <a:spcAft>
                          <a:spcPts val="0"/>
                        </a:spcAft>
                        <a:buNone/>
                      </a:pPr>
                      <a:r>
                        <a:rPr b="1" lang="fr"/>
                        <a:t>Interrogatif</a:t>
                      </a:r>
                      <a:endParaRPr b="1"/>
                    </a:p>
                  </a:txBody>
                  <a:tcPr marT="91425" marB="91425" marR="91425" marL="91425">
                    <a:solidFill>
                      <a:schemeClr val="accent6"/>
                    </a:solidFill>
                  </a:tcPr>
                </a:tc>
                <a:tc>
                  <a:txBody>
                    <a:bodyPr>
                      <a:noAutofit/>
                    </a:bodyPr>
                    <a:lstStyle/>
                    <a:p>
                      <a:pPr indent="0" lvl="0" marL="0" rtl="0" algn="ctr">
                        <a:spcBef>
                          <a:spcPts val="0"/>
                        </a:spcBef>
                        <a:spcAft>
                          <a:spcPts val="0"/>
                        </a:spcAft>
                        <a:buNone/>
                      </a:pPr>
                      <a:r>
                        <a:rPr b="1" lang="fr"/>
                        <a:t>Inconnu</a:t>
                      </a:r>
                      <a:endParaRPr b="1"/>
                    </a:p>
                  </a:txBody>
                  <a:tcPr marT="91425" marB="91425" marR="91425" marL="91425">
                    <a:solidFill>
                      <a:schemeClr val="accent6"/>
                    </a:solidFill>
                  </a:tcPr>
                </a:tc>
                <a:tc>
                  <a:txBody>
                    <a:bodyPr>
                      <a:noAutofit/>
                    </a:bodyPr>
                    <a:lstStyle/>
                    <a:p>
                      <a:pPr indent="0" lvl="0" marL="0" rtl="0" algn="ctr">
                        <a:spcBef>
                          <a:spcPts val="0"/>
                        </a:spcBef>
                        <a:spcAft>
                          <a:spcPts val="0"/>
                        </a:spcAft>
                        <a:buClr>
                          <a:schemeClr val="dk1"/>
                        </a:buClr>
                        <a:buSzPts val="1100"/>
                        <a:buFont typeface="Arial"/>
                        <a:buNone/>
                      </a:pPr>
                      <a:r>
                        <a:rPr b="1" lang="fr">
                          <a:solidFill>
                            <a:schemeClr val="dk1"/>
                          </a:solidFill>
                        </a:rPr>
                        <a:t>Injonctif</a:t>
                      </a:r>
                      <a:endParaRPr b="1"/>
                    </a:p>
                  </a:txBody>
                  <a:tcPr marT="91425" marB="91425" marR="91425" marL="91425">
                    <a:solidFill>
                      <a:schemeClr val="accent6"/>
                    </a:solidFill>
                  </a:tcPr>
                </a:tc>
                <a:tc>
                  <a:txBody>
                    <a:bodyPr>
                      <a:noAutofit/>
                    </a:bodyPr>
                    <a:lstStyle/>
                    <a:p>
                      <a:pPr indent="0" lvl="0" marL="0" rtl="0" algn="ctr">
                        <a:spcBef>
                          <a:spcPts val="0"/>
                        </a:spcBef>
                        <a:spcAft>
                          <a:spcPts val="0"/>
                        </a:spcAft>
                        <a:buNone/>
                      </a:pPr>
                      <a:r>
                        <a:rPr b="1" lang="fr"/>
                        <a:t>Déclaratif</a:t>
                      </a:r>
                      <a:endParaRPr b="1"/>
                    </a:p>
                  </a:txBody>
                  <a:tcPr marT="91425" marB="91425" marR="91425" marL="91425">
                    <a:solidFill>
                      <a:schemeClr val="accent6"/>
                    </a:solidFill>
                  </a:tcPr>
                </a:tc>
              </a:tr>
              <a:tr h="381000">
                <a:tc>
                  <a:txBody>
                    <a:bodyPr>
                      <a:noAutofit/>
                    </a:bodyPr>
                    <a:lstStyle/>
                    <a:p>
                      <a:pPr indent="0" lvl="0" marL="0" rtl="0" algn="ctr">
                        <a:spcBef>
                          <a:spcPts val="0"/>
                        </a:spcBef>
                        <a:spcAft>
                          <a:spcPts val="0"/>
                        </a:spcAft>
                        <a:buNone/>
                      </a:pPr>
                      <a:r>
                        <a:rPr lang="fr"/>
                        <a:t>58%</a:t>
                      </a:r>
                      <a:endParaRPr/>
                    </a:p>
                  </a:txBody>
                  <a:tcPr marT="91425" marB="91425" marR="91425" marL="91425"/>
                </a:tc>
                <a:tc>
                  <a:txBody>
                    <a:bodyPr>
                      <a:noAutofit/>
                    </a:bodyPr>
                    <a:lstStyle/>
                    <a:p>
                      <a:pPr indent="0" lvl="0" marL="0" rtl="0" algn="ctr">
                        <a:spcBef>
                          <a:spcPts val="0"/>
                        </a:spcBef>
                        <a:spcAft>
                          <a:spcPts val="0"/>
                        </a:spcAft>
                        <a:buNone/>
                      </a:pPr>
                      <a:r>
                        <a:rPr lang="fr"/>
                        <a:t>10</a:t>
                      </a:r>
                      <a:r>
                        <a:rPr lang="fr"/>
                        <a:t>%</a:t>
                      </a:r>
                      <a:endParaRPr/>
                    </a:p>
                  </a:txBody>
                  <a:tcPr marT="91425" marB="91425" marR="91425" marL="91425"/>
                </a:tc>
                <a:tc>
                  <a:txBody>
                    <a:bodyPr>
                      <a:noAutofit/>
                    </a:bodyPr>
                    <a:lstStyle/>
                    <a:p>
                      <a:pPr indent="0" lvl="0" marL="0" rtl="0" algn="ctr">
                        <a:spcBef>
                          <a:spcPts val="0"/>
                        </a:spcBef>
                        <a:spcAft>
                          <a:spcPts val="0"/>
                        </a:spcAft>
                        <a:buNone/>
                      </a:pPr>
                      <a:r>
                        <a:rPr lang="fr"/>
                        <a:t>8</a:t>
                      </a:r>
                      <a:r>
                        <a:rPr lang="fr"/>
                        <a:t>%</a:t>
                      </a:r>
                      <a:endParaRPr/>
                    </a:p>
                  </a:txBody>
                  <a:tcPr marT="91425" marB="91425" marR="91425" marL="91425"/>
                </a:tc>
                <a:tc>
                  <a:txBody>
                    <a:bodyPr>
                      <a:noAutofit/>
                    </a:bodyPr>
                    <a:lstStyle/>
                    <a:p>
                      <a:pPr indent="0" lvl="0" marL="0" rtl="0" algn="ctr">
                        <a:spcBef>
                          <a:spcPts val="0"/>
                        </a:spcBef>
                        <a:spcAft>
                          <a:spcPts val="0"/>
                        </a:spcAft>
                        <a:buNone/>
                      </a:pPr>
                      <a:r>
                        <a:rPr lang="fr"/>
                        <a:t>8</a:t>
                      </a:r>
                      <a:r>
                        <a:rPr lang="fr"/>
                        <a:t>%</a:t>
                      </a:r>
                      <a:endParaRPr/>
                    </a:p>
                  </a:txBody>
                  <a:tcPr marT="91425" marB="91425" marR="91425" marL="91425"/>
                </a:tc>
                <a:tc>
                  <a:txBody>
                    <a:bodyPr>
                      <a:noAutofit/>
                    </a:bodyPr>
                    <a:lstStyle/>
                    <a:p>
                      <a:pPr indent="0" lvl="0" marL="0" rtl="0" algn="ctr">
                        <a:spcBef>
                          <a:spcPts val="0"/>
                        </a:spcBef>
                        <a:spcAft>
                          <a:spcPts val="0"/>
                        </a:spcAft>
                        <a:buNone/>
                      </a:pPr>
                      <a:r>
                        <a:rPr lang="fr"/>
                        <a:t>6</a:t>
                      </a:r>
                      <a:r>
                        <a:rPr lang="fr"/>
                        <a:t>%</a:t>
                      </a:r>
                      <a:endParaRPr/>
                    </a:p>
                  </a:txBody>
                  <a:tcPr marT="91425" marB="91425" marR="91425" marL="91425"/>
                </a:tc>
                <a:tc>
                  <a:txBody>
                    <a:bodyPr>
                      <a:noAutofit/>
                    </a:bodyPr>
                    <a:lstStyle/>
                    <a:p>
                      <a:pPr indent="0" lvl="0" marL="0" rtl="0" algn="ctr">
                        <a:spcBef>
                          <a:spcPts val="0"/>
                        </a:spcBef>
                        <a:spcAft>
                          <a:spcPts val="0"/>
                        </a:spcAft>
                        <a:buNone/>
                      </a:pPr>
                      <a:r>
                        <a:rPr lang="fr"/>
                        <a:t>6</a:t>
                      </a:r>
                      <a:r>
                        <a:rPr lang="fr"/>
                        <a:t>%</a:t>
                      </a:r>
                      <a:endParaRPr/>
                    </a:p>
                  </a:txBody>
                  <a:tcPr marT="91425" marB="91425" marR="91425" marL="91425"/>
                </a:tc>
                <a:tc>
                  <a:txBody>
                    <a:bodyPr>
                      <a:noAutofit/>
                    </a:bodyPr>
                    <a:lstStyle/>
                    <a:p>
                      <a:pPr indent="0" lvl="0" marL="0" rtl="0" algn="ctr">
                        <a:spcBef>
                          <a:spcPts val="0"/>
                        </a:spcBef>
                        <a:spcAft>
                          <a:spcPts val="0"/>
                        </a:spcAft>
                        <a:buNone/>
                      </a:pPr>
                      <a:r>
                        <a:rPr lang="fr"/>
                        <a:t>4%</a:t>
                      </a:r>
                      <a:endParaRPr/>
                    </a:p>
                  </a:txBody>
                  <a:tcPr marT="91425" marB="91425" marR="91425" marL="91425"/>
                </a:tc>
              </a:tr>
            </a:tbl>
          </a:graphicData>
        </a:graphic>
      </p:graphicFrame>
      <p:graphicFrame>
        <p:nvGraphicFramePr>
          <p:cNvPr id="145" name="Shape 145"/>
          <p:cNvGraphicFramePr/>
          <p:nvPr/>
        </p:nvGraphicFramePr>
        <p:xfrm>
          <a:off x="952500" y="3489475"/>
          <a:ext cx="3000000" cy="3000000"/>
        </p:xfrm>
        <a:graphic>
          <a:graphicData uri="http://schemas.openxmlformats.org/drawingml/2006/table">
            <a:tbl>
              <a:tblPr>
                <a:noFill/>
                <a:tableStyleId>{D46144CB-B6D7-4AE7-AA13-703B9A65BA09}</a:tableStyleId>
              </a:tblPr>
              <a:tblGrid>
                <a:gridCol w="1447800"/>
                <a:gridCol w="1447800"/>
                <a:gridCol w="1447800"/>
                <a:gridCol w="1447800"/>
                <a:gridCol w="1447800"/>
              </a:tblGrid>
              <a:tr h="381000">
                <a:tc>
                  <a:txBody>
                    <a:bodyPr>
                      <a:noAutofit/>
                    </a:bodyPr>
                    <a:lstStyle/>
                    <a:p>
                      <a:pPr indent="0" lvl="0" marL="0" algn="ctr">
                        <a:spcBef>
                          <a:spcPts val="0"/>
                        </a:spcBef>
                        <a:spcAft>
                          <a:spcPts val="0"/>
                        </a:spcAft>
                        <a:buNone/>
                      </a:pPr>
                      <a:r>
                        <a:rPr b="1" lang="fr"/>
                        <a:t>Vertical pers. d’autorité</a:t>
                      </a:r>
                      <a:endParaRPr b="1"/>
                    </a:p>
                  </a:txBody>
                  <a:tcPr marT="91425" marB="91425" marR="91425" marL="91425">
                    <a:solidFill>
                      <a:schemeClr val="accent6"/>
                    </a:solidFill>
                  </a:tcPr>
                </a:tc>
                <a:tc>
                  <a:txBody>
                    <a:bodyPr>
                      <a:noAutofit/>
                    </a:bodyPr>
                    <a:lstStyle/>
                    <a:p>
                      <a:pPr indent="0" lvl="0" marL="0" algn="ctr">
                        <a:spcBef>
                          <a:spcPts val="0"/>
                        </a:spcBef>
                        <a:spcAft>
                          <a:spcPts val="0"/>
                        </a:spcAft>
                        <a:buNone/>
                      </a:pPr>
                      <a:r>
                        <a:rPr b="1" lang="fr"/>
                        <a:t>Vertical professionnel</a:t>
                      </a:r>
                      <a:endParaRPr b="1"/>
                    </a:p>
                  </a:txBody>
                  <a:tcPr marT="91425" marB="91425" marR="91425" marL="91425">
                    <a:solidFill>
                      <a:schemeClr val="accent6"/>
                    </a:solidFill>
                  </a:tcPr>
                </a:tc>
                <a:tc>
                  <a:txBody>
                    <a:bodyPr>
                      <a:noAutofit/>
                    </a:bodyPr>
                    <a:lstStyle/>
                    <a:p>
                      <a:pPr indent="0" lvl="0" marL="0" algn="ctr">
                        <a:spcBef>
                          <a:spcPts val="0"/>
                        </a:spcBef>
                        <a:spcAft>
                          <a:spcPts val="0"/>
                        </a:spcAft>
                        <a:buNone/>
                      </a:pPr>
                      <a:r>
                        <a:rPr b="1" lang="fr"/>
                        <a:t>Horizontal</a:t>
                      </a:r>
                      <a:endParaRPr b="1"/>
                    </a:p>
                  </a:txBody>
                  <a:tcPr marT="91425" marB="91425" marR="91425" marL="91425">
                    <a:solidFill>
                      <a:schemeClr val="accent6"/>
                    </a:solidFill>
                  </a:tcPr>
                </a:tc>
                <a:tc>
                  <a:txBody>
                    <a:bodyPr>
                      <a:noAutofit/>
                    </a:bodyPr>
                    <a:lstStyle/>
                    <a:p>
                      <a:pPr indent="0" lvl="0" marL="0" algn="ctr">
                        <a:spcBef>
                          <a:spcPts val="0"/>
                        </a:spcBef>
                        <a:spcAft>
                          <a:spcPts val="0"/>
                        </a:spcAft>
                        <a:buNone/>
                      </a:pPr>
                      <a:r>
                        <a:rPr b="1" lang="fr">
                          <a:solidFill>
                            <a:schemeClr val="dk1"/>
                          </a:solidFill>
                        </a:rPr>
                        <a:t>Relation clientèle</a:t>
                      </a:r>
                      <a:endParaRPr b="1"/>
                    </a:p>
                  </a:txBody>
                  <a:tcPr marT="91425" marB="91425" marR="91425" marL="91425">
                    <a:solidFill>
                      <a:schemeClr val="accent6"/>
                    </a:solidFill>
                  </a:tcPr>
                </a:tc>
                <a:tc>
                  <a:txBody>
                    <a:bodyPr>
                      <a:noAutofit/>
                    </a:bodyPr>
                    <a:lstStyle/>
                    <a:p>
                      <a:pPr indent="0" lvl="0" marL="0" algn="ctr">
                        <a:spcBef>
                          <a:spcPts val="0"/>
                        </a:spcBef>
                        <a:spcAft>
                          <a:spcPts val="0"/>
                        </a:spcAft>
                        <a:buClr>
                          <a:schemeClr val="dk1"/>
                        </a:buClr>
                        <a:buSzPts val="1100"/>
                        <a:buFont typeface="Arial"/>
                        <a:buNone/>
                      </a:pPr>
                      <a:r>
                        <a:rPr b="1" lang="fr">
                          <a:solidFill>
                            <a:schemeClr val="dk1"/>
                          </a:solidFill>
                        </a:rPr>
                        <a:t>Inconnue</a:t>
                      </a:r>
                      <a:endParaRPr b="1"/>
                    </a:p>
                  </a:txBody>
                  <a:tcPr marT="91425" marB="91425" marR="91425" marL="91425">
                    <a:solidFill>
                      <a:schemeClr val="accent6"/>
                    </a:solidFill>
                  </a:tcPr>
                </a:tc>
              </a:tr>
              <a:tr h="381000">
                <a:tc>
                  <a:txBody>
                    <a:bodyPr>
                      <a:noAutofit/>
                    </a:bodyPr>
                    <a:lstStyle/>
                    <a:p>
                      <a:pPr indent="0" lvl="0" marL="0" algn="ctr">
                        <a:spcBef>
                          <a:spcPts val="0"/>
                        </a:spcBef>
                        <a:spcAft>
                          <a:spcPts val="0"/>
                        </a:spcAft>
                        <a:buNone/>
                      </a:pPr>
                      <a:r>
                        <a:rPr lang="fr"/>
                        <a:t>28%</a:t>
                      </a:r>
                      <a:endParaRPr/>
                    </a:p>
                  </a:txBody>
                  <a:tcPr marT="91425" marB="91425" marR="91425" marL="91425"/>
                </a:tc>
                <a:tc>
                  <a:txBody>
                    <a:bodyPr>
                      <a:noAutofit/>
                    </a:bodyPr>
                    <a:lstStyle/>
                    <a:p>
                      <a:pPr indent="0" lvl="0" marL="0" algn="ctr">
                        <a:spcBef>
                          <a:spcPts val="0"/>
                        </a:spcBef>
                        <a:spcAft>
                          <a:spcPts val="0"/>
                        </a:spcAft>
                        <a:buNone/>
                      </a:pPr>
                      <a:r>
                        <a:rPr lang="fr"/>
                        <a:t>28%</a:t>
                      </a:r>
                      <a:endParaRPr/>
                    </a:p>
                  </a:txBody>
                  <a:tcPr marT="91425" marB="91425" marR="91425" marL="91425"/>
                </a:tc>
                <a:tc>
                  <a:txBody>
                    <a:bodyPr>
                      <a:noAutofit/>
                    </a:bodyPr>
                    <a:lstStyle/>
                    <a:p>
                      <a:pPr indent="0" lvl="0" marL="0" algn="ctr">
                        <a:spcBef>
                          <a:spcPts val="0"/>
                        </a:spcBef>
                        <a:spcAft>
                          <a:spcPts val="0"/>
                        </a:spcAft>
                        <a:buNone/>
                      </a:pPr>
                      <a:r>
                        <a:rPr lang="fr"/>
                        <a:t>20%</a:t>
                      </a:r>
                      <a:endParaRPr/>
                    </a:p>
                  </a:txBody>
                  <a:tcPr marT="91425" marB="91425" marR="91425" marL="91425"/>
                </a:tc>
                <a:tc>
                  <a:txBody>
                    <a:bodyPr>
                      <a:noAutofit/>
                    </a:bodyPr>
                    <a:lstStyle/>
                    <a:p>
                      <a:pPr indent="0" lvl="0" marL="0" algn="ctr">
                        <a:spcBef>
                          <a:spcPts val="0"/>
                        </a:spcBef>
                        <a:spcAft>
                          <a:spcPts val="0"/>
                        </a:spcAft>
                        <a:buNone/>
                      </a:pPr>
                      <a:r>
                        <a:rPr lang="fr"/>
                        <a:t>12%</a:t>
                      </a:r>
                      <a:endParaRPr/>
                    </a:p>
                  </a:txBody>
                  <a:tcPr marT="91425" marB="91425" marR="91425" marL="91425"/>
                </a:tc>
                <a:tc>
                  <a:txBody>
                    <a:bodyPr>
                      <a:noAutofit/>
                    </a:bodyPr>
                    <a:lstStyle/>
                    <a:p>
                      <a:pPr indent="0" lvl="0" marL="0" algn="ctr">
                        <a:spcBef>
                          <a:spcPts val="0"/>
                        </a:spcBef>
                        <a:spcAft>
                          <a:spcPts val="0"/>
                        </a:spcAft>
                        <a:buNone/>
                      </a:pPr>
                      <a:r>
                        <a:rPr lang="fr"/>
                        <a:t>12%</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III. Analyse du corpus : mots-dièse</a:t>
            </a:r>
            <a:endParaRPr/>
          </a:p>
        </p:txBody>
      </p:sp>
      <p:sp>
        <p:nvSpPr>
          <p:cNvPr id="151" name="Shape 151"/>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9</a:t>
            </a:r>
            <a:endParaRPr sz="1200"/>
          </a:p>
          <a:p>
            <a:pPr indent="0" lvl="0" marL="0" rtl="0" algn="ctr">
              <a:spcBef>
                <a:spcPts val="0"/>
              </a:spcBef>
              <a:spcAft>
                <a:spcPts val="0"/>
              </a:spcAft>
              <a:buNone/>
            </a:pPr>
            <a:r>
              <a:rPr lang="fr" sz="1200"/>
              <a:t> 22</a:t>
            </a:r>
            <a:endParaRPr sz="1200"/>
          </a:p>
        </p:txBody>
      </p:sp>
      <p:cxnSp>
        <p:nvCxnSpPr>
          <p:cNvPr id="152" name="Shape 152"/>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
        <p:nvSpPr>
          <p:cNvPr id="153" name="Shape 153"/>
          <p:cNvSpPr txBox="1"/>
          <p:nvPr/>
        </p:nvSpPr>
        <p:spPr>
          <a:xfrm>
            <a:off x="311700" y="1574100"/>
            <a:ext cx="8520600" cy="22401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50800" marR="50800" rtl="0">
              <a:lnSpc>
                <a:spcPct val="115000"/>
              </a:lnSpc>
              <a:spcBef>
                <a:spcPts val="0"/>
              </a:spcBef>
              <a:spcAft>
                <a:spcPts val="0"/>
              </a:spcAft>
              <a:buClr>
                <a:schemeClr val="dk1"/>
              </a:buClr>
              <a:buSzPts val="1100"/>
              <a:buFont typeface="Arial"/>
              <a:buNone/>
            </a:pPr>
            <a:r>
              <a:rPr lang="fr" sz="1800">
                <a:solidFill>
                  <a:schemeClr val="dk1"/>
                </a:solidFill>
                <a:highlight>
                  <a:schemeClr val="accent6"/>
                </a:highlight>
                <a:latin typeface="Open Sans"/>
                <a:ea typeface="Open Sans"/>
                <a:cs typeface="Open Sans"/>
                <a:sym typeface="Open Sans"/>
              </a:rPr>
              <a:t>#Harcèlementsexuel</a:t>
            </a:r>
            <a:r>
              <a:rPr lang="fr" sz="1800">
                <a:solidFill>
                  <a:schemeClr val="dk1"/>
                </a:solidFill>
                <a:latin typeface="Open Sans"/>
                <a:ea typeface="Open Sans"/>
                <a:cs typeface="Open Sans"/>
                <a:sym typeface="Open Sans"/>
              </a:rPr>
              <a:t> au </a:t>
            </a:r>
            <a:r>
              <a:rPr lang="fr" sz="1800">
                <a:solidFill>
                  <a:schemeClr val="dk1"/>
                </a:solidFill>
                <a:highlight>
                  <a:schemeClr val="accent6"/>
                </a:highlight>
                <a:latin typeface="Open Sans"/>
                <a:ea typeface="Open Sans"/>
                <a:cs typeface="Open Sans"/>
                <a:sym typeface="Open Sans"/>
              </a:rPr>
              <a:t>#MJS</a:t>
            </a:r>
            <a:r>
              <a:rPr lang="fr" sz="1800">
                <a:solidFill>
                  <a:schemeClr val="dk1"/>
                </a:solidFill>
                <a:latin typeface="Open Sans"/>
                <a:ea typeface="Open Sans"/>
                <a:cs typeface="Open Sans"/>
                <a:sym typeface="Open Sans"/>
              </a:rPr>
              <a:t> par </a:t>
            </a:r>
            <a:r>
              <a:rPr lang="fr" sz="1800">
                <a:solidFill>
                  <a:schemeClr val="dk1"/>
                </a:solidFill>
                <a:highlight>
                  <a:schemeClr val="accent6"/>
                </a:highlight>
                <a:latin typeface="Open Sans"/>
                <a:ea typeface="Open Sans"/>
                <a:cs typeface="Open Sans"/>
                <a:sym typeface="Open Sans"/>
              </a:rPr>
              <a:t>#ThierryMarchallBeck</a:t>
            </a:r>
            <a:r>
              <a:rPr lang="fr" sz="1800">
                <a:solidFill>
                  <a:schemeClr val="dk1"/>
                </a:solidFill>
                <a:latin typeface="Open Sans"/>
                <a:ea typeface="Open Sans"/>
                <a:cs typeface="Open Sans"/>
                <a:sym typeface="Open Sans"/>
              </a:rPr>
              <a:t> (militant... </a:t>
            </a:r>
            <a:r>
              <a:rPr lang="fr" sz="1800">
                <a:solidFill>
                  <a:schemeClr val="dk1"/>
                </a:solidFill>
                <a:highlight>
                  <a:schemeClr val="accent6"/>
                </a:highlight>
                <a:latin typeface="Open Sans"/>
                <a:ea typeface="Open Sans"/>
                <a:cs typeface="Open Sans"/>
                <a:sym typeface="Open Sans"/>
              </a:rPr>
              <a:t>#féministe</a:t>
            </a:r>
            <a:r>
              <a:rPr lang="fr" sz="1800">
                <a:solidFill>
                  <a:schemeClr val="dk1"/>
                </a:solidFill>
                <a:latin typeface="Open Sans"/>
                <a:ea typeface="Open Sans"/>
                <a:cs typeface="Open Sans"/>
                <a:sym typeface="Open Sans"/>
              </a:rPr>
              <a:t> et </a:t>
            </a:r>
            <a:r>
              <a:rPr lang="fr" sz="1800">
                <a:solidFill>
                  <a:schemeClr val="dk1"/>
                </a:solidFill>
                <a:highlight>
                  <a:schemeClr val="accent6"/>
                </a:highlight>
                <a:latin typeface="Open Sans"/>
                <a:ea typeface="Open Sans"/>
                <a:cs typeface="Open Sans"/>
                <a:sym typeface="Open Sans"/>
              </a:rPr>
              <a:t>#lgbt</a:t>
            </a:r>
            <a:r>
              <a:rPr lang="fr" sz="1800">
                <a:solidFill>
                  <a:schemeClr val="dk1"/>
                </a:solidFill>
                <a:latin typeface="Open Sans"/>
                <a:ea typeface="Open Sans"/>
                <a:cs typeface="Open Sans"/>
                <a:sym typeface="Open Sans"/>
              </a:rPr>
              <a:t> , ,membre cabinet </a:t>
            </a:r>
            <a:r>
              <a:rPr lang="fr" sz="1800">
                <a:solidFill>
                  <a:schemeClr val="dk1"/>
                </a:solidFill>
                <a:highlight>
                  <a:schemeClr val="accent6"/>
                </a:highlight>
                <a:latin typeface="Open Sans"/>
                <a:ea typeface="Open Sans"/>
                <a:cs typeface="Open Sans"/>
                <a:sym typeface="Open Sans"/>
              </a:rPr>
              <a:t>#Hamon</a:t>
            </a:r>
            <a:r>
              <a:rPr lang="fr" sz="1800">
                <a:solidFill>
                  <a:schemeClr val="dk1"/>
                </a:solidFill>
                <a:latin typeface="Open Sans"/>
                <a:ea typeface="Open Sans"/>
                <a:cs typeface="Open Sans"/>
                <a:sym typeface="Open Sans"/>
              </a:rPr>
              <a:t> ): «J’ai dû le masturber pour m’en débarrasser» - </a:t>
            </a:r>
            <a:r>
              <a:rPr lang="fr" sz="1800">
                <a:solidFill>
                  <a:schemeClr val="dk1"/>
                </a:solidFill>
                <a:highlight>
                  <a:schemeClr val="accent6"/>
                </a:highlight>
                <a:latin typeface="Open Sans"/>
                <a:ea typeface="Open Sans"/>
                <a:cs typeface="Open Sans"/>
                <a:sym typeface="Open Sans"/>
              </a:rPr>
              <a:t>#PS</a:t>
            </a:r>
            <a:r>
              <a:rPr lang="fr" sz="1800">
                <a:solidFill>
                  <a:schemeClr val="dk1"/>
                </a:solidFill>
                <a:latin typeface="Open Sans"/>
                <a:ea typeface="Open Sans"/>
                <a:cs typeface="Open Sans"/>
                <a:sym typeface="Open Sans"/>
              </a:rPr>
              <a:t> </a:t>
            </a:r>
            <a:r>
              <a:rPr lang="fr" sz="1800">
                <a:solidFill>
                  <a:schemeClr val="dk1"/>
                </a:solidFill>
                <a:highlight>
                  <a:schemeClr val="accent6"/>
                </a:highlight>
                <a:latin typeface="Open Sans"/>
                <a:ea typeface="Open Sans"/>
                <a:cs typeface="Open Sans"/>
                <a:sym typeface="Open Sans"/>
              </a:rPr>
              <a:t>#BalanceTonPorc</a:t>
            </a:r>
            <a:r>
              <a:rPr lang="fr" sz="1800">
                <a:solidFill>
                  <a:schemeClr val="dk1"/>
                </a:solidFill>
                <a:latin typeface="Open Sans"/>
                <a:ea typeface="Open Sans"/>
                <a:cs typeface="Open Sans"/>
                <a:sym typeface="Open Sans"/>
              </a:rPr>
              <a:t> </a:t>
            </a:r>
            <a:r>
              <a:rPr lang="fr" sz="1800">
                <a:solidFill>
                  <a:schemeClr val="dk1"/>
                </a:solidFill>
                <a:highlight>
                  <a:schemeClr val="accent6"/>
                </a:highlight>
                <a:latin typeface="Open Sans"/>
                <a:ea typeface="Open Sans"/>
                <a:cs typeface="Open Sans"/>
                <a:sym typeface="Open Sans"/>
              </a:rPr>
              <a:t>#MeToo</a:t>
            </a:r>
            <a:r>
              <a:rPr lang="fr" sz="1800">
                <a:solidFill>
                  <a:schemeClr val="dk1"/>
                </a:solidFill>
                <a:latin typeface="Open Sans"/>
                <a:ea typeface="Open Sans"/>
                <a:cs typeface="Open Sans"/>
                <a:sym typeface="Open Sans"/>
              </a:rPr>
              <a:t> </a:t>
            </a:r>
            <a:r>
              <a:rPr lang="fr" sz="1800">
                <a:solidFill>
                  <a:schemeClr val="dk1"/>
                </a:solidFill>
                <a:highlight>
                  <a:schemeClr val="accent6"/>
                </a:highlight>
                <a:latin typeface="Open Sans"/>
                <a:ea typeface="Open Sans"/>
                <a:cs typeface="Open Sans"/>
                <a:sym typeface="Open Sans"/>
              </a:rPr>
              <a:t>#Politique</a:t>
            </a:r>
            <a:r>
              <a:rPr lang="fr" sz="1800">
                <a:solidFill>
                  <a:schemeClr val="dk1"/>
                </a:solidFill>
                <a:latin typeface="Open Sans"/>
                <a:ea typeface="Open Sans"/>
                <a:cs typeface="Open Sans"/>
                <a:sym typeface="Open Sans"/>
              </a:rPr>
              <a:t> . Libé - 14.11.17http://www.liberation.fr/france/2017/11/14/harcelement-sexuel-au-mjs-j-ai-du-le-masturber-pour-m-en-debarrasser_1610103?utm_medium=social&amp;utm_source=twitter …</a:t>
            </a:r>
            <a:endParaRPr sz="1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III. Analyse du corpus : mots-dièse</a:t>
            </a:r>
            <a:endParaRPr/>
          </a:p>
        </p:txBody>
      </p:sp>
      <p:sp>
        <p:nvSpPr>
          <p:cNvPr id="159" name="Shape 1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fr"/>
              <a:t>Fréquence, cooccurrence et catégorisation</a:t>
            </a:r>
            <a:endParaRPr/>
          </a:p>
          <a:p>
            <a:pPr indent="-342900" lvl="0" marL="457200" rtl="0">
              <a:spcBef>
                <a:spcPts val="0"/>
              </a:spcBef>
              <a:spcAft>
                <a:spcPts val="0"/>
              </a:spcAft>
              <a:buSzPts val="1800"/>
              <a:buChar char="●"/>
            </a:pPr>
            <a:r>
              <a:rPr lang="fr"/>
              <a:t>39 mots-dièse différents</a:t>
            </a:r>
            <a:endParaRPr/>
          </a:p>
          <a:p>
            <a:pPr indent="0" lvl="0" marL="0" rtl="0">
              <a:spcBef>
                <a:spcPts val="1600"/>
              </a:spcBef>
              <a:spcAft>
                <a:spcPts val="1600"/>
              </a:spcAft>
              <a:buNone/>
            </a:pPr>
            <a:r>
              <a:t/>
            </a:r>
            <a:endParaRPr/>
          </a:p>
        </p:txBody>
      </p:sp>
      <p:sp>
        <p:nvSpPr>
          <p:cNvPr id="160" name="Shape 160"/>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10</a:t>
            </a:r>
            <a:endParaRPr sz="1200"/>
          </a:p>
          <a:p>
            <a:pPr indent="0" lvl="0" marL="0" rtl="0" algn="ctr">
              <a:spcBef>
                <a:spcPts val="0"/>
              </a:spcBef>
              <a:spcAft>
                <a:spcPts val="0"/>
              </a:spcAft>
              <a:buNone/>
            </a:pPr>
            <a:r>
              <a:rPr lang="fr" sz="1200"/>
              <a:t> 22</a:t>
            </a:r>
            <a:endParaRPr sz="1200"/>
          </a:p>
        </p:txBody>
      </p:sp>
      <p:cxnSp>
        <p:nvCxnSpPr>
          <p:cNvPr id="161" name="Shape 161"/>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graphicFrame>
        <p:nvGraphicFramePr>
          <p:cNvPr id="162" name="Shape 162"/>
          <p:cNvGraphicFramePr/>
          <p:nvPr/>
        </p:nvGraphicFramePr>
        <p:xfrm>
          <a:off x="306950" y="2012650"/>
          <a:ext cx="3000000" cy="3000000"/>
        </p:xfrm>
        <a:graphic>
          <a:graphicData uri="http://schemas.openxmlformats.org/drawingml/2006/table">
            <a:tbl>
              <a:tblPr>
                <a:noFill/>
                <a:tableStyleId>{D46144CB-B6D7-4AE7-AA13-703B9A65BA09}</a:tableStyleId>
              </a:tblPr>
              <a:tblGrid>
                <a:gridCol w="1060900"/>
                <a:gridCol w="907750"/>
                <a:gridCol w="996475"/>
                <a:gridCol w="952125"/>
                <a:gridCol w="634375"/>
                <a:gridCol w="996450"/>
                <a:gridCol w="663925"/>
                <a:gridCol w="1062950"/>
                <a:gridCol w="1255125"/>
              </a:tblGrid>
              <a:tr h="381000">
                <a:tc>
                  <a:txBody>
                    <a:bodyPr>
                      <a:noAutofit/>
                    </a:bodyPr>
                    <a:lstStyle/>
                    <a:p>
                      <a:pPr indent="0" lvl="0" marL="0" algn="ctr">
                        <a:spcBef>
                          <a:spcPts val="0"/>
                        </a:spcBef>
                        <a:spcAft>
                          <a:spcPts val="0"/>
                        </a:spcAft>
                        <a:buNone/>
                      </a:pPr>
                      <a:r>
                        <a:rPr lang="fr"/>
                        <a:t>Thème</a:t>
                      </a:r>
                      <a:endParaRPr/>
                    </a:p>
                  </a:txBody>
                  <a:tcPr marT="91425" marB="91425" marR="91425" marL="91425">
                    <a:solidFill>
                      <a:schemeClr val="accent6"/>
                    </a:solidFill>
                  </a:tcPr>
                </a:tc>
                <a:tc>
                  <a:txBody>
                    <a:bodyPr>
                      <a:noAutofit/>
                    </a:bodyPr>
                    <a:lstStyle/>
                    <a:p>
                      <a:pPr indent="0" lvl="0" marL="0" algn="ctr">
                        <a:spcBef>
                          <a:spcPts val="0"/>
                        </a:spcBef>
                        <a:spcAft>
                          <a:spcPts val="0"/>
                        </a:spcAft>
                        <a:buNone/>
                      </a:pPr>
                      <a:r>
                        <a:rPr lang="fr"/>
                        <a:t>Lieu</a:t>
                      </a:r>
                      <a:endParaRPr/>
                    </a:p>
                  </a:txBody>
                  <a:tcPr marT="91425" marB="91425" marR="91425" marL="91425">
                    <a:solidFill>
                      <a:schemeClr val="accent6"/>
                    </a:solidFill>
                  </a:tcPr>
                </a:tc>
                <a:tc>
                  <a:txBody>
                    <a:bodyPr>
                      <a:noAutofit/>
                    </a:bodyPr>
                    <a:lstStyle/>
                    <a:p>
                      <a:pPr indent="0" lvl="0" marL="0" algn="ctr">
                        <a:spcBef>
                          <a:spcPts val="0"/>
                        </a:spcBef>
                        <a:spcAft>
                          <a:spcPts val="0"/>
                        </a:spcAft>
                        <a:buNone/>
                      </a:pPr>
                      <a:r>
                        <a:rPr lang="fr"/>
                        <a:t>Personne</a:t>
                      </a:r>
                      <a:endParaRPr/>
                    </a:p>
                  </a:txBody>
                  <a:tcPr marT="91425" marB="91425" marR="91425" marL="91425">
                    <a:solidFill>
                      <a:schemeClr val="accent6"/>
                    </a:solidFill>
                  </a:tcPr>
                </a:tc>
                <a:tc>
                  <a:txBody>
                    <a:bodyPr>
                      <a:noAutofit/>
                    </a:bodyPr>
                    <a:lstStyle/>
                    <a:p>
                      <a:pPr indent="0" lvl="0" marL="0" algn="ctr">
                        <a:spcBef>
                          <a:spcPts val="0"/>
                        </a:spcBef>
                        <a:spcAft>
                          <a:spcPts val="0"/>
                        </a:spcAft>
                        <a:buNone/>
                      </a:pPr>
                      <a:r>
                        <a:rPr lang="fr"/>
                        <a:t>Politique</a:t>
                      </a:r>
                      <a:endParaRPr/>
                    </a:p>
                  </a:txBody>
                  <a:tcPr marT="91425" marB="91425" marR="91425" marL="91425">
                    <a:solidFill>
                      <a:schemeClr val="accent6"/>
                    </a:solidFill>
                  </a:tcPr>
                </a:tc>
                <a:tc>
                  <a:txBody>
                    <a:bodyPr>
                      <a:noAutofit/>
                    </a:bodyPr>
                    <a:lstStyle/>
                    <a:p>
                      <a:pPr indent="0" lvl="0" marL="0" algn="ctr">
                        <a:spcBef>
                          <a:spcPts val="0"/>
                        </a:spcBef>
                        <a:spcAft>
                          <a:spcPts val="0"/>
                        </a:spcAft>
                        <a:buNone/>
                      </a:pPr>
                      <a:r>
                        <a:rPr lang="fr"/>
                        <a:t>Parti</a:t>
                      </a:r>
                      <a:endParaRPr/>
                    </a:p>
                  </a:txBody>
                  <a:tcPr marT="91425" marB="91425" marR="91425" marL="91425">
                    <a:solidFill>
                      <a:schemeClr val="accent6"/>
                    </a:solidFill>
                  </a:tcPr>
                </a:tc>
                <a:tc>
                  <a:txBody>
                    <a:bodyPr>
                      <a:noAutofit/>
                    </a:bodyPr>
                    <a:lstStyle/>
                    <a:p>
                      <a:pPr indent="0" lvl="0" marL="0" algn="ctr">
                        <a:spcBef>
                          <a:spcPts val="0"/>
                        </a:spcBef>
                        <a:spcAft>
                          <a:spcPts val="0"/>
                        </a:spcAft>
                        <a:buNone/>
                      </a:pPr>
                      <a:r>
                        <a:rPr lang="fr"/>
                        <a:t>Société</a:t>
                      </a:r>
                      <a:endParaRPr/>
                    </a:p>
                  </a:txBody>
                  <a:tcPr marT="91425" marB="91425" marR="91425" marL="91425">
                    <a:solidFill>
                      <a:schemeClr val="accent6"/>
                    </a:solidFill>
                  </a:tcPr>
                </a:tc>
                <a:tc>
                  <a:txBody>
                    <a:bodyPr>
                      <a:noAutofit/>
                    </a:bodyPr>
                    <a:lstStyle/>
                    <a:p>
                      <a:pPr indent="0" lvl="0" marL="0" algn="ctr">
                        <a:spcBef>
                          <a:spcPts val="0"/>
                        </a:spcBef>
                        <a:spcAft>
                          <a:spcPts val="0"/>
                        </a:spcAft>
                        <a:buNone/>
                      </a:pPr>
                      <a:r>
                        <a:rPr lang="fr"/>
                        <a:t>Autre</a:t>
                      </a:r>
                      <a:endParaRPr/>
                    </a:p>
                  </a:txBody>
                  <a:tcPr marT="91425" marB="91425" marR="91425" marL="91425">
                    <a:solidFill>
                      <a:schemeClr val="accent6"/>
                    </a:solidFill>
                  </a:tcPr>
                </a:tc>
                <a:tc>
                  <a:txBody>
                    <a:bodyPr>
                      <a:noAutofit/>
                    </a:bodyPr>
                    <a:lstStyle/>
                    <a:p>
                      <a:pPr indent="0" lvl="0" marL="0" algn="ctr">
                        <a:spcBef>
                          <a:spcPts val="0"/>
                        </a:spcBef>
                        <a:spcAft>
                          <a:spcPts val="0"/>
                        </a:spcAft>
                        <a:buNone/>
                      </a:pPr>
                      <a:r>
                        <a:rPr lang="fr"/>
                        <a:t>Milieu</a:t>
                      </a:r>
                      <a:endParaRPr/>
                    </a:p>
                  </a:txBody>
                  <a:tcPr marT="91425" marB="91425" marR="91425" marL="91425">
                    <a:solidFill>
                      <a:schemeClr val="accent6"/>
                    </a:solidFill>
                  </a:tcPr>
                </a:tc>
                <a:tc>
                  <a:txBody>
                    <a:bodyPr>
                      <a:noAutofit/>
                    </a:bodyPr>
                    <a:lstStyle/>
                    <a:p>
                      <a:pPr indent="0" lvl="0" marL="0" algn="ctr">
                        <a:spcBef>
                          <a:spcPts val="0"/>
                        </a:spcBef>
                        <a:spcAft>
                          <a:spcPts val="0"/>
                        </a:spcAft>
                        <a:buNone/>
                      </a:pPr>
                      <a:r>
                        <a:rPr lang="fr"/>
                        <a:t>Fonction</a:t>
                      </a:r>
                      <a:endParaRPr/>
                    </a:p>
                  </a:txBody>
                  <a:tcPr marT="91425" marB="91425" marR="91425" marL="91425">
                    <a:solidFill>
                      <a:schemeClr val="accent6"/>
                    </a:solidFill>
                  </a:tcPr>
                </a:tc>
              </a:tr>
              <a:tr h="381000">
                <a:tc>
                  <a:txBody>
                    <a:bodyPr>
                      <a:noAutofit/>
                    </a:bodyPr>
                    <a:lstStyle/>
                    <a:p>
                      <a:pPr indent="0" lvl="0" marL="0" algn="ctr">
                        <a:spcBef>
                          <a:spcPts val="0"/>
                        </a:spcBef>
                        <a:spcAft>
                          <a:spcPts val="0"/>
                        </a:spcAft>
                        <a:buNone/>
                      </a:pPr>
                      <a:r>
                        <a:rPr lang="fr"/>
                        <a:t>10</a:t>
                      </a:r>
                      <a:endParaRPr/>
                    </a:p>
                  </a:txBody>
                  <a:tcPr marT="91425" marB="91425" marR="91425" marL="91425"/>
                </a:tc>
                <a:tc>
                  <a:txBody>
                    <a:bodyPr>
                      <a:noAutofit/>
                    </a:bodyPr>
                    <a:lstStyle/>
                    <a:p>
                      <a:pPr indent="0" lvl="0" marL="0" algn="ctr">
                        <a:spcBef>
                          <a:spcPts val="0"/>
                        </a:spcBef>
                        <a:spcAft>
                          <a:spcPts val="0"/>
                        </a:spcAft>
                        <a:buNone/>
                      </a:pPr>
                      <a:r>
                        <a:rPr lang="fr"/>
                        <a:t>9</a:t>
                      </a:r>
                      <a:endParaRPr/>
                    </a:p>
                  </a:txBody>
                  <a:tcPr marT="91425" marB="91425" marR="91425" marL="91425"/>
                </a:tc>
                <a:tc>
                  <a:txBody>
                    <a:bodyPr>
                      <a:noAutofit/>
                    </a:bodyPr>
                    <a:lstStyle/>
                    <a:p>
                      <a:pPr indent="0" lvl="0" marL="0" algn="ctr">
                        <a:spcBef>
                          <a:spcPts val="0"/>
                        </a:spcBef>
                        <a:spcAft>
                          <a:spcPts val="0"/>
                        </a:spcAft>
                        <a:buNone/>
                      </a:pPr>
                      <a:r>
                        <a:rPr lang="fr"/>
                        <a:t>8</a:t>
                      </a:r>
                      <a:endParaRPr/>
                    </a:p>
                  </a:txBody>
                  <a:tcPr marT="91425" marB="91425" marR="91425" marL="91425"/>
                </a:tc>
                <a:tc>
                  <a:txBody>
                    <a:bodyPr>
                      <a:noAutofit/>
                    </a:bodyPr>
                    <a:lstStyle/>
                    <a:p>
                      <a:pPr indent="0" lvl="0" marL="0" algn="ctr">
                        <a:spcBef>
                          <a:spcPts val="0"/>
                        </a:spcBef>
                        <a:spcAft>
                          <a:spcPts val="0"/>
                        </a:spcAft>
                        <a:buNone/>
                      </a:pPr>
                      <a:r>
                        <a:rPr lang="fr"/>
                        <a:t>3</a:t>
                      </a:r>
                      <a:endParaRPr/>
                    </a:p>
                  </a:txBody>
                  <a:tcPr marT="91425" marB="91425" marR="91425" marL="91425"/>
                </a:tc>
                <a:tc>
                  <a:txBody>
                    <a:bodyPr>
                      <a:noAutofit/>
                    </a:bodyPr>
                    <a:lstStyle/>
                    <a:p>
                      <a:pPr indent="0" lvl="0" marL="0" algn="ctr">
                        <a:spcBef>
                          <a:spcPts val="0"/>
                        </a:spcBef>
                        <a:spcAft>
                          <a:spcPts val="0"/>
                        </a:spcAft>
                        <a:buNone/>
                      </a:pPr>
                      <a:r>
                        <a:rPr lang="fr"/>
                        <a:t>3</a:t>
                      </a:r>
                      <a:endParaRPr/>
                    </a:p>
                  </a:txBody>
                  <a:tcPr marT="91425" marB="91425" marR="91425" marL="91425"/>
                </a:tc>
                <a:tc>
                  <a:txBody>
                    <a:bodyPr>
                      <a:noAutofit/>
                    </a:bodyPr>
                    <a:lstStyle/>
                    <a:p>
                      <a:pPr indent="0" lvl="0" marL="0" algn="ctr">
                        <a:spcBef>
                          <a:spcPts val="0"/>
                        </a:spcBef>
                        <a:spcAft>
                          <a:spcPts val="0"/>
                        </a:spcAft>
                        <a:buNone/>
                      </a:pPr>
                      <a:r>
                        <a:rPr lang="fr"/>
                        <a:t>2</a:t>
                      </a:r>
                      <a:endParaRPr/>
                    </a:p>
                  </a:txBody>
                  <a:tcPr marT="91425" marB="91425" marR="91425" marL="91425"/>
                </a:tc>
                <a:tc>
                  <a:txBody>
                    <a:bodyPr>
                      <a:noAutofit/>
                    </a:bodyPr>
                    <a:lstStyle/>
                    <a:p>
                      <a:pPr indent="0" lvl="0" marL="0" algn="ctr">
                        <a:spcBef>
                          <a:spcPts val="0"/>
                        </a:spcBef>
                        <a:spcAft>
                          <a:spcPts val="0"/>
                        </a:spcAft>
                        <a:buNone/>
                      </a:pPr>
                      <a:r>
                        <a:rPr lang="fr"/>
                        <a:t>2</a:t>
                      </a:r>
                      <a:endParaRPr/>
                    </a:p>
                  </a:txBody>
                  <a:tcPr marT="91425" marB="91425" marR="91425" marL="91425"/>
                </a:tc>
                <a:tc>
                  <a:txBody>
                    <a:bodyPr>
                      <a:noAutofit/>
                    </a:bodyPr>
                    <a:lstStyle/>
                    <a:p>
                      <a:pPr indent="0" lvl="0" marL="0" algn="ctr">
                        <a:spcBef>
                          <a:spcPts val="0"/>
                        </a:spcBef>
                        <a:spcAft>
                          <a:spcPts val="0"/>
                        </a:spcAft>
                        <a:buNone/>
                      </a:pPr>
                      <a:r>
                        <a:rPr lang="fr"/>
                        <a:t>1</a:t>
                      </a:r>
                      <a:endParaRPr/>
                    </a:p>
                  </a:txBody>
                  <a:tcPr marT="91425" marB="91425" marR="91425" marL="91425"/>
                </a:tc>
                <a:tc>
                  <a:txBody>
                    <a:bodyPr>
                      <a:noAutofit/>
                    </a:bodyPr>
                    <a:lstStyle/>
                    <a:p>
                      <a:pPr indent="0" lvl="0" marL="0" algn="ctr">
                        <a:spcBef>
                          <a:spcPts val="0"/>
                        </a:spcBef>
                        <a:spcAft>
                          <a:spcPts val="0"/>
                        </a:spcAft>
                        <a:buNone/>
                      </a:pPr>
                      <a:r>
                        <a:rPr lang="fr"/>
                        <a:t>1</a:t>
                      </a:r>
                      <a:endParaRPr/>
                    </a:p>
                  </a:txBody>
                  <a:tcPr marT="91425" marB="91425" marR="91425" marL="91425"/>
                </a:tc>
              </a:tr>
              <a:tr h="381000">
                <a:tc>
                  <a:txBody>
                    <a:bodyPr>
                      <a:noAutofit/>
                    </a:bodyPr>
                    <a:lstStyle/>
                    <a:p>
                      <a:pPr indent="0" lvl="0" marL="0" algn="ctr">
                        <a:spcBef>
                          <a:spcPts val="0"/>
                        </a:spcBef>
                        <a:spcAft>
                          <a:spcPts val="0"/>
                        </a:spcAft>
                        <a:buNone/>
                      </a:pPr>
                      <a:r>
                        <a:rPr lang="fr"/>
                        <a:t>25%</a:t>
                      </a:r>
                      <a:endParaRPr/>
                    </a:p>
                  </a:txBody>
                  <a:tcPr marT="91425" marB="91425" marR="91425" marL="91425"/>
                </a:tc>
                <a:tc>
                  <a:txBody>
                    <a:bodyPr>
                      <a:noAutofit/>
                    </a:bodyPr>
                    <a:lstStyle/>
                    <a:p>
                      <a:pPr indent="0" lvl="0" marL="0" algn="ctr">
                        <a:spcBef>
                          <a:spcPts val="0"/>
                        </a:spcBef>
                        <a:spcAft>
                          <a:spcPts val="0"/>
                        </a:spcAft>
                        <a:buNone/>
                      </a:pPr>
                      <a:r>
                        <a:rPr lang="fr"/>
                        <a:t>23%</a:t>
                      </a:r>
                      <a:endParaRPr/>
                    </a:p>
                  </a:txBody>
                  <a:tcPr marT="91425" marB="91425" marR="91425" marL="91425"/>
                </a:tc>
                <a:tc>
                  <a:txBody>
                    <a:bodyPr>
                      <a:noAutofit/>
                    </a:bodyPr>
                    <a:lstStyle/>
                    <a:p>
                      <a:pPr indent="0" lvl="0" marL="0" algn="ctr">
                        <a:spcBef>
                          <a:spcPts val="0"/>
                        </a:spcBef>
                        <a:spcAft>
                          <a:spcPts val="0"/>
                        </a:spcAft>
                        <a:buNone/>
                      </a:pPr>
                      <a:r>
                        <a:rPr lang="fr"/>
                        <a:t>20%</a:t>
                      </a:r>
                      <a:endParaRPr/>
                    </a:p>
                  </a:txBody>
                  <a:tcPr marT="91425" marB="91425" marR="91425" marL="91425"/>
                </a:tc>
                <a:tc>
                  <a:txBody>
                    <a:bodyPr>
                      <a:noAutofit/>
                    </a:bodyPr>
                    <a:lstStyle/>
                    <a:p>
                      <a:pPr indent="0" lvl="0" marL="0" algn="ctr">
                        <a:spcBef>
                          <a:spcPts val="0"/>
                        </a:spcBef>
                        <a:spcAft>
                          <a:spcPts val="0"/>
                        </a:spcAft>
                        <a:buNone/>
                      </a:pPr>
                      <a:r>
                        <a:rPr lang="fr"/>
                        <a:t>8%</a:t>
                      </a:r>
                      <a:endParaRPr/>
                    </a:p>
                  </a:txBody>
                  <a:tcPr marT="91425" marB="91425" marR="91425" marL="91425"/>
                </a:tc>
                <a:tc>
                  <a:txBody>
                    <a:bodyPr>
                      <a:noAutofit/>
                    </a:bodyPr>
                    <a:lstStyle/>
                    <a:p>
                      <a:pPr indent="0" lvl="0" marL="0" algn="ctr">
                        <a:spcBef>
                          <a:spcPts val="0"/>
                        </a:spcBef>
                        <a:spcAft>
                          <a:spcPts val="0"/>
                        </a:spcAft>
                        <a:buNone/>
                      </a:pPr>
                      <a:r>
                        <a:rPr lang="fr"/>
                        <a:t>8%</a:t>
                      </a:r>
                      <a:endParaRPr/>
                    </a:p>
                  </a:txBody>
                  <a:tcPr marT="91425" marB="91425" marR="91425" marL="91425"/>
                </a:tc>
                <a:tc>
                  <a:txBody>
                    <a:bodyPr>
                      <a:noAutofit/>
                    </a:bodyPr>
                    <a:lstStyle/>
                    <a:p>
                      <a:pPr indent="0" lvl="0" marL="0" algn="ctr">
                        <a:spcBef>
                          <a:spcPts val="0"/>
                        </a:spcBef>
                        <a:spcAft>
                          <a:spcPts val="0"/>
                        </a:spcAft>
                        <a:buNone/>
                      </a:pPr>
                      <a:r>
                        <a:rPr lang="fr"/>
                        <a:t>5%</a:t>
                      </a:r>
                      <a:endParaRPr/>
                    </a:p>
                  </a:txBody>
                  <a:tcPr marT="91425" marB="91425" marR="91425" marL="91425"/>
                </a:tc>
                <a:tc>
                  <a:txBody>
                    <a:bodyPr>
                      <a:noAutofit/>
                    </a:bodyPr>
                    <a:lstStyle/>
                    <a:p>
                      <a:pPr indent="0" lvl="0" marL="0" algn="ctr">
                        <a:spcBef>
                          <a:spcPts val="0"/>
                        </a:spcBef>
                        <a:spcAft>
                          <a:spcPts val="0"/>
                        </a:spcAft>
                        <a:buNone/>
                      </a:pPr>
                      <a:r>
                        <a:rPr lang="fr"/>
                        <a:t>5%</a:t>
                      </a:r>
                      <a:endParaRPr/>
                    </a:p>
                  </a:txBody>
                  <a:tcPr marT="91425" marB="91425" marR="91425" marL="91425"/>
                </a:tc>
                <a:tc>
                  <a:txBody>
                    <a:bodyPr>
                      <a:noAutofit/>
                    </a:bodyPr>
                    <a:lstStyle/>
                    <a:p>
                      <a:pPr indent="0" lvl="0" marL="0" algn="ctr">
                        <a:spcBef>
                          <a:spcPts val="0"/>
                        </a:spcBef>
                        <a:spcAft>
                          <a:spcPts val="0"/>
                        </a:spcAft>
                        <a:buNone/>
                      </a:pPr>
                      <a:r>
                        <a:rPr lang="fr"/>
                        <a:t>2%</a:t>
                      </a:r>
                      <a:endParaRPr/>
                    </a:p>
                  </a:txBody>
                  <a:tcPr marT="91425" marB="91425" marR="91425" marL="91425"/>
                </a:tc>
                <a:tc>
                  <a:txBody>
                    <a:bodyPr>
                      <a:noAutofit/>
                    </a:bodyPr>
                    <a:lstStyle/>
                    <a:p>
                      <a:pPr indent="0" lvl="0" marL="0" algn="ctr">
                        <a:spcBef>
                          <a:spcPts val="0"/>
                        </a:spcBef>
                        <a:spcAft>
                          <a:spcPts val="0"/>
                        </a:spcAft>
                        <a:buNone/>
                      </a:pPr>
                      <a:r>
                        <a:rPr lang="fr"/>
                        <a:t>2%</a:t>
                      </a:r>
                      <a:endParaRPr/>
                    </a:p>
                  </a:txBody>
                  <a:tcPr marT="91425" marB="91425" marR="91425" marL="91425"/>
                </a:tc>
              </a:tr>
              <a:tr h="381000">
                <a:tc>
                  <a:txBody>
                    <a:bodyPr>
                      <a:noAutofit/>
                    </a:bodyPr>
                    <a:lstStyle/>
                    <a:p>
                      <a:pPr indent="0" lvl="0" marL="0">
                        <a:spcBef>
                          <a:spcPts val="0"/>
                        </a:spcBef>
                        <a:spcAft>
                          <a:spcPts val="0"/>
                        </a:spcAft>
                        <a:buNone/>
                      </a:pPr>
                      <a:r>
                        <a:rPr lang="fr"/>
                        <a:t>#stopvaw</a:t>
                      </a:r>
                      <a:endParaRPr/>
                    </a:p>
                    <a:p>
                      <a:pPr indent="0" lvl="0" marL="0" rtl="0">
                        <a:spcBef>
                          <a:spcPts val="0"/>
                        </a:spcBef>
                        <a:spcAft>
                          <a:spcPts val="0"/>
                        </a:spcAft>
                        <a:buNone/>
                      </a:pPr>
                      <a:r>
                        <a:rPr lang="fr"/>
                        <a:t>#metoo</a:t>
                      </a:r>
                      <a:endParaRPr/>
                    </a:p>
                  </a:txBody>
                  <a:tcPr marT="91425" marB="91425" marR="91425" marL="91425"/>
                </a:tc>
                <a:tc>
                  <a:txBody>
                    <a:bodyPr>
                      <a:noAutofit/>
                    </a:bodyPr>
                    <a:lstStyle/>
                    <a:p>
                      <a:pPr indent="0" lvl="0" marL="0">
                        <a:spcBef>
                          <a:spcPts val="0"/>
                        </a:spcBef>
                        <a:spcAft>
                          <a:spcPts val="0"/>
                        </a:spcAft>
                        <a:buNone/>
                      </a:pPr>
                      <a:r>
                        <a:rPr lang="fr"/>
                        <a:t>#yqb</a:t>
                      </a:r>
                      <a:endParaRPr/>
                    </a:p>
                    <a:p>
                      <a:pPr indent="0" lvl="0" marL="0" rtl="0">
                        <a:spcBef>
                          <a:spcPts val="0"/>
                        </a:spcBef>
                        <a:spcAft>
                          <a:spcPts val="0"/>
                        </a:spcAft>
                        <a:buNone/>
                      </a:pPr>
                      <a:r>
                        <a:rPr lang="fr"/>
                        <a:t>#lasiesta</a:t>
                      </a:r>
                      <a:endParaRPr/>
                    </a:p>
                  </a:txBody>
                  <a:tcPr marT="91425" marB="91425" marR="91425" marL="91425"/>
                </a:tc>
                <a:tc>
                  <a:txBody>
                    <a:bodyPr>
                      <a:noAutofit/>
                    </a:bodyPr>
                    <a:lstStyle/>
                    <a:p>
                      <a:pPr indent="0" lvl="0" marL="0">
                        <a:spcBef>
                          <a:spcPts val="0"/>
                        </a:spcBef>
                        <a:spcAft>
                          <a:spcPts val="0"/>
                        </a:spcAft>
                        <a:buNone/>
                      </a:pPr>
                      <a:r>
                        <a:rPr lang="fr"/>
                        <a:t>#cauet</a:t>
                      </a:r>
                      <a:endParaRPr/>
                    </a:p>
                    <a:p>
                      <a:pPr indent="0" lvl="0" marL="0" rtl="0">
                        <a:spcBef>
                          <a:spcPts val="0"/>
                        </a:spcBef>
                        <a:spcAft>
                          <a:spcPts val="0"/>
                        </a:spcAft>
                        <a:buNone/>
                      </a:pPr>
                      <a:r>
                        <a:rPr lang="fr"/>
                        <a:t>#hamon</a:t>
                      </a:r>
                      <a:endParaRPr/>
                    </a:p>
                  </a:txBody>
                  <a:tcPr marT="91425" marB="91425" marR="91425" marL="91425"/>
                </a:tc>
                <a:tc>
                  <a:txBody>
                    <a:bodyPr>
                      <a:noAutofit/>
                    </a:bodyPr>
                    <a:lstStyle/>
                    <a:p>
                      <a:pPr indent="0" lvl="0" marL="0">
                        <a:spcBef>
                          <a:spcPts val="0"/>
                        </a:spcBef>
                        <a:spcAft>
                          <a:spcPts val="0"/>
                        </a:spcAft>
                        <a:buNone/>
                      </a:pPr>
                      <a:r>
                        <a:rPr lang="fr"/>
                        <a:t>#directan</a:t>
                      </a:r>
                      <a:endParaRPr/>
                    </a:p>
                    <a:p>
                      <a:pPr indent="0" lvl="0" marL="0" rtl="0">
                        <a:spcBef>
                          <a:spcPts val="0"/>
                        </a:spcBef>
                        <a:spcAft>
                          <a:spcPts val="0"/>
                        </a:spcAft>
                        <a:buNone/>
                      </a:pPr>
                      <a:r>
                        <a:rPr lang="fr"/>
                        <a:t>#politique</a:t>
                      </a:r>
                      <a:endParaRPr/>
                    </a:p>
                  </a:txBody>
                  <a:tcPr marT="91425" marB="91425" marR="91425" marL="91425"/>
                </a:tc>
                <a:tc>
                  <a:txBody>
                    <a:bodyPr>
                      <a:noAutofit/>
                    </a:bodyPr>
                    <a:lstStyle/>
                    <a:p>
                      <a:pPr indent="0" lvl="0" marL="0">
                        <a:spcBef>
                          <a:spcPts val="0"/>
                        </a:spcBef>
                        <a:spcAft>
                          <a:spcPts val="0"/>
                        </a:spcAft>
                        <a:buNone/>
                      </a:pPr>
                      <a:r>
                        <a:rPr lang="fr"/>
                        <a:t>#mjs</a:t>
                      </a:r>
                      <a:endParaRPr/>
                    </a:p>
                    <a:p>
                      <a:pPr indent="0" lvl="0" marL="0" rtl="0">
                        <a:spcBef>
                          <a:spcPts val="0"/>
                        </a:spcBef>
                        <a:spcAft>
                          <a:spcPts val="0"/>
                        </a:spcAft>
                        <a:buNone/>
                      </a:pPr>
                      <a:r>
                        <a:rPr lang="fr"/>
                        <a:t>#fn</a:t>
                      </a:r>
                      <a:endParaRPr/>
                    </a:p>
                  </a:txBody>
                  <a:tcPr marT="91425" marB="91425" marR="91425" marL="91425"/>
                </a:tc>
                <a:tc>
                  <a:txBody>
                    <a:bodyPr>
                      <a:noAutofit/>
                    </a:bodyPr>
                    <a:lstStyle/>
                    <a:p>
                      <a:pPr indent="0" lvl="0" marL="0">
                        <a:spcBef>
                          <a:spcPts val="0"/>
                        </a:spcBef>
                        <a:spcAft>
                          <a:spcPts val="0"/>
                        </a:spcAft>
                        <a:buNone/>
                      </a:pPr>
                      <a:r>
                        <a:rPr lang="fr"/>
                        <a:t>#disney</a:t>
                      </a:r>
                      <a:endParaRPr/>
                    </a:p>
                    <a:p>
                      <a:pPr indent="0" lvl="0" marL="0" rtl="0">
                        <a:spcBef>
                          <a:spcPts val="0"/>
                        </a:spcBef>
                        <a:spcAft>
                          <a:spcPts val="0"/>
                        </a:spcAft>
                        <a:buNone/>
                      </a:pPr>
                      <a:r>
                        <a:rPr lang="fr"/>
                        <a:t>#airfrance</a:t>
                      </a:r>
                      <a:endParaRPr/>
                    </a:p>
                  </a:txBody>
                  <a:tcPr marT="91425" marB="91425" marR="91425" marL="91425"/>
                </a:tc>
                <a:tc>
                  <a:txBody>
                    <a:bodyPr>
                      <a:noAutofit/>
                    </a:bodyPr>
                    <a:lstStyle/>
                    <a:p>
                      <a:pPr indent="0" lvl="0" marL="0">
                        <a:spcBef>
                          <a:spcPts val="0"/>
                        </a:spcBef>
                        <a:spcAft>
                          <a:spcPts val="0"/>
                        </a:spcAft>
                        <a:buNone/>
                      </a:pPr>
                      <a:r>
                        <a:rPr lang="fr"/>
                        <a:t>#noël</a:t>
                      </a:r>
                      <a:endParaRPr/>
                    </a:p>
                    <a:p>
                      <a:pPr indent="0" lvl="0" marL="0" rtl="0">
                        <a:spcBef>
                          <a:spcPts val="0"/>
                        </a:spcBef>
                        <a:spcAft>
                          <a:spcPts val="0"/>
                        </a:spcAft>
                        <a:buNone/>
                      </a:pPr>
                      <a:r>
                        <a:rPr lang="fr"/>
                        <a:t>#lgbt</a:t>
                      </a:r>
                      <a:endParaRPr/>
                    </a:p>
                  </a:txBody>
                  <a:tcPr marT="91425" marB="91425" marR="91425" marL="91425"/>
                </a:tc>
                <a:tc>
                  <a:txBody>
                    <a:bodyPr>
                      <a:noAutofit/>
                    </a:bodyPr>
                    <a:lstStyle/>
                    <a:p>
                      <a:pPr indent="0" lvl="0" marL="0" rtl="0">
                        <a:spcBef>
                          <a:spcPts val="0"/>
                        </a:spcBef>
                        <a:spcAft>
                          <a:spcPts val="0"/>
                        </a:spcAft>
                        <a:buNone/>
                      </a:pPr>
                      <a:r>
                        <a:rPr lang="fr"/>
                        <a:t>#education</a:t>
                      </a:r>
                      <a:endParaRPr/>
                    </a:p>
                  </a:txBody>
                  <a:tcPr marT="91425" marB="91425" marR="91425" marL="91425"/>
                </a:tc>
                <a:tc>
                  <a:txBody>
                    <a:bodyPr>
                      <a:noAutofit/>
                    </a:bodyPr>
                    <a:lstStyle/>
                    <a:p>
                      <a:pPr indent="0" lvl="0" marL="0" rtl="0">
                        <a:spcBef>
                          <a:spcPts val="0"/>
                        </a:spcBef>
                        <a:spcAft>
                          <a:spcPts val="0"/>
                        </a:spcAft>
                        <a:buNone/>
                      </a:pPr>
                      <a:r>
                        <a:rPr lang="fr"/>
                        <a:t>#chefdescale</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III. Analyse du corpus : références</a:t>
            </a:r>
            <a:endParaRPr/>
          </a:p>
        </p:txBody>
      </p:sp>
      <p:sp>
        <p:nvSpPr>
          <p:cNvPr id="168" name="Shape 168"/>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11</a:t>
            </a:r>
            <a:endParaRPr sz="1200"/>
          </a:p>
          <a:p>
            <a:pPr indent="0" lvl="0" marL="0" rtl="0" algn="ctr">
              <a:spcBef>
                <a:spcPts val="0"/>
              </a:spcBef>
              <a:spcAft>
                <a:spcPts val="0"/>
              </a:spcAft>
              <a:buNone/>
            </a:pPr>
            <a:r>
              <a:rPr lang="fr" sz="1200"/>
              <a:t> 22</a:t>
            </a:r>
            <a:endParaRPr sz="1200"/>
          </a:p>
        </p:txBody>
      </p:sp>
      <p:cxnSp>
        <p:nvCxnSpPr>
          <p:cNvPr id="169" name="Shape 169"/>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pic>
        <p:nvPicPr>
          <p:cNvPr id="170" name="Shape 170"/>
          <p:cNvPicPr preferRelativeResize="0"/>
          <p:nvPr/>
        </p:nvPicPr>
        <p:blipFill>
          <a:blip r:embed="rId3">
            <a:alphaModFix/>
          </a:blip>
          <a:stretch>
            <a:fillRect/>
          </a:stretch>
        </p:blipFill>
        <p:spPr>
          <a:xfrm>
            <a:off x="1027200" y="1027225"/>
            <a:ext cx="6968200" cy="401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III. Analyse du corpus : problèmes, perspectives</a:t>
            </a:r>
            <a:endParaRPr/>
          </a:p>
        </p:txBody>
      </p:sp>
      <p:sp>
        <p:nvSpPr>
          <p:cNvPr id="176" name="Shape 1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fr"/>
              <a:t>Détecter l’acte physique et les parties du corps impliquées</a:t>
            </a:r>
            <a:br>
              <a:rPr lang="fr"/>
            </a:br>
            <a:endParaRPr/>
          </a:p>
          <a:p>
            <a:pPr indent="-342900" lvl="0" marL="457200" rtl="0">
              <a:spcBef>
                <a:spcPts val="0"/>
              </a:spcBef>
              <a:spcAft>
                <a:spcPts val="0"/>
              </a:spcAft>
              <a:buSzPts val="1800"/>
              <a:buChar char="●"/>
            </a:pPr>
            <a:r>
              <a:rPr lang="fr"/>
              <a:t>Acte physique par la victime sur elle-même ou l’agresseur à sa demande</a:t>
            </a:r>
            <a:br>
              <a:rPr lang="fr"/>
            </a:br>
            <a:endParaRPr/>
          </a:p>
          <a:p>
            <a:pPr indent="-342900" lvl="0" marL="457200" rtl="0">
              <a:spcBef>
                <a:spcPts val="0"/>
              </a:spcBef>
              <a:spcAft>
                <a:spcPts val="0"/>
              </a:spcAft>
              <a:buSzPts val="1800"/>
              <a:buChar char="●"/>
            </a:pPr>
            <a:r>
              <a:rPr lang="fr"/>
              <a:t>Gérer le milieu par individu (agit / subit) et non globalement</a:t>
            </a:r>
            <a:br>
              <a:rPr lang="fr"/>
            </a:br>
            <a:endParaRPr/>
          </a:p>
          <a:p>
            <a:pPr indent="-342900" lvl="0" marL="457200" rtl="0">
              <a:spcBef>
                <a:spcPts val="0"/>
              </a:spcBef>
              <a:spcAft>
                <a:spcPts val="0"/>
              </a:spcAft>
              <a:buSzPts val="1800"/>
              <a:buChar char="●"/>
            </a:pPr>
            <a:r>
              <a:rPr lang="fr"/>
              <a:t>Problème du sens de la verticalité : cas de l’étudiant et de l’enseignante</a:t>
            </a:r>
            <a:br>
              <a:rPr lang="fr"/>
            </a:br>
            <a:endParaRPr/>
          </a:p>
          <a:p>
            <a:pPr indent="-342900" lvl="0" marL="457200" rtl="0">
              <a:spcBef>
                <a:spcPts val="0"/>
              </a:spcBef>
              <a:spcAft>
                <a:spcPts val="0"/>
              </a:spcAft>
              <a:buSzPts val="1800"/>
              <a:buChar char="●"/>
            </a:pPr>
            <a:r>
              <a:rPr lang="fr"/>
              <a:t>On reste prisonnier de l’actualité sur une trop petite période</a:t>
            </a:r>
            <a:br>
              <a:rPr lang="fr"/>
            </a:br>
            <a:endParaRPr/>
          </a:p>
          <a:p>
            <a:pPr indent="-342900" lvl="0" marL="457200" rtl="0">
              <a:spcBef>
                <a:spcPts val="0"/>
              </a:spcBef>
              <a:spcAft>
                <a:spcPts val="0"/>
              </a:spcAft>
              <a:buSzPts val="1800"/>
              <a:buChar char="●"/>
            </a:pPr>
            <a:r>
              <a:rPr lang="fr"/>
              <a:t>Par rapport aux posts : moins d’oralité, rapports verticaux toujours en premier (56%) mais moins prépondérants. </a:t>
            </a:r>
            <a:endParaRPr/>
          </a:p>
        </p:txBody>
      </p:sp>
      <p:sp>
        <p:nvSpPr>
          <p:cNvPr id="177" name="Shape 177"/>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12</a:t>
            </a:r>
            <a:endParaRPr sz="1200"/>
          </a:p>
          <a:p>
            <a:pPr indent="0" lvl="0" marL="0" rtl="0" algn="ctr">
              <a:spcBef>
                <a:spcPts val="0"/>
              </a:spcBef>
              <a:spcAft>
                <a:spcPts val="0"/>
              </a:spcAft>
              <a:buNone/>
            </a:pPr>
            <a:r>
              <a:rPr lang="fr" sz="1200"/>
              <a:t>22</a:t>
            </a:r>
            <a:endParaRPr sz="1200"/>
          </a:p>
        </p:txBody>
      </p:sp>
      <p:cxnSp>
        <p:nvCxnSpPr>
          <p:cNvPr id="178" name="Shape 178"/>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IV. </a:t>
            </a:r>
            <a:r>
              <a:rPr lang="fr"/>
              <a:t>Vers un annotateur automatique</a:t>
            </a:r>
            <a:endParaRPr/>
          </a:p>
        </p:txBody>
      </p:sp>
      <p:sp>
        <p:nvSpPr>
          <p:cNvPr id="184" name="Shape 184"/>
          <p:cNvSpPr txBox="1"/>
          <p:nvPr>
            <p:ph idx="1" type="body"/>
          </p:nvPr>
        </p:nvSpPr>
        <p:spPr>
          <a:xfrm>
            <a:off x="311700" y="1225225"/>
            <a:ext cx="8832300" cy="3354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fr"/>
              <a:t>À base de règles qui notent les valeurs de chaque catégorie</a:t>
            </a:r>
            <a:endParaRPr/>
          </a:p>
          <a:p>
            <a:pPr indent="-342900" lvl="0" marL="457200" marR="0" rtl="0" algn="l">
              <a:lnSpc>
                <a:spcPct val="115000"/>
              </a:lnSpc>
              <a:spcBef>
                <a:spcPts val="0"/>
              </a:spcBef>
              <a:spcAft>
                <a:spcPts val="0"/>
              </a:spcAft>
              <a:buSzPts val="1800"/>
              <a:buChar char="●"/>
            </a:pPr>
            <a:r>
              <a:rPr lang="fr"/>
              <a:t>Topic modelling avec Mallet pour voir apparaître des ensembles de mots</a:t>
            </a:r>
            <a:endParaRPr/>
          </a:p>
          <a:p>
            <a:pPr indent="-342900" lvl="0" marL="457200" marR="0" rtl="0" algn="l">
              <a:lnSpc>
                <a:spcPct val="115000"/>
              </a:lnSpc>
              <a:spcBef>
                <a:spcPts val="0"/>
              </a:spcBef>
              <a:spcAft>
                <a:spcPts val="0"/>
              </a:spcAft>
              <a:buSzPts val="1800"/>
              <a:buChar char="●"/>
            </a:pPr>
            <a:r>
              <a:rPr lang="fr"/>
              <a:t>Fait mes propres ensembles :</a:t>
            </a:r>
            <a:endParaRPr/>
          </a:p>
          <a:p>
            <a:pPr indent="-317500" lvl="1" marL="914400" marR="0" rtl="0" algn="l">
              <a:lnSpc>
                <a:spcPct val="115000"/>
              </a:lnSpc>
              <a:spcBef>
                <a:spcPts val="0"/>
              </a:spcBef>
              <a:spcAft>
                <a:spcPts val="0"/>
              </a:spcAft>
              <a:buSzPts val="1400"/>
              <a:buChar char="○"/>
            </a:pPr>
            <a:r>
              <a:rPr lang="fr"/>
              <a:t>parties du corps : fesse, sein, main, cheveux</a:t>
            </a:r>
            <a:endParaRPr/>
          </a:p>
          <a:p>
            <a:pPr indent="-317500" lvl="1" marL="914400" marR="0" rtl="0" algn="l">
              <a:lnSpc>
                <a:spcPct val="115000"/>
              </a:lnSpc>
              <a:spcBef>
                <a:spcPts val="0"/>
              </a:spcBef>
              <a:spcAft>
                <a:spcPts val="0"/>
              </a:spcAft>
              <a:buSzPts val="1400"/>
              <a:buChar char="○"/>
            </a:pPr>
            <a:r>
              <a:rPr lang="fr"/>
              <a:t>verbes de contact : embrasse, caresse ou de parole : dire, hurler</a:t>
            </a:r>
            <a:endParaRPr/>
          </a:p>
          <a:p>
            <a:pPr indent="-317500" lvl="1" marL="914400" marR="0" rtl="0" algn="l">
              <a:lnSpc>
                <a:spcPct val="115000"/>
              </a:lnSpc>
              <a:spcBef>
                <a:spcPts val="0"/>
              </a:spcBef>
              <a:spcAft>
                <a:spcPts val="0"/>
              </a:spcAft>
              <a:buSzPts val="1400"/>
              <a:buChar char="○"/>
            </a:pPr>
            <a:r>
              <a:rPr lang="fr"/>
              <a:t>mots indiquant un métier (journaliste), un milieu (fac) ou une position hiérarchique (chef)</a:t>
            </a:r>
            <a:endParaRPr/>
          </a:p>
          <a:p>
            <a:pPr indent="-342900" lvl="0" marL="457200" marR="0" rtl="0" algn="l">
              <a:lnSpc>
                <a:spcPct val="115000"/>
              </a:lnSpc>
              <a:spcBef>
                <a:spcPts val="0"/>
              </a:spcBef>
              <a:spcAft>
                <a:spcPts val="0"/>
              </a:spcAft>
              <a:buSzPts val="1800"/>
              <a:buChar char="●"/>
            </a:pPr>
            <a:r>
              <a:rPr lang="fr"/>
              <a:t>Présence de ponctuation : « et », ! ou de pronoms (tu)</a:t>
            </a:r>
            <a:endParaRPr/>
          </a:p>
          <a:p>
            <a:pPr indent="-342900" lvl="0" marL="457200" marR="0" rtl="0" algn="l">
              <a:lnSpc>
                <a:spcPct val="115000"/>
              </a:lnSpc>
              <a:spcBef>
                <a:spcPts val="0"/>
              </a:spcBef>
              <a:spcAft>
                <a:spcPts val="0"/>
              </a:spcAft>
              <a:buSzPts val="1800"/>
              <a:buChar char="●"/>
            </a:pPr>
            <a:r>
              <a:rPr lang="fr"/>
              <a:t>Présence d’entité nommée #frhaz, #LaSiesta, #Cagnes sur mer</a:t>
            </a:r>
            <a:endParaRPr/>
          </a:p>
          <a:p>
            <a:pPr indent="-342900" lvl="0" marL="457200" marR="0" rtl="0" algn="l">
              <a:lnSpc>
                <a:spcPct val="115000"/>
              </a:lnSpc>
              <a:spcBef>
                <a:spcPts val="0"/>
              </a:spcBef>
              <a:spcAft>
                <a:spcPts val="0"/>
              </a:spcAft>
              <a:buSzPts val="1800"/>
              <a:buChar char="●"/>
            </a:pPr>
            <a:r>
              <a:rPr lang="fr"/>
              <a:t>Présence de construction syntaxique :</a:t>
            </a:r>
            <a:endParaRPr/>
          </a:p>
          <a:p>
            <a:pPr indent="-317500" lvl="1" marL="914400" marR="0" rtl="0" algn="l">
              <a:lnSpc>
                <a:spcPct val="115000"/>
              </a:lnSpc>
              <a:spcBef>
                <a:spcPts val="0"/>
              </a:spcBef>
              <a:spcAft>
                <a:spcPts val="0"/>
              </a:spcAft>
              <a:buSzPts val="1400"/>
              <a:buChar char="○"/>
            </a:pPr>
            <a:r>
              <a:rPr lang="fr"/>
              <a:t>Pronom objet à la 1ère personne + locutions verbales ou verbes de contact (m'embrasse)</a:t>
            </a:r>
            <a:endParaRPr/>
          </a:p>
          <a:p>
            <a:pPr indent="-317500" lvl="1" marL="914400" marR="0" rtl="0" algn="l">
              <a:lnSpc>
                <a:spcPct val="115000"/>
              </a:lnSpc>
              <a:spcBef>
                <a:spcPts val="0"/>
              </a:spcBef>
              <a:spcAft>
                <a:spcPts val="0"/>
              </a:spcAft>
              <a:buSzPts val="1400"/>
              <a:buChar char="○"/>
            </a:pPr>
            <a:r>
              <a:rPr lang="fr"/>
              <a:t>Pronom possessif à la 1ère personne + mots indiquant une position hiérarchique (mon chef)</a:t>
            </a:r>
            <a:endParaRPr/>
          </a:p>
          <a:p>
            <a:pPr indent="-317500" lvl="1" marL="914400" marR="0" rtl="0" algn="l">
              <a:lnSpc>
                <a:spcPct val="115000"/>
              </a:lnSpc>
              <a:spcBef>
                <a:spcPts val="0"/>
              </a:spcBef>
              <a:spcAft>
                <a:spcPts val="0"/>
              </a:spcAft>
              <a:buSzPts val="1400"/>
              <a:buChar char="○"/>
            </a:pPr>
            <a:r>
              <a:rPr lang="fr"/>
              <a:t>Locutions verbales : mettre la main</a:t>
            </a:r>
            <a:endParaRPr/>
          </a:p>
        </p:txBody>
      </p:sp>
      <p:sp>
        <p:nvSpPr>
          <p:cNvPr id="185" name="Shape 185"/>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13</a:t>
            </a:r>
            <a:endParaRPr sz="1200"/>
          </a:p>
          <a:p>
            <a:pPr indent="0" lvl="0" marL="0" rtl="0" algn="ctr">
              <a:spcBef>
                <a:spcPts val="0"/>
              </a:spcBef>
              <a:spcAft>
                <a:spcPts val="0"/>
              </a:spcAft>
              <a:buNone/>
            </a:pPr>
            <a:r>
              <a:rPr lang="fr" sz="1200"/>
              <a:t> 22</a:t>
            </a:r>
            <a:endParaRPr sz="1200"/>
          </a:p>
        </p:txBody>
      </p:sp>
      <p:cxnSp>
        <p:nvCxnSpPr>
          <p:cNvPr id="186" name="Shape 186"/>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IV. Algorithme pour un annotateur automatique</a:t>
            </a:r>
            <a:endParaRPr/>
          </a:p>
        </p:txBody>
      </p:sp>
      <p:sp>
        <p:nvSpPr>
          <p:cNvPr id="192" name="Shape 192"/>
          <p:cNvSpPr txBox="1"/>
          <p:nvPr>
            <p:ph idx="1" type="body"/>
          </p:nvPr>
        </p:nvSpPr>
        <p:spPr>
          <a:xfrm>
            <a:off x="311700" y="1225225"/>
            <a:ext cx="8832300" cy="3683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fr"/>
              <a:t>Pour chaque tweet</a:t>
            </a:r>
            <a:br>
              <a:rPr lang="fr"/>
            </a:br>
            <a:br>
              <a:rPr lang="fr"/>
            </a:br>
            <a:r>
              <a:rPr lang="fr"/>
              <a:t>     </a:t>
            </a:r>
            <a:r>
              <a:rPr lang="fr">
                <a:solidFill>
                  <a:schemeClr val="accent5"/>
                </a:solidFill>
              </a:rPr>
              <a:t># Étape 1 : Initialisation</a:t>
            </a:r>
            <a:br>
              <a:rPr lang="fr">
                <a:solidFill>
                  <a:schemeClr val="accent5"/>
                </a:solidFill>
              </a:rPr>
            </a:br>
            <a:r>
              <a:rPr lang="fr">
                <a:solidFill>
                  <a:schemeClr val="accent5"/>
                </a:solidFill>
              </a:rPr>
              <a:t>     </a:t>
            </a:r>
            <a:r>
              <a:rPr lang="fr"/>
              <a:t>Pour chaque </a:t>
            </a:r>
            <a:r>
              <a:rPr b="1" lang="fr"/>
              <a:t>catégorie</a:t>
            </a:r>
            <a:br>
              <a:rPr lang="fr"/>
            </a:br>
            <a:r>
              <a:rPr lang="fr"/>
              <a:t>           Pour chaque </a:t>
            </a:r>
            <a:r>
              <a:rPr b="1" lang="fr"/>
              <a:t>valeur possible</a:t>
            </a:r>
            <a:r>
              <a:rPr lang="fr"/>
              <a:t> on part avec un score de 0</a:t>
            </a:r>
            <a:endParaRPr/>
          </a:p>
          <a:p>
            <a:pPr indent="0" lvl="0" marL="0" marR="0" rtl="0" algn="l">
              <a:lnSpc>
                <a:spcPct val="115000"/>
              </a:lnSpc>
              <a:spcBef>
                <a:spcPts val="1600"/>
              </a:spcBef>
              <a:spcAft>
                <a:spcPts val="1600"/>
              </a:spcAft>
              <a:buNone/>
            </a:pPr>
            <a:r>
              <a:rPr lang="fr"/>
              <a:t>     Exemple : tweet 1</a:t>
            </a:r>
            <a:br>
              <a:rPr lang="fr"/>
            </a:br>
            <a:r>
              <a:rPr lang="fr"/>
              <a:t>            Catégorie : Milieu</a:t>
            </a:r>
            <a:br>
              <a:rPr lang="fr"/>
            </a:br>
            <a:r>
              <a:rPr lang="fr"/>
              <a:t>                  Valeur Média = 0</a:t>
            </a:r>
            <a:br>
              <a:rPr lang="fr"/>
            </a:br>
            <a:r>
              <a:rPr lang="fr"/>
              <a:t>                  Valeur Études = 0</a:t>
            </a:r>
            <a:br>
              <a:rPr lang="fr"/>
            </a:br>
            <a:r>
              <a:rPr lang="fr"/>
              <a:t>                  Valeur Politique = 0</a:t>
            </a:r>
            <a:endParaRPr/>
          </a:p>
        </p:txBody>
      </p:sp>
      <p:sp>
        <p:nvSpPr>
          <p:cNvPr id="193" name="Shape 193"/>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14</a:t>
            </a:r>
            <a:endParaRPr sz="1200"/>
          </a:p>
          <a:p>
            <a:pPr indent="0" lvl="0" marL="0" rtl="0" algn="ctr">
              <a:spcBef>
                <a:spcPts val="0"/>
              </a:spcBef>
              <a:spcAft>
                <a:spcPts val="0"/>
              </a:spcAft>
              <a:buNone/>
            </a:pPr>
            <a:r>
              <a:rPr lang="fr" sz="1200"/>
              <a:t> 22</a:t>
            </a:r>
            <a:endParaRPr sz="1200"/>
          </a:p>
        </p:txBody>
      </p:sp>
      <p:cxnSp>
        <p:nvCxnSpPr>
          <p:cNvPr id="194" name="Shape 194"/>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IV. Algorithme pour un annotateur automatique</a:t>
            </a:r>
            <a:endParaRPr/>
          </a:p>
        </p:txBody>
      </p:sp>
      <p:sp>
        <p:nvSpPr>
          <p:cNvPr id="200" name="Shape 200"/>
          <p:cNvSpPr txBox="1"/>
          <p:nvPr>
            <p:ph idx="1" type="body"/>
          </p:nvPr>
        </p:nvSpPr>
        <p:spPr>
          <a:xfrm>
            <a:off x="311700" y="1225225"/>
            <a:ext cx="8832300" cy="3683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fr"/>
              <a:t>Pour chaque tweet</a:t>
            </a:r>
            <a:br>
              <a:rPr lang="fr"/>
            </a:br>
            <a:br>
              <a:rPr lang="fr"/>
            </a:br>
            <a:r>
              <a:rPr lang="fr"/>
              <a:t>     </a:t>
            </a:r>
            <a:r>
              <a:rPr lang="fr">
                <a:solidFill>
                  <a:schemeClr val="accent5"/>
                </a:solidFill>
              </a:rPr>
              <a:t># Étape 2 : Calcul des règles</a:t>
            </a:r>
            <a:br>
              <a:rPr lang="fr"/>
            </a:br>
            <a:r>
              <a:rPr lang="fr"/>
              <a:t>     Pour chaque </a:t>
            </a:r>
            <a:r>
              <a:rPr b="1" lang="fr"/>
              <a:t>règle</a:t>
            </a:r>
            <a:br>
              <a:rPr lang="fr"/>
            </a:br>
            <a:r>
              <a:rPr lang="fr"/>
              <a:t>          On calcule de combien de points elle augmente sa valeur possible</a:t>
            </a:r>
            <a:br>
              <a:rPr lang="fr"/>
            </a:br>
            <a:br>
              <a:rPr lang="fr"/>
            </a:br>
            <a:r>
              <a:rPr lang="fr"/>
              <a:t>     Exemple d’une règle :</a:t>
            </a:r>
            <a:br>
              <a:rPr lang="fr"/>
            </a:br>
            <a:r>
              <a:rPr lang="fr"/>
              <a:t>                    Pour chaque mot dans le tweet qui appartient à l’ensemble :</a:t>
            </a:r>
            <a:br>
              <a:rPr lang="fr"/>
            </a:br>
            <a:r>
              <a:rPr lang="fr"/>
              <a:t>                                                       “journaliste”, “chaîne”</a:t>
            </a:r>
            <a:br>
              <a:rPr lang="fr"/>
            </a:br>
            <a:r>
              <a:rPr lang="fr"/>
              <a:t>                    On ajoute +1 au score de la valeur Médias de la catégorie Milieu</a:t>
            </a:r>
            <a:endParaRPr/>
          </a:p>
        </p:txBody>
      </p:sp>
      <p:sp>
        <p:nvSpPr>
          <p:cNvPr id="201" name="Shape 201"/>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15</a:t>
            </a:r>
            <a:endParaRPr sz="1200"/>
          </a:p>
          <a:p>
            <a:pPr indent="0" lvl="0" marL="0" rtl="0" algn="ctr">
              <a:spcBef>
                <a:spcPts val="0"/>
              </a:spcBef>
              <a:spcAft>
                <a:spcPts val="0"/>
              </a:spcAft>
              <a:buNone/>
            </a:pPr>
            <a:r>
              <a:rPr lang="fr" sz="1200"/>
              <a:t> 22</a:t>
            </a:r>
            <a:endParaRPr sz="1200"/>
          </a:p>
        </p:txBody>
      </p:sp>
      <p:cxnSp>
        <p:nvCxnSpPr>
          <p:cNvPr id="202" name="Shape 202"/>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IV. Algorithme pour un annotateur automatique</a:t>
            </a:r>
            <a:endParaRPr/>
          </a:p>
        </p:txBody>
      </p:sp>
      <p:sp>
        <p:nvSpPr>
          <p:cNvPr id="208" name="Shape 208"/>
          <p:cNvSpPr txBox="1"/>
          <p:nvPr>
            <p:ph idx="1" type="body"/>
          </p:nvPr>
        </p:nvSpPr>
        <p:spPr>
          <a:xfrm>
            <a:off x="311700" y="1225225"/>
            <a:ext cx="8832300" cy="3683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fr"/>
              <a:t>Pour chaque tweet</a:t>
            </a:r>
            <a:br>
              <a:rPr lang="fr"/>
            </a:br>
            <a:br>
              <a:rPr lang="fr"/>
            </a:br>
            <a:r>
              <a:rPr lang="fr"/>
              <a:t>    </a:t>
            </a:r>
            <a:r>
              <a:rPr lang="fr">
                <a:solidFill>
                  <a:schemeClr val="accent5"/>
                </a:solidFill>
              </a:rPr>
              <a:t># Étape 3 : résolution et choix d’une valeur possible par catégorie</a:t>
            </a:r>
            <a:br>
              <a:rPr lang="fr">
                <a:solidFill>
                  <a:schemeClr val="accent5"/>
                </a:solidFill>
              </a:rPr>
            </a:br>
            <a:r>
              <a:rPr lang="fr">
                <a:solidFill>
                  <a:schemeClr val="accent5"/>
                </a:solidFill>
              </a:rPr>
              <a:t>    </a:t>
            </a:r>
            <a:r>
              <a:rPr lang="fr">
                <a:solidFill>
                  <a:srgbClr val="000000"/>
                </a:solidFill>
              </a:rPr>
              <a:t>Pour chaque catégorie, choisir la valeur possible ayant le plus haut score</a:t>
            </a:r>
            <a:br>
              <a:rPr lang="fr">
                <a:solidFill>
                  <a:srgbClr val="000000"/>
                </a:solidFill>
              </a:rPr>
            </a:br>
            <a:r>
              <a:rPr lang="fr">
                <a:solidFill>
                  <a:srgbClr val="000000"/>
                </a:solidFill>
              </a:rPr>
              <a:t>    C’est cette valeur possible qui devient la valeur de la catégorie</a:t>
            </a:r>
            <a:br>
              <a:rPr lang="fr">
                <a:solidFill>
                  <a:srgbClr val="000000"/>
                </a:solidFill>
              </a:rPr>
            </a:br>
            <a:br>
              <a:rPr lang="fr">
                <a:solidFill>
                  <a:srgbClr val="000000"/>
                </a:solidFill>
              </a:rPr>
            </a:br>
            <a:r>
              <a:rPr lang="fr">
                <a:solidFill>
                  <a:srgbClr val="000000"/>
                </a:solidFill>
              </a:rPr>
              <a:t>    Exemple : </a:t>
            </a:r>
            <a:r>
              <a:rPr i="1" lang="fr">
                <a:solidFill>
                  <a:srgbClr val="000000"/>
                </a:solidFill>
              </a:rPr>
              <a:t>Le </a:t>
            </a:r>
            <a:r>
              <a:rPr b="1" i="1" lang="fr">
                <a:solidFill>
                  <a:schemeClr val="accent5"/>
                </a:solidFill>
              </a:rPr>
              <a:t>journaliste </a:t>
            </a:r>
            <a:r>
              <a:rPr i="1" lang="fr">
                <a:solidFill>
                  <a:srgbClr val="000000"/>
                </a:solidFill>
              </a:rPr>
              <a:t>@frhaz accusé d'agression sexuelle et suspendu par la </a:t>
            </a:r>
            <a:r>
              <a:rPr b="1" i="1" lang="fr">
                <a:solidFill>
                  <a:schemeClr val="accent5"/>
                </a:solidFill>
              </a:rPr>
              <a:t>chaîne </a:t>
            </a:r>
            <a:r>
              <a:rPr i="1" lang="fr">
                <a:solidFill>
                  <a:srgbClr val="000000"/>
                </a:solidFill>
              </a:rPr>
              <a:t>@LCP s'est excusé hier, expliquant avoir pris "conscience de l'ambiguïté de certains gestes", a vu son "ami" @BHL voler à son secours #balancetonporc @falconmammouth</a:t>
            </a:r>
            <a:br>
              <a:rPr i="1" lang="fr">
                <a:solidFill>
                  <a:srgbClr val="000000"/>
                </a:solidFill>
              </a:rPr>
            </a:br>
            <a:r>
              <a:rPr lang="fr">
                <a:solidFill>
                  <a:srgbClr val="000000"/>
                </a:solidFill>
              </a:rPr>
              <a:t>    Pour ce tweet, la valeur de la catégorie Milieu est Médias avec un score de 2.</a:t>
            </a:r>
            <a:endParaRPr>
              <a:solidFill>
                <a:srgbClr val="000000"/>
              </a:solidFill>
            </a:endParaRPr>
          </a:p>
        </p:txBody>
      </p:sp>
      <p:sp>
        <p:nvSpPr>
          <p:cNvPr id="209" name="Shape 209"/>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16</a:t>
            </a:r>
            <a:endParaRPr sz="1200"/>
          </a:p>
          <a:p>
            <a:pPr indent="0" lvl="0" marL="0" rtl="0" algn="ctr">
              <a:spcBef>
                <a:spcPts val="0"/>
              </a:spcBef>
              <a:spcAft>
                <a:spcPts val="0"/>
              </a:spcAft>
              <a:buNone/>
            </a:pPr>
            <a:r>
              <a:rPr lang="fr" sz="1200"/>
              <a:t> 22</a:t>
            </a:r>
            <a:endParaRPr sz="1200"/>
          </a:p>
        </p:txBody>
      </p:sp>
      <p:cxnSp>
        <p:nvCxnSpPr>
          <p:cNvPr id="210" name="Shape 210"/>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fr"/>
              <a:t>Plan</a:t>
            </a:r>
            <a:endParaRPr/>
          </a:p>
        </p:txBody>
      </p:sp>
      <p:sp>
        <p:nvSpPr>
          <p:cNvPr id="69" name="Shape 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Constitution du corpus</a:t>
            </a:r>
            <a:endParaRPr sz="2400">
              <a:latin typeface="Economica"/>
              <a:ea typeface="Economica"/>
              <a:cs typeface="Economica"/>
              <a:sym typeface="Economica"/>
            </a:endParaRPr>
          </a:p>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Adaptation des catégories</a:t>
            </a:r>
            <a:endParaRPr sz="2400">
              <a:latin typeface="Economica"/>
              <a:ea typeface="Economica"/>
              <a:cs typeface="Economica"/>
              <a:sym typeface="Economica"/>
            </a:endParaRPr>
          </a:p>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Analyse du corpus</a:t>
            </a:r>
            <a:endParaRPr sz="2400">
              <a:latin typeface="Economica"/>
              <a:ea typeface="Economica"/>
              <a:cs typeface="Economica"/>
              <a:sym typeface="Economica"/>
            </a:endParaRPr>
          </a:p>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Vers un annotateur automatique</a:t>
            </a:r>
            <a:endParaRPr sz="2400">
              <a:latin typeface="Economica"/>
              <a:ea typeface="Economica"/>
              <a:cs typeface="Economica"/>
              <a:sym typeface="Economica"/>
            </a:endParaRPr>
          </a:p>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Phénomènes remarquables</a:t>
            </a:r>
            <a:endParaRPr sz="2400">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V. Phénomènes remarquables</a:t>
            </a:r>
            <a:endParaRPr/>
          </a:p>
        </p:txBody>
      </p:sp>
      <p:sp>
        <p:nvSpPr>
          <p:cNvPr id="216" name="Shape 2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fr"/>
              <a:t>Beaucoup de discussions autours du phénomène</a:t>
            </a:r>
            <a:endParaRPr/>
          </a:p>
          <a:p>
            <a:pPr indent="-317500" lvl="1" marL="914400" rtl="0">
              <a:spcBef>
                <a:spcPts val="0"/>
              </a:spcBef>
              <a:spcAft>
                <a:spcPts val="0"/>
              </a:spcAft>
              <a:buSzPts val="1400"/>
              <a:buChar char="○"/>
            </a:pPr>
            <a:r>
              <a:rPr lang="fr"/>
              <a:t>Dénonciation / délation (nom ou non ?), récupération (Finkielkraut)</a:t>
            </a:r>
            <a:br>
              <a:rPr lang="fr"/>
            </a:br>
            <a:endParaRPr sz="600"/>
          </a:p>
          <a:p>
            <a:pPr indent="-342900" lvl="0" marL="457200" rtl="0">
              <a:spcBef>
                <a:spcPts val="0"/>
              </a:spcBef>
              <a:spcAft>
                <a:spcPts val="0"/>
              </a:spcAft>
              <a:buSzPts val="1800"/>
              <a:buChar char="●"/>
            </a:pPr>
            <a:r>
              <a:rPr lang="fr"/>
              <a:t>Détournements du mot-dièse : #balancetontruie, #balancetoncorps</a:t>
            </a:r>
            <a:br>
              <a:rPr lang="fr"/>
            </a:br>
            <a:endParaRPr sz="600"/>
          </a:p>
          <a:p>
            <a:pPr indent="-342900" lvl="0" marL="457200" rtl="0">
              <a:spcBef>
                <a:spcPts val="0"/>
              </a:spcBef>
              <a:spcAft>
                <a:spcPts val="0"/>
              </a:spcAft>
              <a:buSzPts val="1800"/>
              <a:buChar char="●"/>
            </a:pPr>
            <a:r>
              <a:rPr lang="fr"/>
              <a:t>Prolongement du mot-dièse : #balancetonporcherie = le système, #balancetonpédo, #balancetapub, #balancetamafia</a:t>
            </a:r>
            <a:br>
              <a:rPr lang="fr"/>
            </a:br>
            <a:endParaRPr sz="600"/>
          </a:p>
          <a:p>
            <a:pPr indent="-342900" lvl="0" marL="457200" rtl="0">
              <a:spcBef>
                <a:spcPts val="0"/>
              </a:spcBef>
              <a:spcAft>
                <a:spcPts val="0"/>
              </a:spcAft>
              <a:buSzPts val="1800"/>
              <a:buChar char="●"/>
            </a:pPr>
            <a:r>
              <a:rPr lang="fr"/>
              <a:t>Relai par les hommes et hommes victimes</a:t>
            </a:r>
            <a:br>
              <a:rPr lang="fr"/>
            </a:br>
            <a:endParaRPr sz="600"/>
          </a:p>
          <a:p>
            <a:pPr indent="-342900" lvl="0" marL="457200" rtl="0">
              <a:spcBef>
                <a:spcPts val="0"/>
              </a:spcBef>
              <a:spcAft>
                <a:spcPts val="0"/>
              </a:spcAft>
              <a:buSzPts val="1800"/>
              <a:buChar char="●"/>
            </a:pPr>
            <a:r>
              <a:rPr lang="fr"/>
              <a:t>Âgisme passé sous silence, spécisme dénoncé</a:t>
            </a:r>
            <a:br>
              <a:rPr lang="fr"/>
            </a:br>
            <a:endParaRPr sz="600"/>
          </a:p>
          <a:p>
            <a:pPr indent="-342900" lvl="0" marL="457200" rtl="0">
              <a:spcBef>
                <a:spcPts val="0"/>
              </a:spcBef>
              <a:spcAft>
                <a:spcPts val="0"/>
              </a:spcAft>
              <a:buSzPts val="1800"/>
              <a:buChar char="●"/>
            </a:pPr>
            <a:r>
              <a:rPr lang="fr"/>
              <a:t>Autre milieu de sexisme et de violence : la famille</a:t>
            </a:r>
            <a:br>
              <a:rPr lang="fr"/>
            </a:br>
            <a:endParaRPr sz="600"/>
          </a:p>
          <a:p>
            <a:pPr indent="-342900" lvl="0" marL="457200" rtl="0">
              <a:spcBef>
                <a:spcPts val="0"/>
              </a:spcBef>
              <a:spcAft>
                <a:spcPts val="0"/>
              </a:spcAft>
              <a:buSzPts val="1800"/>
              <a:buChar char="●"/>
            </a:pPr>
            <a:r>
              <a:rPr lang="fr"/>
              <a:t>Le problème de </a:t>
            </a:r>
            <a:r>
              <a:rPr b="1" lang="fr"/>
              <a:t>l’ironie</a:t>
            </a:r>
            <a:endParaRPr b="1"/>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217" name="Shape 217"/>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17</a:t>
            </a:r>
            <a:endParaRPr sz="1200"/>
          </a:p>
          <a:p>
            <a:pPr indent="0" lvl="0" marL="0" rtl="0" algn="ctr">
              <a:spcBef>
                <a:spcPts val="0"/>
              </a:spcBef>
              <a:spcAft>
                <a:spcPts val="0"/>
              </a:spcAft>
              <a:buNone/>
            </a:pPr>
            <a:r>
              <a:rPr lang="fr" sz="1200"/>
              <a:t> 22</a:t>
            </a:r>
            <a:endParaRPr sz="1200"/>
          </a:p>
        </p:txBody>
      </p:sp>
      <p:cxnSp>
        <p:nvCxnSpPr>
          <p:cNvPr id="218" name="Shape 218"/>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a:t>V. Phénomènes remarquables</a:t>
            </a:r>
            <a:endParaRPr/>
          </a:p>
        </p:txBody>
      </p:sp>
      <p:sp>
        <p:nvSpPr>
          <p:cNvPr id="224" name="Shape 224"/>
          <p:cNvSpPr txBox="1"/>
          <p:nvPr>
            <p:ph idx="1" type="body"/>
          </p:nvPr>
        </p:nvSpPr>
        <p:spPr>
          <a:xfrm>
            <a:off x="311700" y="2032275"/>
            <a:ext cx="8520600" cy="15150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fr"/>
              <a:t>Ouais, aujourd'hui j'ai été livré par le même livreur dans un intervalle de 2j. Il m'a même appelé avant d'arriver pour me demander si j'étais chez moi et en partant il m'a souri en me regardant. J'ai peur, il a mon numéro et mon adresse.. #BalanceTonPorc</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225" name="Shape 225"/>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18</a:t>
            </a:r>
            <a:endParaRPr sz="1200"/>
          </a:p>
          <a:p>
            <a:pPr indent="0" lvl="0" marL="0" rtl="0" algn="ctr">
              <a:spcBef>
                <a:spcPts val="0"/>
              </a:spcBef>
              <a:spcAft>
                <a:spcPts val="0"/>
              </a:spcAft>
              <a:buNone/>
            </a:pPr>
            <a:r>
              <a:rPr lang="fr" sz="1200"/>
              <a:t> 22</a:t>
            </a:r>
            <a:endParaRPr sz="1200"/>
          </a:p>
        </p:txBody>
      </p:sp>
      <p:cxnSp>
        <p:nvCxnSpPr>
          <p:cNvPr id="226" name="Shape 226"/>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V. Phénomènes remarquables</a:t>
            </a:r>
            <a:endParaRPr/>
          </a:p>
        </p:txBody>
      </p:sp>
      <p:sp>
        <p:nvSpPr>
          <p:cNvPr id="232" name="Shape 232"/>
          <p:cNvSpPr txBox="1"/>
          <p:nvPr>
            <p:ph idx="1" type="body"/>
          </p:nvPr>
        </p:nvSpPr>
        <p:spPr>
          <a:xfrm>
            <a:off x="311700" y="2032275"/>
            <a:ext cx="8520600" cy="15150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fr"/>
              <a:t>Ouais, aujourd'hui j'ai été livré par le même livreur dans un intervalle de 2j. Il m'a même appelé avant d'arriver pour me demander si j'étais chez moi et en partant il m'a souri en me regardant. J'ai peur, il a mon numéro et mon adresse.. #BalanceTonPorc                                                                         </a:t>
            </a:r>
            <a:r>
              <a:rPr b="1" lang="fr"/>
              <a:t>@Shiwie_</a:t>
            </a:r>
            <a:endParaRPr b="1"/>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233" name="Shape 233"/>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19</a:t>
            </a:r>
            <a:endParaRPr sz="1200"/>
          </a:p>
          <a:p>
            <a:pPr indent="0" lvl="0" marL="0" rtl="0" algn="ctr">
              <a:spcBef>
                <a:spcPts val="0"/>
              </a:spcBef>
              <a:spcAft>
                <a:spcPts val="0"/>
              </a:spcAft>
              <a:buNone/>
            </a:pPr>
            <a:r>
              <a:rPr lang="fr" sz="1200"/>
              <a:t> 22</a:t>
            </a:r>
            <a:endParaRPr sz="1200"/>
          </a:p>
        </p:txBody>
      </p:sp>
      <p:cxnSp>
        <p:nvCxnSpPr>
          <p:cNvPr id="234" name="Shape 234"/>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V. Phénomènes remarquables</a:t>
            </a:r>
            <a:endParaRPr/>
          </a:p>
        </p:txBody>
      </p:sp>
      <p:sp>
        <p:nvSpPr>
          <p:cNvPr id="240" name="Shape 240"/>
          <p:cNvSpPr txBox="1"/>
          <p:nvPr>
            <p:ph idx="1" type="body"/>
          </p:nvPr>
        </p:nvSpPr>
        <p:spPr>
          <a:xfrm>
            <a:off x="311700" y="2032275"/>
            <a:ext cx="8520600" cy="15150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fr"/>
              <a:t>Ouais, aujourd'hui j'ai été </a:t>
            </a:r>
            <a:r>
              <a:rPr lang="fr">
                <a:highlight>
                  <a:schemeClr val="accent6"/>
                </a:highlight>
              </a:rPr>
              <a:t>livr</a:t>
            </a:r>
            <a:r>
              <a:rPr b="1" lang="fr">
                <a:highlight>
                  <a:schemeClr val="accent6"/>
                </a:highlight>
              </a:rPr>
              <a:t>é</a:t>
            </a:r>
            <a:r>
              <a:rPr lang="fr"/>
              <a:t> par le même livreur dans un intervalle de 2j. Il m'a même appelé avant d'arriver pour me demander si j'étais chez moi et en partant il m'a souri en me regardant. J'ai peur, il a mon numéro et mon adresse.. #BalanceTonPorc                                                                         </a:t>
            </a:r>
            <a:r>
              <a:rPr b="1" lang="fr"/>
              <a:t>@Shiwie_</a:t>
            </a:r>
            <a:endParaRPr b="1"/>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241" name="Shape 241"/>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20</a:t>
            </a:r>
            <a:endParaRPr sz="1200"/>
          </a:p>
          <a:p>
            <a:pPr indent="0" lvl="0" marL="0" rtl="0" algn="ctr">
              <a:spcBef>
                <a:spcPts val="0"/>
              </a:spcBef>
              <a:spcAft>
                <a:spcPts val="0"/>
              </a:spcAft>
              <a:buNone/>
            </a:pPr>
            <a:r>
              <a:rPr lang="fr" sz="1200"/>
              <a:t> 22</a:t>
            </a:r>
            <a:endParaRPr sz="1200"/>
          </a:p>
        </p:txBody>
      </p:sp>
      <p:cxnSp>
        <p:nvCxnSpPr>
          <p:cNvPr id="242" name="Shape 242"/>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V. Phénomènes remarquables</a:t>
            </a:r>
            <a:endParaRPr/>
          </a:p>
        </p:txBody>
      </p:sp>
      <p:sp>
        <p:nvSpPr>
          <p:cNvPr id="248" name="Shape 248"/>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21</a:t>
            </a:r>
            <a:endParaRPr sz="1200"/>
          </a:p>
          <a:p>
            <a:pPr indent="0" lvl="0" marL="0" rtl="0" algn="ctr">
              <a:spcBef>
                <a:spcPts val="0"/>
              </a:spcBef>
              <a:spcAft>
                <a:spcPts val="0"/>
              </a:spcAft>
              <a:buNone/>
            </a:pPr>
            <a:r>
              <a:rPr lang="fr" sz="1200"/>
              <a:t> 22</a:t>
            </a:r>
            <a:endParaRPr sz="1200"/>
          </a:p>
        </p:txBody>
      </p:sp>
      <p:cxnSp>
        <p:nvCxnSpPr>
          <p:cNvPr id="249" name="Shape 249"/>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pic>
        <p:nvPicPr>
          <p:cNvPr id="250" name="Shape 250"/>
          <p:cNvPicPr preferRelativeResize="0"/>
          <p:nvPr/>
        </p:nvPicPr>
        <p:blipFill>
          <a:blip r:embed="rId4">
            <a:alphaModFix/>
          </a:blip>
          <a:stretch>
            <a:fillRect/>
          </a:stretch>
        </p:blipFill>
        <p:spPr>
          <a:xfrm>
            <a:off x="4791250" y="1027225"/>
            <a:ext cx="3405349" cy="4028750"/>
          </a:xfrm>
          <a:prstGeom prst="rect">
            <a:avLst/>
          </a:prstGeom>
          <a:noFill/>
          <a:ln>
            <a:noFill/>
          </a:ln>
        </p:spPr>
      </p:pic>
      <p:pic>
        <p:nvPicPr>
          <p:cNvPr id="251" name="Shape 251"/>
          <p:cNvPicPr preferRelativeResize="0"/>
          <p:nvPr/>
        </p:nvPicPr>
        <p:blipFill>
          <a:blip r:embed="rId5">
            <a:alphaModFix/>
          </a:blip>
          <a:stretch>
            <a:fillRect/>
          </a:stretch>
        </p:blipFill>
        <p:spPr>
          <a:xfrm>
            <a:off x="1111625" y="1643550"/>
            <a:ext cx="2564526" cy="2486449"/>
          </a:xfrm>
          <a:prstGeom prst="rect">
            <a:avLst/>
          </a:prstGeom>
          <a:noFill/>
          <a:ln>
            <a:noFill/>
          </a:ln>
        </p:spPr>
      </p:pic>
      <p:sp>
        <p:nvSpPr>
          <p:cNvPr id="252" name="Shape 252"/>
          <p:cNvSpPr txBox="1"/>
          <p:nvPr/>
        </p:nvSpPr>
        <p:spPr>
          <a:xfrm>
            <a:off x="261675" y="4358525"/>
            <a:ext cx="4769400" cy="59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u="sng">
                <a:solidFill>
                  <a:schemeClr val="hlink"/>
                </a:solidFill>
                <a:hlinkClick r:id="rId6"/>
              </a:rPr>
              <a:t>https://twitter.com/Shiwie_/status/931183446852100097</a:t>
            </a:r>
            <a:r>
              <a:rPr lang="fr"/>
              <a:t> </a:t>
            </a:r>
            <a:endParaRPr/>
          </a:p>
        </p:txBody>
      </p:sp>
      <p:sp>
        <p:nvSpPr>
          <p:cNvPr id="253" name="Shape 253"/>
          <p:cNvSpPr/>
          <p:nvPr/>
        </p:nvSpPr>
        <p:spPr>
          <a:xfrm>
            <a:off x="5165925" y="4709900"/>
            <a:ext cx="273300" cy="1569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315925"/>
            <a:ext cx="8520600" cy="18615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fr"/>
              <a:t>Caractérisation de messages sexistes:</a:t>
            </a:r>
            <a:endParaRPr/>
          </a:p>
          <a:p>
            <a:pPr indent="0" lvl="0" marL="0" rtl="0">
              <a:spcBef>
                <a:spcPts val="0"/>
              </a:spcBef>
              <a:spcAft>
                <a:spcPts val="0"/>
              </a:spcAft>
              <a:buClr>
                <a:schemeClr val="dk1"/>
              </a:buClr>
              <a:buSzPts val="1100"/>
              <a:buFont typeface="Arial"/>
              <a:buNone/>
            </a:pPr>
            <a:r>
              <a:rPr lang="fr"/>
              <a:t>Application à tweeter</a:t>
            </a:r>
            <a:endParaRPr/>
          </a:p>
        </p:txBody>
      </p:sp>
      <p:sp>
        <p:nvSpPr>
          <p:cNvPr id="259" name="Shape 259"/>
          <p:cNvSpPr txBox="1"/>
          <p:nvPr>
            <p:ph idx="1" type="body"/>
          </p:nvPr>
        </p:nvSpPr>
        <p:spPr>
          <a:xfrm>
            <a:off x="311700" y="2717725"/>
            <a:ext cx="8520600" cy="186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Conclusion</a:t>
            </a:r>
            <a:endParaRPr/>
          </a:p>
          <a:p>
            <a:pPr indent="0" lvl="0" marL="0" rtl="0" algn="ctr">
              <a:spcBef>
                <a:spcPts val="1600"/>
              </a:spcBef>
              <a:spcAft>
                <a:spcPts val="0"/>
              </a:spcAft>
              <a:buNone/>
            </a:pPr>
            <a:r>
              <a:rPr lang="fr"/>
              <a:t>Remerciements</a:t>
            </a:r>
            <a:endParaRPr/>
          </a:p>
          <a:p>
            <a:pPr indent="0" lvl="0" marL="0" rtl="0" algn="r">
              <a:spcBef>
                <a:spcPts val="1600"/>
              </a:spcBef>
              <a:spcAft>
                <a:spcPts val="1600"/>
              </a:spcAft>
              <a:buNone/>
            </a:pPr>
            <a:r>
              <a:rPr lang="fr"/>
              <a:t>Questions</a:t>
            </a:r>
            <a:endParaRPr/>
          </a:p>
        </p:txBody>
      </p:sp>
      <p:sp>
        <p:nvSpPr>
          <p:cNvPr id="260" name="Shape 260"/>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22</a:t>
            </a:r>
            <a:endParaRPr sz="1200"/>
          </a:p>
          <a:p>
            <a:pPr indent="0" lvl="0" marL="0" rtl="0" algn="ctr">
              <a:spcBef>
                <a:spcPts val="0"/>
              </a:spcBef>
              <a:spcAft>
                <a:spcPts val="0"/>
              </a:spcAft>
              <a:buNone/>
            </a:pPr>
            <a:r>
              <a:rPr lang="fr" sz="1200"/>
              <a:t> 22</a:t>
            </a:r>
            <a:endParaRPr sz="1200"/>
          </a:p>
        </p:txBody>
      </p:sp>
      <p:cxnSp>
        <p:nvCxnSpPr>
          <p:cNvPr id="261" name="Shape 261"/>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ctrTitle"/>
          </p:nvPr>
        </p:nvSpPr>
        <p:spPr>
          <a:xfrm>
            <a:off x="2729550" y="791575"/>
            <a:ext cx="3506100" cy="199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PROJET TAL_2018</a:t>
            </a:r>
            <a:endParaRPr/>
          </a:p>
          <a:p>
            <a:pPr indent="0" lvl="0" marL="0" rtl="0">
              <a:spcBef>
                <a:spcPts val="0"/>
              </a:spcBef>
              <a:spcAft>
                <a:spcPts val="0"/>
              </a:spcAft>
              <a:buNone/>
            </a:pPr>
            <a:r>
              <a:t/>
            </a:r>
            <a:endParaRPr/>
          </a:p>
          <a:p>
            <a:pPr indent="0" lvl="0" marL="0" rtl="0">
              <a:spcBef>
                <a:spcPts val="0"/>
              </a:spcBef>
              <a:spcAft>
                <a:spcPts val="0"/>
              </a:spcAft>
              <a:buNone/>
            </a:pPr>
            <a:r>
              <a:rPr lang="fr"/>
              <a:t>Conclusion</a:t>
            </a:r>
            <a:endParaRPr/>
          </a:p>
        </p:txBody>
      </p:sp>
      <p:sp>
        <p:nvSpPr>
          <p:cNvPr id="267" name="Shape 267"/>
          <p:cNvSpPr txBox="1"/>
          <p:nvPr>
            <p:ph idx="1" type="subTitle"/>
          </p:nvPr>
        </p:nvSpPr>
        <p:spPr>
          <a:xfrm>
            <a:off x="968975" y="3434600"/>
            <a:ext cx="6045900" cy="76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Caractérisation de messages sexistes:</a:t>
            </a:r>
            <a:endParaRPr/>
          </a:p>
          <a:p>
            <a:pPr indent="0" lvl="0" marL="0" rtl="0">
              <a:spcBef>
                <a:spcPts val="0"/>
              </a:spcBef>
              <a:spcAft>
                <a:spcPts val="0"/>
              </a:spcAft>
              <a:buNone/>
            </a:pPr>
            <a:r>
              <a:rPr lang="fr"/>
              <a:t>Application à tweeter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a:t>Annexes : exemples</a:t>
            </a:r>
            <a:endParaRPr/>
          </a:p>
        </p:txBody>
      </p:sp>
      <p:sp>
        <p:nvSpPr>
          <p:cNvPr id="273" name="Shape 273"/>
          <p:cNvSpPr txBox="1"/>
          <p:nvPr>
            <p:ph idx="1" type="body"/>
          </p:nvPr>
        </p:nvSpPr>
        <p:spPr>
          <a:xfrm>
            <a:off x="311700" y="2032275"/>
            <a:ext cx="8520600" cy="15150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1600"/>
              </a:spcAft>
              <a:buNone/>
            </a:pPr>
            <a:r>
              <a:rPr lang="fr"/>
              <a:t>Une star masculine, qui avait un ascendant sur moi, m’a demandé plusieurs fois de mettre un doigt dans son cul #MeToo #BalanceTonPorc http://bit.ly/2AeBxSh pic.twitter.com/OriPPrPvQj</a:t>
            </a:r>
            <a:endParaRPr/>
          </a:p>
        </p:txBody>
      </p:sp>
      <p:sp>
        <p:nvSpPr>
          <p:cNvPr id="274" name="Shape 274"/>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A1</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a:t>Annexes : exemples</a:t>
            </a:r>
            <a:endParaRPr/>
          </a:p>
        </p:txBody>
      </p:sp>
      <p:sp>
        <p:nvSpPr>
          <p:cNvPr id="280" name="Shape 280"/>
          <p:cNvSpPr txBox="1"/>
          <p:nvPr>
            <p:ph idx="1" type="body"/>
          </p:nvPr>
        </p:nvSpPr>
        <p:spPr>
          <a:xfrm>
            <a:off x="311700" y="2032275"/>
            <a:ext cx="8520600" cy="15150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1600"/>
              </a:spcAft>
              <a:buNone/>
            </a:pPr>
            <a:r>
              <a:rPr lang="fr"/>
              <a:t>#balancetonporc JEAN LUC UGUEN, ancien maire de CLEDER dans le Finistère. et magistrat! J’étais jeune il m’avait demandé de venir un samedi à la mairie pour étudier mon CV pour un poste en petite enfance, à peine fermé la porte ....... il me dégoute et le pire c’est qu’il a</a:t>
            </a:r>
            <a:endParaRPr/>
          </a:p>
        </p:txBody>
      </p:sp>
      <p:sp>
        <p:nvSpPr>
          <p:cNvPr id="281" name="Shape 281"/>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A2</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fr"/>
              <a:t>Notes</a:t>
            </a:r>
            <a:endParaRPr/>
          </a:p>
        </p:txBody>
      </p:sp>
      <p:sp>
        <p:nvSpPr>
          <p:cNvPr id="287" name="Shape 28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fr" sz="1100">
                <a:latin typeface="Arial"/>
                <a:ea typeface="Arial"/>
                <a:cs typeface="Arial"/>
                <a:sym typeface="Arial"/>
              </a:rPr>
              <a:t>Difficulté de tweeters comme matériels et légers avantages</a:t>
            </a:r>
            <a:endParaRPr sz="1100">
              <a:latin typeface="Arial"/>
              <a:ea typeface="Arial"/>
              <a:cs typeface="Arial"/>
              <a:sym typeface="Arial"/>
            </a:endParaRPr>
          </a:p>
          <a:p>
            <a:pPr indent="0" lvl="0" marL="0" rtl="0">
              <a:lnSpc>
                <a:spcPct val="100000"/>
              </a:lnSpc>
              <a:spcBef>
                <a:spcPts val="0"/>
              </a:spcBef>
              <a:spcAft>
                <a:spcPts val="0"/>
              </a:spcAft>
              <a:buClr>
                <a:schemeClr val="dk1"/>
              </a:buClr>
              <a:buSzPts val="1100"/>
              <a:buFont typeface="Arial"/>
              <a:buNone/>
            </a:pPr>
            <a:r>
              <a:rPr lang="fr" sz="1100">
                <a:latin typeface="Arial"/>
                <a:ea typeface="Arial"/>
                <a:cs typeface="Arial"/>
                <a:sym typeface="Arial"/>
              </a:rPr>
              <a:t>Danger de l’ironie des faux-semblants</a:t>
            </a:r>
            <a:endParaRPr sz="1100">
              <a:latin typeface="Arial"/>
              <a:ea typeface="Arial"/>
              <a:cs typeface="Arial"/>
              <a:sym typeface="Arial"/>
            </a:endParaRPr>
          </a:p>
          <a:p>
            <a:pPr indent="0" lvl="0" marL="0" rtl="0">
              <a:lnSpc>
                <a:spcPct val="100000"/>
              </a:lnSpc>
              <a:spcBef>
                <a:spcPts val="0"/>
              </a:spcBef>
              <a:spcAft>
                <a:spcPts val="0"/>
              </a:spcAft>
              <a:buClr>
                <a:schemeClr val="dk1"/>
              </a:buClr>
              <a:buSzPts val="1100"/>
              <a:buFont typeface="Arial"/>
              <a:buNone/>
            </a:pPr>
            <a:r>
              <a:rPr lang="fr" sz="1100">
                <a:latin typeface="Arial"/>
                <a:ea typeface="Arial"/>
                <a:cs typeface="Arial"/>
                <a:sym typeface="Arial"/>
              </a:rPr>
              <a:t>Voir d’autres catégorisations ?</a:t>
            </a:r>
            <a:endParaRPr sz="1100">
              <a:latin typeface="Arial"/>
              <a:ea typeface="Arial"/>
              <a:cs typeface="Arial"/>
              <a:sym typeface="Arial"/>
            </a:endParaRPr>
          </a:p>
          <a:p>
            <a:pPr indent="0" lvl="0" marL="0" rtl="0">
              <a:lnSpc>
                <a:spcPct val="100000"/>
              </a:lnSpc>
              <a:spcBef>
                <a:spcPts val="0"/>
              </a:spcBef>
              <a:spcAft>
                <a:spcPts val="0"/>
              </a:spcAft>
              <a:buClr>
                <a:schemeClr val="dk1"/>
              </a:buClr>
              <a:buSzPts val="1100"/>
              <a:buFont typeface="Arial"/>
              <a:buNone/>
            </a:pPr>
            <a:r>
              <a:rPr lang="fr" sz="1100">
                <a:latin typeface="Arial"/>
                <a:ea typeface="Arial"/>
                <a:cs typeface="Arial"/>
                <a:sym typeface="Arial"/>
              </a:rPr>
              <a:t>Mise à l’échelle de l’anno auto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Plan</a:t>
            </a:r>
            <a:endParaRPr/>
          </a:p>
        </p:txBody>
      </p:sp>
      <p:sp>
        <p:nvSpPr>
          <p:cNvPr id="75" name="Shape 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Constitution du corpus</a:t>
            </a:r>
            <a:endParaRPr sz="2400">
              <a:latin typeface="Economica"/>
              <a:ea typeface="Economica"/>
              <a:cs typeface="Economica"/>
              <a:sym typeface="Economica"/>
            </a:endParaRPr>
          </a:p>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Modification des catégories</a:t>
            </a:r>
            <a:endParaRPr sz="2400">
              <a:latin typeface="Economica"/>
              <a:ea typeface="Economica"/>
              <a:cs typeface="Economica"/>
              <a:sym typeface="Economica"/>
            </a:endParaRPr>
          </a:p>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Analyse du corpus</a:t>
            </a:r>
            <a:endParaRPr sz="2400">
              <a:latin typeface="Economica"/>
              <a:ea typeface="Economica"/>
              <a:cs typeface="Economica"/>
              <a:sym typeface="Economica"/>
            </a:endParaRPr>
          </a:p>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Vers un annotateur automatique</a:t>
            </a:r>
            <a:endParaRPr sz="2400">
              <a:latin typeface="Economica"/>
              <a:ea typeface="Economica"/>
              <a:cs typeface="Economica"/>
              <a:sym typeface="Economica"/>
            </a:endParaRPr>
          </a:p>
          <a:p>
            <a:pPr indent="-381000" lvl="0" marL="457200" rtl="0">
              <a:lnSpc>
                <a:spcPct val="200000"/>
              </a:lnSpc>
              <a:spcBef>
                <a:spcPts val="0"/>
              </a:spcBef>
              <a:spcAft>
                <a:spcPts val="0"/>
              </a:spcAft>
              <a:buSzPts val="2400"/>
              <a:buFont typeface="Economica"/>
              <a:buAutoNum type="arabicParenR"/>
            </a:pPr>
            <a:r>
              <a:rPr lang="fr" sz="2400">
                <a:latin typeface="Economica"/>
                <a:ea typeface="Economica"/>
                <a:cs typeface="Economica"/>
                <a:sym typeface="Economica"/>
              </a:rPr>
              <a:t>Phénomènes remarquables</a:t>
            </a:r>
            <a:endParaRPr sz="2400">
              <a:latin typeface="Economica"/>
              <a:ea typeface="Economica"/>
              <a:cs typeface="Economica"/>
              <a:sym typeface="Economica"/>
            </a:endParaRPr>
          </a:p>
        </p:txBody>
      </p:sp>
      <p:sp>
        <p:nvSpPr>
          <p:cNvPr id="76" name="Shape 76"/>
          <p:cNvSpPr txBox="1"/>
          <p:nvPr/>
        </p:nvSpPr>
        <p:spPr>
          <a:xfrm>
            <a:off x="5505625" y="1204575"/>
            <a:ext cx="3059400" cy="3680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u="sng">
                <a:solidFill>
                  <a:srgbClr val="FF0000"/>
                </a:solidFill>
              </a:rPr>
              <a:t>Avertissement</a:t>
            </a:r>
            <a:endParaRPr u="sng">
              <a:solidFill>
                <a:srgbClr val="FF0000"/>
              </a:solidFill>
            </a:endParaRPr>
          </a:p>
          <a:p>
            <a:pPr indent="0" lvl="0" marL="0" rtl="0">
              <a:spcBef>
                <a:spcPts val="0"/>
              </a:spcBef>
              <a:spcAft>
                <a:spcPts val="0"/>
              </a:spcAft>
              <a:buNone/>
            </a:pPr>
            <a:r>
              <a:t/>
            </a:r>
            <a:endParaRPr>
              <a:solidFill>
                <a:srgbClr val="FF0000"/>
              </a:solidFill>
            </a:endParaRPr>
          </a:p>
          <a:p>
            <a:pPr indent="0" lvl="0" marL="0" marR="50800" rtl="0" algn="just">
              <a:lnSpc>
                <a:spcPct val="115000"/>
              </a:lnSpc>
              <a:spcBef>
                <a:spcPts val="0"/>
              </a:spcBef>
              <a:spcAft>
                <a:spcPts val="0"/>
              </a:spcAft>
              <a:buNone/>
            </a:pPr>
            <a:r>
              <a:rPr lang="fr">
                <a:solidFill>
                  <a:schemeClr val="dk1"/>
                </a:solidFill>
                <a:latin typeface="Calibri"/>
                <a:ea typeface="Calibri"/>
                <a:cs typeface="Calibri"/>
                <a:sym typeface="Calibri"/>
              </a:rPr>
              <a:t>Certains</a:t>
            </a:r>
            <a:r>
              <a:rPr lang="fr">
                <a:solidFill>
                  <a:schemeClr val="dk1"/>
                </a:solidFill>
                <a:latin typeface="Calibri"/>
                <a:ea typeface="Calibri"/>
                <a:cs typeface="Calibri"/>
                <a:sym typeface="Calibri"/>
              </a:rPr>
              <a:t> tweets, par la nature de notre sujet d’étude, peuvent être très crus.</a:t>
            </a:r>
            <a:endParaRPr>
              <a:solidFill>
                <a:schemeClr val="dk1"/>
              </a:solidFill>
              <a:latin typeface="Calibri"/>
              <a:ea typeface="Calibri"/>
              <a:cs typeface="Calibri"/>
              <a:sym typeface="Calibri"/>
            </a:endParaRPr>
          </a:p>
          <a:p>
            <a:pPr indent="0" lvl="0" marL="0" marR="50800" rtl="0">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spcBef>
                <a:spcPts val="0"/>
              </a:spcBef>
              <a:spcAft>
                <a:spcPts val="0"/>
              </a:spcAft>
              <a:buNone/>
            </a:pPr>
            <a:r>
              <a:rPr lang="fr">
                <a:solidFill>
                  <a:schemeClr val="dk1"/>
                </a:solidFill>
                <a:latin typeface="Calibri"/>
                <a:ea typeface="Calibri"/>
                <a:cs typeface="Calibri"/>
                <a:sym typeface="Calibri"/>
              </a:rPr>
              <a:t>Certains tweets diffament directement des personnes nommées. Nous avons choisi de les reproduire ici tel quel dans un but scientifique.</a:t>
            </a:r>
            <a:endParaRPr>
              <a:solidFill>
                <a:schemeClr val="dk1"/>
              </a:solidFill>
              <a:latin typeface="Calibri"/>
              <a:ea typeface="Calibri"/>
              <a:cs typeface="Calibri"/>
              <a:sym typeface="Calibri"/>
            </a:endParaRPr>
          </a:p>
          <a:p>
            <a:pPr indent="0" lvl="0" marL="0" rtl="0">
              <a:spcBef>
                <a:spcPts val="0"/>
              </a:spcBef>
              <a:spcAft>
                <a:spcPts val="0"/>
              </a:spcAft>
              <a:buNone/>
            </a:pPr>
            <a:r>
              <a:t/>
            </a:r>
            <a:endParaRPr>
              <a:solidFill>
                <a:schemeClr val="dk1"/>
              </a:solidFill>
              <a:latin typeface="Calibri"/>
              <a:ea typeface="Calibri"/>
              <a:cs typeface="Calibri"/>
              <a:sym typeface="Calibri"/>
            </a:endParaRPr>
          </a:p>
          <a:p>
            <a:pPr indent="0" lvl="0" marL="0" rtl="0" algn="just">
              <a:spcBef>
                <a:spcPts val="0"/>
              </a:spcBef>
              <a:spcAft>
                <a:spcPts val="0"/>
              </a:spcAft>
              <a:buNone/>
            </a:pPr>
            <a:r>
              <a:rPr lang="fr">
                <a:solidFill>
                  <a:schemeClr val="dk1"/>
                </a:solidFill>
                <a:latin typeface="Calibri"/>
                <a:ea typeface="Calibri"/>
                <a:cs typeface="Calibri"/>
                <a:sym typeface="Calibri"/>
              </a:rPr>
              <a:t>Cette reproduction ne constitue en rien une infirmation ou une confirmation des propos tenus dont l’auteur du tweet reste seul responsable.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 </a:t>
            </a:r>
            <a:r>
              <a:rPr lang="fr"/>
              <a:t>Constitution du corpus : Tweeter</a:t>
            </a:r>
            <a:endParaRPr/>
          </a:p>
        </p:txBody>
      </p:sp>
      <p:sp>
        <p:nvSpPr>
          <p:cNvPr id="82" name="Shape 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t>1) Service gratuit mais qui monétise ses données = limitations de l'API gratuite</a:t>
            </a:r>
            <a:endParaRPr/>
          </a:p>
          <a:p>
            <a:pPr indent="-342900" lvl="0" marL="457200">
              <a:spcBef>
                <a:spcPts val="1600"/>
              </a:spcBef>
              <a:spcAft>
                <a:spcPts val="0"/>
              </a:spcAft>
              <a:buSzPts val="1800"/>
              <a:buChar char="●"/>
            </a:pPr>
            <a:r>
              <a:rPr lang="fr"/>
              <a:t>Il faut donc payer pour chercher dans les tweets vieux de + de 7 jours</a:t>
            </a:r>
            <a:endParaRPr/>
          </a:p>
          <a:p>
            <a:pPr indent="-342900" lvl="0" marL="457200">
              <a:spcBef>
                <a:spcPts val="0"/>
              </a:spcBef>
              <a:spcAft>
                <a:spcPts val="0"/>
              </a:spcAft>
              <a:buSzPts val="1800"/>
              <a:buChar char="●"/>
            </a:pPr>
            <a:r>
              <a:rPr lang="fr"/>
              <a:t>Fenêtre de 15 minutes avec un max de 450 requêtes</a:t>
            </a:r>
            <a:endParaRPr/>
          </a:p>
          <a:p>
            <a:pPr indent="-342900" lvl="0" marL="457200">
              <a:spcBef>
                <a:spcPts val="0"/>
              </a:spcBef>
              <a:spcAft>
                <a:spcPts val="0"/>
              </a:spcAft>
              <a:buSzPts val="1800"/>
              <a:buChar char="●"/>
            </a:pPr>
            <a:r>
              <a:rPr lang="fr"/>
              <a:t>Mais possibilité de chercher via web </a:t>
            </a:r>
            <a:r>
              <a:rPr lang="fr" u="sng">
                <a:solidFill>
                  <a:schemeClr val="hlink"/>
                </a:solidFill>
                <a:hlinkClick r:id="rId3"/>
              </a:rPr>
              <a:t>https://twitter.com/search-advanced</a:t>
            </a:r>
            <a:endParaRPr/>
          </a:p>
          <a:p>
            <a:pPr indent="0" lvl="0" marL="0">
              <a:spcBef>
                <a:spcPts val="1600"/>
              </a:spcBef>
              <a:spcAft>
                <a:spcPts val="0"/>
              </a:spcAft>
              <a:buClr>
                <a:schemeClr val="dk1"/>
              </a:buClr>
              <a:buSzPts val="1100"/>
              <a:buFont typeface="Arial"/>
              <a:buNone/>
            </a:pPr>
            <a:r>
              <a:rPr lang="fr"/>
              <a:t>2) Les textes</a:t>
            </a:r>
            <a:endParaRPr/>
          </a:p>
          <a:p>
            <a:pPr indent="-342900" lvl="0" marL="457200" rtl="0">
              <a:spcBef>
                <a:spcPts val="1600"/>
              </a:spcBef>
              <a:spcAft>
                <a:spcPts val="0"/>
              </a:spcAft>
              <a:buSzPts val="1800"/>
              <a:buChar char="●"/>
            </a:pPr>
            <a:r>
              <a:rPr lang="fr"/>
              <a:t>Très courts (140 caractères), </a:t>
            </a:r>
            <a:endParaRPr/>
          </a:p>
          <a:p>
            <a:pPr indent="-342900" lvl="0" marL="457200" rtl="0">
              <a:spcBef>
                <a:spcPts val="0"/>
              </a:spcBef>
              <a:spcAft>
                <a:spcPts val="0"/>
              </a:spcAft>
              <a:buSzPts val="1800"/>
              <a:buChar char="●"/>
            </a:pPr>
            <a:r>
              <a:rPr lang="fr"/>
              <a:t>Pleins d'abréviations, d'écriture phonétique, de fautes, </a:t>
            </a:r>
            <a:r>
              <a:rPr lang="fr"/>
              <a:t>d'emojis</a:t>
            </a:r>
            <a:endParaRPr/>
          </a:p>
          <a:p>
            <a:pPr indent="-342900" lvl="0" marL="457200" rtl="0">
              <a:spcBef>
                <a:spcPts val="0"/>
              </a:spcBef>
              <a:spcAft>
                <a:spcPts val="0"/>
              </a:spcAft>
              <a:buSzPts val="1800"/>
              <a:buChar char="●"/>
            </a:pPr>
            <a:r>
              <a:rPr lang="fr"/>
              <a:t>Utilisent parfois du texte dans des images</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t/>
            </a:r>
            <a:endParaRPr/>
          </a:p>
          <a:p>
            <a:pPr indent="0" lvl="0" marL="0" rtl="0">
              <a:spcBef>
                <a:spcPts val="1600"/>
              </a:spcBef>
              <a:spcAft>
                <a:spcPts val="1600"/>
              </a:spcAft>
              <a:buNone/>
            </a:pPr>
            <a:r>
              <a:t/>
            </a:r>
            <a:endParaRPr/>
          </a:p>
        </p:txBody>
      </p:sp>
      <p:sp>
        <p:nvSpPr>
          <p:cNvPr id="83" name="Shape 83"/>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1</a:t>
            </a:r>
            <a:endParaRPr sz="1200"/>
          </a:p>
          <a:p>
            <a:pPr indent="0" lvl="0" marL="0" algn="ctr">
              <a:spcBef>
                <a:spcPts val="0"/>
              </a:spcBef>
              <a:spcAft>
                <a:spcPts val="0"/>
              </a:spcAft>
              <a:buNone/>
            </a:pPr>
            <a:r>
              <a:rPr lang="fr" sz="1200"/>
              <a:t> 22</a:t>
            </a:r>
            <a:endParaRPr sz="1200"/>
          </a:p>
        </p:txBody>
      </p:sp>
      <p:cxnSp>
        <p:nvCxnSpPr>
          <p:cNvPr id="84" name="Shape 84"/>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 Constitution du corpus : Tweeter</a:t>
            </a:r>
            <a:endParaRPr/>
          </a:p>
        </p:txBody>
      </p:sp>
      <p:sp>
        <p:nvSpPr>
          <p:cNvPr id="90" name="Shape 9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3) Avantages</a:t>
            </a:r>
            <a:endParaRPr/>
          </a:p>
          <a:p>
            <a:pPr indent="-342900" lvl="0" marL="457200" rtl="0">
              <a:spcBef>
                <a:spcPts val="1600"/>
              </a:spcBef>
              <a:spcAft>
                <a:spcPts val="0"/>
              </a:spcAft>
              <a:buSzPts val="1800"/>
              <a:buChar char="●"/>
            </a:pPr>
            <a:r>
              <a:rPr lang="fr"/>
              <a:t>Réseau social :</a:t>
            </a:r>
            <a:endParaRPr/>
          </a:p>
          <a:p>
            <a:pPr indent="-317500" lvl="1" marL="914400" rtl="0">
              <a:spcBef>
                <a:spcPts val="0"/>
              </a:spcBef>
              <a:spcAft>
                <a:spcPts val="0"/>
              </a:spcAft>
              <a:buSzPts val="1400"/>
              <a:buChar char="○"/>
            </a:pPr>
            <a:r>
              <a:rPr lang="fr"/>
              <a:t>Les textes sont dits par des utilisateurs ⇒ information contextuelle (dont le sexe).</a:t>
            </a:r>
            <a:endParaRPr/>
          </a:p>
          <a:p>
            <a:pPr indent="-317500" lvl="1" marL="914400" rtl="0">
              <a:spcBef>
                <a:spcPts val="0"/>
              </a:spcBef>
              <a:spcAft>
                <a:spcPts val="0"/>
              </a:spcAft>
              <a:buSzPts val="1400"/>
              <a:buChar char="○"/>
            </a:pPr>
            <a:r>
              <a:rPr lang="fr"/>
              <a:t>Citation des utilisateurs par des références ⇒ @référence</a:t>
            </a:r>
            <a:endParaRPr/>
          </a:p>
          <a:p>
            <a:pPr indent="-317500" lvl="1" marL="914400" rtl="0">
              <a:spcBef>
                <a:spcPts val="0"/>
              </a:spcBef>
              <a:spcAft>
                <a:spcPts val="0"/>
              </a:spcAft>
              <a:buSzPts val="1400"/>
              <a:buChar char="○"/>
            </a:pPr>
            <a:r>
              <a:rPr lang="fr"/>
              <a:t>Les tweets sont reliés dans une discussion :</a:t>
            </a:r>
            <a:endParaRPr/>
          </a:p>
          <a:p>
            <a:pPr indent="-317500" lvl="2" marL="1371600" rtl="0">
              <a:spcBef>
                <a:spcPts val="0"/>
              </a:spcBef>
              <a:spcAft>
                <a:spcPts val="0"/>
              </a:spcAft>
              <a:buSzPts val="1400"/>
              <a:buChar char="■"/>
            </a:pPr>
            <a:r>
              <a:rPr lang="fr"/>
              <a:t>Les tweets successifs permettent parfois d’avoir des précisions sur le tweet initial (pour savoir si c’était de l’ironie par exemple).</a:t>
            </a:r>
            <a:br>
              <a:rPr lang="fr"/>
            </a:br>
            <a:endParaRPr/>
          </a:p>
          <a:p>
            <a:pPr indent="-342900" lvl="0" marL="457200" rtl="0">
              <a:spcBef>
                <a:spcPts val="0"/>
              </a:spcBef>
              <a:spcAft>
                <a:spcPts val="0"/>
              </a:spcAft>
              <a:buSzPts val="1800"/>
              <a:buChar char="●"/>
            </a:pPr>
            <a:r>
              <a:rPr lang="fr"/>
              <a:t>Présence de mots-dièse #hashtag dans le texte des tweets.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91" name="Shape 91"/>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2</a:t>
            </a:r>
            <a:endParaRPr sz="1200"/>
          </a:p>
          <a:p>
            <a:pPr indent="0" lvl="0" marL="0" rtl="0" algn="ctr">
              <a:spcBef>
                <a:spcPts val="0"/>
              </a:spcBef>
              <a:spcAft>
                <a:spcPts val="0"/>
              </a:spcAft>
              <a:buNone/>
            </a:pPr>
            <a:r>
              <a:rPr lang="fr" sz="1200"/>
              <a:t> 22</a:t>
            </a:r>
            <a:endParaRPr sz="1200"/>
          </a:p>
        </p:txBody>
      </p:sp>
      <p:cxnSp>
        <p:nvCxnSpPr>
          <p:cNvPr id="92" name="Shape 92"/>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 Constitution du corpus : Moissonnage</a:t>
            </a:r>
            <a:endParaRPr/>
          </a:p>
        </p:txBody>
      </p:sp>
      <p:sp>
        <p:nvSpPr>
          <p:cNvPr id="98" name="Shape 9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fr"/>
              <a:t>API non officielle</a:t>
            </a:r>
            <a:r>
              <a:rPr lang="fr"/>
              <a:t> pour moissonner vieux tweets sur </a:t>
            </a:r>
            <a:r>
              <a:rPr b="1" lang="fr">
                <a:solidFill>
                  <a:schemeClr val="lt2"/>
                </a:solidFill>
              </a:rPr>
              <a:t>#balancetonporc</a:t>
            </a:r>
            <a:br>
              <a:rPr lang="fr"/>
            </a:br>
            <a:endParaRPr/>
          </a:p>
          <a:p>
            <a:pPr indent="-342900" lvl="0" marL="457200" rtl="0">
              <a:spcBef>
                <a:spcPts val="0"/>
              </a:spcBef>
              <a:spcAft>
                <a:spcPts val="0"/>
              </a:spcAft>
              <a:buSzPts val="1800"/>
              <a:buChar char="●"/>
            </a:pPr>
            <a:r>
              <a:rPr lang="fr"/>
              <a:t>Sélection et identification manuelle des tweets de notre corpus</a:t>
            </a:r>
            <a:endParaRPr/>
          </a:p>
          <a:p>
            <a:pPr indent="-317500" lvl="1" marL="914400" rtl="0">
              <a:spcBef>
                <a:spcPts val="0"/>
              </a:spcBef>
              <a:spcAft>
                <a:spcPts val="0"/>
              </a:spcAft>
              <a:buSzPts val="1400"/>
              <a:buChar char="○"/>
            </a:pPr>
            <a:r>
              <a:rPr lang="fr"/>
              <a:t>Du 3 au 29 nov 2017</a:t>
            </a:r>
            <a:endParaRPr/>
          </a:p>
          <a:p>
            <a:pPr indent="-317500" lvl="1" marL="914400" rtl="0">
              <a:spcBef>
                <a:spcPts val="0"/>
              </a:spcBef>
              <a:spcAft>
                <a:spcPts val="0"/>
              </a:spcAft>
              <a:buSzPts val="1400"/>
              <a:buChar char="○"/>
            </a:pPr>
            <a:r>
              <a:rPr lang="fr"/>
              <a:t>Essayer de retrouver la structure et le contenu des posts de tumblr :</a:t>
            </a:r>
            <a:endParaRPr/>
          </a:p>
          <a:p>
            <a:pPr indent="-317500" lvl="2" marL="1371600" rtl="0">
              <a:spcBef>
                <a:spcPts val="0"/>
              </a:spcBef>
              <a:spcAft>
                <a:spcPts val="0"/>
              </a:spcAft>
              <a:buSzPts val="1400"/>
              <a:buChar char="■"/>
            </a:pPr>
            <a:r>
              <a:rPr b="1" lang="fr"/>
              <a:t>I</a:t>
            </a:r>
            <a:r>
              <a:rPr b="1" lang="fr" u="sng"/>
              <a:t>nteraction</a:t>
            </a:r>
            <a:r>
              <a:rPr b="1" lang="fr"/>
              <a:t> entre une </a:t>
            </a:r>
            <a:r>
              <a:rPr b="1" lang="fr" u="sng"/>
              <a:t>victime</a:t>
            </a:r>
            <a:r>
              <a:rPr b="1" lang="fr"/>
              <a:t> et un </a:t>
            </a:r>
            <a:r>
              <a:rPr b="1" lang="fr" u="sng"/>
              <a:t>agresseur</a:t>
            </a:r>
            <a:r>
              <a:rPr b="1" lang="fr"/>
              <a:t> dans un </a:t>
            </a:r>
            <a:r>
              <a:rPr b="1" lang="fr" u="sng"/>
              <a:t>contexte professionnel</a:t>
            </a:r>
            <a:br>
              <a:rPr lang="fr"/>
            </a:br>
            <a:endParaRPr/>
          </a:p>
          <a:p>
            <a:pPr indent="-342900" lvl="0" marL="457200" rtl="0">
              <a:spcBef>
                <a:spcPts val="0"/>
              </a:spcBef>
              <a:spcAft>
                <a:spcPts val="0"/>
              </a:spcAft>
              <a:buSzPts val="1800"/>
              <a:buChar char="●"/>
            </a:pPr>
            <a:r>
              <a:rPr lang="fr"/>
              <a:t>4213 tweets lus, 50 retenus : 1.2%</a:t>
            </a:r>
            <a:br>
              <a:rPr lang="fr"/>
            </a:br>
            <a:endParaRPr/>
          </a:p>
          <a:p>
            <a:pPr indent="-342900" lvl="0" marL="457200" rtl="0">
              <a:spcBef>
                <a:spcPts val="0"/>
              </a:spcBef>
              <a:spcAft>
                <a:spcPts val="0"/>
              </a:spcAft>
              <a:buSzPts val="1800"/>
              <a:buChar char="●"/>
            </a:pPr>
            <a:r>
              <a:rPr lang="fr"/>
              <a:t>L’appel a nommé explicitement n’est pas retenu comme critère : </a:t>
            </a:r>
            <a:br>
              <a:rPr lang="fr"/>
            </a:br>
            <a:r>
              <a:rPr lang="fr"/>
              <a:t>	Seul 11 tweets mentionnent le nom de l’agissant.</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99" name="Shape 99"/>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3</a:t>
            </a:r>
            <a:endParaRPr sz="1200"/>
          </a:p>
          <a:p>
            <a:pPr indent="0" lvl="0" marL="0" rtl="0" algn="ctr">
              <a:spcBef>
                <a:spcPts val="0"/>
              </a:spcBef>
              <a:spcAft>
                <a:spcPts val="0"/>
              </a:spcAft>
              <a:buNone/>
            </a:pPr>
            <a:r>
              <a:rPr lang="fr" sz="1200"/>
              <a:t> 22</a:t>
            </a:r>
            <a:endParaRPr sz="1200"/>
          </a:p>
        </p:txBody>
      </p:sp>
      <p:cxnSp>
        <p:nvCxnSpPr>
          <p:cNvPr id="100" name="Shape 100"/>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 Constitution du corpus : Exemple de tweet</a:t>
            </a:r>
            <a:endParaRPr/>
          </a:p>
        </p:txBody>
      </p:sp>
      <p:sp>
        <p:nvSpPr>
          <p:cNvPr id="106" name="Shape 106"/>
          <p:cNvSpPr txBox="1"/>
          <p:nvPr>
            <p:ph idx="1" type="body"/>
          </p:nvPr>
        </p:nvSpPr>
        <p:spPr>
          <a:xfrm>
            <a:off x="311700" y="2032275"/>
            <a:ext cx="8520600" cy="15150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fr"/>
              <a:t>#balancetonporc Mon silence a fait combien d’autres victimes ? 44 ans que cette question me hante! Violée par Jean Saucet prof de maths au lycée Frédéric Mistral #Cagnes sur mer en 1973. Lors de la soirée à #laSiesta où nous fêtions le bac... @balancetonporc                                    </a:t>
            </a:r>
            <a:r>
              <a:rPr b="1" lang="fr"/>
              <a:t>@BlancherFloren2</a:t>
            </a:r>
            <a:endParaRPr b="1"/>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107" name="Shape 107"/>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4</a:t>
            </a:r>
            <a:endParaRPr sz="1200"/>
          </a:p>
          <a:p>
            <a:pPr indent="0" lvl="0" marL="0" rtl="0" algn="ctr">
              <a:spcBef>
                <a:spcPts val="0"/>
              </a:spcBef>
              <a:spcAft>
                <a:spcPts val="0"/>
              </a:spcAft>
              <a:buNone/>
            </a:pPr>
            <a:r>
              <a:rPr lang="fr" sz="1200"/>
              <a:t> 22</a:t>
            </a:r>
            <a:endParaRPr sz="1200"/>
          </a:p>
        </p:txBody>
      </p:sp>
      <p:cxnSp>
        <p:nvCxnSpPr>
          <p:cNvPr id="108" name="Shape 108"/>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I. Constitution du corpus : Exemple de tweet</a:t>
            </a:r>
            <a:endParaRPr/>
          </a:p>
        </p:txBody>
      </p:sp>
      <p:sp>
        <p:nvSpPr>
          <p:cNvPr id="114" name="Shape 114"/>
          <p:cNvSpPr txBox="1"/>
          <p:nvPr>
            <p:ph idx="1" type="body"/>
          </p:nvPr>
        </p:nvSpPr>
        <p:spPr>
          <a:xfrm>
            <a:off x="311700" y="2032275"/>
            <a:ext cx="8520600" cy="15150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fr"/>
              <a:t>#balancetonporc </a:t>
            </a:r>
            <a:r>
              <a:rPr b="1" lang="fr"/>
              <a:t>Mon</a:t>
            </a:r>
            <a:r>
              <a:rPr lang="fr"/>
              <a:t> silence a fait combien d’autres victimes ? </a:t>
            </a:r>
            <a:r>
              <a:rPr lang="fr">
                <a:highlight>
                  <a:schemeClr val="accent5"/>
                </a:highlight>
              </a:rPr>
              <a:t>44</a:t>
            </a:r>
            <a:r>
              <a:rPr lang="fr"/>
              <a:t> ans que cette question </a:t>
            </a:r>
            <a:r>
              <a:rPr b="1" lang="fr"/>
              <a:t>me </a:t>
            </a:r>
            <a:r>
              <a:rPr lang="fr"/>
              <a:t>hante! </a:t>
            </a:r>
            <a:r>
              <a:rPr lang="fr">
                <a:highlight>
                  <a:srgbClr val="EA9999"/>
                </a:highlight>
              </a:rPr>
              <a:t>Violé</a:t>
            </a:r>
            <a:r>
              <a:rPr b="1" lang="fr">
                <a:highlight>
                  <a:srgbClr val="EA9999"/>
                </a:highlight>
              </a:rPr>
              <a:t>e</a:t>
            </a:r>
            <a:r>
              <a:rPr lang="fr"/>
              <a:t> par </a:t>
            </a:r>
            <a:r>
              <a:rPr lang="fr">
                <a:highlight>
                  <a:schemeClr val="accent6"/>
                </a:highlight>
              </a:rPr>
              <a:t>Jean Saucet</a:t>
            </a:r>
            <a:r>
              <a:rPr lang="fr"/>
              <a:t> </a:t>
            </a:r>
            <a:r>
              <a:rPr lang="fr">
                <a:highlight>
                  <a:schemeClr val="accent6"/>
                </a:highlight>
              </a:rPr>
              <a:t>prof de maths au lycée</a:t>
            </a:r>
            <a:r>
              <a:rPr lang="fr"/>
              <a:t> </a:t>
            </a:r>
            <a:r>
              <a:rPr lang="fr">
                <a:highlight>
                  <a:schemeClr val="accent6"/>
                </a:highlight>
              </a:rPr>
              <a:t>Frédéric Mistral</a:t>
            </a:r>
            <a:r>
              <a:rPr lang="fr"/>
              <a:t> </a:t>
            </a:r>
            <a:r>
              <a:rPr lang="fr">
                <a:highlight>
                  <a:schemeClr val="dk2"/>
                </a:highlight>
              </a:rPr>
              <a:t>#Cagnes sur mer</a:t>
            </a:r>
            <a:r>
              <a:rPr lang="fr"/>
              <a:t> en </a:t>
            </a:r>
            <a:r>
              <a:rPr lang="fr">
                <a:highlight>
                  <a:schemeClr val="accent5"/>
                </a:highlight>
              </a:rPr>
              <a:t>1973</a:t>
            </a:r>
            <a:r>
              <a:rPr lang="fr"/>
              <a:t>. Lors de la </a:t>
            </a:r>
            <a:r>
              <a:rPr lang="fr">
                <a:highlight>
                  <a:schemeClr val="dk2"/>
                </a:highlight>
              </a:rPr>
              <a:t>soirée à #laSiesta</a:t>
            </a:r>
            <a:r>
              <a:rPr lang="fr"/>
              <a:t> où </a:t>
            </a:r>
            <a:r>
              <a:rPr b="1" lang="fr"/>
              <a:t>nous </a:t>
            </a:r>
            <a:r>
              <a:rPr lang="fr"/>
              <a:t>fêtions le bac... @balancetonporc</a:t>
            </a:r>
            <a:r>
              <a:rPr lang="fr"/>
              <a:t>                                   </a:t>
            </a:r>
            <a:r>
              <a:rPr b="1" lang="fr"/>
              <a:t>@BlancherFloren2</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115" name="Shape 115"/>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5</a:t>
            </a:r>
            <a:endParaRPr sz="1200"/>
          </a:p>
          <a:p>
            <a:pPr indent="0" lvl="0" marL="0" rtl="0" algn="ctr">
              <a:spcBef>
                <a:spcPts val="0"/>
              </a:spcBef>
              <a:spcAft>
                <a:spcPts val="0"/>
              </a:spcAft>
              <a:buNone/>
            </a:pPr>
            <a:r>
              <a:rPr lang="fr" sz="1200"/>
              <a:t> 22</a:t>
            </a:r>
            <a:endParaRPr sz="1200"/>
          </a:p>
        </p:txBody>
      </p:sp>
      <p:cxnSp>
        <p:nvCxnSpPr>
          <p:cNvPr id="116" name="Shape 116"/>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fr"/>
              <a:t>II. Adaptation des catégories</a:t>
            </a:r>
            <a:endParaRPr/>
          </a:p>
        </p:txBody>
      </p:sp>
      <p:sp>
        <p:nvSpPr>
          <p:cNvPr id="122" name="Shape 1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fr"/>
              <a:t>Ajouts :</a:t>
            </a:r>
            <a:endParaRPr/>
          </a:p>
          <a:p>
            <a:pPr indent="-317500" lvl="1" marL="914400" rtl="0">
              <a:spcBef>
                <a:spcPts val="0"/>
              </a:spcBef>
              <a:spcAft>
                <a:spcPts val="0"/>
              </a:spcAft>
              <a:buSzPts val="1400"/>
              <a:buChar char="○"/>
            </a:pPr>
            <a:r>
              <a:rPr b="1" lang="fr"/>
              <a:t>Retweets </a:t>
            </a:r>
            <a:r>
              <a:rPr lang="fr"/>
              <a:t>et </a:t>
            </a:r>
            <a:r>
              <a:rPr b="1" lang="fr"/>
              <a:t>favoris </a:t>
            </a:r>
            <a:r>
              <a:rPr lang="fr"/>
              <a:t>(impact), </a:t>
            </a:r>
            <a:r>
              <a:rPr b="1" lang="fr"/>
              <a:t>c</a:t>
            </a:r>
            <a:r>
              <a:rPr b="1" lang="fr"/>
              <a:t>ompte auteur</a:t>
            </a:r>
            <a:r>
              <a:rPr lang="fr"/>
              <a:t> (contexte), URL</a:t>
            </a:r>
            <a:endParaRPr/>
          </a:p>
          <a:p>
            <a:pPr indent="-317500" lvl="1" marL="914400" rtl="0">
              <a:spcBef>
                <a:spcPts val="0"/>
              </a:spcBef>
              <a:spcAft>
                <a:spcPts val="0"/>
              </a:spcAft>
              <a:buSzPts val="1400"/>
              <a:buChar char="○"/>
            </a:pPr>
            <a:r>
              <a:rPr b="1" lang="fr"/>
              <a:t>Milieu </a:t>
            </a:r>
            <a:r>
              <a:rPr lang="fr"/>
              <a:t>pour détecter le milieu professionnel</a:t>
            </a:r>
            <a:endParaRPr/>
          </a:p>
          <a:p>
            <a:pPr indent="-317500" lvl="1" marL="914400" rtl="0">
              <a:spcBef>
                <a:spcPts val="0"/>
              </a:spcBef>
              <a:spcAft>
                <a:spcPts val="0"/>
              </a:spcAft>
              <a:buSzPts val="1400"/>
              <a:buChar char="○"/>
            </a:pPr>
            <a:r>
              <a:rPr b="1" lang="fr"/>
              <a:t>Agit </a:t>
            </a:r>
            <a:r>
              <a:rPr lang="fr"/>
              <a:t>pour détecter qui est l’agresseur</a:t>
            </a:r>
            <a:endParaRPr/>
          </a:p>
          <a:p>
            <a:pPr indent="-317500" lvl="1" marL="914400" rtl="0">
              <a:spcBef>
                <a:spcPts val="0"/>
              </a:spcBef>
              <a:spcAft>
                <a:spcPts val="0"/>
              </a:spcAft>
              <a:buSzPts val="1400"/>
              <a:buChar char="○"/>
            </a:pPr>
            <a:r>
              <a:rPr b="1" lang="fr"/>
              <a:t>Subit </a:t>
            </a:r>
            <a:r>
              <a:rPr lang="fr"/>
              <a:t>pour détecter qui est la victime</a:t>
            </a:r>
            <a:br>
              <a:rPr lang="fr"/>
            </a:br>
            <a:endParaRPr/>
          </a:p>
          <a:p>
            <a:pPr indent="-342900" lvl="0" marL="457200" rtl="0">
              <a:spcBef>
                <a:spcPts val="0"/>
              </a:spcBef>
              <a:spcAft>
                <a:spcPts val="0"/>
              </a:spcAft>
              <a:buSzPts val="1800"/>
              <a:buChar char="●"/>
            </a:pPr>
            <a:r>
              <a:rPr lang="fr"/>
              <a:t>Modifications :</a:t>
            </a:r>
            <a:endParaRPr/>
          </a:p>
          <a:p>
            <a:pPr indent="-317500" lvl="1" marL="914400" rtl="0">
              <a:spcBef>
                <a:spcPts val="0"/>
              </a:spcBef>
              <a:spcAft>
                <a:spcPts val="0"/>
              </a:spcAft>
              <a:buSzPts val="1400"/>
              <a:buChar char="○"/>
            </a:pPr>
            <a:r>
              <a:rPr b="1" lang="fr"/>
              <a:t>Acte verbal</a:t>
            </a:r>
            <a:r>
              <a:rPr lang="fr"/>
              <a:t> : Demande / Proposition, Aucun, Compliment devient Remarque</a:t>
            </a:r>
            <a:endParaRPr/>
          </a:p>
          <a:p>
            <a:pPr indent="-317500" lvl="1" marL="914400" rtl="0">
              <a:spcBef>
                <a:spcPts val="0"/>
              </a:spcBef>
              <a:spcAft>
                <a:spcPts val="0"/>
              </a:spcAft>
              <a:buSzPts val="1400"/>
              <a:buChar char="○"/>
            </a:pPr>
            <a:r>
              <a:rPr b="1" lang="fr"/>
              <a:t>Acte physique</a:t>
            </a:r>
            <a:r>
              <a:rPr lang="fr"/>
              <a:t> :  Contact ou Incertain</a:t>
            </a:r>
            <a:endParaRPr/>
          </a:p>
          <a:p>
            <a:pPr indent="-317500" lvl="1" marL="914400" rtl="0">
              <a:spcBef>
                <a:spcPts val="0"/>
              </a:spcBef>
              <a:spcAft>
                <a:spcPts val="0"/>
              </a:spcAft>
              <a:buSzPts val="1400"/>
              <a:buChar char="○"/>
            </a:pPr>
            <a:r>
              <a:rPr b="1" lang="fr"/>
              <a:t>Acte de langage</a:t>
            </a:r>
            <a:r>
              <a:rPr lang="fr"/>
              <a:t> : </a:t>
            </a:r>
            <a:r>
              <a:rPr lang="fr"/>
              <a:t>«</a:t>
            </a:r>
            <a:r>
              <a:rPr lang="fr"/>
              <a:t> Aucun », « Inconnu », « Interrogatif »</a:t>
            </a:r>
            <a:endParaRPr/>
          </a:p>
        </p:txBody>
      </p:sp>
      <p:sp>
        <p:nvSpPr>
          <p:cNvPr id="123" name="Shape 123"/>
          <p:cNvSpPr/>
          <p:nvPr/>
        </p:nvSpPr>
        <p:spPr>
          <a:xfrm>
            <a:off x="8196600" y="435925"/>
            <a:ext cx="635700" cy="591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6</a:t>
            </a:r>
            <a:endParaRPr sz="1200"/>
          </a:p>
          <a:p>
            <a:pPr indent="0" lvl="0" marL="0" rtl="0" algn="ctr">
              <a:spcBef>
                <a:spcPts val="0"/>
              </a:spcBef>
              <a:spcAft>
                <a:spcPts val="0"/>
              </a:spcAft>
              <a:buNone/>
            </a:pPr>
            <a:r>
              <a:rPr lang="fr" sz="1200"/>
              <a:t> 22</a:t>
            </a:r>
            <a:endParaRPr sz="1200"/>
          </a:p>
        </p:txBody>
      </p:sp>
      <p:cxnSp>
        <p:nvCxnSpPr>
          <p:cNvPr id="124" name="Shape 124"/>
          <p:cNvCxnSpPr/>
          <p:nvPr/>
        </p:nvCxnSpPr>
        <p:spPr>
          <a:xfrm rot="10800000">
            <a:off x="8377800" y="731575"/>
            <a:ext cx="273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