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5" r:id="rId5"/>
    <p:sldId id="266" r:id="rId6"/>
    <p:sldId id="259" r:id="rId7"/>
    <p:sldId id="269" r:id="rId8"/>
    <p:sldId id="271" r:id="rId9"/>
    <p:sldId id="270" r:id="rId10"/>
    <p:sldId id="260" r:id="rId11"/>
    <p:sldId id="261" r:id="rId12"/>
    <p:sldId id="262" r:id="rId13"/>
    <p:sldId id="267" r:id="rId14"/>
    <p:sldId id="268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mien Gouteux" initials="DG" lastIdx="1" clrIdx="0">
    <p:extLst>
      <p:ext uri="{19B8F6BF-5375-455C-9EA6-DF929625EA0E}">
        <p15:presenceInfo xmlns:p15="http://schemas.microsoft.com/office/powerpoint/2012/main" userId="657bccaae55a14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7F7F7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51C74-1BA4-4E88-99F9-F448F7FBA6E1}" type="datetimeFigureOut">
              <a:rPr lang="fr-FR" smtClean="0"/>
              <a:t>26/09/2019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81769-9285-4AD8-9AFF-A7842A6A4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157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82530-4A09-4262-AD0F-4B633A1C25C9}" type="datetimeFigureOut">
              <a:rPr lang="fr-FR" smtClean="0"/>
              <a:t>26/09/2019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B110-660B-4B32-8E2D-779CD52EB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36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Sujet et </a:t>
            </a:r>
            <a:r>
              <a:rPr lang="fr-FR" dirty="0" err="1"/>
              <a:t>problémtique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AB110-660B-4B32-8E2D-779CD52EBF2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642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Sujet et </a:t>
            </a:r>
            <a:r>
              <a:rPr lang="fr-FR" dirty="0" err="1"/>
              <a:t>problémtique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AB110-660B-4B32-8E2D-779CD52EBF2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852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Sujet et </a:t>
            </a:r>
            <a:r>
              <a:rPr lang="fr-FR" dirty="0" err="1"/>
              <a:t>problémtique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AB110-660B-4B32-8E2D-779CD52EBF2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901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Sujet et </a:t>
            </a:r>
            <a:r>
              <a:rPr lang="fr-FR" dirty="0" err="1"/>
              <a:t>problémtique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AB110-660B-4B32-8E2D-779CD52EBF2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018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Sujet et </a:t>
            </a:r>
            <a:r>
              <a:rPr lang="fr-FR" dirty="0" err="1"/>
              <a:t>problémtique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AB110-660B-4B32-8E2D-779CD52EBF2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956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Sujet et </a:t>
            </a:r>
            <a:r>
              <a:rPr lang="fr-FR" dirty="0" err="1"/>
              <a:t>problémtique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AB110-660B-4B32-8E2D-779CD52EBF2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001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Sujet et </a:t>
            </a:r>
            <a:r>
              <a:rPr lang="fr-FR" dirty="0" err="1"/>
              <a:t>problémtique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AB110-660B-4B32-8E2D-779CD52EBF2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63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5726-9A4A-4E6E-9005-48A0DC2443F0}" type="datetime1">
              <a:rPr lang="fr-FR" smtClean="0"/>
              <a:t>26/09/2019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884367" y="2132856"/>
            <a:ext cx="1229169" cy="1440160"/>
          </a:xfrm>
        </p:spPr>
        <p:txBody>
          <a:bodyPr/>
          <a:lstStyle>
            <a:lvl1pPr>
              <a:defRPr lang="fr-FR" sz="44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9015404-D9AC-4AB8-9D14-65793B9EB98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501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4C08-EFFB-4C16-A1AF-3D969F31A8AA}" type="datetime1">
              <a:rPr lang="fr-FR" smtClean="0"/>
              <a:t>26/09/2019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5404-D9AC-4AB8-9D14-65793B9EB9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63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2239-5599-4D77-91A0-E6D98AB7B808}" type="datetime1">
              <a:rPr lang="fr-FR" smtClean="0"/>
              <a:t>26/09/2019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5404-D9AC-4AB8-9D14-65793B9EB9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52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FD07-C585-4CAA-8704-47984713FAA3}" type="datetime1">
              <a:rPr lang="fr-FR" smtClean="0"/>
              <a:t>26/09/2019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5404-D9AC-4AB8-9D14-65793B9EB9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9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0138-FF94-4674-8730-53C40ADE05DC}" type="datetime1">
              <a:rPr lang="fr-FR" smtClean="0"/>
              <a:t>26/09/2019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5404-D9AC-4AB8-9D14-65793B9EB9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36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D37F-C261-403F-A4D6-E6DD25931CBD}" type="datetime1">
              <a:rPr lang="fr-FR" smtClean="0"/>
              <a:t>26/09/2019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5404-D9AC-4AB8-9D14-65793B9EB9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23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E2E-7DF6-473A-ABC6-4B372B499858}" type="datetime1">
              <a:rPr lang="fr-FR" smtClean="0"/>
              <a:t>26/09/2019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5404-D9AC-4AB8-9D14-65793B9EB9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83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C815-00C4-42A0-86BB-05E0F8C38662}" type="datetime1">
              <a:rPr lang="fr-FR" smtClean="0"/>
              <a:t>26/09/2019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5404-D9AC-4AB8-9D14-65793B9EB9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77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2D96-D493-4002-BE30-D1247A887556}" type="datetime1">
              <a:rPr lang="fr-FR" smtClean="0"/>
              <a:t>26/09/2019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5404-D9AC-4AB8-9D14-65793B9EB9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1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3201-E6D8-45E7-83A0-D462419EA1BB}" type="datetime1">
              <a:rPr lang="fr-FR" smtClean="0"/>
              <a:t>26/09/2019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5404-D9AC-4AB8-9D14-65793B9EB9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38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6F1F-31CA-46C8-A2B2-E2D6CBB62D58}" type="datetime1">
              <a:rPr lang="fr-FR" smtClean="0"/>
              <a:t>26/09/2019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5404-D9AC-4AB8-9D14-65793B9EB9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88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9EDA6-D507-4004-B43D-24B1E9E6A961}" type="datetime1">
              <a:rPr lang="fr-FR" smtClean="0"/>
              <a:t>26/09/2019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15404-D9AC-4AB8-9D14-65793B9EB9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93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FF09A47-672F-4E56-8689-792D9EC08F11}"/>
              </a:ext>
            </a:extLst>
          </p:cNvPr>
          <p:cNvSpPr/>
          <p:nvPr/>
        </p:nvSpPr>
        <p:spPr>
          <a:xfrm>
            <a:off x="7231541" y="389943"/>
            <a:ext cx="1688232" cy="60093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Master 2 LITL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Sous-spécification </a:t>
            </a:r>
            <a:br>
              <a:rPr lang="fr-FR" dirty="0"/>
            </a:br>
            <a:r>
              <a:rPr lang="fr-FR" dirty="0"/>
              <a:t>dans les titres d’articles scientifiques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79104"/>
          </a:xfrm>
        </p:spPr>
        <p:txBody>
          <a:bodyPr>
            <a:normAutofit/>
          </a:bodyPr>
          <a:lstStyle/>
          <a:p>
            <a:endParaRPr lang="fr-FR" sz="2400" dirty="0"/>
          </a:p>
          <a:p>
            <a:r>
              <a:rPr lang="fr-FR" sz="2400" dirty="0">
                <a:solidFill>
                  <a:srgbClr val="646464"/>
                </a:solidFill>
              </a:rPr>
              <a:t>Damien Gouteux</a:t>
            </a:r>
          </a:p>
          <a:p>
            <a:endParaRPr lang="fr-FR" sz="2400" dirty="0">
              <a:solidFill>
                <a:srgbClr val="646464"/>
              </a:solidFill>
            </a:endParaRPr>
          </a:p>
          <a:p>
            <a:r>
              <a:rPr lang="fr-FR" sz="2200" dirty="0">
                <a:solidFill>
                  <a:srgbClr val="646464"/>
                </a:solidFill>
              </a:rPr>
              <a:t>Sous la direction de Mme J. Rebeyrolle et M. L. Tanguy</a:t>
            </a:r>
          </a:p>
          <a:p>
            <a:endParaRPr lang="fr-FR" sz="2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A8B719-075E-4FDB-AB48-02DCCD03BC5D}"/>
              </a:ext>
            </a:extLst>
          </p:cNvPr>
          <p:cNvSpPr txBox="1"/>
          <p:nvPr/>
        </p:nvSpPr>
        <p:spPr>
          <a:xfrm>
            <a:off x="3455876" y="6320730"/>
            <a:ext cx="223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>
                <a:solidFill>
                  <a:srgbClr val="00B0F0"/>
                </a:solidFill>
              </a:rPr>
              <a:t>2018 - 2019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C5B187F-4F4A-4DF8-BFD8-FB8C51FD8F74}"/>
              </a:ext>
            </a:extLst>
          </p:cNvPr>
          <p:cNvCxnSpPr/>
          <p:nvPr/>
        </p:nvCxnSpPr>
        <p:spPr>
          <a:xfrm>
            <a:off x="0" y="6165304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682DEAF-903A-4655-A83C-80C5C0A211C1}"/>
              </a:ext>
            </a:extLst>
          </p:cNvPr>
          <p:cNvSpPr txBox="1"/>
          <p:nvPr/>
        </p:nvSpPr>
        <p:spPr>
          <a:xfrm>
            <a:off x="2213738" y="1268179"/>
            <a:ext cx="4716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>
                <a:solidFill>
                  <a:srgbClr val="00B0F0"/>
                </a:solidFill>
              </a:rPr>
              <a:t>Soutenance du 27 septembre 2019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248D95-E40D-462A-91BF-D61FD5D4EF30}"/>
              </a:ext>
            </a:extLst>
          </p:cNvPr>
          <p:cNvCxnSpPr/>
          <p:nvPr/>
        </p:nvCxnSpPr>
        <p:spPr>
          <a:xfrm>
            <a:off x="2555776" y="1705581"/>
            <a:ext cx="40324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4968DC15-43F7-43C7-A444-409FE3F33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" y="249915"/>
            <a:ext cx="2989494" cy="71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51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3. Résultats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5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4. Bilan, limites et perspectives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59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Remerciements &amp; Questions</a:t>
            </a:r>
          </a:p>
        </p:txBody>
      </p:sp>
    </p:spTree>
    <p:extLst>
      <p:ext uri="{BB962C8B-B14F-4D97-AF65-F5344CB8AC3E}">
        <p14:creationId xmlns:p14="http://schemas.microsoft.com/office/powerpoint/2010/main" val="3717034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9000"/>
            <a:ext cx="8229600" cy="1143000"/>
          </a:xfrm>
        </p:spPr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Références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800" dirty="0">
                <a:solidFill>
                  <a:srgbClr val="646464"/>
                </a:solidFill>
              </a:rPr>
              <a:t>Flowerdew, J. &amp; Forest, R. W. (2015). </a:t>
            </a:r>
            <a:r>
              <a:rPr lang="fr-FR" sz="2800" dirty="0" err="1">
                <a:solidFill>
                  <a:srgbClr val="646464"/>
                </a:solidFill>
              </a:rPr>
              <a:t>Signalling</a:t>
            </a:r>
            <a:r>
              <a:rPr lang="fr-FR" sz="2800" dirty="0">
                <a:solidFill>
                  <a:srgbClr val="646464"/>
                </a:solidFill>
              </a:rPr>
              <a:t> </a:t>
            </a:r>
            <a:r>
              <a:rPr lang="fr-FR" sz="2800" dirty="0" err="1">
                <a:solidFill>
                  <a:srgbClr val="646464"/>
                </a:solidFill>
              </a:rPr>
              <a:t>nouns</a:t>
            </a:r>
            <a:r>
              <a:rPr lang="fr-FR" sz="2800" dirty="0">
                <a:solidFill>
                  <a:srgbClr val="646464"/>
                </a:solidFill>
              </a:rPr>
              <a:t> in English.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800" dirty="0">
                <a:solidFill>
                  <a:srgbClr val="646464"/>
                </a:solidFill>
              </a:rPr>
              <a:t>Hatier, S. (2016). Identification et analyse linguistique du lexique scientifique transdisciplinaire.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800" dirty="0">
                <a:solidFill>
                  <a:srgbClr val="646464"/>
                </a:solidFill>
              </a:rPr>
              <a:t>Huyghe, R. (2018). Généralité sémantique et portage propositionnel: le cas de fait.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800" dirty="0">
                <a:solidFill>
                  <a:srgbClr val="646464"/>
                </a:solidFill>
              </a:rPr>
              <a:t>Legallois, D. (2008). Sur quelques caractéristiques des noms sous-spécifiés.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800" dirty="0">
                <a:solidFill>
                  <a:srgbClr val="646464"/>
                </a:solidFill>
              </a:rPr>
              <a:t>Merrill, E. et </a:t>
            </a:r>
            <a:r>
              <a:rPr lang="fr-FR" sz="2800" dirty="0" err="1">
                <a:solidFill>
                  <a:srgbClr val="646464"/>
                </a:solidFill>
              </a:rPr>
              <a:t>Knipps</a:t>
            </a:r>
            <a:r>
              <a:rPr lang="fr-FR" sz="2800" dirty="0">
                <a:solidFill>
                  <a:srgbClr val="646464"/>
                </a:solidFill>
              </a:rPr>
              <a:t>, A. (2014). </a:t>
            </a:r>
            <a:r>
              <a:rPr lang="fr-FR" sz="2800" dirty="0" err="1">
                <a:solidFill>
                  <a:srgbClr val="646464"/>
                </a:solidFill>
              </a:rPr>
              <a:t>What's</a:t>
            </a:r>
            <a:r>
              <a:rPr lang="fr-FR" sz="2800" dirty="0">
                <a:solidFill>
                  <a:srgbClr val="646464"/>
                </a:solidFill>
              </a:rPr>
              <a:t> in a </a:t>
            </a:r>
            <a:r>
              <a:rPr lang="fr-FR" sz="2800" dirty="0" err="1">
                <a:solidFill>
                  <a:srgbClr val="646464"/>
                </a:solidFill>
              </a:rPr>
              <a:t>Title</a:t>
            </a:r>
            <a:r>
              <a:rPr lang="fr-FR" sz="2800" dirty="0">
                <a:solidFill>
                  <a:srgbClr val="646464"/>
                </a:solidFill>
              </a:rPr>
              <a:t>?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800" dirty="0">
                <a:solidFill>
                  <a:srgbClr val="646464"/>
                </a:solidFill>
              </a:rPr>
              <a:t>Nakamura, T. (2017). Extensions transitives de constructions spécificationnelles.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800" dirty="0">
                <a:solidFill>
                  <a:srgbClr val="646464"/>
                </a:solidFill>
              </a:rPr>
              <a:t>Schmid, H.-J. (2000). English Abstract </a:t>
            </a:r>
            <a:r>
              <a:rPr lang="fr-FR" sz="2800" dirty="0" err="1">
                <a:solidFill>
                  <a:srgbClr val="646464"/>
                </a:solidFill>
              </a:rPr>
              <a:t>Nouns</a:t>
            </a:r>
            <a:r>
              <a:rPr lang="fr-FR" sz="2800" dirty="0">
                <a:solidFill>
                  <a:srgbClr val="646464"/>
                </a:solidFill>
              </a:rPr>
              <a:t> as </a:t>
            </a:r>
            <a:r>
              <a:rPr lang="fr-FR" sz="2800" dirty="0" err="1">
                <a:solidFill>
                  <a:srgbClr val="646464"/>
                </a:solidFill>
              </a:rPr>
              <a:t>Conceptual</a:t>
            </a:r>
            <a:r>
              <a:rPr lang="fr-FR" sz="2800" dirty="0">
                <a:solidFill>
                  <a:srgbClr val="646464"/>
                </a:solidFill>
              </a:rPr>
              <a:t> </a:t>
            </a:r>
            <a:r>
              <a:rPr lang="fr-FR" sz="2800" dirty="0" err="1">
                <a:solidFill>
                  <a:srgbClr val="646464"/>
                </a:solidFill>
              </a:rPr>
              <a:t>Shells</a:t>
            </a:r>
            <a:r>
              <a:rPr lang="fr-FR" sz="2800" dirty="0">
                <a:solidFill>
                  <a:srgbClr val="646464"/>
                </a:solidFill>
              </a:rPr>
              <a:t>. </a:t>
            </a:r>
            <a:r>
              <a:rPr lang="fr-FR" sz="2800" dirty="0" err="1">
                <a:solidFill>
                  <a:srgbClr val="646464"/>
                </a:solidFill>
              </a:rPr>
              <a:t>From</a:t>
            </a:r>
            <a:r>
              <a:rPr lang="fr-FR" sz="2800" dirty="0">
                <a:solidFill>
                  <a:srgbClr val="646464"/>
                </a:solidFill>
              </a:rPr>
              <a:t> Corpus to Cognition.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800" dirty="0">
                <a:solidFill>
                  <a:srgbClr val="646464"/>
                </a:solidFill>
              </a:rPr>
              <a:t>Roze, C., Charnois, T., Legallois, D., Ferrari, S. et Salles, M. (2014). Identification des noms sous-spécifiés, signaux de l’organisation discursive.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800" dirty="0">
                <a:solidFill>
                  <a:srgbClr val="646464"/>
                </a:solidFill>
              </a:rPr>
              <a:t>Schmid, H. J. (2018). Shell </a:t>
            </a:r>
            <a:r>
              <a:rPr lang="fr-FR" sz="2800" dirty="0" err="1">
                <a:solidFill>
                  <a:srgbClr val="646464"/>
                </a:solidFill>
              </a:rPr>
              <a:t>nouns</a:t>
            </a:r>
            <a:r>
              <a:rPr lang="fr-FR" sz="2800" dirty="0">
                <a:solidFill>
                  <a:srgbClr val="646464"/>
                </a:solidFill>
              </a:rPr>
              <a:t> in English-a </a:t>
            </a:r>
            <a:r>
              <a:rPr lang="fr-FR" sz="2800" dirty="0" err="1">
                <a:solidFill>
                  <a:srgbClr val="646464"/>
                </a:solidFill>
              </a:rPr>
              <a:t>personal</a:t>
            </a:r>
            <a:r>
              <a:rPr lang="fr-FR" sz="2800" dirty="0">
                <a:solidFill>
                  <a:srgbClr val="646464"/>
                </a:solidFill>
              </a:rPr>
              <a:t> </a:t>
            </a:r>
            <a:r>
              <a:rPr lang="fr-FR" sz="2800" dirty="0" err="1">
                <a:solidFill>
                  <a:srgbClr val="646464"/>
                </a:solidFill>
              </a:rPr>
              <a:t>roundup</a:t>
            </a:r>
            <a:r>
              <a:rPr lang="fr-FR" sz="2800" dirty="0">
                <a:solidFill>
                  <a:srgbClr val="646464"/>
                </a:solidFill>
              </a:rPr>
              <a:t>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800" dirty="0">
                <a:solidFill>
                  <a:srgbClr val="646464"/>
                </a:solidFill>
              </a:rPr>
              <a:t>Tanguy, L. et </a:t>
            </a:r>
            <a:r>
              <a:rPr lang="fr-FR" sz="2800" dirty="0" err="1">
                <a:solidFill>
                  <a:srgbClr val="646464"/>
                </a:solidFill>
              </a:rPr>
              <a:t>Hathout</a:t>
            </a:r>
            <a:r>
              <a:rPr lang="fr-FR" sz="2800" dirty="0">
                <a:solidFill>
                  <a:srgbClr val="646464"/>
                </a:solidFill>
              </a:rPr>
              <a:t>, N. (2002). </a:t>
            </a:r>
            <a:r>
              <a:rPr lang="fr-FR" sz="2800" dirty="0" err="1">
                <a:solidFill>
                  <a:srgbClr val="646464"/>
                </a:solidFill>
              </a:rPr>
              <a:t>Webaffix</a:t>
            </a:r>
            <a:r>
              <a:rPr lang="fr-FR" sz="2800" dirty="0">
                <a:solidFill>
                  <a:srgbClr val="646464"/>
                </a:solidFill>
              </a:rPr>
              <a:t> : un outil d'acquisition morphologique dérivationnelle à partir du Web.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800" dirty="0">
                <a:solidFill>
                  <a:srgbClr val="646464"/>
                </a:solidFill>
              </a:rPr>
              <a:t>Tanguy, L., Rebeyrolle, J. (à paraître). Les titres des publications scientifiques en français : fouille de texte pour le </a:t>
            </a:r>
            <a:r>
              <a:rPr lang="fr-FR" sz="2800" dirty="0" err="1">
                <a:solidFill>
                  <a:srgbClr val="646464"/>
                </a:solidFill>
              </a:rPr>
              <a:t>répérage</a:t>
            </a:r>
            <a:r>
              <a:rPr lang="fr-FR" sz="2800" dirty="0">
                <a:solidFill>
                  <a:srgbClr val="646464"/>
                </a:solidFill>
              </a:rPr>
              <a:t> de schémas lexico-syntaxiques.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DD68D5-6B00-45A4-B2E3-AFD3124E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5404-D9AC-4AB8-9D14-65793B9EB988}" type="slidenum">
              <a:rPr lang="fr-FR" sz="2800" smtClean="0"/>
              <a:t>13</a:t>
            </a:fld>
            <a:endParaRPr lang="fr-FR" sz="280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BEF3DDD-5D3B-4FDC-B648-6C6B24AB46D0}"/>
              </a:ext>
            </a:extLst>
          </p:cNvPr>
          <p:cNvCxnSpPr>
            <a:cxnSpLocks/>
          </p:cNvCxnSpPr>
          <p:nvPr/>
        </p:nvCxnSpPr>
        <p:spPr>
          <a:xfrm>
            <a:off x="2771800" y="908720"/>
            <a:ext cx="3528392" cy="0"/>
          </a:xfrm>
          <a:prstGeom prst="line">
            <a:avLst/>
          </a:prstGeom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1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FF09A47-672F-4E56-8689-792D9EC08F11}"/>
              </a:ext>
            </a:extLst>
          </p:cNvPr>
          <p:cNvSpPr/>
          <p:nvPr/>
        </p:nvSpPr>
        <p:spPr>
          <a:xfrm>
            <a:off x="7231541" y="389943"/>
            <a:ext cx="1688232" cy="60093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Master 2 LITL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Sous-spécification </a:t>
            </a:r>
            <a:br>
              <a:rPr lang="fr-FR" dirty="0"/>
            </a:br>
            <a:r>
              <a:rPr lang="fr-FR" dirty="0"/>
              <a:t>dans les titres d’articles scientifiques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79104"/>
          </a:xfrm>
        </p:spPr>
        <p:txBody>
          <a:bodyPr>
            <a:normAutofit/>
          </a:bodyPr>
          <a:lstStyle/>
          <a:p>
            <a:endParaRPr lang="fr-FR" sz="2400" dirty="0"/>
          </a:p>
          <a:p>
            <a:r>
              <a:rPr lang="fr-FR" sz="2400" dirty="0">
                <a:solidFill>
                  <a:srgbClr val="646464"/>
                </a:solidFill>
              </a:rPr>
              <a:t>Damien Gouteux</a:t>
            </a:r>
          </a:p>
          <a:p>
            <a:endParaRPr lang="fr-FR" sz="2400" dirty="0">
              <a:solidFill>
                <a:srgbClr val="646464"/>
              </a:solidFill>
            </a:endParaRPr>
          </a:p>
          <a:p>
            <a:r>
              <a:rPr lang="fr-FR" sz="2200" dirty="0">
                <a:solidFill>
                  <a:srgbClr val="646464"/>
                </a:solidFill>
              </a:rPr>
              <a:t>Sous la direction de Mme J. Rebeyrolle et M. L. Tanguy</a:t>
            </a:r>
          </a:p>
          <a:p>
            <a:endParaRPr lang="fr-FR" sz="2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A8B719-075E-4FDB-AB48-02DCCD03BC5D}"/>
              </a:ext>
            </a:extLst>
          </p:cNvPr>
          <p:cNvSpPr txBox="1"/>
          <p:nvPr/>
        </p:nvSpPr>
        <p:spPr>
          <a:xfrm>
            <a:off x="3455876" y="6320730"/>
            <a:ext cx="223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>
                <a:solidFill>
                  <a:srgbClr val="00B0F0"/>
                </a:solidFill>
              </a:rPr>
              <a:t>2018 - 2019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C5B187F-4F4A-4DF8-BFD8-FB8C51FD8F74}"/>
              </a:ext>
            </a:extLst>
          </p:cNvPr>
          <p:cNvCxnSpPr/>
          <p:nvPr/>
        </p:nvCxnSpPr>
        <p:spPr>
          <a:xfrm>
            <a:off x="0" y="6165304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682DEAF-903A-4655-A83C-80C5C0A211C1}"/>
              </a:ext>
            </a:extLst>
          </p:cNvPr>
          <p:cNvSpPr txBox="1"/>
          <p:nvPr/>
        </p:nvSpPr>
        <p:spPr>
          <a:xfrm>
            <a:off x="2213738" y="1268179"/>
            <a:ext cx="4716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>
                <a:solidFill>
                  <a:srgbClr val="00B0F0"/>
                </a:solidFill>
              </a:rPr>
              <a:t>Soutenance du 27 septembre 2019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248D95-E40D-462A-91BF-D61FD5D4EF30}"/>
              </a:ext>
            </a:extLst>
          </p:cNvPr>
          <p:cNvCxnSpPr/>
          <p:nvPr/>
        </p:nvCxnSpPr>
        <p:spPr>
          <a:xfrm>
            <a:off x="2555776" y="1705581"/>
            <a:ext cx="4032448" cy="0"/>
          </a:xfrm>
          <a:prstGeom prst="line">
            <a:avLst/>
          </a:prstGeom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4968DC15-43F7-43C7-A444-409FE3F33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" y="249915"/>
            <a:ext cx="2989494" cy="71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9000"/>
            <a:ext cx="8229600" cy="1143000"/>
          </a:xfrm>
        </p:spPr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54461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rgbClr val="646464"/>
                </a:solidFill>
              </a:rPr>
              <a:t>Sujet et problématique : </a:t>
            </a:r>
            <a:br>
              <a:rPr lang="fr-FR" dirty="0">
                <a:solidFill>
                  <a:srgbClr val="646464"/>
                </a:solidFill>
              </a:rPr>
            </a:br>
            <a:r>
              <a:rPr lang="fr-FR" dirty="0">
                <a:solidFill>
                  <a:srgbClr val="646464"/>
                </a:solidFill>
              </a:rPr>
              <a:t>Sous-spécification dans les titres scientifiques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rgbClr val="64646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rgbClr val="646464"/>
                </a:solidFill>
              </a:rPr>
              <a:t>Démarche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646464"/>
                </a:solidFill>
              </a:rPr>
              <a:t>Construction d’un corpus de travail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646464"/>
                </a:solidFill>
              </a:rPr>
              <a:t>Détermination des têtes spécifiques et transdisciplinaires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646464"/>
                </a:solidFill>
              </a:rPr>
              <a:t>Recherche des constructions spécificationnelles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646464"/>
                </a:solidFill>
              </a:rPr>
              <a:t>Fouille de données pour en détecter de nouvelles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646464"/>
                </a:solidFill>
              </a:rPr>
              <a:t>Schémas des nouvelles constructions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>
              <a:solidFill>
                <a:srgbClr val="64646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rgbClr val="646464"/>
                </a:solidFill>
              </a:rPr>
              <a:t>Résultats : filtres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rgbClr val="64646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rgbClr val="646464"/>
                </a:solidFill>
              </a:rPr>
              <a:t>Bilan, limites et perspectives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DD68D5-6B00-45A4-B2E3-AFD3124E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5404-D9AC-4AB8-9D14-65793B9EB988}" type="slidenum">
              <a:rPr lang="fr-FR" sz="2800" smtClean="0"/>
              <a:t>2</a:t>
            </a:fld>
            <a:endParaRPr lang="fr-FR" sz="280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BEF3DDD-5D3B-4FDC-B648-6C6B24AB46D0}"/>
              </a:ext>
            </a:extLst>
          </p:cNvPr>
          <p:cNvCxnSpPr/>
          <p:nvPr/>
        </p:nvCxnSpPr>
        <p:spPr>
          <a:xfrm>
            <a:off x="2627784" y="908720"/>
            <a:ext cx="40324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60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514350" indent="-514350"/>
            <a:r>
              <a:rPr lang="fr-FR" dirty="0"/>
              <a:t>1. Sujet et problématique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La sous-spécification </a:t>
            </a:r>
          </a:p>
          <a:p>
            <a:r>
              <a:rPr lang="fr-FR" dirty="0"/>
              <a:t>dans les titres scientifiques</a:t>
            </a:r>
          </a:p>
        </p:txBody>
      </p:sp>
    </p:spTree>
    <p:extLst>
      <p:ext uri="{BB962C8B-B14F-4D97-AF65-F5344CB8AC3E}">
        <p14:creationId xmlns:p14="http://schemas.microsoft.com/office/powerpoint/2010/main" val="29955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9000"/>
            <a:ext cx="8229600" cy="1143000"/>
          </a:xfrm>
        </p:spPr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Sujet et problématique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solidFill>
                  <a:srgbClr val="646464"/>
                </a:solidFill>
              </a:rPr>
              <a:t>Titres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646464"/>
                </a:solidFill>
              </a:rPr>
              <a:t>Deux fonctions : </a:t>
            </a:r>
            <a:r>
              <a:rPr lang="fr-FR" b="1" dirty="0">
                <a:solidFill>
                  <a:srgbClr val="646464"/>
                </a:solidFill>
              </a:rPr>
              <a:t>informer</a:t>
            </a:r>
            <a:r>
              <a:rPr lang="fr-FR" dirty="0">
                <a:solidFill>
                  <a:srgbClr val="646464"/>
                </a:solidFill>
              </a:rPr>
              <a:t> &amp; attirer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646464"/>
                </a:solidFill>
              </a:rPr>
              <a:t>Un espace restreint</a:t>
            </a:r>
          </a:p>
          <a:p>
            <a:pPr marL="0" indent="0">
              <a:buNone/>
            </a:pPr>
            <a:endParaRPr lang="fr-FR" sz="2800" dirty="0">
              <a:solidFill>
                <a:srgbClr val="646464"/>
              </a:solidFill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646464"/>
                </a:solidFill>
              </a:rPr>
              <a:t>Travail de 1</a:t>
            </a:r>
            <a:r>
              <a:rPr lang="fr-FR" sz="2800" baseline="30000" dirty="0">
                <a:solidFill>
                  <a:srgbClr val="646464"/>
                </a:solidFill>
              </a:rPr>
              <a:t>ère</a:t>
            </a:r>
            <a:r>
              <a:rPr lang="fr-FR" sz="2800" dirty="0">
                <a:solidFill>
                  <a:srgbClr val="646464"/>
                </a:solidFill>
              </a:rPr>
              <a:t> année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646464"/>
                </a:solidFill>
              </a:rPr>
              <a:t>Noms privilégient d’être après le double point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646464"/>
                </a:solidFill>
              </a:rPr>
              <a:t>Têtes de segments fréquentes + transdisciplinaires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646464"/>
                </a:solidFill>
              </a:rPr>
              <a:t>Abstraits et similitudes avec la liste des NSS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>
              <a:solidFill>
                <a:srgbClr val="646464"/>
              </a:solidFill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646464"/>
                </a:solidFill>
              </a:rPr>
              <a:t>Ces têtes sont-elles en emploi sous-spécifié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DD68D5-6B00-45A4-B2E3-AFD3124E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5404-D9AC-4AB8-9D14-65793B9EB988}" type="slidenum">
              <a:rPr lang="fr-FR" sz="2800" smtClean="0"/>
              <a:t>4</a:t>
            </a:fld>
            <a:endParaRPr lang="fr-FR" sz="280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BEF3DDD-5D3B-4FDC-B648-6C6B24AB46D0}"/>
              </a:ext>
            </a:extLst>
          </p:cNvPr>
          <p:cNvCxnSpPr>
            <a:cxnSpLocks/>
          </p:cNvCxnSpPr>
          <p:nvPr/>
        </p:nvCxnSpPr>
        <p:spPr>
          <a:xfrm>
            <a:off x="1907704" y="908720"/>
            <a:ext cx="52565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59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9000"/>
            <a:ext cx="8229600" cy="1143000"/>
          </a:xfrm>
        </p:spPr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Les noms sous-spécifiés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646464"/>
                </a:solidFill>
              </a:rPr>
              <a:t>Classe fonctionnelle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646464"/>
                </a:solidFill>
              </a:rPr>
              <a:t>Néanmoins prédisposition lexicale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646464"/>
                </a:solidFill>
              </a:rPr>
              <a:t>Faible contenu sémantique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>
              <a:solidFill>
                <a:srgbClr val="646464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646464"/>
                </a:solidFill>
              </a:rPr>
              <a:t>3 fonctions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46464"/>
                </a:solidFill>
              </a:rPr>
              <a:t>Cognitive : encapsuler dans un concept temporaire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46464"/>
                </a:solidFill>
              </a:rPr>
              <a:t>Sémantique : caractériser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46464"/>
                </a:solidFill>
              </a:rPr>
              <a:t>Discursive : lier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646464"/>
              </a:solidFill>
            </a:endParaRPr>
          </a:p>
          <a:p>
            <a:pPr algn="ctr"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646464"/>
                </a:solidFill>
              </a:rPr>
              <a:t>Nom sous-spécifié		         Contenu spécifiant</a:t>
            </a:r>
            <a:br>
              <a:rPr lang="fr-FR" sz="2800" dirty="0">
                <a:solidFill>
                  <a:srgbClr val="646464"/>
                </a:solidFill>
              </a:rPr>
            </a:br>
            <a:r>
              <a:rPr lang="fr-FR" sz="2800" dirty="0">
                <a:solidFill>
                  <a:srgbClr val="646464"/>
                </a:solidFill>
              </a:rPr>
              <a:t>Construction spécificationnelle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>
              <a:solidFill>
                <a:srgbClr val="646464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800" dirty="0">
              <a:solidFill>
                <a:srgbClr val="646464"/>
              </a:solidFill>
            </a:endParaRPr>
          </a:p>
          <a:p>
            <a:pPr marL="0" indent="0">
              <a:buNone/>
            </a:pPr>
            <a:endParaRPr lang="fr-FR" sz="2800" dirty="0">
              <a:solidFill>
                <a:srgbClr val="646464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DD68D5-6B00-45A4-B2E3-AFD3124E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5404-D9AC-4AB8-9D14-65793B9EB988}" type="slidenum">
              <a:rPr lang="fr-FR" sz="2800" smtClean="0"/>
              <a:t>5</a:t>
            </a:fld>
            <a:endParaRPr lang="fr-FR" sz="280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BEF3DDD-5D3B-4FDC-B648-6C6B24AB46D0}"/>
              </a:ext>
            </a:extLst>
          </p:cNvPr>
          <p:cNvCxnSpPr>
            <a:cxnSpLocks/>
          </p:cNvCxnSpPr>
          <p:nvPr/>
        </p:nvCxnSpPr>
        <p:spPr>
          <a:xfrm>
            <a:off x="1907704" y="908720"/>
            <a:ext cx="52565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4AC4A131-E430-45E2-8C6A-5BFCA36DDA34}"/>
              </a:ext>
            </a:extLst>
          </p:cNvPr>
          <p:cNvCxnSpPr>
            <a:cxnSpLocks/>
          </p:cNvCxnSpPr>
          <p:nvPr/>
        </p:nvCxnSpPr>
        <p:spPr>
          <a:xfrm rot="10800000">
            <a:off x="1187624" y="5805264"/>
            <a:ext cx="1224136" cy="288032"/>
          </a:xfrm>
          <a:prstGeom prst="bentConnector3">
            <a:avLst>
              <a:gd name="adj1" fmla="val 1007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BBE7C9A3-046F-4D1D-9EA3-31D5DDA5662F}"/>
              </a:ext>
            </a:extLst>
          </p:cNvPr>
          <p:cNvCxnSpPr>
            <a:cxnSpLocks/>
          </p:cNvCxnSpPr>
          <p:nvPr/>
        </p:nvCxnSpPr>
        <p:spPr>
          <a:xfrm flipV="1">
            <a:off x="7095860" y="5841268"/>
            <a:ext cx="648072" cy="216024"/>
          </a:xfrm>
          <a:prstGeom prst="bentConnector3">
            <a:avLst>
              <a:gd name="adj1" fmla="val 1007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èche : double flèche horizontale 24">
            <a:extLst>
              <a:ext uri="{FF2B5EF4-FFF2-40B4-BE49-F238E27FC236}">
                <a16:creationId xmlns:a16="http://schemas.microsoft.com/office/drawing/2014/main" id="{D452DC4D-0303-4795-A29C-73C56DF9F99C}"/>
              </a:ext>
            </a:extLst>
          </p:cNvPr>
          <p:cNvSpPr/>
          <p:nvPr/>
        </p:nvSpPr>
        <p:spPr>
          <a:xfrm>
            <a:off x="4145734" y="5356636"/>
            <a:ext cx="1216152" cy="484632"/>
          </a:xfrm>
          <a:prstGeom prst="left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54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514350" indent="-514350"/>
            <a:r>
              <a:rPr lang="fr-FR" dirty="0"/>
              <a:t>2. Démarche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5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9000"/>
            <a:ext cx="8229600" cy="1143000"/>
          </a:xfrm>
        </p:spPr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Construction d’un corpus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646464"/>
                </a:solidFill>
              </a:rPr>
              <a:t>340 000 titres tirés de HAL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646464"/>
                </a:solidFill>
              </a:rPr>
              <a:t>Articles &gt; Communications &gt; Chapitres &gt; Posters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646464"/>
                </a:solidFill>
              </a:rPr>
              <a:t>25 domaines scientifiques, </a:t>
            </a:r>
            <a:r>
              <a:rPr lang="fr-FR" sz="2800" dirty="0">
                <a:solidFill>
                  <a:schemeClr val="accent2"/>
                </a:solidFill>
              </a:rPr>
              <a:t>1 titre </a:t>
            </a:r>
            <a:r>
              <a:rPr lang="fr-FR" sz="2800" dirty="0">
                <a:solidFill>
                  <a:schemeClr val="accent2"/>
                </a:solidFill>
                <a:sym typeface="Wingdings" panose="05000000000000000000" pitchFamily="2" charset="2"/>
              </a:rPr>
              <a:t> 1 domaine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>
              <a:solidFill>
                <a:srgbClr val="646464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646464"/>
                </a:solidFill>
              </a:rPr>
              <a:t>Lemmatisation et analyse par Talismane + Corrections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646464"/>
                </a:solidFill>
              </a:rPr>
              <a:t>Segmentation                           </a:t>
            </a:r>
            <a:r>
              <a:rPr lang="fr-FR" sz="2800" b="1" dirty="0">
                <a:solidFill>
                  <a:srgbClr val="646464"/>
                </a:solidFill>
              </a:rPr>
              <a:t>:  </a:t>
            </a:r>
            <a:r>
              <a:rPr lang="fr-FR" sz="2800" dirty="0">
                <a:solidFill>
                  <a:srgbClr val="646464"/>
                </a:solidFill>
              </a:rPr>
              <a:t>                       </a:t>
            </a:r>
            <a:r>
              <a:rPr lang="fr-FR" sz="2800" b="1" dirty="0">
                <a:solidFill>
                  <a:srgbClr val="646464"/>
                </a:solidFill>
              </a:rPr>
              <a:t>,</a:t>
            </a:r>
            <a:r>
              <a:rPr lang="fr-FR" sz="2800" dirty="0">
                <a:solidFill>
                  <a:srgbClr val="646464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646464"/>
                </a:solidFill>
              </a:rPr>
              <a:t>Repérage des têtes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>
              <a:solidFill>
                <a:srgbClr val="646464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646464"/>
                </a:solidFill>
              </a:rPr>
              <a:t>From-Corpus-To-Cognition : </a:t>
            </a:r>
            <a:r>
              <a:rPr lang="en-US" sz="2800" i="1" dirty="0">
                <a:solidFill>
                  <a:srgbClr val="646464"/>
                </a:solidFill>
              </a:rPr>
              <a:t>« despite the indisputable charm of rare or exotic examples, one should mainly be interested in frequent and therefore systemically and cognitively more important items ». </a:t>
            </a:r>
            <a:r>
              <a:rPr lang="en-US" sz="2800" dirty="0">
                <a:solidFill>
                  <a:srgbClr val="646464"/>
                </a:solidFill>
              </a:rPr>
              <a:t>Schmid (2000, p. 47)</a:t>
            </a:r>
            <a:endParaRPr lang="fr-FR" sz="2800" i="1" dirty="0">
              <a:solidFill>
                <a:srgbClr val="646464"/>
              </a:solidFill>
            </a:endParaRPr>
          </a:p>
          <a:p>
            <a:pPr marL="0" indent="0">
              <a:buNone/>
            </a:pPr>
            <a:endParaRPr lang="fr-FR" sz="2800" dirty="0">
              <a:solidFill>
                <a:srgbClr val="646464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DD68D5-6B00-45A4-B2E3-AFD3124E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5404-D9AC-4AB8-9D14-65793B9EB988}" type="slidenum">
              <a:rPr lang="fr-FR" sz="2800" smtClean="0"/>
              <a:t>7</a:t>
            </a:fld>
            <a:endParaRPr lang="fr-FR" sz="280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BEF3DDD-5D3B-4FDC-B648-6C6B24AB46D0}"/>
              </a:ext>
            </a:extLst>
          </p:cNvPr>
          <p:cNvCxnSpPr>
            <a:cxnSpLocks/>
          </p:cNvCxnSpPr>
          <p:nvPr/>
        </p:nvCxnSpPr>
        <p:spPr>
          <a:xfrm>
            <a:off x="1907704" y="908720"/>
            <a:ext cx="52565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12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9000"/>
            <a:ext cx="8229600" cy="1143000"/>
          </a:xfrm>
        </p:spPr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Construction d’un corpus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5446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600" dirty="0">
                <a:solidFill>
                  <a:srgbClr val="646464"/>
                </a:solidFill>
              </a:rPr>
              <a:t>340 000 titres de HAL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600" dirty="0">
                <a:solidFill>
                  <a:srgbClr val="646464"/>
                </a:solidFill>
              </a:rPr>
              <a:t>Articles, Communications, Chapitres, Posters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600" dirty="0">
                <a:solidFill>
                  <a:srgbClr val="646464"/>
                </a:solidFill>
              </a:rPr>
              <a:t>25 domaines scientifiques, 1 titre </a:t>
            </a:r>
            <a:r>
              <a:rPr lang="fr-FR" sz="2600" dirty="0">
                <a:solidFill>
                  <a:srgbClr val="646464"/>
                </a:solidFill>
                <a:sym typeface="Wingdings" panose="05000000000000000000" pitchFamily="2" charset="2"/>
              </a:rPr>
              <a:t> 1 domaine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600" dirty="0">
              <a:solidFill>
                <a:srgbClr val="646464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600" dirty="0">
                <a:solidFill>
                  <a:srgbClr val="646464"/>
                </a:solidFill>
              </a:rPr>
              <a:t>Lemmatisation par Talismane + Corrections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600" dirty="0">
                <a:solidFill>
                  <a:srgbClr val="646464"/>
                </a:solidFill>
              </a:rPr>
              <a:t>Segmentation			</a:t>
            </a:r>
            <a:r>
              <a:rPr lang="fr-FR" sz="2600" dirty="0">
                <a:solidFill>
                  <a:schemeClr val="accent2"/>
                </a:solidFill>
              </a:rPr>
              <a:t>1 ou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600" dirty="0">
                <a:solidFill>
                  <a:srgbClr val="646464"/>
                </a:solidFill>
              </a:rPr>
              <a:t>Repérage des têtes		</a:t>
            </a:r>
            <a:r>
              <a:rPr lang="fr-FR" sz="2600" dirty="0">
                <a:solidFill>
                  <a:schemeClr val="accent2"/>
                </a:solidFill>
              </a:rPr>
              <a:t>1 segment </a:t>
            </a:r>
            <a:r>
              <a:rPr lang="fr-FR" sz="2600" dirty="0">
                <a:solidFill>
                  <a:schemeClr val="accent2"/>
                </a:solidFill>
                <a:sym typeface="Wingdings" panose="05000000000000000000" pitchFamily="2" charset="2"/>
              </a:rPr>
              <a:t> 1 tête</a:t>
            </a:r>
            <a:endParaRPr lang="fr-FR" sz="2600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600" dirty="0">
              <a:solidFill>
                <a:srgbClr val="646464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600" dirty="0">
                <a:solidFill>
                  <a:srgbClr val="646464"/>
                </a:solidFill>
              </a:rPr>
              <a:t>250 998 titres			74 % du matériau initial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600" dirty="0">
                <a:solidFill>
                  <a:srgbClr val="646464"/>
                </a:solidFill>
              </a:rPr>
              <a:t>Sciences exactes			72% mono 28% bi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600" dirty="0">
                <a:solidFill>
                  <a:srgbClr val="646464"/>
                </a:solidFill>
              </a:rPr>
              <a:t>Sciences humaines et sociales 	54% mono 46% bi</a:t>
            </a:r>
          </a:p>
          <a:p>
            <a:pPr marL="0" indent="0">
              <a:buNone/>
            </a:pPr>
            <a:endParaRPr lang="fr-FR" sz="2800" dirty="0">
              <a:solidFill>
                <a:srgbClr val="646464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DD68D5-6B00-45A4-B2E3-AFD3124E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5404-D9AC-4AB8-9D14-65793B9EB988}" type="slidenum">
              <a:rPr lang="fr-FR" sz="2800" smtClean="0"/>
              <a:t>8</a:t>
            </a:fld>
            <a:endParaRPr lang="fr-FR" sz="280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BEF3DDD-5D3B-4FDC-B648-6C6B24AB46D0}"/>
              </a:ext>
            </a:extLst>
          </p:cNvPr>
          <p:cNvCxnSpPr>
            <a:cxnSpLocks/>
          </p:cNvCxnSpPr>
          <p:nvPr/>
        </p:nvCxnSpPr>
        <p:spPr>
          <a:xfrm>
            <a:off x="1907704" y="908720"/>
            <a:ext cx="52565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18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9000"/>
            <a:ext cx="8229600" cy="1143000"/>
          </a:xfrm>
        </p:spPr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Têtes spécifiques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544616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646464"/>
                </a:solidFill>
              </a:rPr>
              <a:t>340 000 titres de HAL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646464"/>
                </a:solidFill>
              </a:rPr>
              <a:t>Articles 44%, Communications 35%, Chapitres 20%, Posters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646464"/>
                </a:solidFill>
              </a:rPr>
              <a:t>25 domaines scientifiques, 1 titre </a:t>
            </a:r>
            <a:r>
              <a:rPr lang="fr-FR" sz="2800" dirty="0">
                <a:solidFill>
                  <a:srgbClr val="646464"/>
                </a:solidFill>
                <a:sym typeface="Wingdings" panose="05000000000000000000" pitchFamily="2" charset="2"/>
              </a:rPr>
              <a:t> 1 domaine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>
              <a:solidFill>
                <a:srgbClr val="646464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646464"/>
                </a:solidFill>
              </a:rPr>
              <a:t>Lemmatisation par Talismane + Corrections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646464"/>
                </a:solidFill>
              </a:rPr>
              <a:t>Segmentation, max 2 segments                  </a:t>
            </a:r>
            <a:r>
              <a:rPr lang="fr-FR" sz="2800" b="1" dirty="0">
                <a:solidFill>
                  <a:srgbClr val="646464"/>
                </a:solidFill>
              </a:rPr>
              <a:t>:  </a:t>
            </a:r>
            <a:r>
              <a:rPr lang="fr-FR" sz="2800" dirty="0">
                <a:solidFill>
                  <a:srgbClr val="646464"/>
                </a:solidFill>
              </a:rPr>
              <a:t>                       </a:t>
            </a:r>
            <a:r>
              <a:rPr lang="fr-FR" sz="2800" b="1" dirty="0">
                <a:solidFill>
                  <a:srgbClr val="646464"/>
                </a:solidFill>
              </a:rPr>
              <a:t>,</a:t>
            </a:r>
            <a:r>
              <a:rPr lang="fr-FR" sz="2800" dirty="0">
                <a:solidFill>
                  <a:srgbClr val="646464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646464"/>
                </a:solidFill>
              </a:rPr>
              <a:t>Repérage des têtes, 1 segment </a:t>
            </a:r>
            <a:r>
              <a:rPr lang="fr-FR" sz="2800" dirty="0">
                <a:solidFill>
                  <a:srgbClr val="646464"/>
                </a:solidFill>
                <a:sym typeface="Wingdings" panose="05000000000000000000" pitchFamily="2" charset="2"/>
              </a:rPr>
              <a:t> 1 tête</a:t>
            </a:r>
            <a:endParaRPr lang="fr-FR" sz="2800" dirty="0">
              <a:solidFill>
                <a:srgbClr val="646464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800" dirty="0">
              <a:solidFill>
                <a:srgbClr val="646464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646464"/>
                </a:solidFill>
              </a:rPr>
              <a:t>From-Corpus-To-Cognition de Schmid (2000, p. 47) :</a:t>
            </a:r>
            <a:br>
              <a:rPr lang="en-US" sz="2800" dirty="0">
                <a:solidFill>
                  <a:srgbClr val="646464"/>
                </a:solidFill>
              </a:rPr>
            </a:br>
            <a:r>
              <a:rPr lang="en-US" sz="2800" i="1" dirty="0">
                <a:solidFill>
                  <a:srgbClr val="646464"/>
                </a:solidFill>
              </a:rPr>
              <a:t>« despite the indisputable charm of rare or exotic examples, one should mainly be interested in frequent and therefore systemically and cognitively more important items ».</a:t>
            </a:r>
            <a:endParaRPr lang="fr-FR" sz="2800" i="1" dirty="0">
              <a:solidFill>
                <a:srgbClr val="646464"/>
              </a:solidFill>
            </a:endParaRPr>
          </a:p>
          <a:p>
            <a:pPr marL="0" indent="0">
              <a:buNone/>
            </a:pPr>
            <a:endParaRPr lang="fr-FR" sz="2800" dirty="0">
              <a:solidFill>
                <a:srgbClr val="646464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DD68D5-6B00-45A4-B2E3-AFD3124E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5404-D9AC-4AB8-9D14-65793B9EB988}" type="slidenum">
              <a:rPr lang="fr-FR" sz="2800" smtClean="0"/>
              <a:t>9</a:t>
            </a:fld>
            <a:endParaRPr lang="fr-FR" sz="280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BEF3DDD-5D3B-4FDC-B648-6C6B24AB46D0}"/>
              </a:ext>
            </a:extLst>
          </p:cNvPr>
          <p:cNvCxnSpPr>
            <a:cxnSpLocks/>
          </p:cNvCxnSpPr>
          <p:nvPr/>
        </p:nvCxnSpPr>
        <p:spPr>
          <a:xfrm>
            <a:off x="1907704" y="908720"/>
            <a:ext cx="52565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5953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583</Words>
  <Application>Microsoft Office PowerPoint</Application>
  <PresentationFormat>Affichage à l'écran (4:3)</PresentationFormat>
  <Paragraphs>124</Paragraphs>
  <Slides>14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Thème Office</vt:lpstr>
      <vt:lpstr>Sous-spécification  dans les titres d’articles scientifiques</vt:lpstr>
      <vt:lpstr>Plan</vt:lpstr>
      <vt:lpstr>1. Sujet et problématique</vt:lpstr>
      <vt:lpstr>Sujet et problématique</vt:lpstr>
      <vt:lpstr>Les noms sous-spécifiés</vt:lpstr>
      <vt:lpstr>2. Démarche</vt:lpstr>
      <vt:lpstr>Construction d’un corpus</vt:lpstr>
      <vt:lpstr>Construction d’un corpus</vt:lpstr>
      <vt:lpstr>Têtes spécifiques</vt:lpstr>
      <vt:lpstr>3. Résultats</vt:lpstr>
      <vt:lpstr>4. Bilan, limites et perspectives</vt:lpstr>
      <vt:lpstr>Remerciements &amp; Questions</vt:lpstr>
      <vt:lpstr>Références</vt:lpstr>
      <vt:lpstr>Sous-spécification  dans les titres d’articles scientifiques</vt:lpstr>
    </vt:vector>
  </TitlesOfParts>
  <Company>Thales 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Damien Gouteux</dc:creator>
  <cp:lastModifiedBy>Damien Gouteux</cp:lastModifiedBy>
  <cp:revision>13</cp:revision>
  <dcterms:created xsi:type="dcterms:W3CDTF">2019-09-25T14:40:29Z</dcterms:created>
  <dcterms:modified xsi:type="dcterms:W3CDTF">2019-09-26T22:46:34Z</dcterms:modified>
</cp:coreProperties>
</file>