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ZIUNDmiBoYyepKo1EzdrpOenz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TF * log10(nombre total de domaines / nombre de domaines avec ce terme)</a:t>
            </a:r>
            <a:endParaRPr/>
          </a:p>
        </p:txBody>
      </p:sp>
      <p:sp>
        <p:nvSpPr>
          <p:cNvPr id="168" name="Google Shape;1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e6cb6df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61e6cb6df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Sujet et problémtique</a:t>
            </a:r>
            <a:endParaRPr/>
          </a:p>
        </p:txBody>
      </p:sp>
      <p:sp>
        <p:nvSpPr>
          <p:cNvPr id="177" name="Google Shape;177;g61e6cb6df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e6cb6df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61e6cb6df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Sujet et problémtique</a:t>
            </a:r>
            <a:endParaRPr/>
          </a:p>
        </p:txBody>
      </p:sp>
      <p:sp>
        <p:nvSpPr>
          <p:cNvPr id="186" name="Google Shape;186;g61e6cb6df5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1e6cb6df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61e6cb6df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pb d’outil</a:t>
            </a:r>
            <a:endParaRPr/>
          </a:p>
        </p:txBody>
      </p:sp>
      <p:sp>
        <p:nvSpPr>
          <p:cNvPr id="195" name="Google Shape;195;g61e6cb6df5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e6cb6df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61e6cb6df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pb d’outil</a:t>
            </a:r>
            <a:endParaRPr/>
          </a:p>
        </p:txBody>
      </p:sp>
      <p:sp>
        <p:nvSpPr>
          <p:cNvPr id="204" name="Google Shape;204;g61e6cb6df5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1e6cb6df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61e6cb6df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Relation partie de tout / de polysémie</a:t>
            </a:r>
            <a:endParaRPr/>
          </a:p>
        </p:txBody>
      </p:sp>
      <p:sp>
        <p:nvSpPr>
          <p:cNvPr id="213" name="Google Shape;213;g61e6cb6df5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1e6cb6df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61e6cb6df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pb d’outil</a:t>
            </a:r>
            <a:endParaRPr/>
          </a:p>
        </p:txBody>
      </p:sp>
      <p:sp>
        <p:nvSpPr>
          <p:cNvPr id="222" name="Google Shape;222;g61e6cb6df5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e6cb6df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61e6cb6df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pb d’outil</a:t>
            </a:r>
            <a:endParaRPr/>
          </a:p>
        </p:txBody>
      </p:sp>
      <p:sp>
        <p:nvSpPr>
          <p:cNvPr id="231" name="Google Shape;231;g61e6cb6df5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1e6cb6df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61e6cb6df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s’applique only au bi</a:t>
            </a:r>
            <a:endParaRPr/>
          </a:p>
        </p:txBody>
      </p:sp>
      <p:sp>
        <p:nvSpPr>
          <p:cNvPr id="240" name="Google Shape;240;g61e6cb6df5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1e6cb6df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61e6cb6df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Parler des locutions figées</a:t>
            </a:r>
            <a:endParaRPr/>
          </a:p>
        </p:txBody>
      </p:sp>
      <p:sp>
        <p:nvSpPr>
          <p:cNvPr id="249" name="Google Shape;249;g61e6cb6df5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Sujet et problémtique</a:t>
            </a: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1e6cb6df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61e6cb6df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Parler des locutions figées</a:t>
            </a:r>
            <a:endParaRPr/>
          </a:p>
        </p:txBody>
      </p:sp>
      <p:sp>
        <p:nvSpPr>
          <p:cNvPr id="264" name="Google Shape;264;g61e6cb6df5_0_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e6cb6df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61e6cb6df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Parler des locutions figées</a:t>
            </a:r>
            <a:endParaRPr/>
          </a:p>
        </p:txBody>
      </p:sp>
      <p:sp>
        <p:nvSpPr>
          <p:cNvPr id="279" name="Google Shape;279;g61e6cb6df5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1e6cb6df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61e6cb6df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Parler des locutions figées</a:t>
            </a:r>
            <a:endParaRPr/>
          </a:p>
        </p:txBody>
      </p:sp>
      <p:sp>
        <p:nvSpPr>
          <p:cNvPr id="288" name="Google Shape;288;g61e6cb6df5_0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Mes remerciements, vos questions</a:t>
            </a: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Sujet et problémtique</a:t>
            </a:r>
            <a:endParaRPr/>
          </a:p>
        </p:txBody>
      </p:sp>
      <p:sp>
        <p:nvSpPr>
          <p:cNvPr id="302" name="Google Shape;30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1e6cb6df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61e6cb6d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e6cb6d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61e6cb6d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e-X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47 % de “:”</a:t>
            </a:r>
            <a:endParaRPr/>
          </a:p>
        </p:txBody>
      </p:sp>
      <p:sp>
        <p:nvSpPr>
          <p:cNvPr id="141" name="Google Shape;141;g61e6cb6df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e6cb6df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61e6cb6df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61e6cb6df5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7884367" y="2132856"/>
            <a:ext cx="1229169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7B4E4"/>
            </a:gs>
            <a:gs pos="100000">
              <a:srgbClr val="E0E8F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231541" y="389943"/>
            <a:ext cx="1688232" cy="60093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Master 2 LITL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/>
              <a:t>Sous-spécification </a:t>
            </a:r>
            <a:br>
              <a:rPr lang="fr-FR"/>
            </a:br>
            <a:r>
              <a:rPr lang="fr-FR"/>
              <a:t>dans les titres d’articles scientifiques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646464"/>
              </a:buClr>
              <a:buSzPts val="2400"/>
              <a:buNone/>
            </a:pPr>
            <a:r>
              <a:rPr lang="fr-FR" sz="2400">
                <a:solidFill>
                  <a:srgbClr val="646464"/>
                </a:solidFill>
              </a:rPr>
              <a:t>Damien Gouteux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rgbClr val="646464"/>
              </a:solidFill>
            </a:endParaRPr>
          </a:p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Clr>
                <a:srgbClr val="646464"/>
              </a:buClr>
              <a:buSzPts val="2200"/>
              <a:buNone/>
            </a:pPr>
            <a:r>
              <a:rPr lang="fr-FR" sz="2200">
                <a:solidFill>
                  <a:srgbClr val="646464"/>
                </a:solidFill>
              </a:rPr>
              <a:t>Sous la direction de Mme J. Rebeyrolle et M. L. Tanguy</a:t>
            </a:r>
            <a:endParaRPr/>
          </a:p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endParaRPr sz="2200"/>
          </a:p>
        </p:txBody>
      </p:sp>
      <p:sp>
        <p:nvSpPr>
          <p:cNvPr id="91" name="Google Shape;91;p1"/>
          <p:cNvSpPr txBox="1"/>
          <p:nvPr/>
        </p:nvSpPr>
        <p:spPr>
          <a:xfrm>
            <a:off x="3455876" y="6320730"/>
            <a:ext cx="22322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2018 - 2019</a:t>
            </a:r>
            <a:endParaRPr>
              <a:solidFill>
                <a:srgbClr val="1155CC"/>
              </a:solidFill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0" y="6165304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2213738" y="1268179"/>
            <a:ext cx="471652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Soutenance du 27 septembre 2019</a:t>
            </a:r>
            <a:endParaRPr>
              <a:solidFill>
                <a:srgbClr val="1155CC"/>
              </a:solidFill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2555776" y="1705581"/>
            <a:ext cx="403244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38" y="249915"/>
            <a:ext cx="2989494" cy="71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Têtes spécifiques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68680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Classement des têtes par degré de spécificité à un domaine</a:t>
            </a:r>
            <a:endParaRPr sz="259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25 documents virtuels avec tous les titres d’un domaine</a:t>
            </a:r>
            <a:endParaRPr sz="259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TF * IDF</a:t>
            </a: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110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>
                <a:solidFill>
                  <a:srgbClr val="646464"/>
                </a:solidFill>
              </a:rPr>
              <a:t>Philosophie 2 800 lemmes / 7 856 occurrences / 6 152 titres</a:t>
            </a:r>
            <a:endParaRPr sz="2590">
              <a:solidFill>
                <a:srgbClr val="646464"/>
              </a:solidFill>
            </a:endParaRPr>
          </a:p>
          <a:p>
            <a:pPr marL="0" lvl="0" indent="45720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i="1">
                <a:solidFill>
                  <a:srgbClr val="646464"/>
                </a:solidFill>
              </a:rPr>
              <a:t>philosophie, Leibniz, Spinoza, Descartes, Bergson, Kant,</a:t>
            </a:r>
            <a:endParaRPr sz="2590" i="1">
              <a:solidFill>
                <a:srgbClr val="646464"/>
              </a:solidFill>
            </a:endParaRPr>
          </a:p>
          <a:p>
            <a:pPr marL="0" lvl="0" indent="45720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i="1">
                <a:solidFill>
                  <a:srgbClr val="646464"/>
                </a:solidFill>
              </a:rPr>
              <a:t>Habermas, Nietzsche, Poincaré, Henri Poincaré</a:t>
            </a:r>
            <a:endParaRPr sz="2590" i="1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110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>
                <a:solidFill>
                  <a:srgbClr val="646464"/>
                </a:solidFill>
              </a:rPr>
              <a:t>Archéologie et préhistoire 3 444 / 13 391 / 10 124</a:t>
            </a:r>
            <a:endParaRPr sz="2590">
              <a:solidFill>
                <a:srgbClr val="646464"/>
              </a:solidFill>
            </a:endParaRPr>
          </a:p>
          <a:p>
            <a:pPr marL="0" lvl="0" indent="45720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i="1">
                <a:solidFill>
                  <a:srgbClr val="646464"/>
                </a:solidFill>
              </a:rPr>
              <a:t>céramique, sanctuaire, décor, nécropole, sépulture,</a:t>
            </a:r>
            <a:endParaRPr sz="2590" i="1">
              <a:solidFill>
                <a:srgbClr val="646464"/>
              </a:solidFill>
            </a:endParaRPr>
          </a:p>
          <a:p>
            <a:pPr marL="0" lvl="0" indent="45720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i="1">
                <a:solidFill>
                  <a:srgbClr val="646464"/>
                </a:solidFill>
              </a:rPr>
              <a:t>occupation, mobilier, archéologie, vaisselle, habitat</a:t>
            </a:r>
            <a:endParaRPr sz="2590" i="1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1100" i="1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Calcul des distances dans un espace à 30 410 dimensions</a:t>
            </a:r>
            <a:endParaRPr sz="2590">
              <a:solidFill>
                <a:srgbClr val="646464"/>
              </a:solidFill>
            </a:endParaRPr>
          </a:p>
        </p:txBody>
      </p:sp>
      <p:sp>
        <p:nvSpPr>
          <p:cNvPr id="172" name="Google Shape;17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10</a:t>
            </a:fld>
            <a:endParaRPr sz="2000"/>
          </a:p>
        </p:txBody>
      </p:sp>
      <p:cxnSp>
        <p:nvCxnSpPr>
          <p:cNvPr id="173" name="Google Shape;173;p9"/>
          <p:cNvCxnSpPr/>
          <p:nvPr/>
        </p:nvCxnSpPr>
        <p:spPr>
          <a:xfrm>
            <a:off x="1907704" y="908720"/>
            <a:ext cx="525658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e6cb6df5_0_8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Têtes transdisciplinaires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80" name="Google Shape;180;g61e6cb6df5_0_8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Seuil de médiane &gt; 0,1 %</a:t>
            </a:r>
            <a:endParaRPr sz="259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>
                <a:solidFill>
                  <a:srgbClr val="646464"/>
                </a:solidFill>
              </a:rPr>
              <a:t>= Dans la moitié des domaines, sa fréquence est &gt; 0,1 %</a:t>
            </a:r>
            <a:endParaRPr sz="259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94 lemmes sélectionnées / 123 227 lemmes = 0,08 %</a:t>
            </a:r>
            <a:endParaRPr sz="259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94 739 occurrences des sélectionnées / 354 168 occ. = 27 %</a:t>
            </a:r>
            <a:endParaRPr sz="259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>
                <a:solidFill>
                  <a:srgbClr val="646464"/>
                </a:solidFill>
              </a:rPr>
              <a:t>Les 20 premières têtes des 94 classés par la médiane sont : </a:t>
            </a:r>
            <a:r>
              <a:rPr lang="fr-FR" sz="2590" i="1">
                <a:solidFill>
                  <a:srgbClr val="646464"/>
                </a:solidFill>
              </a:rPr>
              <a:t>étude, analyse, cas, approche, exemple, enjeu, évolution, apport, rôle, modèle, réflexion, évaluation, outil, question, représentation, application, construction, introduction, histoire et développement. </a:t>
            </a:r>
            <a:endParaRPr sz="2590" i="1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646464"/>
              </a:solidFill>
            </a:endParaRPr>
          </a:p>
        </p:txBody>
      </p:sp>
      <p:sp>
        <p:nvSpPr>
          <p:cNvPr id="181" name="Google Shape;181;g61e6cb6df5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11</a:t>
            </a:fld>
            <a:endParaRPr sz="2000"/>
          </a:p>
        </p:txBody>
      </p:sp>
      <p:cxnSp>
        <p:nvCxnSpPr>
          <p:cNvPr id="182" name="Google Shape;182;g61e6cb6df5_0_8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e6cb6df5_0_26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Têtes transdisciplinaires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89" name="Google Shape;189;g61e6cb6df5_0_26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27 % des titres monosegmentaux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17 % premiers segments de titres bisegmentaux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36 % seconds segments de titres bisegmentaux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79 % présentes dans le LTES (</a:t>
            </a:r>
            <a:r>
              <a:rPr lang="fr-FR" sz="2590" dirty="0" err="1">
                <a:solidFill>
                  <a:srgbClr val="646464"/>
                </a:solidFill>
              </a:rPr>
              <a:t>Tutin</a:t>
            </a:r>
            <a:r>
              <a:rPr lang="fr-FR" sz="2590" dirty="0">
                <a:solidFill>
                  <a:srgbClr val="646464"/>
                </a:solidFill>
              </a:rPr>
              <a:t>, 2008)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87 % présente dans le LST (Hatier, 2016)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Dans les seconds segments :</a:t>
            </a:r>
            <a:endParaRPr sz="2590" dirty="0">
              <a:solidFill>
                <a:srgbClr val="646464"/>
              </a:solidFill>
            </a:endParaRPr>
          </a:p>
          <a:p>
            <a:pPr marL="742950" lvl="1" indent="-33591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 dirty="0">
                <a:solidFill>
                  <a:srgbClr val="646464"/>
                </a:solidFill>
              </a:rPr>
              <a:t>4 % cas, 3 % exemple des occurrences</a:t>
            </a:r>
            <a:endParaRPr sz="2590" dirty="0">
              <a:solidFill>
                <a:srgbClr val="646464"/>
              </a:solidFill>
            </a:endParaRPr>
          </a:p>
          <a:p>
            <a:pPr marL="742950" lvl="1" indent="-33591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 dirty="0">
                <a:solidFill>
                  <a:srgbClr val="646464"/>
                </a:solidFill>
              </a:rPr>
              <a:t>97 % des occurrences de cas et 93 % de celles d’exemple</a:t>
            </a:r>
            <a:endParaRPr sz="2590" dirty="0">
              <a:solidFill>
                <a:srgbClr val="646464"/>
              </a:solidFill>
            </a:endParaRPr>
          </a:p>
          <a:p>
            <a:pPr marL="742950" lvl="1" indent="-33591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 dirty="0">
                <a:solidFill>
                  <a:srgbClr val="646464"/>
                </a:solidFill>
              </a:rPr>
              <a:t>4 couples médiane &gt; 0 : </a:t>
            </a:r>
            <a:endParaRPr sz="2590" dirty="0">
              <a:solidFill>
                <a:srgbClr val="646464"/>
              </a:solidFill>
            </a:endParaRPr>
          </a:p>
          <a:p>
            <a:pPr marL="1143000" lvl="2" indent="-278764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•"/>
            </a:pPr>
            <a:r>
              <a:rPr lang="fr-FR" sz="2590" dirty="0">
                <a:solidFill>
                  <a:srgbClr val="646464"/>
                </a:solidFill>
              </a:rPr>
              <a:t>Tête 1 : rôle | approche | effet	Tête 2 : cas</a:t>
            </a:r>
            <a:endParaRPr sz="2590" dirty="0">
              <a:solidFill>
                <a:srgbClr val="646464"/>
              </a:solidFill>
            </a:endParaRPr>
          </a:p>
          <a:p>
            <a:pPr marL="1143000" lvl="2" indent="-278764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•"/>
            </a:pPr>
            <a:r>
              <a:rPr lang="fr-FR" sz="2590" dirty="0">
                <a:solidFill>
                  <a:srgbClr val="646464"/>
                </a:solidFill>
              </a:rPr>
              <a:t>Tête 1 : apport			Tête 2 : exemple</a:t>
            </a: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>
              <a:solidFill>
                <a:srgbClr val="646464"/>
              </a:solidFill>
            </a:endParaRPr>
          </a:p>
        </p:txBody>
      </p:sp>
      <p:sp>
        <p:nvSpPr>
          <p:cNvPr id="190" name="Google Shape;190;g61e6cb6df5_0_26"/>
          <p:cNvSpPr txBox="1">
            <a:spLocks noGrp="1"/>
          </p:cNvSpPr>
          <p:nvPr>
            <p:ph type="sldNum" idx="12"/>
          </p:nvPr>
        </p:nvSpPr>
        <p:spPr>
          <a:xfrm>
            <a:off x="67818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12</a:t>
            </a:fld>
            <a:endParaRPr sz="2000"/>
          </a:p>
        </p:txBody>
      </p:sp>
      <p:cxnSp>
        <p:nvCxnSpPr>
          <p:cNvPr id="191" name="Google Shape;191;g61e6cb6df5_0_26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e6cb6df5_0_35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Têtes transdisciplinaires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98" name="Google Shape;198;g61e6cb6df5_0_35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Modèle général : spécifique (</a:t>
            </a:r>
            <a:r>
              <a:rPr lang="fr-FR" sz="2590" dirty="0" err="1">
                <a:solidFill>
                  <a:srgbClr val="646464"/>
                </a:solidFill>
              </a:rPr>
              <a:t>Swales</a:t>
            </a:r>
            <a:r>
              <a:rPr lang="fr-FR" sz="2590" dirty="0">
                <a:solidFill>
                  <a:srgbClr val="646464"/>
                </a:solidFill>
              </a:rPr>
              <a:t> et </a:t>
            </a:r>
            <a:r>
              <a:rPr lang="fr-FR" sz="2590" dirty="0" err="1">
                <a:solidFill>
                  <a:srgbClr val="646464"/>
                </a:solidFill>
              </a:rPr>
              <a:t>Feak</a:t>
            </a:r>
            <a:r>
              <a:rPr lang="fr-FR" sz="2590" dirty="0">
                <a:solidFill>
                  <a:srgbClr val="646464"/>
                </a:solidFill>
              </a:rPr>
              <a:t>, 1994) 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Resserrement (</a:t>
            </a:r>
            <a:r>
              <a:rPr lang="fr-FR" sz="2590" dirty="0" err="1">
                <a:solidFill>
                  <a:srgbClr val="646464"/>
                </a:solidFill>
              </a:rPr>
              <a:t>Haggan</a:t>
            </a:r>
            <a:r>
              <a:rPr lang="fr-FR" sz="2590" dirty="0">
                <a:solidFill>
                  <a:srgbClr val="646464"/>
                </a:solidFill>
              </a:rPr>
              <a:t>, 2004)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Exemple :</a:t>
            </a: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i="1" dirty="0">
                <a:solidFill>
                  <a:srgbClr val="646464"/>
                </a:solidFill>
              </a:rPr>
              <a:t>L'apport des archives privées à l'histoire politique : </a:t>
            </a:r>
            <a:br>
              <a:rPr lang="fr-FR" sz="2590" i="1" dirty="0">
                <a:solidFill>
                  <a:srgbClr val="646464"/>
                </a:solidFill>
              </a:rPr>
            </a:br>
            <a:r>
              <a:rPr lang="fr-FR" sz="2590" i="1" dirty="0">
                <a:solidFill>
                  <a:srgbClr val="646464"/>
                </a:solidFill>
              </a:rPr>
              <a:t>		l'</a:t>
            </a:r>
            <a:r>
              <a:rPr lang="fr-FR" sz="2590" b="1" i="1" dirty="0">
                <a:solidFill>
                  <a:srgbClr val="646464"/>
                </a:solidFill>
              </a:rPr>
              <a:t>exemple</a:t>
            </a:r>
            <a:r>
              <a:rPr lang="fr-FR" sz="2590" i="1" dirty="0">
                <a:solidFill>
                  <a:srgbClr val="646464"/>
                </a:solidFill>
              </a:rPr>
              <a:t> de Louis Costa, le notaire rouge</a:t>
            </a:r>
            <a:endParaRPr sz="2590" i="1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Ces têtes semblent les plus propices à un emploi sous-spécifié car :</a:t>
            </a:r>
            <a:endParaRPr sz="2590" dirty="0">
              <a:solidFill>
                <a:srgbClr val="646464"/>
              </a:solidFill>
            </a:endParaRPr>
          </a:p>
          <a:p>
            <a:pPr marL="742950" lvl="1" indent="-33591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 dirty="0">
                <a:solidFill>
                  <a:srgbClr val="646464"/>
                </a:solidFill>
              </a:rPr>
              <a:t>Fréquentes</a:t>
            </a:r>
            <a:endParaRPr sz="2590" dirty="0">
              <a:solidFill>
                <a:srgbClr val="646464"/>
              </a:solidFill>
            </a:endParaRPr>
          </a:p>
          <a:p>
            <a:pPr marL="742950" lvl="1" indent="-33591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 dirty="0">
                <a:solidFill>
                  <a:srgbClr val="646464"/>
                </a:solidFill>
              </a:rPr>
              <a:t>Abstraites : dénote entités de type 2 ou 3 (Lyons (1977)  </a:t>
            </a:r>
            <a:endParaRPr sz="2590" dirty="0">
              <a:solidFill>
                <a:srgbClr val="646464"/>
              </a:solidFill>
            </a:endParaRPr>
          </a:p>
          <a:p>
            <a:pPr marL="742950" lvl="1" indent="-33591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 dirty="0">
                <a:solidFill>
                  <a:srgbClr val="646464"/>
                </a:solidFill>
              </a:rPr>
              <a:t>Faible contenu sémantique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>
              <a:solidFill>
                <a:srgbClr val="646464"/>
              </a:solidFill>
            </a:endParaRPr>
          </a:p>
        </p:txBody>
      </p:sp>
      <p:sp>
        <p:nvSpPr>
          <p:cNvPr id="199" name="Google Shape;199;g61e6cb6df5_0_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13</a:t>
            </a:fld>
            <a:endParaRPr sz="2000"/>
          </a:p>
        </p:txBody>
      </p:sp>
      <p:cxnSp>
        <p:nvCxnSpPr>
          <p:cNvPr id="200" name="Google Shape;200;g61e6cb6df5_0_35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e6cb6df5_0_53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Constructions spécificationnelles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07" name="Google Shape;207;g61e6cb6df5_0_53"/>
          <p:cNvSpPr txBox="1">
            <a:spLocks noGrp="1"/>
          </p:cNvSpPr>
          <p:nvPr>
            <p:ph type="body" idx="1"/>
          </p:nvPr>
        </p:nvSpPr>
        <p:spPr>
          <a:xfrm>
            <a:off x="457200" y="1052725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NSS [ [, ce ] + être ] +	proposition subordonnée avec que</a:t>
            </a:r>
            <a:br>
              <a:rPr lang="fr-FR" sz="2590" dirty="0">
                <a:solidFill>
                  <a:srgbClr val="646464"/>
                </a:solidFill>
              </a:rPr>
            </a:br>
            <a:r>
              <a:rPr lang="fr-FR" sz="2590" dirty="0">
                <a:solidFill>
                  <a:srgbClr val="646464"/>
                </a:solidFill>
              </a:rPr>
              <a:t>                                  	proposition infinitive avec de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</a:rPr>
              <a:t>Démystification de l'</a:t>
            </a:r>
            <a:r>
              <a:rPr lang="fr-FR" sz="2590" b="1" u="sng" dirty="0">
                <a:solidFill>
                  <a:srgbClr val="646464"/>
                </a:solidFill>
              </a:rPr>
              <a:t>idée</a:t>
            </a:r>
            <a:r>
              <a:rPr lang="fr-FR" sz="2590" b="1" dirty="0">
                <a:solidFill>
                  <a:srgbClr val="646464"/>
                </a:solidFill>
              </a:rPr>
              <a:t> </a:t>
            </a:r>
            <a:r>
              <a:rPr lang="fr-FR" sz="2590" b="1" u="sng" dirty="0">
                <a:solidFill>
                  <a:srgbClr val="646464"/>
                </a:solidFill>
              </a:rPr>
              <a:t>que</a:t>
            </a:r>
            <a:r>
              <a:rPr lang="fr-FR" sz="2590" b="1" dirty="0">
                <a:solidFill>
                  <a:srgbClr val="646464"/>
                </a:solidFill>
              </a:rPr>
              <a:t> </a:t>
            </a:r>
            <a:r>
              <a:rPr lang="fr-FR" sz="2590" b="1" u="sng" dirty="0">
                <a:solidFill>
                  <a:srgbClr val="646464"/>
                </a:solidFill>
              </a:rPr>
              <a:t>le réseau d'aide informelle se </a:t>
            </a:r>
            <a:br>
              <a:rPr lang="fr-FR" sz="2590" b="1" u="sng" dirty="0">
                <a:solidFill>
                  <a:srgbClr val="646464"/>
                </a:solidFill>
              </a:rPr>
            </a:br>
            <a:r>
              <a:rPr lang="fr-FR" sz="2590" b="1" dirty="0">
                <a:solidFill>
                  <a:srgbClr val="646464"/>
                </a:solidFill>
              </a:rPr>
              <a:t>		</a:t>
            </a:r>
            <a:r>
              <a:rPr lang="fr-FR" sz="2590" b="1" u="sng" dirty="0">
                <a:solidFill>
                  <a:srgbClr val="646464"/>
                </a:solidFill>
              </a:rPr>
              <a:t>délite</a:t>
            </a:r>
            <a:endParaRPr sz="2590" b="1" u="sng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b="1" dirty="0">
                <a:solidFill>
                  <a:srgbClr val="646464"/>
                </a:solidFill>
              </a:rPr>
              <a:t>La </a:t>
            </a:r>
            <a:r>
              <a:rPr lang="fr-FR" sz="2590" b="1" u="sng" dirty="0">
                <a:solidFill>
                  <a:srgbClr val="646464"/>
                </a:solidFill>
              </a:rPr>
              <a:t>tentation</a:t>
            </a:r>
            <a:r>
              <a:rPr lang="fr-FR" sz="2590" b="1" dirty="0">
                <a:solidFill>
                  <a:srgbClr val="646464"/>
                </a:solidFill>
              </a:rPr>
              <a:t> </a:t>
            </a:r>
            <a:r>
              <a:rPr lang="fr-FR" sz="2590" b="1" u="sng" dirty="0">
                <a:solidFill>
                  <a:srgbClr val="646464"/>
                </a:solidFill>
              </a:rPr>
              <a:t>d</a:t>
            </a:r>
            <a:r>
              <a:rPr lang="fr-FR" sz="2590" b="1" dirty="0">
                <a:solidFill>
                  <a:srgbClr val="646464"/>
                </a:solidFill>
              </a:rPr>
              <a:t>’</a:t>
            </a:r>
            <a:r>
              <a:rPr lang="fr-FR" sz="2590" b="1" u="sng" dirty="0">
                <a:solidFill>
                  <a:srgbClr val="646464"/>
                </a:solidFill>
              </a:rPr>
              <a:t>instituer</a:t>
            </a:r>
            <a:r>
              <a:rPr lang="fr-FR" sz="2590" b="1" dirty="0">
                <a:solidFill>
                  <a:srgbClr val="646464"/>
                </a:solidFill>
              </a:rPr>
              <a:t> des « Cours constitutionnelles </a:t>
            </a:r>
            <a:br>
              <a:rPr lang="fr-FR" sz="2590" b="1" dirty="0">
                <a:solidFill>
                  <a:srgbClr val="646464"/>
                </a:solidFill>
              </a:rPr>
            </a:br>
            <a:r>
              <a:rPr lang="fr-FR" sz="2590" b="1" dirty="0">
                <a:solidFill>
                  <a:srgbClr val="646464"/>
                </a:solidFill>
              </a:rPr>
              <a:t>		régionales »</a:t>
            </a:r>
            <a:endParaRPr sz="2590" b="1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NSS [, ce ] + être +	NC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</a:rPr>
              <a:t>Le plus grand </a:t>
            </a:r>
            <a:r>
              <a:rPr lang="fr-FR" sz="2590" b="1" u="sng" dirty="0">
                <a:solidFill>
                  <a:srgbClr val="646464"/>
                </a:solidFill>
              </a:rPr>
              <a:t>danger</a:t>
            </a:r>
            <a:r>
              <a:rPr lang="fr-FR" sz="2590" b="1" dirty="0">
                <a:solidFill>
                  <a:srgbClr val="646464"/>
                </a:solidFill>
              </a:rPr>
              <a:t> </a:t>
            </a:r>
            <a:r>
              <a:rPr lang="fr-FR" sz="2590" dirty="0">
                <a:solidFill>
                  <a:srgbClr val="646464"/>
                </a:solidFill>
              </a:rPr>
              <a:t>social, </a:t>
            </a:r>
            <a:r>
              <a:rPr lang="fr-FR" sz="2590" b="1" u="sng" dirty="0">
                <a:solidFill>
                  <a:srgbClr val="646464"/>
                </a:solidFill>
              </a:rPr>
              <a:t>c</a:t>
            </a:r>
            <a:r>
              <a:rPr lang="fr-FR" sz="2590" b="1" dirty="0">
                <a:solidFill>
                  <a:srgbClr val="646464"/>
                </a:solidFill>
              </a:rPr>
              <a:t>'</a:t>
            </a:r>
            <a:r>
              <a:rPr lang="fr-FR" sz="2590" b="1" u="sng" dirty="0">
                <a:solidFill>
                  <a:srgbClr val="646464"/>
                </a:solidFill>
              </a:rPr>
              <a:t>est</a:t>
            </a:r>
            <a:r>
              <a:rPr lang="fr-FR" sz="2590" b="1" dirty="0">
                <a:solidFill>
                  <a:srgbClr val="646464"/>
                </a:solidFill>
              </a:rPr>
              <a:t> </a:t>
            </a:r>
            <a:r>
              <a:rPr lang="fr-FR" sz="2590" b="1" u="sng" dirty="0">
                <a:solidFill>
                  <a:srgbClr val="646464"/>
                </a:solidFill>
              </a:rPr>
              <a:t>le bandit imberbe</a:t>
            </a:r>
            <a:r>
              <a:rPr lang="fr-FR" sz="2590" dirty="0">
                <a:solidFill>
                  <a:srgbClr val="646464"/>
                </a:solidFill>
              </a:rPr>
              <a:t>.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>
              <a:solidFill>
                <a:srgbClr val="646464"/>
              </a:solidFill>
            </a:endParaRPr>
          </a:p>
        </p:txBody>
      </p:sp>
      <p:sp>
        <p:nvSpPr>
          <p:cNvPr id="208" name="Google Shape;208;g61e6cb6df5_0_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14</a:t>
            </a:fld>
            <a:endParaRPr sz="2000"/>
          </a:p>
        </p:txBody>
      </p:sp>
      <p:cxnSp>
        <p:nvCxnSpPr>
          <p:cNvPr id="209" name="Google Shape;209;g61e6cb6df5_0_53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1e6cb6df5_0_79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Constructions spécificationnelles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16" name="Google Shape;216;g61e6cb6df5_0_79"/>
          <p:cNvSpPr txBox="1">
            <a:spLocks noGrp="1"/>
          </p:cNvSpPr>
          <p:nvPr>
            <p:ph type="body" idx="1"/>
          </p:nvPr>
        </p:nvSpPr>
        <p:spPr>
          <a:xfrm>
            <a:off x="457200" y="1052725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NSS de NC</a:t>
            </a: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>
                <a:solidFill>
                  <a:srgbClr val="646464"/>
                </a:solidFill>
              </a:rPr>
              <a:t>	Trop de résultats à analyser...</a:t>
            </a:r>
            <a:endParaRPr sz="2590">
              <a:solidFill>
                <a:srgbClr val="646464"/>
              </a:solidFill>
            </a:endParaRPr>
          </a:p>
          <a:p>
            <a:pPr marL="342900" marR="0" lvl="0" indent="1143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>
                <a:solidFill>
                  <a:srgbClr val="646464"/>
                </a:solidFill>
              </a:rPr>
              <a:t>Faible valeur sélective (Schmid, 2000, p. 26 ; 2018, p. 115)</a:t>
            </a:r>
            <a:endParaRPr sz="259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646464"/>
              </a:solidFill>
            </a:endParaRPr>
          </a:p>
        </p:txBody>
      </p:sp>
      <p:sp>
        <p:nvSpPr>
          <p:cNvPr id="217" name="Google Shape;217;g61e6cb6df5_0_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15</a:t>
            </a:fld>
            <a:endParaRPr sz="2000"/>
          </a:p>
        </p:txBody>
      </p:sp>
      <p:cxnSp>
        <p:nvCxnSpPr>
          <p:cNvPr id="218" name="Google Shape;218;g61e6cb6df5_0_79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1e6cb6df5_0_61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Fouille de données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25" name="Google Shape;225;g61e6cb6df5_0_61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Trouver d’autres constructions spécificationnelles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Autour des têtes transdisciplinaires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Séquences de 2 à 4 tokens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</a:rPr>
              <a:t>Les </a:t>
            </a:r>
            <a:r>
              <a:rPr lang="fr-FR" sz="2590" b="1" dirty="0">
                <a:solidFill>
                  <a:srgbClr val="646464"/>
                </a:solidFill>
              </a:rPr>
              <a:t>problèmes </a:t>
            </a:r>
            <a:r>
              <a:rPr lang="fr-FR" sz="2590" dirty="0">
                <a:solidFill>
                  <a:srgbClr val="646464"/>
                </a:solidFill>
              </a:rPr>
              <a:t>d'environnement dans une région d'extraction pétrolière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2 - DET TT			4 - INIT DET TT de</a:t>
            </a:r>
            <a:endParaRPr sz="2590" dirty="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2 - TT de			4 - DET TT de NC</a:t>
            </a:r>
            <a:endParaRPr sz="2590" dirty="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3 - INIT DET TT		4 - TT de NC dans</a:t>
            </a:r>
            <a:endParaRPr sz="2590" dirty="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3 - DET TT de			5 - INIT DET TT de NC</a:t>
            </a:r>
            <a:endParaRPr sz="2590" dirty="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3 - TT de NC			5 - DET TT de NC dans</a:t>
            </a:r>
            <a:endParaRPr sz="2590" dirty="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					5 - TT de NC dans DET</a:t>
            </a:r>
            <a:endParaRPr sz="2590" dirty="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endParaRPr sz="2590" dirty="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>
              <a:solidFill>
                <a:srgbClr val="646464"/>
              </a:solidFill>
            </a:endParaRPr>
          </a:p>
        </p:txBody>
      </p:sp>
      <p:sp>
        <p:nvSpPr>
          <p:cNvPr id="226" name="Google Shape;226;g61e6cb6df5_0_61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16</a:t>
            </a:fld>
            <a:endParaRPr sz="2000"/>
          </a:p>
        </p:txBody>
      </p:sp>
      <p:cxnSp>
        <p:nvCxnSpPr>
          <p:cNvPr id="227" name="Google Shape;227;g61e6cb6df5_0_61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e6cb6df5_0_88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Fouille de données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34" name="Google Shape;234;g61e6cb6df5_0_88"/>
          <p:cNvSpPr txBox="1">
            <a:spLocks noGrp="1"/>
          </p:cNvSpPr>
          <p:nvPr>
            <p:ph type="body" idx="1"/>
          </p:nvPr>
        </p:nvSpPr>
        <p:spPr>
          <a:xfrm>
            <a:off x="457200" y="1052724"/>
            <a:ext cx="8686800" cy="5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Motifs fréquents, motifs émergeants :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1 - SEG TransHead à::P DET</a:t>
            </a:r>
            <a:endParaRPr sz="2590" dirty="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2 - SEG TransHead sur::P DET</a:t>
            </a: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3 - INIT TransHead sur::P DET</a:t>
            </a: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6 - SEG DET TransHead de::P+D</a:t>
            </a: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dirty="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7 - SEG TransHead de::P+D NC</a:t>
            </a:r>
            <a:endParaRPr sz="2590" dirty="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1143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On retrouve la construction spécificationnelle NSS de NS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Mais avec les informations suivantes :</a:t>
            </a:r>
            <a:endParaRPr sz="2590" dirty="0">
              <a:solidFill>
                <a:srgbClr val="646464"/>
              </a:solidFill>
            </a:endParaRPr>
          </a:p>
          <a:p>
            <a:pPr marL="742950" marR="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 dirty="0">
                <a:solidFill>
                  <a:srgbClr val="646464"/>
                </a:solidFill>
              </a:rPr>
              <a:t>Toujours en début de segments</a:t>
            </a:r>
            <a:endParaRPr sz="2590" dirty="0">
              <a:solidFill>
                <a:srgbClr val="646464"/>
              </a:solidFill>
            </a:endParaRPr>
          </a:p>
          <a:p>
            <a:pPr marL="742950" marR="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 dirty="0">
                <a:solidFill>
                  <a:srgbClr val="646464"/>
                </a:solidFill>
              </a:rPr>
              <a:t>Autres prépositions : à / de / sur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>
              <a:solidFill>
                <a:srgbClr val="646464"/>
              </a:solidFill>
            </a:endParaRPr>
          </a:p>
        </p:txBody>
      </p:sp>
      <p:sp>
        <p:nvSpPr>
          <p:cNvPr id="235" name="Google Shape;235;g61e6cb6df5_0_88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17</a:t>
            </a:fld>
            <a:endParaRPr sz="2000"/>
          </a:p>
        </p:txBody>
      </p:sp>
      <p:cxnSp>
        <p:nvCxnSpPr>
          <p:cNvPr id="236" name="Google Shape;236;g61e6cb6df5_0_88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e6cb6df5_0_69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Schémas de filtrage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243" name="Google Shape;243;g61e6cb6df5_0_69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Calibri"/>
              <a:buChar char="▪"/>
            </a:pPr>
            <a:r>
              <a:rPr lang="fr-FR" sz="2590">
                <a:solidFill>
                  <a:srgbClr val="646464"/>
                </a:solidFill>
              </a:rPr>
              <a:t>Deux schémas :</a:t>
            </a: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Consolas"/>
              <a:buChar char="▪"/>
            </a:pPr>
            <a:r>
              <a:rPr lang="fr-FR" sz="259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INIT [DET] TRANSHEAD [ADJ] (((à P |sur P |de P) [DET]) | (à P+D | de P+D)) NC</a:t>
            </a:r>
            <a:endParaRPr sz="259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Consolas"/>
              <a:buChar char="▪"/>
            </a:pPr>
            <a:r>
              <a:rPr lang="fr-FR" sz="259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SEG [DET] TRANSHEAD [ADJ] (((à P |sur P |de P) [DET]) | (à P+D | de P+D)) NC</a:t>
            </a:r>
            <a:endParaRPr sz="259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Calibri"/>
              <a:buChar char="▪"/>
            </a:pPr>
            <a:r>
              <a:rPr lang="fr-FR" sz="2590">
                <a:solidFill>
                  <a:srgbClr val="646464"/>
                </a:solidFill>
              </a:rPr>
              <a:t>Obligation de prévoir tous les éléments</a:t>
            </a: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Ce n’est pas définition mais une opérationnalisation (Schmid, 2018, p. 113)</a:t>
            </a:r>
            <a:endParaRPr sz="259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646464"/>
              </a:solidFill>
            </a:endParaRPr>
          </a:p>
        </p:txBody>
      </p:sp>
      <p:sp>
        <p:nvSpPr>
          <p:cNvPr id="244" name="Google Shape;244;g61e6cb6df5_0_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18</a:t>
            </a:fld>
            <a:endParaRPr sz="2000"/>
          </a:p>
        </p:txBody>
      </p:sp>
      <p:cxnSp>
        <p:nvCxnSpPr>
          <p:cNvPr id="245" name="Google Shape;245;g61e6cb6df5_0_69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1e6cb6df5_0_114"/>
          <p:cNvSpPr txBox="1">
            <a:spLocks noGrp="1"/>
          </p:cNvSpPr>
          <p:nvPr>
            <p:ph type="title"/>
          </p:nvPr>
        </p:nvSpPr>
        <p:spPr>
          <a:xfrm>
            <a:off x="457200" y="333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Schémas de filtrage</a:t>
            </a:r>
            <a:endParaRPr b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endParaRPr>
              <a:solidFill>
                <a:srgbClr val="00B0F0"/>
              </a:solidFill>
            </a:endParaRPr>
          </a:p>
        </p:txBody>
      </p:sp>
      <p:sp>
        <p:nvSpPr>
          <p:cNvPr id="252" name="Google Shape;252;g61e6cb6df5_0_114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Toujours trop de résultats</a:t>
            </a: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Restriction sur le nom du contenu spécifiant :</a:t>
            </a:r>
            <a:endParaRPr sz="2590">
              <a:solidFill>
                <a:srgbClr val="646464"/>
              </a:solidFill>
            </a:endParaRPr>
          </a:p>
          <a:p>
            <a:pPr marL="742950" marR="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>
                <a:solidFill>
                  <a:srgbClr val="646464"/>
                </a:solidFill>
              </a:rPr>
              <a:t>Les propositions ont un verbe</a:t>
            </a:r>
            <a:endParaRPr sz="2590">
              <a:solidFill>
                <a:srgbClr val="646464"/>
              </a:solidFill>
            </a:endParaRPr>
          </a:p>
          <a:p>
            <a:pPr marL="742950" marR="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>
                <a:solidFill>
                  <a:srgbClr val="646464"/>
                </a:solidFill>
              </a:rPr>
              <a:t>En anglais, le nom est un gérondif ou un déverbal</a:t>
            </a:r>
            <a:endParaRPr sz="2590">
              <a:solidFill>
                <a:srgbClr val="646464"/>
              </a:solidFill>
            </a:endParaRPr>
          </a:p>
          <a:p>
            <a:pPr marL="742950" marR="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>
                <a:solidFill>
                  <a:srgbClr val="646464"/>
                </a:solidFill>
              </a:rPr>
              <a:t>Restreindre aux noms désignants des actions</a:t>
            </a:r>
            <a:endParaRPr sz="2590">
              <a:solidFill>
                <a:srgbClr val="646464"/>
              </a:solidFill>
            </a:endParaRPr>
          </a:p>
          <a:p>
            <a:pPr marL="742950" marR="0" lvl="1" indent="-335915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–"/>
            </a:pPr>
            <a:r>
              <a:rPr lang="fr-FR" sz="2590">
                <a:solidFill>
                  <a:srgbClr val="646464"/>
                </a:solidFill>
              </a:rPr>
              <a:t>On utilise pour cela VerbAction (Tanguy et Hathout, 2002)</a:t>
            </a:r>
            <a:endParaRPr sz="2590">
              <a:solidFill>
                <a:srgbClr val="646464"/>
              </a:solidFill>
            </a:endParaRPr>
          </a:p>
          <a:p>
            <a:pPr marL="74295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Encore des faux positifs :</a:t>
            </a:r>
            <a:endParaRPr sz="2590">
              <a:solidFill>
                <a:srgbClr val="646464"/>
              </a:solidFill>
            </a:endParaRPr>
          </a:p>
          <a:p>
            <a:pPr marL="800100" marR="0" lvl="0" indent="1143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fr-FR" sz="2590">
                <a:solidFill>
                  <a:srgbClr val="646464"/>
                </a:solidFill>
              </a:rPr>
              <a:t>Le problème du </a:t>
            </a:r>
            <a:r>
              <a:rPr lang="fr-FR" sz="2600" b="1">
                <a:solidFill>
                  <a:srgbClr val="1155CC"/>
                </a:solidFill>
              </a:rPr>
              <a:t>sac</a:t>
            </a:r>
            <a:r>
              <a:rPr lang="fr-FR" sz="2590" b="1">
                <a:solidFill>
                  <a:srgbClr val="646464"/>
                </a:solidFill>
              </a:rPr>
              <a:t> </a:t>
            </a:r>
            <a:r>
              <a:rPr lang="fr-FR" sz="2590">
                <a:solidFill>
                  <a:srgbClr val="646464"/>
                </a:solidFill>
              </a:rPr>
              <a:t>à dos</a:t>
            </a:r>
            <a:endParaRPr sz="2590">
              <a:solidFill>
                <a:srgbClr val="646464"/>
              </a:solidFill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>
                <a:solidFill>
                  <a:srgbClr val="646464"/>
                </a:solidFill>
              </a:rPr>
              <a:t>Le problème de l'</a:t>
            </a:r>
            <a:r>
              <a:rPr lang="fr-FR" sz="2600" b="1">
                <a:solidFill>
                  <a:srgbClr val="1155CC"/>
                </a:solidFill>
              </a:rPr>
              <a:t>économie</a:t>
            </a:r>
            <a:r>
              <a:rPr lang="fr-FR" sz="2590">
                <a:solidFill>
                  <a:srgbClr val="646464"/>
                </a:solidFill>
              </a:rPr>
              <a:t> de l'eau en pisciculture</a:t>
            </a: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646464"/>
              </a:solidFill>
            </a:endParaRPr>
          </a:p>
        </p:txBody>
      </p:sp>
      <p:sp>
        <p:nvSpPr>
          <p:cNvPr id="253" name="Google Shape;253;g61e6cb6df5_0_114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19</a:t>
            </a:fld>
            <a:endParaRPr sz="2000"/>
          </a:p>
        </p:txBody>
      </p:sp>
      <p:cxnSp>
        <p:nvCxnSpPr>
          <p:cNvPr id="254" name="Google Shape;254;g61e6cb6df5_0_114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Plan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228600" y="1357536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960"/>
              <a:buFont typeface="Calibri"/>
              <a:buAutoNum type="arabicPeriod"/>
            </a:pPr>
            <a:r>
              <a:rPr lang="fr-FR" sz="2960" b="1">
                <a:solidFill>
                  <a:srgbClr val="646464"/>
                </a:solidFill>
              </a:rPr>
              <a:t>Sujet et problématique</a:t>
            </a:r>
            <a:br>
              <a:rPr lang="fr-FR" sz="2960">
                <a:solidFill>
                  <a:srgbClr val="646464"/>
                </a:solidFill>
              </a:rPr>
            </a:br>
            <a:r>
              <a:rPr lang="fr-FR" sz="2960">
                <a:solidFill>
                  <a:srgbClr val="646464"/>
                </a:solidFill>
              </a:rPr>
              <a:t>Sous-spécification dans les titres scientifiques</a:t>
            </a:r>
            <a:endParaRPr sz="2960">
              <a:solidFill>
                <a:srgbClr val="646464"/>
              </a:solidFill>
            </a:endParaRPr>
          </a:p>
          <a:p>
            <a:pPr marL="514350" lvl="0" indent="-514350" algn="l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rgbClr val="646464"/>
              </a:buClr>
              <a:buSzPts val="2960"/>
              <a:buFont typeface="Calibri"/>
              <a:buAutoNum type="arabicPeriod"/>
            </a:pPr>
            <a:r>
              <a:rPr lang="fr-FR" sz="2960" b="1">
                <a:solidFill>
                  <a:srgbClr val="646464"/>
                </a:solidFill>
              </a:rPr>
              <a:t>Démarche</a:t>
            </a:r>
            <a:endParaRPr b="1"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Construction d’un corpus de travail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Détermination des têtes spécifiques et transdisciplinaires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Recherche des constructions spécificationnelles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Fouille de données pour en détecter de nouvelles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Schémas des nouvelles constructions</a:t>
            </a:r>
            <a:endParaRPr sz="2590">
              <a:solidFill>
                <a:srgbClr val="646464"/>
              </a:solidFill>
            </a:endParaRPr>
          </a:p>
          <a:p>
            <a:pPr marL="514350" lvl="0" indent="-514350" algn="l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rgbClr val="646464"/>
              </a:buClr>
              <a:buSzPts val="2960"/>
              <a:buFont typeface="Calibri"/>
              <a:buAutoNum type="arabicPeriod"/>
            </a:pPr>
            <a:r>
              <a:rPr lang="fr-FR" sz="2960" b="1">
                <a:solidFill>
                  <a:srgbClr val="646464"/>
                </a:solidFill>
              </a:rPr>
              <a:t>Résultats :</a:t>
            </a:r>
            <a:r>
              <a:rPr lang="fr-FR" sz="2960">
                <a:solidFill>
                  <a:srgbClr val="646464"/>
                </a:solidFill>
              </a:rPr>
              <a:t> filtres</a:t>
            </a:r>
            <a:endParaRPr sz="2960">
              <a:solidFill>
                <a:srgbClr val="646464"/>
              </a:solidFill>
            </a:endParaRPr>
          </a:p>
          <a:p>
            <a:pPr marL="514350" lvl="0" indent="-514350" algn="l" rtl="0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rgbClr val="646464"/>
              </a:buClr>
              <a:buSzPts val="2960"/>
              <a:buFont typeface="Calibri"/>
              <a:buAutoNum type="arabicPeriod"/>
            </a:pPr>
            <a:r>
              <a:rPr lang="fr-FR" sz="2960" b="1">
                <a:solidFill>
                  <a:srgbClr val="646464"/>
                </a:solidFill>
              </a:rPr>
              <a:t>Bilan, limites et perspectives</a:t>
            </a:r>
            <a:endParaRPr b="1"/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2</a:t>
            </a:fld>
            <a:endParaRPr sz="2000"/>
          </a:p>
        </p:txBody>
      </p:sp>
      <p:cxnSp>
        <p:nvCxnSpPr>
          <p:cNvPr id="104" name="Google Shape;104;p2"/>
          <p:cNvCxnSpPr/>
          <p:nvPr/>
        </p:nvCxnSpPr>
        <p:spPr>
          <a:xfrm>
            <a:off x="2627784" y="908720"/>
            <a:ext cx="4032448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 b="1"/>
              <a:t>3. Résultats</a:t>
            </a:r>
            <a:endParaRPr b="1"/>
          </a:p>
        </p:txBody>
      </p:sp>
      <p:sp>
        <p:nvSpPr>
          <p:cNvPr id="260" name="Google Shape;260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1e6cb6df5_0_159"/>
          <p:cNvSpPr txBox="1">
            <a:spLocks noGrp="1"/>
          </p:cNvSpPr>
          <p:nvPr>
            <p:ph type="title"/>
          </p:nvPr>
        </p:nvSpPr>
        <p:spPr>
          <a:xfrm>
            <a:off x="457200" y="333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Schémas de filtrage</a:t>
            </a:r>
            <a:endParaRPr b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endParaRPr>
              <a:solidFill>
                <a:srgbClr val="00B0F0"/>
              </a:solidFill>
            </a:endParaRPr>
          </a:p>
        </p:txBody>
      </p:sp>
      <p:sp>
        <p:nvSpPr>
          <p:cNvPr id="267" name="Google Shape;267;g61e6cb6df5_0_159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>
                <a:solidFill>
                  <a:srgbClr val="646464"/>
                </a:solidFill>
              </a:rPr>
              <a:t>Schémas filtrants pour ramener des candidats à la sous-spécification</a:t>
            </a:r>
            <a:endParaRPr sz="2590">
              <a:solidFill>
                <a:srgbClr val="646464"/>
              </a:solidFill>
            </a:endParaRPr>
          </a:p>
          <a:p>
            <a:pPr marL="1257300" lvl="0" indent="114300" algn="l" rtl="0">
              <a:spcBef>
                <a:spcPts val="518"/>
              </a:spcBef>
              <a:spcAft>
                <a:spcPts val="0"/>
              </a:spcAft>
              <a:buNone/>
            </a:pPr>
            <a:r>
              <a:rPr lang="fr-FR" sz="2590" b="1" u="sng">
                <a:solidFill>
                  <a:srgbClr val="646464"/>
                </a:solidFill>
              </a:rPr>
              <a:t>Effets</a:t>
            </a:r>
            <a:r>
              <a:rPr lang="fr-FR" sz="2590" b="1">
                <a:solidFill>
                  <a:srgbClr val="646464"/>
                </a:solidFill>
              </a:rPr>
              <a:t> </a:t>
            </a:r>
            <a:r>
              <a:rPr lang="fr-FR" sz="2590" b="1" u="sng">
                <a:solidFill>
                  <a:srgbClr val="646464"/>
                </a:solidFill>
              </a:rPr>
              <a:t>de</a:t>
            </a:r>
            <a:r>
              <a:rPr lang="fr-FR" sz="2590" b="1">
                <a:solidFill>
                  <a:srgbClr val="646464"/>
                </a:solidFill>
              </a:rPr>
              <a:t> la </a:t>
            </a:r>
            <a:r>
              <a:rPr lang="fr-FR" sz="2590" b="1" u="sng">
                <a:solidFill>
                  <a:srgbClr val="646464"/>
                </a:solidFill>
              </a:rPr>
              <a:t>substitution</a:t>
            </a:r>
            <a:r>
              <a:rPr lang="fr-FR" sz="2590">
                <a:solidFill>
                  <a:srgbClr val="646464"/>
                </a:solidFill>
              </a:rPr>
              <a:t> du maïs par du sorgho sur la </a:t>
            </a:r>
            <a:br>
              <a:rPr lang="fr-FR" sz="2590">
                <a:solidFill>
                  <a:srgbClr val="646464"/>
                </a:solidFill>
              </a:rPr>
            </a:br>
            <a:r>
              <a:rPr lang="fr-FR" sz="2590">
                <a:solidFill>
                  <a:srgbClr val="646464"/>
                </a:solidFill>
              </a:rPr>
              <a:t>	durabilité de la production de foie gras d'oie</a:t>
            </a:r>
            <a:endParaRPr sz="2590">
              <a:solidFill>
                <a:srgbClr val="646464"/>
              </a:solidFill>
            </a:endParaRPr>
          </a:p>
          <a:p>
            <a:pPr marL="1257300" lvl="0" indent="11430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24 776 :   9 % de candidates chez les non transdisciplinaires</a:t>
            </a:r>
            <a:endParaRPr sz="259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>
                <a:solidFill>
                  <a:srgbClr val="646464"/>
                </a:solidFill>
              </a:rPr>
              <a:t>23 497 : 25 % de candidates chez les têtes transdisciplinaires</a:t>
            </a: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>
              <a:solidFill>
                <a:srgbClr val="646464"/>
              </a:solidFill>
            </a:endParaRPr>
          </a:p>
        </p:txBody>
      </p:sp>
      <p:sp>
        <p:nvSpPr>
          <p:cNvPr id="268" name="Google Shape;268;g61e6cb6df5_0_159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21</a:t>
            </a:fld>
            <a:endParaRPr sz="2000"/>
          </a:p>
        </p:txBody>
      </p:sp>
      <p:cxnSp>
        <p:nvCxnSpPr>
          <p:cNvPr id="269" name="Google Shape;269;g61e6cb6df5_0_159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 b="1"/>
              <a:t>4. Bilan, limites et perspectives</a:t>
            </a:r>
            <a:endParaRPr b="1"/>
          </a:p>
        </p:txBody>
      </p:sp>
      <p:sp>
        <p:nvSpPr>
          <p:cNvPr id="275" name="Google Shape;275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1e6cb6df5_0_167"/>
          <p:cNvSpPr txBox="1">
            <a:spLocks noGrp="1"/>
          </p:cNvSpPr>
          <p:nvPr>
            <p:ph type="title"/>
          </p:nvPr>
        </p:nvSpPr>
        <p:spPr>
          <a:xfrm>
            <a:off x="457200" y="333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Bilan et limites</a:t>
            </a:r>
            <a:endParaRPr b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endParaRPr>
              <a:solidFill>
                <a:srgbClr val="00B0F0"/>
              </a:solidFill>
            </a:endParaRPr>
          </a:p>
        </p:txBody>
      </p:sp>
      <p:sp>
        <p:nvSpPr>
          <p:cNvPr id="282" name="Google Shape;282;g61e6cb6df5_0_167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6868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Nécessité d’un filtrage manuel et donc subjectif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Schémas pour des noms candidats pour les NSS de NC</a:t>
            </a: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endParaRPr lang="fr-FR" sz="2590" dirty="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NC désignant une action</a:t>
            </a: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endParaRPr lang="fr-FR" sz="2590" dirty="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Impossibilité d’avoir une précision ou un rappel global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Manque d’un corpus de contraste</a:t>
            </a: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>
              <a:solidFill>
                <a:srgbClr val="646464"/>
              </a:solidFill>
            </a:endParaRPr>
          </a:p>
        </p:txBody>
      </p:sp>
      <p:sp>
        <p:nvSpPr>
          <p:cNvPr id="283" name="Google Shape;283;g61e6cb6df5_0_167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23</a:t>
            </a:fld>
            <a:endParaRPr sz="2000"/>
          </a:p>
        </p:txBody>
      </p:sp>
      <p:cxnSp>
        <p:nvCxnSpPr>
          <p:cNvPr id="284" name="Google Shape;284;g61e6cb6df5_0_167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1e6cb6df5_0_175"/>
          <p:cNvSpPr txBox="1">
            <a:spLocks noGrp="1"/>
          </p:cNvSpPr>
          <p:nvPr>
            <p:ph type="title"/>
          </p:nvPr>
        </p:nvSpPr>
        <p:spPr>
          <a:xfrm>
            <a:off x="457200" y="333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Perspectives</a:t>
            </a:r>
            <a:endParaRPr b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endParaRPr>
              <a:solidFill>
                <a:srgbClr val="00B0F0"/>
              </a:solidFill>
            </a:endParaRPr>
          </a:p>
        </p:txBody>
      </p:sp>
      <p:sp>
        <p:nvSpPr>
          <p:cNvPr id="291" name="Google Shape;291;g61e6cb6df5_0_175"/>
          <p:cNvSpPr txBox="1">
            <a:spLocks noGrp="1"/>
          </p:cNvSpPr>
          <p:nvPr>
            <p:ph type="body" idx="1"/>
          </p:nvPr>
        </p:nvSpPr>
        <p:spPr>
          <a:xfrm>
            <a:off x="457199" y="1052736"/>
            <a:ext cx="8885583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Amélioration de la sélectivité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Utilisation de la typologie des NSS de Schmid (2000)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Étude de constructions particulières : le problème posé par X</a:t>
            </a: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Interpréter automatique les titres</a:t>
            </a: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34290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None/>
            </a:pPr>
            <a:endParaRPr sz="259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>
              <a:solidFill>
                <a:srgbClr val="646464"/>
              </a:solidFill>
            </a:endParaRPr>
          </a:p>
        </p:txBody>
      </p:sp>
      <p:sp>
        <p:nvSpPr>
          <p:cNvPr id="292" name="Google Shape;292;g61e6cb6df5_0_175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24</a:t>
            </a:fld>
            <a:endParaRPr sz="2000"/>
          </a:p>
        </p:txBody>
      </p:sp>
      <p:cxnSp>
        <p:nvCxnSpPr>
          <p:cNvPr id="293" name="Google Shape;293;g61e6cb6df5_0_175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 b="1"/>
              <a:t>Remerciements &amp; Questions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Références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305" name="Google Shape;305;p13"/>
          <p:cNvSpPr txBox="1">
            <a:spLocks noGrp="1"/>
          </p:cNvSpPr>
          <p:nvPr>
            <p:ph type="body" idx="1"/>
          </p:nvPr>
        </p:nvSpPr>
        <p:spPr>
          <a:xfrm>
            <a:off x="457200" y="1052724"/>
            <a:ext cx="8229600" cy="5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Flowerdew, J. &amp; Forest, R. W. (2015). Signalling nouns in English.</a:t>
            </a:r>
            <a:endParaRPr sz="1750">
              <a:solidFill>
                <a:srgbClr val="646464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endParaRPr sz="1750">
              <a:solidFill>
                <a:srgbClr val="646464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Haggan, M. (2004). Research paper titles in literature, linguistics and science: dimensions of attraction.</a:t>
            </a:r>
            <a:endParaRPr sz="1750">
              <a:solidFill>
                <a:srgbClr val="646464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Hatier, S. (2016). Identification et analyse linguistique du lexique scientifique transdisciplinaire.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Huyghe, R. (2018). Généralité sémantique et portage propositionnel: le cas de fait.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Legallois, D. (2008). Sur quelques caractéristiques des noms sous-spécifiés.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Merrill, E. et Knipps, A. (2014). What's in a Title?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Nakamura, T. (2017). Extensions transitives de constructions spécificationnelles.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Schmid, H.-J. (2000). English Abstract Nouns as Conceptual Shells. From Corpus to Cognition.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Roze, C., Charnois, T., Legallois, D., Ferrari, S. et Salles, M. (2014). Identification des noms sous-spécifiés, signaux de l’organisation discursive.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Schmid, H. J. (2018). Shell nouns in English-a personal roundup.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Tanguy, L. et Hathout, N. (2002). Webaffix : un outil d'acquisition morphologique dérivationnelle à partir du Web.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646464"/>
              </a:buClr>
              <a:buSzPts val="1750"/>
              <a:buNone/>
            </a:pPr>
            <a:r>
              <a:rPr lang="fr-FR" sz="1750">
                <a:solidFill>
                  <a:srgbClr val="646464"/>
                </a:solidFill>
              </a:rPr>
              <a:t>Tanguy, L., Rebeyrolle, J. (à paraître). Les titres des publications scientifiques en français : fouille de texte pour le repérage de schémas lexico-syntaxiques.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26</a:t>
            </a:fld>
            <a:endParaRPr sz="2000"/>
          </a:p>
        </p:txBody>
      </p:sp>
      <p:cxnSp>
        <p:nvCxnSpPr>
          <p:cNvPr id="307" name="Google Shape;307;p13"/>
          <p:cNvCxnSpPr/>
          <p:nvPr/>
        </p:nvCxnSpPr>
        <p:spPr>
          <a:xfrm>
            <a:off x="2771800" y="908720"/>
            <a:ext cx="352839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1e6cb6df5_3_0"/>
          <p:cNvSpPr/>
          <p:nvPr/>
        </p:nvSpPr>
        <p:spPr>
          <a:xfrm>
            <a:off x="7231541" y="389943"/>
            <a:ext cx="1688100" cy="600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Master 2 LITL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313" name="Google Shape;313;g61e6cb6df5_3_0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/>
              <a:t>Sous-spécification </a:t>
            </a:r>
            <a:br>
              <a:rPr lang="fr-FR"/>
            </a:br>
            <a:r>
              <a:rPr lang="fr-FR"/>
              <a:t>dans les titres d’articles scientifiques</a:t>
            </a:r>
            <a:endParaRPr/>
          </a:p>
        </p:txBody>
      </p:sp>
      <p:sp>
        <p:nvSpPr>
          <p:cNvPr id="314" name="Google Shape;314;g61e6cb6df5_3_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646464"/>
              </a:buClr>
              <a:buSzPts val="2400"/>
              <a:buNone/>
            </a:pPr>
            <a:r>
              <a:rPr lang="fr-FR" sz="2400">
                <a:solidFill>
                  <a:srgbClr val="646464"/>
                </a:solidFill>
              </a:rPr>
              <a:t>Damien Gouteux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>
              <a:solidFill>
                <a:srgbClr val="646464"/>
              </a:solidFill>
            </a:endParaRPr>
          </a:p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Clr>
                <a:srgbClr val="646464"/>
              </a:buClr>
              <a:buSzPts val="2200"/>
              <a:buNone/>
            </a:pPr>
            <a:r>
              <a:rPr lang="fr-FR" sz="2200">
                <a:solidFill>
                  <a:srgbClr val="646464"/>
                </a:solidFill>
              </a:rPr>
              <a:t>Sous la direction de Mme J. Rebeyrolle et M. L. Tanguy</a:t>
            </a:r>
            <a:endParaRPr/>
          </a:p>
          <a:p>
            <a:pPr marL="0" lvl="0" indent="0" algn="ctr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endParaRPr sz="2200"/>
          </a:p>
        </p:txBody>
      </p:sp>
      <p:sp>
        <p:nvSpPr>
          <p:cNvPr id="315" name="Google Shape;315;g61e6cb6df5_3_0"/>
          <p:cNvSpPr txBox="1"/>
          <p:nvPr/>
        </p:nvSpPr>
        <p:spPr>
          <a:xfrm>
            <a:off x="3455876" y="6320730"/>
            <a:ext cx="2232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2018 - 2019</a:t>
            </a:r>
            <a:endParaRPr>
              <a:solidFill>
                <a:srgbClr val="1155CC"/>
              </a:solidFill>
            </a:endParaRPr>
          </a:p>
        </p:txBody>
      </p:sp>
      <p:cxnSp>
        <p:nvCxnSpPr>
          <p:cNvPr id="316" name="Google Shape;316;g61e6cb6df5_3_0"/>
          <p:cNvCxnSpPr/>
          <p:nvPr/>
        </p:nvCxnSpPr>
        <p:spPr>
          <a:xfrm>
            <a:off x="0" y="6165304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g61e6cb6df5_3_0"/>
          <p:cNvSpPr txBox="1"/>
          <p:nvPr/>
        </p:nvSpPr>
        <p:spPr>
          <a:xfrm>
            <a:off x="2213738" y="1268179"/>
            <a:ext cx="4716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Soutenance du 27 septembre 2019</a:t>
            </a:r>
            <a:endParaRPr>
              <a:solidFill>
                <a:srgbClr val="1155CC"/>
              </a:solidFill>
            </a:endParaRPr>
          </a:p>
        </p:txBody>
      </p:sp>
      <p:cxnSp>
        <p:nvCxnSpPr>
          <p:cNvPr id="318" name="Google Shape;318;g61e6cb6df5_3_0"/>
          <p:cNvCxnSpPr/>
          <p:nvPr/>
        </p:nvCxnSpPr>
        <p:spPr>
          <a:xfrm>
            <a:off x="2555776" y="1705581"/>
            <a:ext cx="4032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9" name="Google Shape;319;g61e6cb6df5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38" y="249915"/>
            <a:ext cx="2989493" cy="71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 b="1"/>
              <a:t>1. Sujet et problématique</a:t>
            </a:r>
            <a:endParaRPr b="1"/>
          </a:p>
        </p:txBody>
      </p:sp>
      <p:sp>
        <p:nvSpPr>
          <p:cNvPr id="110" name="Google Shape;110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fr-FR" b="1"/>
              <a:t>La sous-spécification </a:t>
            </a:r>
            <a:endParaRPr b="1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fr-FR" b="1"/>
              <a:t>dans les titres scientifiques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Sujet et problématique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800"/>
              <a:buNone/>
            </a:pPr>
            <a:r>
              <a:rPr lang="fr-FR" sz="2800" b="1" dirty="0">
                <a:solidFill>
                  <a:srgbClr val="646464"/>
                </a:solidFill>
              </a:rPr>
              <a:t>Titres</a:t>
            </a:r>
            <a:endParaRPr b="1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646464"/>
              </a:buClr>
              <a:buSzPts val="2800"/>
              <a:buFont typeface="Noto Sans Symbols"/>
              <a:buChar char="▪"/>
            </a:pPr>
            <a:r>
              <a:rPr lang="fr-FR" dirty="0">
                <a:solidFill>
                  <a:srgbClr val="646464"/>
                </a:solidFill>
              </a:rPr>
              <a:t>Deux fonctions : </a:t>
            </a:r>
            <a:r>
              <a:rPr lang="fr-FR" b="1" dirty="0">
                <a:solidFill>
                  <a:srgbClr val="646464"/>
                </a:solidFill>
              </a:rPr>
              <a:t>informer</a:t>
            </a:r>
            <a:r>
              <a:rPr lang="fr-FR" dirty="0">
                <a:solidFill>
                  <a:srgbClr val="646464"/>
                </a:solidFill>
              </a:rPr>
              <a:t> et attirer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646464"/>
              </a:buClr>
              <a:buSzPts val="2800"/>
              <a:buFont typeface="Noto Sans Symbols"/>
              <a:buChar char="▪"/>
            </a:pPr>
            <a:r>
              <a:rPr lang="fr-FR" dirty="0">
                <a:solidFill>
                  <a:srgbClr val="646464"/>
                </a:solidFill>
              </a:rPr>
              <a:t>Un espace restreint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646464"/>
              </a:buClr>
              <a:buSzPts val="2800"/>
              <a:buNone/>
            </a:pPr>
            <a:r>
              <a:rPr lang="fr-FR" sz="2800" b="1" dirty="0">
                <a:solidFill>
                  <a:srgbClr val="646464"/>
                </a:solidFill>
              </a:rPr>
              <a:t>Travail de 1</a:t>
            </a:r>
            <a:r>
              <a:rPr lang="fr-FR" sz="2800" b="1" baseline="30000" dirty="0">
                <a:solidFill>
                  <a:srgbClr val="646464"/>
                </a:solidFill>
              </a:rPr>
              <a:t>ère</a:t>
            </a:r>
            <a:r>
              <a:rPr lang="fr-FR" sz="2800" b="1" dirty="0">
                <a:solidFill>
                  <a:srgbClr val="646464"/>
                </a:solidFill>
              </a:rPr>
              <a:t> année</a:t>
            </a:r>
            <a:endParaRPr b="1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646464"/>
              </a:buClr>
              <a:buSzPts val="2800"/>
              <a:buFont typeface="Noto Sans Symbols"/>
              <a:buChar char="▪"/>
            </a:pPr>
            <a:r>
              <a:rPr lang="fr-FR" dirty="0">
                <a:solidFill>
                  <a:srgbClr val="646464"/>
                </a:solidFill>
              </a:rPr>
              <a:t>Noms privilégient d’être après le double point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646464"/>
              </a:buClr>
              <a:buSzPts val="2800"/>
              <a:buFont typeface="Noto Sans Symbols"/>
              <a:buChar char="▪"/>
            </a:pPr>
            <a:r>
              <a:rPr lang="fr-FR" dirty="0">
                <a:solidFill>
                  <a:srgbClr val="646464"/>
                </a:solidFill>
              </a:rPr>
              <a:t>Têtes de segments fréquentes + transdisciplinaires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646464"/>
              </a:buClr>
              <a:buSzPts val="2800"/>
              <a:buFont typeface="Noto Sans Symbols"/>
              <a:buChar char="▪"/>
            </a:pPr>
            <a:r>
              <a:rPr lang="fr-FR" dirty="0">
                <a:solidFill>
                  <a:srgbClr val="646464"/>
                </a:solidFill>
              </a:rPr>
              <a:t>Abstraits et similitudes avec la liste des NSS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646464"/>
              </a:buClr>
              <a:buSzPts val="2800"/>
              <a:buNone/>
            </a:pPr>
            <a:r>
              <a:rPr lang="fr-FR" sz="2800" b="1" dirty="0">
                <a:solidFill>
                  <a:srgbClr val="646464"/>
                </a:solidFill>
              </a:rPr>
              <a:t>Ces têtes sont-elles en emploi sous-spécifié ?</a:t>
            </a:r>
            <a:endParaRPr b="1" dirty="0"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4</a:t>
            </a:fld>
            <a:endParaRPr sz="2000"/>
          </a:p>
        </p:txBody>
      </p:sp>
      <p:cxnSp>
        <p:nvCxnSpPr>
          <p:cNvPr id="119" name="Google Shape;119;p4"/>
          <p:cNvCxnSpPr/>
          <p:nvPr/>
        </p:nvCxnSpPr>
        <p:spPr>
          <a:xfrm>
            <a:off x="1907704" y="908720"/>
            <a:ext cx="525658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Les noms sous-spécifiés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457200" y="1242825"/>
            <a:ext cx="8229600" cy="5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800"/>
              <a:buFont typeface="Noto Sans Symbols"/>
              <a:buChar char="▪"/>
            </a:pPr>
            <a:r>
              <a:rPr lang="fr-FR" sz="2800" b="1">
                <a:solidFill>
                  <a:srgbClr val="646464"/>
                </a:solidFill>
              </a:rPr>
              <a:t>Classe fonctionnelle</a:t>
            </a:r>
            <a:r>
              <a:rPr lang="fr-FR" sz="2800">
                <a:solidFill>
                  <a:srgbClr val="646464"/>
                </a:solidFill>
              </a:rPr>
              <a:t>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800"/>
              <a:buFont typeface="Noto Sans Symbols"/>
              <a:buChar char="▪"/>
            </a:pPr>
            <a:r>
              <a:rPr lang="fr-FR" sz="2800" b="1">
                <a:solidFill>
                  <a:srgbClr val="646464"/>
                </a:solidFill>
              </a:rPr>
              <a:t>Néanmoins prédisposition lexicale</a:t>
            </a:r>
            <a:endParaRPr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800"/>
              <a:buFont typeface="Noto Sans Symbols"/>
              <a:buChar char="▪"/>
            </a:pPr>
            <a:r>
              <a:rPr lang="fr-FR" sz="2800" b="1">
                <a:solidFill>
                  <a:srgbClr val="646464"/>
                </a:solidFill>
              </a:rPr>
              <a:t>Faible contenu sémantique</a:t>
            </a:r>
            <a:endParaRPr b="1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800"/>
              <a:buFont typeface="Noto Sans Symbols"/>
              <a:buChar char="▪"/>
            </a:pPr>
            <a:r>
              <a:rPr lang="fr-FR" sz="2800" b="1">
                <a:solidFill>
                  <a:srgbClr val="646464"/>
                </a:solidFill>
              </a:rPr>
              <a:t>3 fonctions</a:t>
            </a:r>
            <a:endParaRPr b="1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646464"/>
              </a:buClr>
              <a:buSzPts val="2400"/>
              <a:buFont typeface="Arial"/>
              <a:buChar char="•"/>
            </a:pPr>
            <a:r>
              <a:rPr lang="fr-FR" sz="2400" b="1">
                <a:solidFill>
                  <a:srgbClr val="646464"/>
                </a:solidFill>
              </a:rPr>
              <a:t>Cognitive </a:t>
            </a:r>
            <a:r>
              <a:rPr lang="fr-FR" sz="2400">
                <a:solidFill>
                  <a:srgbClr val="646464"/>
                </a:solidFill>
              </a:rPr>
              <a:t>: encapsuler dans un concept temporaire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646464"/>
              </a:buClr>
              <a:buSzPts val="2400"/>
              <a:buFont typeface="Arial"/>
              <a:buChar char="•"/>
            </a:pPr>
            <a:r>
              <a:rPr lang="fr-FR" sz="2400" b="1">
                <a:solidFill>
                  <a:srgbClr val="646464"/>
                </a:solidFill>
              </a:rPr>
              <a:t>Sémantique </a:t>
            </a:r>
            <a:r>
              <a:rPr lang="fr-FR" sz="2400">
                <a:solidFill>
                  <a:srgbClr val="646464"/>
                </a:solidFill>
              </a:rPr>
              <a:t>: caractériser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646464"/>
              </a:buClr>
              <a:buSzPts val="2400"/>
              <a:buFont typeface="Arial"/>
              <a:buChar char="•"/>
            </a:pPr>
            <a:r>
              <a:rPr lang="fr-FR" sz="2400" b="1">
                <a:solidFill>
                  <a:srgbClr val="646464"/>
                </a:solidFill>
              </a:rPr>
              <a:t>Discursive</a:t>
            </a:r>
            <a:r>
              <a:rPr lang="fr-FR" sz="2400">
                <a:solidFill>
                  <a:srgbClr val="646464"/>
                </a:solidFill>
              </a:rPr>
              <a:t> : lier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646464"/>
              </a:solidFill>
            </a:endParaRPr>
          </a:p>
          <a:p>
            <a:pPr marL="342900" lvl="0" indent="0" algn="ctr" rtl="0">
              <a:spcBef>
                <a:spcPts val="56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646464"/>
                </a:solidFill>
              </a:rPr>
              <a:t>Nom sous-spécifié		         Contenu spécifiant</a:t>
            </a:r>
            <a:br>
              <a:rPr lang="fr-FR" sz="2800">
                <a:solidFill>
                  <a:srgbClr val="646464"/>
                </a:solidFill>
              </a:rPr>
            </a:br>
            <a:r>
              <a:rPr lang="fr-FR" sz="2800">
                <a:solidFill>
                  <a:srgbClr val="646464"/>
                </a:solidFill>
              </a:rPr>
              <a:t>Construction spécificationnelle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646464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646464"/>
              </a:solidFill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5</a:t>
            </a:fld>
            <a:endParaRPr sz="2000"/>
          </a:p>
        </p:txBody>
      </p:sp>
      <p:cxnSp>
        <p:nvCxnSpPr>
          <p:cNvPr id="128" name="Google Shape;128;p5"/>
          <p:cNvCxnSpPr/>
          <p:nvPr/>
        </p:nvCxnSpPr>
        <p:spPr>
          <a:xfrm>
            <a:off x="1907704" y="908720"/>
            <a:ext cx="525658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5"/>
          <p:cNvCxnSpPr/>
          <p:nvPr/>
        </p:nvCxnSpPr>
        <p:spPr>
          <a:xfrm rot="10800000" flipH="1">
            <a:off x="7095860" y="5841292"/>
            <a:ext cx="648000" cy="216000"/>
          </a:xfrm>
          <a:prstGeom prst="bentConnector3">
            <a:avLst>
              <a:gd name="adj1" fmla="val 100805"/>
            </a:avLst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30;p5"/>
          <p:cNvSpPr/>
          <p:nvPr/>
        </p:nvSpPr>
        <p:spPr>
          <a:xfrm>
            <a:off x="4175675" y="5438475"/>
            <a:ext cx="1035300" cy="216000"/>
          </a:xfrm>
          <a:prstGeom prst="leftRightArrow">
            <a:avLst>
              <a:gd name="adj1" fmla="val 50000"/>
              <a:gd name="adj2" fmla="val 49863"/>
            </a:avLst>
          </a:prstGeom>
          <a:solidFill>
            <a:srgbClr val="1155CC"/>
          </a:solidFill>
          <a:ln w="254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5"/>
          <p:cNvCxnSpPr/>
          <p:nvPr/>
        </p:nvCxnSpPr>
        <p:spPr>
          <a:xfrm rot="10800000">
            <a:off x="1744277" y="5830467"/>
            <a:ext cx="648000" cy="216000"/>
          </a:xfrm>
          <a:prstGeom prst="bentConnector3">
            <a:avLst>
              <a:gd name="adj1" fmla="val 100805"/>
            </a:avLst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350" lvl="0" indent="-5143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 b="1"/>
              <a:t>2. Démarche</a:t>
            </a:r>
            <a:endParaRPr b="1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e6cb6df5_0_0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Construction d’un corpus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44" name="Google Shape;144;g61e6cb6df5_0_0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5074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340 000 titres tirés de HAL</a:t>
            </a:r>
            <a:endParaRPr sz="260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Articles &gt; Communications &gt; Chapitres &gt; Posters</a:t>
            </a:r>
            <a:endParaRPr sz="260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25 domaines scientifiques	</a:t>
            </a:r>
            <a:r>
              <a:rPr lang="fr-FR" sz="2600" b="1" dirty="0">
                <a:solidFill>
                  <a:srgbClr val="1155CC"/>
                </a:solidFill>
              </a:rPr>
              <a:t>	1 titre ⬄ 1 domaine</a:t>
            </a:r>
            <a:endParaRPr b="1" dirty="0">
              <a:solidFill>
                <a:srgbClr val="1155CC"/>
              </a:solidFill>
            </a:endParaRPr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Lemmatisation et analyse par Talismane + Corrections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Segmentation (Anthony, 2001)  	</a:t>
            </a:r>
            <a:r>
              <a:rPr lang="fr-FR" sz="2600" b="1" dirty="0">
                <a:solidFill>
                  <a:srgbClr val="1155CC"/>
                </a:solidFill>
              </a:rPr>
              <a:t>:		,</a:t>
            </a:r>
            <a:endParaRPr b="1" dirty="0">
              <a:solidFill>
                <a:srgbClr val="1155CC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Repérage des têtes				</a:t>
            </a:r>
            <a:endParaRPr sz="2600" dirty="0">
              <a:solidFill>
                <a:schemeClr val="accent2"/>
              </a:solidFill>
            </a:endParaRPr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rgbClr val="646464"/>
              </a:solidFill>
            </a:endParaRPr>
          </a:p>
          <a:p>
            <a:pPr marL="342900" lvl="0" indent="-393065" algn="l" rtl="0">
              <a:spcBef>
                <a:spcPts val="518"/>
              </a:spcBef>
              <a:spcAft>
                <a:spcPts val="0"/>
              </a:spcAft>
              <a:buClr>
                <a:srgbClr val="646464"/>
              </a:buClr>
              <a:buSzPts val="2590"/>
              <a:buFont typeface="Noto Sans Symbols"/>
              <a:buChar char="▪"/>
            </a:pPr>
            <a:r>
              <a:rPr lang="fr-FR" sz="2590" dirty="0" err="1">
                <a:solidFill>
                  <a:srgbClr val="646464"/>
                </a:solidFill>
              </a:rPr>
              <a:t>From</a:t>
            </a:r>
            <a:r>
              <a:rPr lang="fr-FR" sz="2590" dirty="0">
                <a:solidFill>
                  <a:srgbClr val="646464"/>
                </a:solidFill>
              </a:rPr>
              <a:t>-Corpus-To-Cognition : </a:t>
            </a:r>
            <a:r>
              <a:rPr lang="fr-FR" sz="2590" i="1" dirty="0">
                <a:solidFill>
                  <a:srgbClr val="646464"/>
                </a:solidFill>
              </a:rPr>
              <a:t>« </a:t>
            </a:r>
            <a:r>
              <a:rPr lang="fr-FR" sz="2590" i="1" dirty="0" err="1">
                <a:solidFill>
                  <a:srgbClr val="646464"/>
                </a:solidFill>
              </a:rPr>
              <a:t>despite</a:t>
            </a:r>
            <a:r>
              <a:rPr lang="fr-FR" sz="2590" i="1" dirty="0">
                <a:solidFill>
                  <a:srgbClr val="646464"/>
                </a:solidFill>
              </a:rPr>
              <a:t> the indisputable </a:t>
            </a:r>
            <a:r>
              <a:rPr lang="fr-FR" sz="2590" i="1" dirty="0" err="1">
                <a:solidFill>
                  <a:srgbClr val="646464"/>
                </a:solidFill>
              </a:rPr>
              <a:t>charm</a:t>
            </a:r>
            <a:r>
              <a:rPr lang="fr-FR" sz="2590" i="1" dirty="0">
                <a:solidFill>
                  <a:srgbClr val="646464"/>
                </a:solidFill>
              </a:rPr>
              <a:t> of rare or </a:t>
            </a:r>
            <a:r>
              <a:rPr lang="fr-FR" sz="2590" i="1" dirty="0" err="1">
                <a:solidFill>
                  <a:srgbClr val="646464"/>
                </a:solidFill>
              </a:rPr>
              <a:t>exotic</a:t>
            </a:r>
            <a:r>
              <a:rPr lang="fr-FR" sz="2590" i="1" dirty="0">
                <a:solidFill>
                  <a:srgbClr val="646464"/>
                </a:solidFill>
              </a:rPr>
              <a:t> </a:t>
            </a:r>
            <a:r>
              <a:rPr lang="fr-FR" sz="2590" i="1" dirty="0" err="1">
                <a:solidFill>
                  <a:srgbClr val="646464"/>
                </a:solidFill>
              </a:rPr>
              <a:t>examples</a:t>
            </a:r>
            <a:r>
              <a:rPr lang="fr-FR" sz="2590" i="1" dirty="0">
                <a:solidFill>
                  <a:srgbClr val="646464"/>
                </a:solidFill>
              </a:rPr>
              <a:t>, one </a:t>
            </a:r>
            <a:r>
              <a:rPr lang="fr-FR" sz="2590" i="1" dirty="0" err="1">
                <a:solidFill>
                  <a:srgbClr val="646464"/>
                </a:solidFill>
              </a:rPr>
              <a:t>should</a:t>
            </a:r>
            <a:r>
              <a:rPr lang="fr-FR" sz="2590" i="1" dirty="0">
                <a:solidFill>
                  <a:srgbClr val="646464"/>
                </a:solidFill>
              </a:rPr>
              <a:t> </a:t>
            </a:r>
            <a:r>
              <a:rPr lang="fr-FR" sz="2590" i="1" dirty="0" err="1">
                <a:solidFill>
                  <a:srgbClr val="646464"/>
                </a:solidFill>
              </a:rPr>
              <a:t>mainly</a:t>
            </a:r>
            <a:r>
              <a:rPr lang="fr-FR" sz="2590" i="1" dirty="0">
                <a:solidFill>
                  <a:srgbClr val="646464"/>
                </a:solidFill>
              </a:rPr>
              <a:t> </a:t>
            </a:r>
            <a:r>
              <a:rPr lang="fr-FR" sz="2590" i="1" dirty="0" err="1">
                <a:solidFill>
                  <a:srgbClr val="646464"/>
                </a:solidFill>
              </a:rPr>
              <a:t>be</a:t>
            </a:r>
            <a:r>
              <a:rPr lang="fr-FR" sz="2590" i="1" dirty="0">
                <a:solidFill>
                  <a:srgbClr val="646464"/>
                </a:solidFill>
              </a:rPr>
              <a:t> </a:t>
            </a:r>
            <a:r>
              <a:rPr lang="fr-FR" sz="2590" i="1" dirty="0" err="1">
                <a:solidFill>
                  <a:srgbClr val="646464"/>
                </a:solidFill>
              </a:rPr>
              <a:t>interested</a:t>
            </a:r>
            <a:r>
              <a:rPr lang="fr-FR" sz="2590" i="1" dirty="0">
                <a:solidFill>
                  <a:srgbClr val="646464"/>
                </a:solidFill>
              </a:rPr>
              <a:t> in </a:t>
            </a:r>
            <a:r>
              <a:rPr lang="fr-FR" sz="2590" i="1" dirty="0" err="1">
                <a:solidFill>
                  <a:srgbClr val="646464"/>
                </a:solidFill>
              </a:rPr>
              <a:t>frequent</a:t>
            </a:r>
            <a:r>
              <a:rPr lang="fr-FR" sz="2590" i="1" dirty="0">
                <a:solidFill>
                  <a:srgbClr val="646464"/>
                </a:solidFill>
              </a:rPr>
              <a:t> and </a:t>
            </a:r>
            <a:r>
              <a:rPr lang="fr-FR" sz="2590" i="1" dirty="0" err="1">
                <a:solidFill>
                  <a:srgbClr val="646464"/>
                </a:solidFill>
              </a:rPr>
              <a:t>therefore</a:t>
            </a:r>
            <a:r>
              <a:rPr lang="fr-FR" sz="2590" i="1" dirty="0">
                <a:solidFill>
                  <a:srgbClr val="646464"/>
                </a:solidFill>
              </a:rPr>
              <a:t> </a:t>
            </a:r>
            <a:r>
              <a:rPr lang="fr-FR" sz="2590" i="1" dirty="0" err="1">
                <a:solidFill>
                  <a:srgbClr val="646464"/>
                </a:solidFill>
              </a:rPr>
              <a:t>systemically</a:t>
            </a:r>
            <a:r>
              <a:rPr lang="fr-FR" sz="2590" i="1" dirty="0">
                <a:solidFill>
                  <a:srgbClr val="646464"/>
                </a:solidFill>
              </a:rPr>
              <a:t> and </a:t>
            </a:r>
            <a:r>
              <a:rPr lang="fr-FR" sz="2590" i="1" dirty="0" err="1">
                <a:solidFill>
                  <a:srgbClr val="646464"/>
                </a:solidFill>
              </a:rPr>
              <a:t>cognitively</a:t>
            </a:r>
            <a:r>
              <a:rPr lang="fr-FR" sz="2590" i="1" dirty="0">
                <a:solidFill>
                  <a:srgbClr val="646464"/>
                </a:solidFill>
              </a:rPr>
              <a:t> more important items ». </a:t>
            </a:r>
            <a:r>
              <a:rPr lang="fr-FR" sz="2590" dirty="0">
                <a:solidFill>
                  <a:srgbClr val="646464"/>
                </a:solidFill>
              </a:rPr>
              <a:t>Schmid (2000, p. 47)</a:t>
            </a:r>
            <a:endParaRPr sz="260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646464"/>
              </a:solidFill>
            </a:endParaRPr>
          </a:p>
        </p:txBody>
      </p:sp>
      <p:sp>
        <p:nvSpPr>
          <p:cNvPr id="145" name="Google Shape;145;g61e6cb6df5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7</a:t>
            </a:fld>
            <a:endParaRPr sz="2000"/>
          </a:p>
        </p:txBody>
      </p:sp>
      <p:cxnSp>
        <p:nvCxnSpPr>
          <p:cNvPr id="146" name="Google Shape;146;g61e6cb6df5_0_0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Construction d’un corpus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507288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340 000 titres tirés de HAL</a:t>
            </a:r>
            <a:endParaRPr sz="260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590" dirty="0">
                <a:solidFill>
                  <a:srgbClr val="646464"/>
                </a:solidFill>
              </a:rPr>
              <a:t>Articles &gt; Communications &gt; Chapitres &gt; Posters</a:t>
            </a:r>
            <a:endParaRPr sz="260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25 domaines scientifiques	</a:t>
            </a:r>
            <a:r>
              <a:rPr lang="fr-FR" sz="2600" b="1" dirty="0">
                <a:solidFill>
                  <a:srgbClr val="1155CC"/>
                </a:solidFill>
              </a:rPr>
              <a:t>1 titre ⬄ 1 domaine</a:t>
            </a:r>
            <a:endParaRPr b="1" dirty="0">
              <a:solidFill>
                <a:srgbClr val="1155CC"/>
              </a:solidFill>
            </a:endParaRPr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Lemmatisation et analyse par Talismane + Corrections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Segmentation			</a:t>
            </a:r>
            <a:r>
              <a:rPr lang="fr-FR" sz="2600" b="1" dirty="0">
                <a:solidFill>
                  <a:srgbClr val="1155CC"/>
                </a:solidFill>
              </a:rPr>
              <a:t>1 ou 2</a:t>
            </a:r>
            <a:endParaRPr b="1" dirty="0">
              <a:solidFill>
                <a:srgbClr val="1155CC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Repérage des têtes		</a:t>
            </a:r>
            <a:r>
              <a:rPr lang="fr-FR" sz="2600" b="1" dirty="0">
                <a:solidFill>
                  <a:srgbClr val="1155CC"/>
                </a:solidFill>
              </a:rPr>
              <a:t>1 segment ⬄ 1 tête</a:t>
            </a:r>
            <a:endParaRPr sz="2600" b="1" dirty="0">
              <a:solidFill>
                <a:srgbClr val="1155CC"/>
              </a:solidFill>
            </a:endParaRPr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rgbClr val="646464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250 998 titres			74 % du matériau initial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Sciences exactes			72% mono 28% bi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646464"/>
              </a:buClr>
              <a:buSzPts val="2600"/>
              <a:buFont typeface="Noto Sans Symbols"/>
              <a:buChar char="▪"/>
            </a:pPr>
            <a:r>
              <a:rPr lang="fr-FR" sz="2600" dirty="0">
                <a:solidFill>
                  <a:srgbClr val="646464"/>
                </a:solidFill>
              </a:rPr>
              <a:t>Sciences humaines et sociales 	54% mono 46% bi</a:t>
            </a:r>
            <a:endParaRPr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646464"/>
              </a:solidFill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8</a:t>
            </a:fld>
            <a:endParaRPr sz="2000"/>
          </a:p>
        </p:txBody>
      </p:sp>
      <p:cxnSp>
        <p:nvCxnSpPr>
          <p:cNvPr id="155" name="Google Shape;155;p8"/>
          <p:cNvCxnSpPr/>
          <p:nvPr/>
        </p:nvCxnSpPr>
        <p:spPr>
          <a:xfrm>
            <a:off x="1907704" y="908720"/>
            <a:ext cx="525658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1e6cb6df5_0_98"/>
          <p:cNvSpPr txBox="1">
            <a:spLocks noGrp="1"/>
          </p:cNvSpPr>
          <p:nvPr>
            <p:ph type="title"/>
          </p:nvPr>
        </p:nvSpPr>
        <p:spPr>
          <a:xfrm>
            <a:off x="457200" y="29000"/>
            <a:ext cx="8229600" cy="1143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1155CC"/>
                </a:solidFill>
              </a:rPr>
              <a:t>Exemples de titres</a:t>
            </a:r>
            <a:endParaRPr b="1" dirty="0">
              <a:solidFill>
                <a:srgbClr val="1155CC"/>
              </a:solidFill>
            </a:endParaRPr>
          </a:p>
        </p:txBody>
      </p:sp>
      <p:sp>
        <p:nvSpPr>
          <p:cNvPr id="162" name="Google Shape;162;g61e6cb6df5_0_98"/>
          <p:cNvSpPr txBox="1">
            <a:spLocks noGrp="1"/>
          </p:cNvSpPr>
          <p:nvPr>
            <p:ph type="body" idx="1"/>
          </p:nvPr>
        </p:nvSpPr>
        <p:spPr>
          <a:xfrm>
            <a:off x="381000" y="1281336"/>
            <a:ext cx="85074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dirty="0">
                <a:solidFill>
                  <a:srgbClr val="646464"/>
                </a:solidFill>
              </a:rPr>
              <a:t>Le</a:t>
            </a:r>
            <a:r>
              <a:rPr lang="fr-FR" sz="2600" b="1" dirty="0">
                <a:solidFill>
                  <a:srgbClr val="646464"/>
                </a:solidFill>
              </a:rPr>
              <a:t> problème </a:t>
            </a:r>
            <a:r>
              <a:rPr lang="fr-FR" sz="2600" dirty="0">
                <a:solidFill>
                  <a:srgbClr val="646464"/>
                </a:solidFill>
              </a:rPr>
              <a:t>de la prévision du temps</a:t>
            </a:r>
            <a:endParaRPr sz="260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1" dirty="0">
                <a:solidFill>
                  <a:srgbClr val="646464"/>
                </a:solidFill>
              </a:rPr>
              <a:t>Problèmes </a:t>
            </a:r>
            <a:r>
              <a:rPr lang="fr-FR" sz="2600" dirty="0">
                <a:solidFill>
                  <a:srgbClr val="646464"/>
                </a:solidFill>
              </a:rPr>
              <a:t>épistémologiques de l'induction</a:t>
            </a:r>
            <a:endParaRPr sz="260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1" dirty="0">
                <a:solidFill>
                  <a:srgbClr val="646464"/>
                </a:solidFill>
              </a:rPr>
              <a:t>Travailler </a:t>
            </a:r>
            <a:r>
              <a:rPr lang="fr-FR" sz="2600" dirty="0">
                <a:solidFill>
                  <a:srgbClr val="646464"/>
                </a:solidFill>
              </a:rPr>
              <a:t>en équipe</a:t>
            </a:r>
            <a:r>
              <a:rPr lang="fr-FR" sz="3000" dirty="0">
                <a:solidFill>
                  <a:srgbClr val="646464"/>
                </a:solidFill>
              </a:rPr>
              <a:t> </a:t>
            </a:r>
            <a:r>
              <a:rPr lang="fr-FR" sz="3000" b="1" dirty="0">
                <a:solidFill>
                  <a:srgbClr val="1155CC"/>
                </a:solidFill>
              </a:rPr>
              <a:t>:</a:t>
            </a:r>
            <a:r>
              <a:rPr lang="fr-FR" sz="2600" b="1" dirty="0">
                <a:solidFill>
                  <a:srgbClr val="1155CC"/>
                </a:solidFill>
              </a:rPr>
              <a:t> </a:t>
            </a:r>
            <a:r>
              <a:rPr lang="fr-FR" sz="2600" dirty="0">
                <a:solidFill>
                  <a:srgbClr val="646464"/>
                </a:solidFill>
              </a:rPr>
              <a:t>le </a:t>
            </a:r>
            <a:r>
              <a:rPr lang="fr-FR" sz="2600" b="1" dirty="0">
                <a:solidFill>
                  <a:srgbClr val="646464"/>
                </a:solidFill>
              </a:rPr>
              <a:t>choix </a:t>
            </a:r>
            <a:r>
              <a:rPr lang="fr-FR" sz="2600" dirty="0">
                <a:solidFill>
                  <a:srgbClr val="646464"/>
                </a:solidFill>
              </a:rPr>
              <a:t>social appliqué au problème de la patrouille multi-agents</a:t>
            </a:r>
            <a:endParaRPr sz="260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dirty="0">
                <a:solidFill>
                  <a:srgbClr val="646464"/>
                </a:solidFill>
              </a:rPr>
              <a:t>L'</a:t>
            </a:r>
            <a:r>
              <a:rPr lang="fr-FR" sz="2600" b="1" dirty="0">
                <a:solidFill>
                  <a:srgbClr val="646464"/>
                </a:solidFill>
              </a:rPr>
              <a:t>aquaculture</a:t>
            </a:r>
            <a:r>
              <a:rPr lang="fr-FR" sz="2600" dirty="0">
                <a:solidFill>
                  <a:srgbClr val="646464"/>
                </a:solidFill>
              </a:rPr>
              <a:t> </a:t>
            </a:r>
            <a:r>
              <a:rPr lang="fr-FR" sz="3000" b="1" dirty="0">
                <a:solidFill>
                  <a:srgbClr val="1155CC"/>
                </a:solidFill>
              </a:rPr>
              <a:t>:</a:t>
            </a:r>
            <a:r>
              <a:rPr lang="fr-FR" sz="2600" dirty="0">
                <a:solidFill>
                  <a:srgbClr val="646464"/>
                </a:solidFill>
              </a:rPr>
              <a:t> un </a:t>
            </a:r>
            <a:r>
              <a:rPr lang="fr-FR" sz="2600" b="1" dirty="0">
                <a:solidFill>
                  <a:srgbClr val="646464"/>
                </a:solidFill>
              </a:rPr>
              <a:t>problème </a:t>
            </a:r>
            <a:r>
              <a:rPr lang="fr-FR" sz="2600" dirty="0">
                <a:solidFill>
                  <a:srgbClr val="646464"/>
                </a:solidFill>
              </a:rPr>
              <a:t>pour l'environnement ?</a:t>
            </a:r>
            <a:endParaRPr sz="260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6464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dirty="0">
                <a:solidFill>
                  <a:srgbClr val="646464"/>
                </a:solidFill>
              </a:rPr>
              <a:t>Les </a:t>
            </a:r>
            <a:r>
              <a:rPr lang="fr-FR" sz="2600" b="1" dirty="0">
                <a:solidFill>
                  <a:srgbClr val="646464"/>
                </a:solidFill>
              </a:rPr>
              <a:t>femmes </a:t>
            </a:r>
            <a:r>
              <a:rPr lang="fr-FR" sz="2600" dirty="0">
                <a:solidFill>
                  <a:srgbClr val="646464"/>
                </a:solidFill>
              </a:rPr>
              <a:t>et les dettes </a:t>
            </a:r>
            <a:r>
              <a:rPr lang="fr-FR" sz="3000" b="1" dirty="0">
                <a:solidFill>
                  <a:srgbClr val="1155CC"/>
                </a:solidFill>
              </a:rPr>
              <a:t>:</a:t>
            </a:r>
            <a:r>
              <a:rPr lang="fr-FR" sz="2600" dirty="0">
                <a:solidFill>
                  <a:srgbClr val="646464"/>
                </a:solidFill>
              </a:rPr>
              <a:t> </a:t>
            </a:r>
            <a:r>
              <a:rPr lang="fr-FR" sz="2600" b="1" dirty="0">
                <a:solidFill>
                  <a:srgbClr val="646464"/>
                </a:solidFill>
              </a:rPr>
              <a:t>problèmes </a:t>
            </a:r>
            <a:r>
              <a:rPr lang="fr-FR" sz="2600" dirty="0">
                <a:solidFill>
                  <a:srgbClr val="646464"/>
                </a:solidFill>
              </a:rPr>
              <a:t>de responsabilité dans la Mésopotamie du IIe millénaire avant Jésus-Christ</a:t>
            </a:r>
            <a:endParaRPr sz="2800" dirty="0">
              <a:solidFill>
                <a:srgbClr val="646464"/>
              </a:solidFill>
            </a:endParaRPr>
          </a:p>
        </p:txBody>
      </p:sp>
      <p:sp>
        <p:nvSpPr>
          <p:cNvPr id="163" name="Google Shape;163;g61e6cb6df5_0_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/>
              <a:t>9</a:t>
            </a:fld>
            <a:endParaRPr sz="2000"/>
          </a:p>
        </p:txBody>
      </p:sp>
      <p:cxnSp>
        <p:nvCxnSpPr>
          <p:cNvPr id="164" name="Google Shape;164;g61e6cb6df5_0_98"/>
          <p:cNvCxnSpPr/>
          <p:nvPr/>
        </p:nvCxnSpPr>
        <p:spPr>
          <a:xfrm>
            <a:off x="1907704" y="908720"/>
            <a:ext cx="5256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Microsoft Office PowerPoint</Application>
  <PresentationFormat>Affichage à l'écran (4:3)</PresentationFormat>
  <Paragraphs>361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Noto Sans Symbols</vt:lpstr>
      <vt:lpstr>Thème Office</vt:lpstr>
      <vt:lpstr>Sous-spécification  dans les titres d’articles scientifiques</vt:lpstr>
      <vt:lpstr>Plan</vt:lpstr>
      <vt:lpstr>1. Sujet et problématique</vt:lpstr>
      <vt:lpstr>Sujet et problématique</vt:lpstr>
      <vt:lpstr>Les noms sous-spécifiés</vt:lpstr>
      <vt:lpstr>2. Démarche</vt:lpstr>
      <vt:lpstr>Construction d’un corpus</vt:lpstr>
      <vt:lpstr>Construction d’un corpus</vt:lpstr>
      <vt:lpstr>Exemples de titres</vt:lpstr>
      <vt:lpstr>Têtes spécifiques</vt:lpstr>
      <vt:lpstr>Têtes transdisciplinaires</vt:lpstr>
      <vt:lpstr>Têtes transdisciplinaires</vt:lpstr>
      <vt:lpstr>Têtes transdisciplinaires</vt:lpstr>
      <vt:lpstr>Constructions spécificationnelles</vt:lpstr>
      <vt:lpstr>Constructions spécificationnelles</vt:lpstr>
      <vt:lpstr>Fouille de données</vt:lpstr>
      <vt:lpstr>Fouille de données</vt:lpstr>
      <vt:lpstr>Schémas de filtrage</vt:lpstr>
      <vt:lpstr>Schémas de filtrage </vt:lpstr>
      <vt:lpstr>3. Résultats</vt:lpstr>
      <vt:lpstr>Schémas de filtrage </vt:lpstr>
      <vt:lpstr>4. Bilan, limites et perspectives</vt:lpstr>
      <vt:lpstr>Bilan et limites </vt:lpstr>
      <vt:lpstr>Perspectives </vt:lpstr>
      <vt:lpstr>Remerciements &amp; Questions</vt:lpstr>
      <vt:lpstr>Références</vt:lpstr>
      <vt:lpstr>Sous-spécification  dans les titres d’articles scientifiques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Sous-spécification  dans les titres d’articles scientifiques</dc:title>
  <dc:creator>Damien Gouteux</dc:creator>
  <cp:lastModifiedBy>Damien Gouteux</cp:lastModifiedBy>
  <cp:revision>1</cp:revision>
  <dcterms:created xsi:type="dcterms:W3CDTF">2019-09-25T14:40:29Z</dcterms:created>
  <dcterms:modified xsi:type="dcterms:W3CDTF">2019-09-26T22:53:59Z</dcterms:modified>
</cp:coreProperties>
</file>