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256" r:id="rId2"/>
    <p:sldId id="260" r:id="rId3"/>
    <p:sldId id="299" r:id="rId4"/>
    <p:sldId id="300" r:id="rId5"/>
    <p:sldId id="297" r:id="rId6"/>
    <p:sldId id="261" r:id="rId7"/>
    <p:sldId id="264" r:id="rId8"/>
    <p:sldId id="262" r:id="rId9"/>
    <p:sldId id="266" r:id="rId10"/>
    <p:sldId id="278" r:id="rId11"/>
    <p:sldId id="277" r:id="rId12"/>
    <p:sldId id="270" r:id="rId13"/>
    <p:sldId id="296" r:id="rId14"/>
    <p:sldId id="265" r:id="rId15"/>
    <p:sldId id="292" r:id="rId16"/>
    <p:sldId id="291" r:id="rId17"/>
    <p:sldId id="267" r:id="rId18"/>
    <p:sldId id="281" r:id="rId19"/>
    <p:sldId id="268" r:id="rId20"/>
    <p:sldId id="282" r:id="rId21"/>
    <p:sldId id="307" r:id="rId22"/>
    <p:sldId id="308" r:id="rId23"/>
    <p:sldId id="269" r:id="rId24"/>
    <p:sldId id="287" r:id="rId25"/>
    <p:sldId id="288" r:id="rId26"/>
    <p:sldId id="289" r:id="rId27"/>
    <p:sldId id="285" r:id="rId28"/>
    <p:sldId id="309" r:id="rId29"/>
    <p:sldId id="305" r:id="rId30"/>
    <p:sldId id="310" r:id="rId31"/>
    <p:sldId id="311" r:id="rId32"/>
    <p:sldId id="273" r:id="rId33"/>
    <p:sldId id="306" r:id="rId34"/>
    <p:sldId id="301" r:id="rId35"/>
    <p:sldId id="302" r:id="rId36"/>
    <p:sldId id="274" r:id="rId37"/>
    <p:sldId id="303" r:id="rId38"/>
    <p:sldId id="275" r:id="rId39"/>
    <p:sldId id="315" r:id="rId40"/>
    <p:sldId id="295" r:id="rId41"/>
    <p:sldId id="298" r:id="rId42"/>
    <p:sldId id="271" r:id="rId43"/>
    <p:sldId id="276" r:id="rId44"/>
    <p:sldId id="294" r:id="rId45"/>
    <p:sldId id="286" r:id="rId46"/>
    <p:sldId id="283" r:id="rId47"/>
    <p:sldId id="284" r:id="rId48"/>
    <p:sldId id="272" r:id="rId49"/>
    <p:sldId id="312" r:id="rId50"/>
    <p:sldId id="313" r:id="rId51"/>
    <p:sldId id="314" r:id="rId52"/>
  </p:sldIdLst>
  <p:sldSz cx="9144000" cy="6858000" type="screen4x3"/>
  <p:notesSz cx="6740525" cy="99202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6B0C"/>
    <a:srgbClr val="F9DCCC"/>
    <a:srgbClr val="262626"/>
    <a:srgbClr val="BF6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54" autoAdjust="0"/>
  </p:normalViewPr>
  <p:slideViewPr>
    <p:cSldViewPr>
      <p:cViewPr varScale="1">
        <p:scale>
          <a:sx n="59" d="100"/>
          <a:sy n="59" d="100"/>
        </p:scale>
        <p:origin x="17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0894" cy="496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8071" y="0"/>
            <a:ext cx="2920894" cy="496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3587F-57AB-4BFE-880A-9371DD274DA2}" type="datetimeFigureOut">
              <a:rPr lang="fr-FR" smtClean="0"/>
              <a:t>16/09/2018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2552"/>
            <a:ext cx="2920894" cy="496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8071" y="9422552"/>
            <a:ext cx="2920894" cy="496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19806-5F5B-43B1-998A-CF491D2382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706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0894" cy="497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8071" y="0"/>
            <a:ext cx="2920894" cy="497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44FB4-9482-4BA6-8A29-5000FF1BA72A}" type="datetimeFigureOut">
              <a:rPr lang="fr-FR" smtClean="0"/>
              <a:t>16/09/2018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38238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4053" y="4774139"/>
            <a:ext cx="5392420" cy="390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2552"/>
            <a:ext cx="2920894" cy="497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8071" y="9422552"/>
            <a:ext cx="2920894" cy="497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E78EE-E500-441D-8E30-6F9FE2B24F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38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Travail de mémoire de recherche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587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 : Manuel d’écriture académique</a:t>
            </a:r>
            <a:r>
              <a:rPr lang="fr-FR" baseline="0" dirty="0"/>
              <a:t> / scientifique</a:t>
            </a:r>
            <a:endParaRPr lang="fr-FR" dirty="0"/>
          </a:p>
          <a:p>
            <a:endParaRPr lang="fr-FR" dirty="0"/>
          </a:p>
          <a:p>
            <a:r>
              <a:rPr lang="fr-FR" dirty="0"/>
              <a:t>Le premier n’est pas lié au second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Domaine majeur et sous-domaine (hyperonymie)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992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Rapprochement</a:t>
            </a:r>
            <a:r>
              <a:rPr lang="fr-FR" baseline="0" dirty="0"/>
              <a:t> entre sujet/méthode et problème/solution</a:t>
            </a:r>
          </a:p>
          <a:p>
            <a:endParaRPr lang="fr-F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Lien entre avant : et après : subtil… comment les étudier / les aborder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143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Selon Huyghe (2015),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les noms sont les items lexicaux privilégiés dans la réflexion générale sur la théorie sémantique et la structure du lexique »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pour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la construction du sens en contexte »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explorant rapidement notre corpus de titres, nous avons remarqué que 84 % des segments après le double point avaient au moins deux noms.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415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89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Pas de différence fondamentale d’écriture entre les titres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611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 Sans auteur,</a:t>
            </a:r>
            <a:r>
              <a:rPr lang="fr-FR" baseline="0" dirty="0">
                <a:sym typeface="Wingdings" panose="05000000000000000000" pitchFamily="2" charset="2"/>
              </a:rPr>
              <a:t> sans domaine…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948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Nous écartons donc tous les titres en ayant plus (466 titres) ainsi que ceux en ayant zéro (98 titres).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703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</a:t>
            </a:r>
            <a:r>
              <a:rPr lang="fr-FR" dirty="0"/>
              <a:t> Stocké au format XML. Schéma</a:t>
            </a:r>
            <a:r>
              <a:rPr lang="fr-FR" baseline="0" dirty="0"/>
              <a:t> au format </a:t>
            </a:r>
            <a:r>
              <a:rPr lang="fr-FR" dirty="0"/>
              <a:t>XSD pour décrire ce format.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681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 le cadre d’une typologie reposant sur la fonction référentielle (Huyghe, 2015), on peut associer tous les noms de notre classe à des noms généraux. Selon cet auteur, ces noms se distinguent par un très faible contenu sémantique, on ne sait pas vraiment à quoi fait référence une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approche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 le monde réel. Cette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pauvreté de leur contenu sémantique »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ce manque de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spécifications sémantiques »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permet en retour d’avoir une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très large application référentielle »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Ces noms peuvent servir à dénoter énormément de référents, l’auteur parle de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polyvalence référentielle »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409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classe spécifique qu’on ne trouve</a:t>
            </a:r>
            <a:r>
              <a:rPr lang="fr-FR" baseline="0" dirty="0"/>
              <a:t> qu’après le double point !</a:t>
            </a:r>
          </a:p>
          <a:p>
            <a:endParaRPr lang="fr-FR" baseline="0" dirty="0"/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Nous avons recensé 486 198 noms communs dans notre corpus d’après l’étiquetage fait par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Talismane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fr-FR" baseline="0" dirty="0"/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y a 224 400 noms communs avant le double point, soit 46 %, et 261 798 après, soit 54 %.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Nous avons recensé 486 198 noms communs dans notre corpus d’après l’étiquetage fait par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Talismane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Donc 500 000 divisé par 2 en gros. 5000 = 1%</a:t>
            </a:r>
          </a:p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peut aussi remarquer que la classe inversée, qui prendrait un taux de 70 % avant le double point et une fréquence minimum de 500 est réduite à un seul nom :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compte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 compte 889 occurrences dont 71 % avant le double point.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26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301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21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rue et l’écran : la négociation de l’intimité (</a:t>
            </a:r>
            <a:r>
              <a:rPr lang="fr-FR" sz="1200" dirty="0"/>
              <a:t>Trainoir, 2018, Communication)</a:t>
            </a: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Analyses linguistiques de données textuelles : Exploitation quantitative d'entretiens semi-directifs</a:t>
            </a:r>
            <a:r>
              <a:rPr lang="fr-FR" dirty="0"/>
              <a:t>  (Julien Bonneau, 2018, Communication, « </a:t>
            </a:r>
            <a:r>
              <a:rPr lang="fr-FR" dirty="0" err="1"/>
              <a:t>shs.langue</a:t>
            </a:r>
            <a:r>
              <a:rPr lang="fr-FR" dirty="0"/>
              <a:t> »)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Modèles de régression : Comparaison des approches statistique et ensembliste</a:t>
            </a:r>
            <a:r>
              <a:rPr lang="fr-FR" dirty="0"/>
              <a:t> (</a:t>
            </a:r>
            <a:r>
              <a:rPr lang="fr-FR" dirty="0" err="1"/>
              <a:t>Galichet</a:t>
            </a:r>
            <a:r>
              <a:rPr lang="fr-FR" dirty="0"/>
              <a:t> &amp; </a:t>
            </a:r>
            <a:r>
              <a:rPr lang="fr-FR" dirty="0" err="1"/>
              <a:t>Boukezzoula</a:t>
            </a:r>
            <a:r>
              <a:rPr lang="fr-FR" dirty="0"/>
              <a:t>, 2018, Communication)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096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rue et l’écran : la négociation de l’intimité (</a:t>
            </a:r>
            <a:r>
              <a:rPr lang="fr-FR" sz="1200" dirty="0"/>
              <a:t>Trainoir, 2018, Communication)</a:t>
            </a: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Analyses linguistiques de données textuelles : Exploitation quantitative d'entretiens semi-directifs</a:t>
            </a:r>
            <a:r>
              <a:rPr lang="fr-FR" dirty="0"/>
              <a:t>  (Julien Bonneau, 2018, Communication, « </a:t>
            </a:r>
            <a:r>
              <a:rPr lang="fr-FR" dirty="0" err="1"/>
              <a:t>shs.langue</a:t>
            </a:r>
            <a:r>
              <a:rPr lang="fr-FR" dirty="0"/>
              <a:t> »)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Modèles de régression : Comparaison des approches statistique et ensembliste</a:t>
            </a:r>
            <a:r>
              <a:rPr lang="fr-FR" dirty="0"/>
              <a:t> (</a:t>
            </a:r>
            <a:r>
              <a:rPr lang="fr-FR" dirty="0" err="1"/>
              <a:t>Galichet</a:t>
            </a:r>
            <a:r>
              <a:rPr lang="fr-FR" dirty="0"/>
              <a:t> &amp; </a:t>
            </a:r>
            <a:r>
              <a:rPr lang="fr-FR" dirty="0" err="1"/>
              <a:t>Boukezzoula</a:t>
            </a:r>
            <a:r>
              <a:rPr lang="fr-FR" dirty="0"/>
              <a:t>, 2018, Communication)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788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Définition d’un langage pour écrire ces règles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634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595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773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4128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un et un seul patron ou aucun (exclusivité)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055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un et un seul patron ou aucun (exclusivité)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9172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64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251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1646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4887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Exprimer le concept d’</a:t>
            </a:r>
            <a:r>
              <a:rPr lang="fr-FR" b="1" dirty="0"/>
              <a:t>état des lieux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5340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Exprimer le concept d’</a:t>
            </a:r>
            <a:r>
              <a:rPr lang="fr-FR" b="1" dirty="0"/>
              <a:t>état des lieux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8156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7619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5032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4513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6263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À quasi 50-50</a:t>
            </a:r>
            <a:r>
              <a:rPr lang="fr-FR" baseline="0" dirty="0"/>
              <a:t> entre « et » et « ou »</a:t>
            </a:r>
          </a:p>
          <a:p>
            <a:endParaRPr lang="fr-FR" baseline="0" dirty="0"/>
          </a:p>
          <a:p>
            <a:r>
              <a:rPr lang="fr-FR" dirty="0"/>
              <a:t>Sémantico-logique : 	reprise de la logique temporelle</a:t>
            </a:r>
          </a:p>
          <a:p>
            <a:r>
              <a:rPr lang="fr-FR" dirty="0"/>
              <a:t>Rhétorique : 		d’abord le positif avant le négatif</a:t>
            </a:r>
          </a:p>
          <a:p>
            <a:r>
              <a:rPr lang="fr-FR" dirty="0"/>
              <a:t>Didactique : 		la théorie puis la pratique</a:t>
            </a:r>
          </a:p>
          <a:p>
            <a:endParaRPr lang="fr-FR" dirty="0"/>
          </a:p>
          <a:p>
            <a:r>
              <a:rPr lang="fr-FR" dirty="0"/>
              <a:t>Il y a 235 mythes post : … peut-on dire qu’il y </a:t>
            </a:r>
            <a:r>
              <a:rPr lang="fr-FR"/>
              <a:t>a figement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1223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29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bibliographie</a:t>
            </a:r>
            <a:r>
              <a:rPr lang="fr-FR" baseline="0" dirty="0"/>
              <a:t> complètera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375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Mythe ou</a:t>
            </a:r>
            <a:r>
              <a:rPr lang="fr-FR" baseline="0" dirty="0"/>
              <a:t> réalité</a:t>
            </a:r>
          </a:p>
          <a:p>
            <a:r>
              <a:rPr lang="fr-FR" baseline="0" dirty="0"/>
              <a:t>Bilan et perspective</a:t>
            </a:r>
          </a:p>
          <a:p>
            <a:r>
              <a:rPr lang="fr-FR" baseline="0" dirty="0"/>
              <a:t>Intérêt et limite</a:t>
            </a:r>
          </a:p>
          <a:p>
            <a:r>
              <a:rPr lang="fr-FR" baseline="0" dirty="0"/>
              <a:t>Théorie et application</a:t>
            </a:r>
          </a:p>
          <a:p>
            <a:endParaRPr lang="fr-F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approche phraséologique</a:t>
            </a:r>
            <a:endParaRPr lang="fr-FR" baseline="0" dirty="0"/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 expliquer ces figements nous pouvons nous tourner vers la phraséologie,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l’étude des séquences lexicales perçues comme préconstruites »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selon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Legallois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Tutin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(2013) sur lesquelles nous nous appuyons dans cette partie.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8411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Reconstruire un syntagme à</a:t>
            </a:r>
            <a:r>
              <a:rPr lang="fr-FR" baseline="0" dirty="0"/>
              <a:t> partir d’une liste d’étiquettes POS n’est pas une opération triviale</a:t>
            </a:r>
          </a:p>
          <a:p>
            <a:endParaRPr lang="fr-FR" baseline="0" dirty="0"/>
          </a:p>
          <a:p>
            <a:r>
              <a:rPr lang="fr-FR" baseline="0" dirty="0"/>
              <a:t>Une plage étroite de sable</a:t>
            </a:r>
          </a:p>
          <a:p>
            <a:r>
              <a:rPr lang="fr-FR" baseline="0" dirty="0"/>
              <a:t>Un tonneau plein de sable</a:t>
            </a:r>
          </a:p>
          <a:p>
            <a:endParaRPr lang="fr-FR" baseline="0" dirty="0"/>
          </a:p>
          <a:p>
            <a:r>
              <a:rPr lang="fr-FR" baseline="0" dirty="0"/>
              <a:t>Privilégier le modèle syntagmatique au modèle dépendanciel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501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amélioration conséquente à la recherche de structures et non plus de séquences linéaires et de s'affranchir de l’obligation d’avoir un ordre linéaire, une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 contrainte qui constitue une limite des approches classiques par segments répétés »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Legallois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Tutin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2013). </a:t>
            </a:r>
          </a:p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Patrons plus flexibles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analyse en dépendance, motif. Patron automatique ?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Basé sur structure et pas séquence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378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1057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8676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le problème liste d’étiquettes / syntagme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6345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le problème liste d’étiquettes / syntagme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6345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00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le problème liste d’étiquettes / syntagme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534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200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7160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57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Haggan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(2004) montre que l’utilisation de phrases complètes est un trait majeur des titres se rapportant à la biologie </a:t>
            </a:r>
          </a:p>
          <a:p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Plusieurs études (</a:t>
            </a:r>
            <a:r>
              <a:rPr lang="fr-F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Haggan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2004 ; Nagano 2015) constatent que les sciences dures et les sciences humaines forment deux blocs de disciplines qui se comportent de la même manière quelle que soit les propriétés étudiées : les sciences dures ont des titres plus longs, un taux de noms supérieur, et utilisent moins l’article défini </a:t>
            </a:r>
            <a:r>
              <a:rPr lang="fr-F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 début du titre que les sciences humaines.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222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235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560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Resserrement (</a:t>
            </a:r>
            <a:r>
              <a:rPr lang="fr-FR" dirty="0" err="1"/>
              <a:t>narrowing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E78EE-E500-441D-8E30-6F9FE2B24F5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63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66802220-492E-45CA-A819-40375650E639}" type="datetime1">
              <a:rPr lang="fr-FR" smtClean="0"/>
              <a:t>16/09/2018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00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9C4C-7CA7-4797-9347-146B051E51F2}" type="datetime1">
              <a:rPr lang="fr-FR" smtClean="0"/>
              <a:t>16/09/2018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81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F50-4B0F-466C-9F59-291CF3FFCEE2}" type="datetime1">
              <a:rPr lang="fr-FR" smtClean="0"/>
              <a:t>16/09/2018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8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71A9-5C91-4005-AF21-371A5A57D96B}" type="datetime1">
              <a:rPr lang="fr-FR" smtClean="0"/>
              <a:t>16/09/2018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1853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CFF6-D5EC-43FF-841A-3FA72DCBA1DC}" type="datetime1">
              <a:rPr lang="fr-FR" smtClean="0"/>
              <a:t>16/09/2018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296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9F14-F29D-4251-BC9A-99D9752B2BF1}" type="datetime1">
              <a:rPr lang="fr-FR" smtClean="0"/>
              <a:t>16/09/2018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543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F345-E716-480F-9942-E6747E6936AE}" type="datetime1">
              <a:rPr lang="fr-FR" smtClean="0"/>
              <a:t>16/09/2018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363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AA3-41CB-47CE-846C-6A93C9B85BBA}" type="datetime1">
              <a:rPr lang="fr-FR" smtClean="0"/>
              <a:t>16/09/2018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1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267B3D5-B489-4393-AD5B-AD14D1B61596}" type="datetime1">
              <a:rPr lang="fr-FR" smtClean="0"/>
              <a:t>16/09/2018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44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929-714C-4C0C-928F-4B390D3C95F7}" type="datetime1">
              <a:rPr lang="fr-FR" smtClean="0"/>
              <a:t>16/09/2018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96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DCD4627-0C82-490D-B219-34F7A41AE01B}" type="datetime1">
              <a:rPr lang="fr-FR" smtClean="0"/>
              <a:t>16/09/2018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76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7BF4-8E8D-4E5F-9C7B-C547CE32F674}" type="datetime1">
              <a:rPr lang="fr-FR" smtClean="0"/>
              <a:t>16/09/2018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58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0C6E-1337-426C-AA74-AC83F3CBE0AB}" type="datetime1">
              <a:rPr lang="fr-FR" smtClean="0"/>
              <a:t>16/09/2018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43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916D-E935-45C7-80A7-D8D56679CCAF}" type="datetime1">
              <a:rPr lang="fr-FR" smtClean="0"/>
              <a:t>16/09/2018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78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9DF6-B22A-4496-BDAB-817E05272C03}" type="datetime1">
              <a:rPr lang="fr-FR" smtClean="0"/>
              <a:t>16/09/2018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74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4147-9890-4A95-B477-6876BAE002B1}" type="datetime1">
              <a:rPr lang="fr-FR" smtClean="0"/>
              <a:t>16/09/2018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77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C368-BD0F-46F0-A14D-A2191D38554C}" type="datetime1">
              <a:rPr lang="fr-FR" smtClean="0"/>
              <a:t>16/09/2018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4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707D-EC99-440E-9456-271176627D0D}" type="datetime1">
              <a:rPr lang="fr-FR" smtClean="0"/>
              <a:t>16/09/2018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172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" y="2564904"/>
            <a:ext cx="7332353" cy="1651073"/>
          </a:xfrm>
        </p:spPr>
        <p:txBody>
          <a:bodyPr>
            <a:normAutofit/>
          </a:bodyPr>
          <a:lstStyle/>
          <a:p>
            <a:pPr algn="l"/>
            <a:r>
              <a:rPr lang="fr-FR" sz="3000" dirty="0"/>
              <a:t>Les titres de documents scientifiques :</a:t>
            </a:r>
            <a:br>
              <a:rPr lang="fr-FR" sz="3000" dirty="0"/>
            </a:br>
            <a:r>
              <a:rPr lang="fr-FR" sz="900" dirty="0">
                <a:solidFill>
                  <a:srgbClr val="262626"/>
                </a:solidFill>
              </a:rPr>
              <a:t>c</a:t>
            </a:r>
            <a:br>
              <a:rPr lang="fr-FR" sz="3000" dirty="0"/>
            </a:br>
            <a:r>
              <a:rPr lang="fr-FR" sz="3000" dirty="0"/>
              <a:t>récurrences dans les syntagmes</a:t>
            </a:r>
            <a:br>
              <a:rPr lang="fr-FR" sz="3000" dirty="0"/>
            </a:br>
            <a:r>
              <a:rPr lang="fr-FR" sz="3000" dirty="0"/>
              <a:t>binominaux après un double point</a:t>
            </a:r>
          </a:p>
        </p:txBody>
      </p:sp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295232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069566" y="5313982"/>
            <a:ext cx="7004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Damien Gouteux</a:t>
            </a:r>
            <a:br>
              <a:rPr lang="fr-FR" dirty="0"/>
            </a:br>
            <a:br>
              <a:rPr lang="fr-FR" dirty="0"/>
            </a:br>
            <a:r>
              <a:rPr lang="fr-FR" dirty="0"/>
              <a:t>Sous la direction de Mme Josette Rebeyrolle et M. Ludovic Tanguy</a:t>
            </a:r>
          </a:p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900983" y="638132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 – 2018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888273" y="1340768"/>
            <a:ext cx="34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Soutenance du 17 septembre 2018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8" name="Connecteur droit 17"/>
          <p:cNvCxnSpPr/>
          <p:nvPr/>
        </p:nvCxnSpPr>
        <p:spPr>
          <a:xfrm>
            <a:off x="3168352" y="1710100"/>
            <a:ext cx="2807296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7234712" y="242669"/>
            <a:ext cx="1633239" cy="68402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332353" y="400018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Master 1 LITL</a:t>
            </a:r>
          </a:p>
        </p:txBody>
      </p:sp>
      <p:sp>
        <p:nvSpPr>
          <p:cNvPr id="23" name="Losange 22"/>
          <p:cNvSpPr/>
          <p:nvPr/>
        </p:nvSpPr>
        <p:spPr>
          <a:xfrm>
            <a:off x="7943320" y="134657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38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</a:t>
            </a: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181594"/>
            <a:ext cx="7771111" cy="4332487"/>
          </a:xfrm>
          <a:ln>
            <a:noFill/>
          </a:ln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fr-FR" sz="2200" b="1" dirty="0"/>
              <a:t>général : spécifique</a:t>
            </a:r>
          </a:p>
          <a:p>
            <a:pPr lvl="1"/>
            <a:endParaRPr lang="fr-FR" sz="2200" dirty="0"/>
          </a:p>
          <a:p>
            <a:pPr marL="457200" lvl="1" indent="0">
              <a:buNone/>
            </a:pPr>
            <a:r>
              <a:rPr lang="fr-FR" sz="2200" dirty="0"/>
              <a:t>La foule : un nouvel acteur dans l’accompagnement à la création d’entreprises </a:t>
            </a:r>
          </a:p>
          <a:p>
            <a:pPr marL="457200" lvl="1" indent="0" algn="r">
              <a:buNone/>
            </a:pPr>
            <a:r>
              <a:rPr lang="fr-FR" sz="2200" dirty="0"/>
              <a:t>(</a:t>
            </a:r>
            <a:r>
              <a:rPr lang="fr-FR" sz="2200" dirty="0" err="1"/>
              <a:t>Onnée</a:t>
            </a:r>
            <a:r>
              <a:rPr lang="fr-FR" sz="2200" dirty="0"/>
              <a:t>, </a:t>
            </a:r>
            <a:r>
              <a:rPr lang="fr-FR" sz="2200" dirty="0" err="1"/>
              <a:t>Zoukoua</a:t>
            </a:r>
            <a:r>
              <a:rPr lang="fr-FR" sz="2200" dirty="0"/>
              <a:t> &amp; Calme, 2018, Article)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 algn="ctr">
              <a:buNone/>
            </a:pPr>
            <a:r>
              <a:rPr lang="fr-FR" sz="2200" b="1" dirty="0"/>
              <a:t>majeure : mineure</a:t>
            </a:r>
          </a:p>
          <a:p>
            <a:pPr lvl="1"/>
            <a:endParaRPr lang="fr-FR" sz="2200" dirty="0"/>
          </a:p>
          <a:p>
            <a:pPr marL="457200" lvl="1" indent="0">
              <a:buNone/>
            </a:pPr>
            <a:r>
              <a:rPr lang="fr-FR" sz="2200" dirty="0"/>
              <a:t>Santé mobile pour le suivi de l’insomnie chronique : design de services et sciences de l’information et de la communication  </a:t>
            </a:r>
          </a:p>
          <a:p>
            <a:pPr marL="457200" lvl="1" indent="0" algn="r">
              <a:buNone/>
            </a:pPr>
            <a:r>
              <a:rPr lang="fr-FR" sz="2200" dirty="0"/>
              <a:t>(</a:t>
            </a:r>
            <a:r>
              <a:rPr lang="fr-FR" sz="2200" dirty="0" err="1"/>
              <a:t>Catoir</a:t>
            </a:r>
            <a:r>
              <a:rPr lang="fr-FR" sz="2200" dirty="0"/>
              <a:t>-Brisson, 2018, Chapitre)</a:t>
            </a:r>
          </a:p>
          <a:p>
            <a:pPr marL="457200" lvl="1" indent="0">
              <a:buNone/>
            </a:pPr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3468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</a:t>
            </a:r>
            <a:r>
              <a:rPr lang="fr-FR" dirty="0" err="1"/>
              <a:t>Swales</a:t>
            </a:r>
            <a:r>
              <a:rPr lang="fr-FR" dirty="0"/>
              <a:t> &amp; </a:t>
            </a:r>
            <a:r>
              <a:rPr lang="fr-FR" dirty="0" err="1"/>
              <a:t>Feak</a:t>
            </a:r>
            <a:r>
              <a:rPr lang="fr-FR" dirty="0"/>
              <a:t>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181595"/>
            <a:ext cx="8026126" cy="4521123"/>
          </a:xfrm>
          <a:ln>
            <a:noFill/>
          </a:ln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fr-FR" sz="2200" b="1" dirty="0"/>
              <a:t>problème : solution</a:t>
            </a:r>
          </a:p>
          <a:p>
            <a:pPr lvl="1"/>
            <a:endParaRPr lang="fr-FR" sz="2200" dirty="0"/>
          </a:p>
          <a:p>
            <a:pPr marL="457200" lvl="1" indent="0">
              <a:buNone/>
            </a:pPr>
            <a:r>
              <a:rPr lang="fr-FR" sz="2200" dirty="0"/>
              <a:t>Violences et justice dans les cours de récréation d’écoles élémentaires  classées REP+ : effets des dispositifs pédagogiques mis en place par les enseignants </a:t>
            </a:r>
          </a:p>
          <a:p>
            <a:pPr marL="457200" lvl="1" indent="0" algn="r">
              <a:buNone/>
            </a:pPr>
            <a:r>
              <a:rPr lang="fr-FR" sz="2200" dirty="0"/>
              <a:t>(</a:t>
            </a:r>
            <a:r>
              <a:rPr lang="fr-FR" sz="2200" dirty="0" err="1"/>
              <a:t>Boxberger</a:t>
            </a:r>
            <a:r>
              <a:rPr lang="fr-FR" sz="2200" dirty="0"/>
              <a:t>, 2018, Poster)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 algn="ctr">
              <a:buNone/>
            </a:pPr>
            <a:r>
              <a:rPr lang="fr-FR" sz="2200" b="1" dirty="0"/>
              <a:t>sujet : méthode</a:t>
            </a:r>
          </a:p>
          <a:p>
            <a:pPr lvl="1"/>
            <a:endParaRPr lang="fr-FR" sz="2200" dirty="0"/>
          </a:p>
          <a:p>
            <a:pPr marL="457200" lvl="1" indent="0">
              <a:buNone/>
            </a:pPr>
            <a:r>
              <a:rPr lang="fr-FR" sz="2200" dirty="0"/>
              <a:t>Regard sur l’histoire de quelques prépositions de l’anglais contemporain : Apport de la diachronie</a:t>
            </a:r>
          </a:p>
          <a:p>
            <a:pPr marL="457200" lvl="1" indent="0" algn="r">
              <a:buNone/>
            </a:pPr>
            <a:r>
              <a:rPr lang="fr-FR" sz="2200" dirty="0"/>
              <a:t>(Mathieu, 2018, Communication)</a:t>
            </a:r>
          </a:p>
          <a:p>
            <a:pPr marL="457200" lvl="1" indent="0">
              <a:buNone/>
            </a:pPr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11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3523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287072" cy="4044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Qu’apporte </a:t>
            </a:r>
            <a:r>
              <a:rPr lang="fr-FR" u="sng" dirty="0"/>
              <a:t>le segment après le double point</a:t>
            </a:r>
            <a:br>
              <a:rPr lang="fr-FR" dirty="0"/>
            </a:br>
            <a:r>
              <a:rPr lang="fr-FR" dirty="0"/>
              <a:t>				au segment qui le précède ?</a:t>
            </a:r>
          </a:p>
          <a:p>
            <a:endParaRPr lang="fr-FR" dirty="0"/>
          </a:p>
          <a:p>
            <a:r>
              <a:rPr lang="fr-FR" dirty="0"/>
              <a:t>Étudier les couples de noms communs qui suivent le double point</a:t>
            </a:r>
          </a:p>
          <a:p>
            <a:endParaRPr lang="fr-FR" dirty="0"/>
          </a:p>
          <a:p>
            <a:r>
              <a:rPr lang="fr-FR" dirty="0"/>
              <a:t>Analyser leurs récurrences lexicales et syntaxiques</a:t>
            </a:r>
          </a:p>
          <a:p>
            <a:endParaRPr lang="fr-FR" dirty="0"/>
          </a:p>
          <a:p>
            <a:r>
              <a:rPr lang="fr-FR" dirty="0"/>
              <a:t>Pour en tirer une information sémantique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4359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6898" y="3079183"/>
            <a:ext cx="5292081" cy="648073"/>
          </a:xfrm>
        </p:spPr>
        <p:txBody>
          <a:bodyPr>
            <a:normAutofit/>
          </a:bodyPr>
          <a:lstStyle/>
          <a:p>
            <a:pPr algn="l"/>
            <a:r>
              <a:rPr lang="fr-FR" sz="3000" dirty="0"/>
              <a:t>II. Démarche et résultats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7642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8F87E-1271-4F77-B7CA-55F6CA06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données au corpus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9EEEE-128B-4216-8949-2371B95C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332488"/>
          </a:xfrm>
        </p:spPr>
        <p:txBody>
          <a:bodyPr>
            <a:normAutofit/>
          </a:bodyPr>
          <a:lstStyle/>
          <a:p>
            <a:r>
              <a:rPr lang="fr-FR" dirty="0"/>
              <a:t>Extraction des titres FR depuis Hyper Article en Ligne (HAL)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4819DE-9083-4350-BB41-7D25EB2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14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A15D40-A630-434F-917D-84E9546F49B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9FFEFA6-4414-4D52-92DC-3D1686EC9020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C71CCFE6-6E60-4DA8-97CB-A15DA83A76C2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4BC68B8-9B37-437A-97DF-AD8AF2A132FC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ECEA21E1-3B90-4860-8EF1-E4026F4630D3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22454"/>
              </p:ext>
            </p:extLst>
          </p:nvPr>
        </p:nvGraphicFramePr>
        <p:xfrm>
          <a:off x="226066" y="2852936"/>
          <a:ext cx="869186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30"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Pourcentage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27</a:t>
                      </a:r>
                      <a:r>
                        <a:rPr lang="fr-FR" baseline="0" dirty="0"/>
                        <a:t> %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Chapitres d’ouvrage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Thèses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Mémoires d’étudiants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Autres publications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Ouvrages, rapports, prépublications, posters, HDR, vidéo, cours, son, brevet, rapport d’activité, note de lecture, note de synthèse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73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8F87E-1271-4F77-B7CA-55F6CA06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données au corpus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9EEEE-128B-4216-8949-2371B95C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3036344"/>
          </a:xfrm>
        </p:spPr>
        <p:txBody>
          <a:bodyPr>
            <a:normAutofit/>
          </a:bodyPr>
          <a:lstStyle/>
          <a:p>
            <a:r>
              <a:rPr lang="fr-FR" dirty="0"/>
              <a:t>Extraction des titres FR depuis Hyper Article en Ligne (HAL)</a:t>
            </a:r>
          </a:p>
          <a:p>
            <a:endParaRPr lang="fr-FR" dirty="0"/>
          </a:p>
          <a:p>
            <a:r>
              <a:rPr lang="fr-FR" dirty="0"/>
              <a:t>Segmentation et lemmatisation avec Talismane</a:t>
            </a:r>
          </a:p>
          <a:p>
            <a:r>
              <a:rPr lang="fr-FR" dirty="0"/>
              <a:t>Filtrage des titres « aberrants »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Corpus général : 278 806 titres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4819DE-9083-4350-BB41-7D25EB2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15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A15D40-A630-434F-917D-84E9546F49B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9FFEFA6-4414-4D52-92DC-3D1686EC9020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C71CCFE6-6E60-4DA8-97CB-A15DA83A76C2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4BC68B8-9B37-437A-97DF-AD8AF2A132FC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ECEA21E1-3B90-4860-8EF1-E4026F4630D3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3174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8F87E-1271-4F77-B7CA-55F6CA06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données au corpus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9EEEE-128B-4216-8949-2371B95C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332488"/>
          </a:xfrm>
        </p:spPr>
        <p:txBody>
          <a:bodyPr>
            <a:normAutofit fontScale="92500" lnSpcReduction="20000"/>
          </a:bodyPr>
          <a:lstStyle/>
          <a:p>
            <a:r>
              <a:rPr lang="fr-FR" sz="2600" dirty="0"/>
              <a:t>Extraction des titres FR depuis Hyper Article en Ligne (HAL)</a:t>
            </a:r>
          </a:p>
          <a:p>
            <a:endParaRPr lang="fr-FR" sz="2600" dirty="0"/>
          </a:p>
          <a:p>
            <a:r>
              <a:rPr lang="fr-FR" sz="2600" dirty="0"/>
              <a:t>Segmentation et lemmatisation avec Talismane</a:t>
            </a:r>
          </a:p>
          <a:p>
            <a:r>
              <a:rPr lang="fr-FR" sz="2600" dirty="0"/>
              <a:t>Filtrage des titres « aberrants »</a:t>
            </a:r>
          </a:p>
          <a:p>
            <a:pPr marL="0" indent="0">
              <a:buNone/>
            </a:pPr>
            <a:r>
              <a:rPr lang="fr-FR" sz="2600" dirty="0"/>
              <a:t>	</a:t>
            </a:r>
            <a:r>
              <a:rPr lang="fr-FR" sz="2600" dirty="0">
                <a:sym typeface="Wingdings" panose="05000000000000000000" pitchFamily="2" charset="2"/>
              </a:rPr>
              <a:t> </a:t>
            </a:r>
            <a:r>
              <a:rPr lang="fr-FR" sz="2600" dirty="0"/>
              <a:t>Corpus général : 278 806 titres de différents types</a:t>
            </a:r>
          </a:p>
          <a:p>
            <a:endParaRPr lang="fr-FR" sz="2600" dirty="0"/>
          </a:p>
          <a:p>
            <a:r>
              <a:rPr lang="fr-FR" sz="2600" dirty="0"/>
              <a:t>Filtrage sur notre problématique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600" dirty="0"/>
              <a:t>1 seul double point et entre 1 et 29 mots après</a:t>
            </a:r>
          </a:p>
          <a:p>
            <a:pPr marL="0" indent="0">
              <a:buNone/>
            </a:pPr>
            <a:r>
              <a:rPr lang="fr-FR" sz="2600" dirty="0"/>
              <a:t>	</a:t>
            </a:r>
            <a:r>
              <a:rPr lang="fr-FR" sz="2600" dirty="0">
                <a:sym typeface="Wingdings" panose="05000000000000000000" pitchFamily="2" charset="2"/>
              </a:rPr>
              <a:t> </a:t>
            </a:r>
            <a:r>
              <a:rPr lang="fr-FR" sz="2600" dirty="0"/>
              <a:t>Corpus de travail : 85 531 titres (31 %)</a:t>
            </a:r>
          </a:p>
          <a:p>
            <a:pPr marL="0" indent="0">
              <a:buNone/>
            </a:pPr>
            <a:r>
              <a:rPr lang="fr-FR" sz="2600" dirty="0"/>
              <a:t>	</a:t>
            </a:r>
            <a:r>
              <a:rPr lang="fr-FR" sz="2600" dirty="0">
                <a:sym typeface="Wingdings" panose="05000000000000000000" pitchFamily="2" charset="2"/>
              </a:rPr>
              <a:t> dont 72 % Sciences de l’Homme et Société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4819DE-9083-4350-BB41-7D25EB2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16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A15D40-A630-434F-917D-84E9546F49B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9FFEFA6-4414-4D52-92DC-3D1686EC9020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C71CCFE6-6E60-4DA8-97CB-A15DA83A76C2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4BC68B8-9B37-437A-97DF-AD8AF2A132FC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ECEA21E1-3B90-4860-8EF1-E4026F4630D3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490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Anatomie d’un titre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17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8A876E6-9CBF-4B27-9516-147F549F4B56}"/>
              </a:ext>
            </a:extLst>
          </p:cNvPr>
          <p:cNvSpPr/>
          <p:nvPr/>
        </p:nvSpPr>
        <p:spPr>
          <a:xfrm>
            <a:off x="3351688" y="2276872"/>
            <a:ext cx="2016224" cy="1594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Titre</a:t>
            </a:r>
          </a:p>
          <a:p>
            <a:pPr algn="ctr"/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Type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B9FCA90-7302-42AB-85F2-5FCEF69AFA8E}"/>
              </a:ext>
            </a:extLst>
          </p:cNvPr>
          <p:cNvGrpSpPr/>
          <p:nvPr/>
        </p:nvGrpSpPr>
        <p:grpSpPr>
          <a:xfrm>
            <a:off x="6106413" y="3871707"/>
            <a:ext cx="2321024" cy="1219200"/>
            <a:chOff x="6156176" y="4566635"/>
            <a:chExt cx="2321024" cy="1219200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D5E78199-261F-4B4A-B4CC-82A5A7EF0458}"/>
                </a:ext>
              </a:extLst>
            </p:cNvPr>
            <p:cNvSpPr/>
            <p:nvPr/>
          </p:nvSpPr>
          <p:spPr>
            <a:xfrm>
              <a:off x="6460976" y="48714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402C67E2-41E0-42F1-8D45-A7A7D0B69534}"/>
                </a:ext>
              </a:extLst>
            </p:cNvPr>
            <p:cNvSpPr/>
            <p:nvPr/>
          </p:nvSpPr>
          <p:spPr>
            <a:xfrm>
              <a:off x="6308576" y="47190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FDDB4E0-94AC-4BDE-8CA0-55EB1F1F2EF8}"/>
                </a:ext>
              </a:extLst>
            </p:cNvPr>
            <p:cNvSpPr/>
            <p:nvPr/>
          </p:nvSpPr>
          <p:spPr>
            <a:xfrm>
              <a:off x="6156176" y="45666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</p:grp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0B1E6412-F783-4F5C-9723-1240588D1E06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5367912" y="3074290"/>
            <a:ext cx="1746613" cy="7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78AEBFF-FCF7-4801-87DE-59667DD12DCD}"/>
              </a:ext>
            </a:extLst>
          </p:cNvPr>
          <p:cNvCxnSpPr>
            <a:cxnSpLocks/>
          </p:cNvCxnSpPr>
          <p:nvPr/>
        </p:nvCxnSpPr>
        <p:spPr>
          <a:xfrm>
            <a:off x="3351688" y="2780928"/>
            <a:ext cx="2016224" cy="0"/>
          </a:xfrm>
          <a:prstGeom prst="line">
            <a:avLst/>
          </a:prstGeom>
          <a:ln>
            <a:solidFill>
              <a:srgbClr val="BF62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0D99075-4D43-423A-8D1A-11CF778324E1}"/>
              </a:ext>
            </a:extLst>
          </p:cNvPr>
          <p:cNvGrpSpPr/>
          <p:nvPr/>
        </p:nvGrpSpPr>
        <p:grpSpPr>
          <a:xfrm>
            <a:off x="258605" y="3871707"/>
            <a:ext cx="2321024" cy="1219200"/>
            <a:chOff x="6308576" y="4719035"/>
            <a:chExt cx="2321024" cy="1219200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80B0B18E-20A7-4A75-914B-9ED27DD05BF0}"/>
                </a:ext>
              </a:extLst>
            </p:cNvPr>
            <p:cNvSpPr/>
            <p:nvPr/>
          </p:nvSpPr>
          <p:spPr>
            <a:xfrm>
              <a:off x="6613376" y="50238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7CED18A4-200D-44D6-BDEA-E1D74F4C9764}"/>
                </a:ext>
              </a:extLst>
            </p:cNvPr>
            <p:cNvSpPr/>
            <p:nvPr/>
          </p:nvSpPr>
          <p:spPr>
            <a:xfrm>
              <a:off x="6460976" y="48714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191AC79E-03B2-4F1D-A427-BE3CA23DB209}"/>
                </a:ext>
              </a:extLst>
            </p:cNvPr>
            <p:cNvSpPr/>
            <p:nvPr/>
          </p:nvSpPr>
          <p:spPr>
            <a:xfrm>
              <a:off x="6308576" y="47190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Domaines</a:t>
              </a:r>
            </a:p>
          </p:txBody>
        </p:sp>
      </p:grp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726FB15E-F1D4-402E-84C2-63BBE9DDAAAA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1266718" y="3074289"/>
            <a:ext cx="2084971" cy="7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353D7EAD-F43B-411F-83E5-DDC90393E796}"/>
              </a:ext>
            </a:extLst>
          </p:cNvPr>
          <p:cNvGrpSpPr/>
          <p:nvPr/>
        </p:nvGrpSpPr>
        <p:grpSpPr>
          <a:xfrm>
            <a:off x="3351688" y="4393302"/>
            <a:ext cx="2321024" cy="1899635"/>
            <a:chOff x="3351688" y="4540049"/>
            <a:chExt cx="2321024" cy="1899635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82C38E82-79C3-4554-B7F2-C288F3009171}"/>
                </a:ext>
              </a:extLst>
            </p:cNvPr>
            <p:cNvSpPr/>
            <p:nvPr/>
          </p:nvSpPr>
          <p:spPr>
            <a:xfrm>
              <a:off x="3656488" y="4844849"/>
              <a:ext cx="2016224" cy="1594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Mots</a:t>
              </a:r>
            </a:p>
            <a:p>
              <a:pPr algn="ctr"/>
              <a:endParaRPr lang="fr-F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Forme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Lemme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Étiquette</a:t>
              </a:r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1FCB5608-CC27-494B-9B93-07D6FE85B42A}"/>
                </a:ext>
              </a:extLst>
            </p:cNvPr>
            <p:cNvSpPr/>
            <p:nvPr/>
          </p:nvSpPr>
          <p:spPr>
            <a:xfrm>
              <a:off x="3504088" y="4692449"/>
              <a:ext cx="2016224" cy="1594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Mots</a:t>
              </a:r>
            </a:p>
            <a:p>
              <a:pPr algn="ctr"/>
              <a:endParaRPr lang="fr-F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Forme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Lemme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Étiquette</a:t>
              </a:r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BFEC3012-6DA0-4F8C-8CC0-D9CDD8B2C5A8}"/>
                </a:ext>
              </a:extLst>
            </p:cNvPr>
            <p:cNvSpPr/>
            <p:nvPr/>
          </p:nvSpPr>
          <p:spPr>
            <a:xfrm>
              <a:off x="3351688" y="4540049"/>
              <a:ext cx="2016224" cy="1594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Mots</a:t>
              </a:r>
            </a:p>
            <a:p>
              <a:pPr algn="ctr"/>
              <a:endParaRPr lang="fr-F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Forme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Lemme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Étiquette</a:t>
              </a:r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237D7FC-CD65-4BF3-9290-6A8696F85EC0}"/>
              </a:ext>
            </a:extLst>
          </p:cNvPr>
          <p:cNvCxnSpPr>
            <a:cxnSpLocks/>
          </p:cNvCxnSpPr>
          <p:nvPr/>
        </p:nvCxnSpPr>
        <p:spPr>
          <a:xfrm>
            <a:off x="3351688" y="4901931"/>
            <a:ext cx="2016224" cy="0"/>
          </a:xfrm>
          <a:prstGeom prst="line">
            <a:avLst/>
          </a:prstGeom>
          <a:ln>
            <a:solidFill>
              <a:srgbClr val="BF62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86ACAA9-6C06-40C3-B028-2A0092F4FBA0}"/>
              </a:ext>
            </a:extLst>
          </p:cNvPr>
          <p:cNvCxnSpPr>
            <a:stCxn id="6" idx="2"/>
            <a:endCxn id="39" idx="0"/>
          </p:cNvCxnSpPr>
          <p:nvPr/>
        </p:nvCxnSpPr>
        <p:spPr>
          <a:xfrm>
            <a:off x="4359800" y="3871707"/>
            <a:ext cx="0" cy="52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8AFF2C77-A6D4-48EB-8914-C47E08AEC77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74CC8E8-DE60-47E2-BEB9-890B6B0C5AF5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Losange 46">
              <a:extLst>
                <a:ext uri="{FF2B5EF4-FFF2-40B4-BE49-F238E27FC236}">
                  <a16:creationId xmlns:a16="http://schemas.microsoft.com/office/drawing/2014/main" id="{8843BA02-16ED-41B9-A014-F20C169B50B4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Losange 47">
              <a:extLst>
                <a:ext uri="{FF2B5EF4-FFF2-40B4-BE49-F238E27FC236}">
                  <a16:creationId xmlns:a16="http://schemas.microsoft.com/office/drawing/2014/main" id="{E9643A60-E354-444A-B716-28F5E2F4D0AC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Losange 48">
              <a:extLst>
                <a:ext uri="{FF2B5EF4-FFF2-40B4-BE49-F238E27FC236}">
                  <a16:creationId xmlns:a16="http://schemas.microsoft.com/office/drawing/2014/main" id="{83E0F4DB-A4C8-471F-BCBD-64497211E745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8567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Récurrences lexicales : noms</a:t>
            </a:r>
            <a:br>
              <a:rPr lang="fr-FR" dirty="0"/>
            </a:br>
            <a:r>
              <a:rPr lang="fr-FR" dirty="0"/>
              <a:t>communs les plus fréquents</a:t>
            </a:r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812359"/>
              </p:ext>
            </p:extLst>
          </p:nvPr>
        </p:nvGraphicFramePr>
        <p:xfrm>
          <a:off x="869740" y="2785849"/>
          <a:ext cx="7404521" cy="345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98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Lemme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% du total des noms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étude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6 089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1,25 %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4 631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0,95 %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approche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3 036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0,62 %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3 001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0,62 %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0,61 %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/>
                        <a:t>siècle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0,57</a:t>
                      </a:r>
                      <a:r>
                        <a:rPr lang="fr-FR" baseline="0" dirty="0"/>
                        <a:t> %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pratique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0,54 %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0,47 %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18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899EEEE-128B-4216-8949-2371B95CE0B3}"/>
              </a:ext>
            </a:extLst>
          </p:cNvPr>
          <p:cNvSpPr txBox="1">
            <a:spLocks/>
          </p:cNvSpPr>
          <p:nvPr/>
        </p:nvSpPr>
        <p:spPr>
          <a:xfrm>
            <a:off x="533400" y="2336872"/>
            <a:ext cx="8610600" cy="433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Vocabulaire scientifique ; surtout des noms généraux </a:t>
            </a:r>
          </a:p>
        </p:txBody>
      </p:sp>
    </p:spTree>
    <p:extLst>
      <p:ext uri="{BB962C8B-B14F-4D97-AF65-F5344CB8AC3E}">
        <p14:creationId xmlns:p14="http://schemas.microsoft.com/office/powerpoint/2010/main" val="846678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 des noms communs par rapport au double point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C8F45F6A-FBF8-461F-B7C7-DEBC4A6BA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500794"/>
              </p:ext>
            </p:extLst>
          </p:nvPr>
        </p:nvGraphicFramePr>
        <p:xfrm>
          <a:off x="1127918" y="2889100"/>
          <a:ext cx="688816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041">
                  <a:extLst>
                    <a:ext uri="{9D8B030D-6E8A-4147-A177-3AD203B41FA5}">
                      <a16:colId xmlns:a16="http://schemas.microsoft.com/office/drawing/2014/main" val="2562513227"/>
                    </a:ext>
                  </a:extLst>
                </a:gridCol>
                <a:gridCol w="1722041">
                  <a:extLst>
                    <a:ext uri="{9D8B030D-6E8A-4147-A177-3AD203B41FA5}">
                      <a16:colId xmlns:a16="http://schemas.microsoft.com/office/drawing/2014/main" val="3269950490"/>
                    </a:ext>
                  </a:extLst>
                </a:gridCol>
                <a:gridCol w="1722041">
                  <a:extLst>
                    <a:ext uri="{9D8B030D-6E8A-4147-A177-3AD203B41FA5}">
                      <a16:colId xmlns:a16="http://schemas.microsoft.com/office/drawing/2014/main" val="3643303187"/>
                    </a:ext>
                  </a:extLst>
                </a:gridCol>
                <a:gridCol w="1722041">
                  <a:extLst>
                    <a:ext uri="{9D8B030D-6E8A-4147-A177-3AD203B41FA5}">
                      <a16:colId xmlns:a16="http://schemas.microsoft.com/office/drawing/2014/main" val="3897799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Lemme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% après double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Distance</a:t>
                      </a:r>
                    </a:p>
                    <a:p>
                      <a:pPr algn="ctr"/>
                      <a:r>
                        <a:rPr lang="fr-FR" dirty="0"/>
                        <a:t>( 0 = :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39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4 631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95 %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22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94 %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0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91 %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9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perspective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3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2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enjeu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81184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19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899EEEE-128B-4216-8949-2371B95CE0B3}"/>
              </a:ext>
            </a:extLst>
          </p:cNvPr>
          <p:cNvSpPr txBox="1">
            <a:spLocks/>
          </p:cNvSpPr>
          <p:nvPr/>
        </p:nvSpPr>
        <p:spPr>
          <a:xfrm>
            <a:off x="533400" y="2336872"/>
            <a:ext cx="8610600" cy="433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Des noms ont une préférence marquée pour une position :</a:t>
            </a:r>
          </a:p>
        </p:txBody>
      </p:sp>
    </p:spTree>
    <p:extLst>
      <p:ext uri="{BB962C8B-B14F-4D97-AF65-F5344CB8AC3E}">
        <p14:creationId xmlns:p14="http://schemas.microsoft.com/office/powerpoint/2010/main" val="104249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E49BD-6077-4A4B-93AB-294CF145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8663A-B4F5-4130-AC59-2866E0F1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00945"/>
            <a:ext cx="8359080" cy="426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I. Sujet et problématique</a:t>
            </a:r>
          </a:p>
          <a:p>
            <a:pPr lvl="2"/>
            <a:r>
              <a:rPr lang="fr-FR" sz="2400" dirty="0"/>
              <a:t>Récurrences dans les syntagmes binominaux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2200" dirty="0"/>
              <a:t>après un double point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2200" dirty="0"/>
              <a:t>dans les titres de documents scientifiques</a:t>
            </a:r>
            <a:endParaRPr lang="fr-FR" sz="2200" b="1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FCD4F34-B2C0-468E-A1C3-61A02A246FF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57BADE61-901C-40DC-AB77-BFE981E213C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Losange 5">
              <a:extLst>
                <a:ext uri="{FF2B5EF4-FFF2-40B4-BE49-F238E27FC236}">
                  <a16:creationId xmlns:a16="http://schemas.microsoft.com/office/drawing/2014/main" id="{D3E6B8E2-8DD7-48D9-897A-DE659993D8FD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35938BF6-A63B-43F3-9257-379E51B628B2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F8DEDEA5-CD27-4DEB-B718-12AA0F917364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A26ACC-2B97-47D3-AF9C-B6C71A5E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548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 au niveau syntaxique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8472874" cy="3324375"/>
          </a:xfrm>
        </p:spPr>
        <p:txBody>
          <a:bodyPr>
            <a:normAutofit/>
          </a:bodyPr>
          <a:lstStyle/>
          <a:p>
            <a:r>
              <a:rPr lang="fr-FR" dirty="0"/>
              <a:t>Dans quel contexte s’inscrivent ces lemmes ?</a:t>
            </a:r>
          </a:p>
          <a:p>
            <a:endParaRPr lang="fr-FR" dirty="0"/>
          </a:p>
          <a:p>
            <a:r>
              <a:rPr lang="fr-FR" dirty="0"/>
              <a:t>En particulier, dans quel syntagme ?</a:t>
            </a:r>
          </a:p>
          <a:p>
            <a:endParaRPr lang="fr-FR" dirty="0"/>
          </a:p>
          <a:p>
            <a:r>
              <a:rPr lang="fr-FR" dirty="0"/>
              <a:t>Matériel de base : les étiquettes POS</a:t>
            </a:r>
          </a:p>
          <a:p>
            <a:endParaRPr lang="fr-FR" dirty="0"/>
          </a:p>
          <a:p>
            <a:r>
              <a:rPr lang="fr-FR" dirty="0"/>
              <a:t>42 942 séquences d’étiquettes POS après un double point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1403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Regrouper les séquences</a:t>
            </a:r>
            <a:br>
              <a:rPr lang="fr-FR" dirty="0"/>
            </a:br>
            <a:r>
              <a:rPr lang="fr-FR" dirty="0"/>
              <a:t>selon les syntagmes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21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78105"/>
              </p:ext>
            </p:extLst>
          </p:nvPr>
        </p:nvGraphicFramePr>
        <p:xfrm>
          <a:off x="524312" y="2541067"/>
          <a:ext cx="6048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négociation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intimité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PONCT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7F32A1B5-7C69-40D0-95E0-80D9A4EF4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670376"/>
              </p:ext>
            </p:extLst>
          </p:nvPr>
        </p:nvGraphicFramePr>
        <p:xfrm>
          <a:off x="584474" y="4034615"/>
          <a:ext cx="82015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77754">
                  <a:extLst>
                    <a:ext uri="{9D8B030D-6E8A-4147-A177-3AD203B41FA5}">
                      <a16:colId xmlns:a16="http://schemas.microsoft.com/office/drawing/2014/main" val="2994885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Comparaison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approches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statistiques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ensembliste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PONCT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P+D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ADJ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4AD1993C-9BA1-43B7-8097-78552C7DDEFE}"/>
              </a:ext>
            </a:extLst>
          </p:cNvPr>
          <p:cNvSpPr txBox="1"/>
          <p:nvPr/>
        </p:nvSpPr>
        <p:spPr>
          <a:xfrm>
            <a:off x="539552" y="3544414"/>
            <a:ext cx="6856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Modèles de régression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30F033-BA85-4B67-AF92-B5EE8E1660DA}"/>
              </a:ext>
            </a:extLst>
          </p:cNvPr>
          <p:cNvSpPr txBox="1"/>
          <p:nvPr/>
        </p:nvSpPr>
        <p:spPr>
          <a:xfrm>
            <a:off x="524312" y="2049828"/>
            <a:ext cx="6856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La rue et l’écran</a:t>
            </a:r>
          </a:p>
        </p:txBody>
      </p: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96887AC2-C5CA-4C0C-9268-0B704E203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48447"/>
              </p:ext>
            </p:extLst>
          </p:nvPr>
        </p:nvGraphicFramePr>
        <p:xfrm>
          <a:off x="573587" y="5411654"/>
          <a:ext cx="82015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3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7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Exploitation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quantitative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entretiens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semi-directifs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PONCT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ADJ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ZoneTexte 20">
            <a:extLst>
              <a:ext uri="{FF2B5EF4-FFF2-40B4-BE49-F238E27FC236}">
                <a16:creationId xmlns:a16="http://schemas.microsoft.com/office/drawing/2014/main" id="{1E3F7073-E6A5-4C36-A089-80AFC264F108}"/>
              </a:ext>
            </a:extLst>
          </p:cNvPr>
          <p:cNvSpPr txBox="1"/>
          <p:nvPr/>
        </p:nvSpPr>
        <p:spPr>
          <a:xfrm>
            <a:off x="528665" y="4921453"/>
            <a:ext cx="6856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Analyses linguistiques de données textuelles</a:t>
            </a:r>
          </a:p>
        </p:txBody>
      </p:sp>
    </p:spTree>
    <p:extLst>
      <p:ext uri="{BB962C8B-B14F-4D97-AF65-F5344CB8AC3E}">
        <p14:creationId xmlns:p14="http://schemas.microsoft.com/office/powerpoint/2010/main" val="3467506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Regrouper les séquences</a:t>
            </a:r>
            <a:br>
              <a:rPr lang="fr-FR" dirty="0"/>
            </a:br>
            <a:r>
              <a:rPr lang="fr-FR" dirty="0"/>
              <a:t>selon les syntagmes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24613"/>
              </p:ext>
            </p:extLst>
          </p:nvPr>
        </p:nvGraphicFramePr>
        <p:xfrm>
          <a:off x="524312" y="2541067"/>
          <a:ext cx="6048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négociation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intimité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PONCT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7F32A1B5-7C69-40D0-95E0-80D9A4EF4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34490"/>
              </p:ext>
            </p:extLst>
          </p:nvPr>
        </p:nvGraphicFramePr>
        <p:xfrm>
          <a:off x="584474" y="4034615"/>
          <a:ext cx="82015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77754">
                  <a:extLst>
                    <a:ext uri="{9D8B030D-6E8A-4147-A177-3AD203B41FA5}">
                      <a16:colId xmlns:a16="http://schemas.microsoft.com/office/drawing/2014/main" val="2994885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Comparaison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approches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statistiques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ensembliste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PONCT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P+D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ADJ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4AD1993C-9BA1-43B7-8097-78552C7DDEFE}"/>
              </a:ext>
            </a:extLst>
          </p:cNvPr>
          <p:cNvSpPr txBox="1"/>
          <p:nvPr/>
        </p:nvSpPr>
        <p:spPr>
          <a:xfrm>
            <a:off x="539552" y="3544414"/>
            <a:ext cx="6856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Modèles de régression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30F033-BA85-4B67-AF92-B5EE8E1660DA}"/>
              </a:ext>
            </a:extLst>
          </p:cNvPr>
          <p:cNvSpPr txBox="1"/>
          <p:nvPr/>
        </p:nvSpPr>
        <p:spPr>
          <a:xfrm>
            <a:off x="524312" y="2049828"/>
            <a:ext cx="6856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La rue et l’écran</a:t>
            </a:r>
          </a:p>
        </p:txBody>
      </p: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96887AC2-C5CA-4C0C-9268-0B704E203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09776"/>
              </p:ext>
            </p:extLst>
          </p:nvPr>
        </p:nvGraphicFramePr>
        <p:xfrm>
          <a:off x="573587" y="5411654"/>
          <a:ext cx="82015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3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7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Exploitation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quantitative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entretiens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semi-directifs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PONCT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ADJ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ZoneTexte 20">
            <a:extLst>
              <a:ext uri="{FF2B5EF4-FFF2-40B4-BE49-F238E27FC236}">
                <a16:creationId xmlns:a16="http://schemas.microsoft.com/office/drawing/2014/main" id="{1E3F7073-E6A5-4C36-A089-80AFC264F108}"/>
              </a:ext>
            </a:extLst>
          </p:cNvPr>
          <p:cNvSpPr txBox="1"/>
          <p:nvPr/>
        </p:nvSpPr>
        <p:spPr>
          <a:xfrm>
            <a:off x="528665" y="4921453"/>
            <a:ext cx="6856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Analyses linguistiques de données textuelles</a:t>
            </a:r>
          </a:p>
        </p:txBody>
      </p:sp>
    </p:spTree>
    <p:extLst>
      <p:ext uri="{BB962C8B-B14F-4D97-AF65-F5344CB8AC3E}">
        <p14:creationId xmlns:p14="http://schemas.microsoft.com/office/powerpoint/2010/main" val="982382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Écriture de trois patrons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62730"/>
            <a:ext cx="8791128" cy="4260480"/>
          </a:xfrm>
        </p:spPr>
        <p:txBody>
          <a:bodyPr>
            <a:normAutofit/>
          </a:bodyPr>
          <a:lstStyle/>
          <a:p>
            <a:r>
              <a:rPr lang="fr-FR" dirty="0"/>
              <a:t>Séquences d’étiquettes sont associées à un syntagme :</a:t>
            </a:r>
          </a:p>
          <a:p>
            <a:pPr lvl="1"/>
            <a:r>
              <a:rPr lang="fr-FR" sz="2200" dirty="0"/>
              <a:t>Nominal 			avec un syntagme prépositionnel</a:t>
            </a:r>
          </a:p>
          <a:p>
            <a:pPr lvl="1"/>
            <a:r>
              <a:rPr lang="fr-FR" sz="2200" dirty="0"/>
              <a:t>Prépositionnel 		comme complément du nom</a:t>
            </a:r>
          </a:p>
          <a:p>
            <a:pPr lvl="1"/>
            <a:r>
              <a:rPr lang="fr-FR" sz="2200" dirty="0"/>
              <a:t>Nominal avec une conjonction de coordination</a:t>
            </a:r>
          </a:p>
          <a:p>
            <a:endParaRPr lang="fr-FR" dirty="0"/>
          </a:p>
          <a:p>
            <a:r>
              <a:rPr lang="fr-FR" dirty="0"/>
              <a:t>Écrire des règles pour capturer ces séquences : un patron</a:t>
            </a:r>
          </a:p>
          <a:p>
            <a:endParaRPr lang="fr-FR" sz="1000" dirty="0"/>
          </a:p>
          <a:p>
            <a:r>
              <a:rPr lang="fr-FR" dirty="0"/>
              <a:t>Définition de trois patrons selon le syntagme capturé</a:t>
            </a:r>
          </a:p>
          <a:p>
            <a:endParaRPr lang="fr-FR" sz="1000" dirty="0"/>
          </a:p>
          <a:p>
            <a:r>
              <a:rPr lang="fr-FR" dirty="0"/>
              <a:t>Une partie du titre après le 2</a:t>
            </a:r>
            <a:r>
              <a:rPr lang="fr-FR" baseline="30000" dirty="0"/>
              <a:t>e</a:t>
            </a:r>
            <a:r>
              <a:rPr lang="fr-FR" dirty="0"/>
              <a:t> nom est écartée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23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Accolade ouvrante 9"/>
          <p:cNvSpPr/>
          <p:nvPr/>
        </p:nvSpPr>
        <p:spPr>
          <a:xfrm>
            <a:off x="4056481" y="2622277"/>
            <a:ext cx="275228" cy="79208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cxnSpLocks/>
          </p:cNvCxnSpPr>
          <p:nvPr/>
        </p:nvCxnSpPr>
        <p:spPr>
          <a:xfrm>
            <a:off x="2411760" y="2811453"/>
            <a:ext cx="164472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275856" y="3171493"/>
            <a:ext cx="78062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02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 patrons : patron SN</a:t>
            </a:r>
            <a:br>
              <a:rPr lang="fr-FR" dirty="0"/>
            </a:br>
            <a:r>
              <a:rPr lang="fr-FR" dirty="0"/>
              <a:t>pour syntagme nominal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711008" cy="3599316"/>
          </a:xfrm>
        </p:spPr>
        <p:txBody>
          <a:bodyPr>
            <a:normAutofit/>
          </a:bodyPr>
          <a:lstStyle/>
          <a:p>
            <a:r>
              <a:rPr lang="fr-FR" b="1" dirty="0"/>
              <a:t>SN : pour capturer les syntagmes 	NC P NC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Regard sur l'histoire de quelques prépositions de l'anglais contemporain : Apport de la diachronie </a:t>
            </a:r>
          </a:p>
          <a:p>
            <a:pPr marL="0" indent="0" algn="r">
              <a:buNone/>
            </a:pPr>
            <a:r>
              <a:rPr lang="fr-FR" dirty="0"/>
              <a:t>(Mathieu, 2018, Communication)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24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9938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 patrons : patron SP</a:t>
            </a:r>
            <a:br>
              <a:rPr lang="fr-FR" dirty="0"/>
            </a:br>
            <a:r>
              <a:rPr lang="fr-FR" dirty="0"/>
              <a:t>pour syntagme prépositionnel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711008" cy="3599316"/>
          </a:xfrm>
        </p:spPr>
        <p:txBody>
          <a:bodyPr>
            <a:normAutofit/>
          </a:bodyPr>
          <a:lstStyle/>
          <a:p>
            <a:r>
              <a:rPr lang="fr-FR" dirty="0"/>
              <a:t>SN : pour capturer les syntagmes 	NC P NC</a:t>
            </a:r>
          </a:p>
          <a:p>
            <a:endParaRPr lang="fr-FR" dirty="0"/>
          </a:p>
          <a:p>
            <a:r>
              <a:rPr lang="fr-FR" b="1" dirty="0"/>
              <a:t>SP : pour capturer les syntagmes 	P NC P NC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La </a:t>
            </a:r>
            <a:r>
              <a:rPr lang="fr-FR" dirty="0" err="1"/>
              <a:t>co</a:t>
            </a:r>
            <a:r>
              <a:rPr lang="fr-FR" dirty="0"/>
              <a:t>-construction textuelle avec de jeunes enfants : de la phrase au texte, et vice versa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Torterat</a:t>
            </a:r>
            <a:r>
              <a:rPr lang="fr-FR" dirty="0"/>
              <a:t>, 2018, Article)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25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99386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 patrons : patron SNC </a:t>
            </a:r>
            <a:br>
              <a:rPr lang="fr-FR" dirty="0"/>
            </a:br>
            <a:r>
              <a:rPr lang="fr-FR" dirty="0"/>
              <a:t>pour syntagme nominal avec CC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711008" cy="4521127"/>
          </a:xfrm>
        </p:spPr>
        <p:txBody>
          <a:bodyPr>
            <a:normAutofit/>
          </a:bodyPr>
          <a:lstStyle/>
          <a:p>
            <a:r>
              <a:rPr lang="fr-FR" dirty="0"/>
              <a:t>SN : pour capturer les syntagmes 	NC P NC</a:t>
            </a:r>
          </a:p>
          <a:p>
            <a:endParaRPr lang="fr-FR" dirty="0"/>
          </a:p>
          <a:p>
            <a:r>
              <a:rPr lang="fr-FR" dirty="0"/>
              <a:t>SP : pour capturer les syntagmes 	P NC P NC</a:t>
            </a:r>
          </a:p>
          <a:p>
            <a:endParaRPr lang="fr-FR" dirty="0"/>
          </a:p>
          <a:p>
            <a:r>
              <a:rPr lang="fr-FR" b="1" dirty="0"/>
              <a:t>SNC : pour capturer les syntagmes 	NC CC NC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mise en place du dispositif d'orientation active à l'Université : enjeux et perspectives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Obajtek</a:t>
            </a:r>
            <a:r>
              <a:rPr lang="fr-FR" dirty="0"/>
              <a:t>, 2018, Article)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26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99386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 patrons : SN, SP, SNC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287072" cy="4260474"/>
          </a:xfrm>
        </p:spPr>
        <p:txBody>
          <a:bodyPr>
            <a:normAutofit/>
          </a:bodyPr>
          <a:lstStyle/>
          <a:p>
            <a:r>
              <a:rPr lang="fr-FR" dirty="0"/>
              <a:t>SN : pour capturer les syntagmes 	NC P NC</a:t>
            </a:r>
          </a:p>
          <a:p>
            <a:endParaRPr lang="fr-FR" dirty="0"/>
          </a:p>
          <a:p>
            <a:r>
              <a:rPr lang="fr-FR" dirty="0"/>
              <a:t>SP : pour capturer les syntagmes 	P NC P NC</a:t>
            </a:r>
          </a:p>
          <a:p>
            <a:endParaRPr lang="fr-FR" dirty="0"/>
          </a:p>
          <a:p>
            <a:r>
              <a:rPr lang="fr-FR" dirty="0"/>
              <a:t>SNC : pour capturer les syntagmes 	NC CC NC</a:t>
            </a:r>
          </a:p>
          <a:p>
            <a:endParaRPr lang="fr-FR" dirty="0"/>
          </a:p>
          <a:p>
            <a:r>
              <a:rPr lang="fr-FR" b="1" dirty="0"/>
              <a:t>Une séquence correspond à 1 patron ou aucun</a:t>
            </a:r>
          </a:p>
          <a:p>
            <a:pPr marL="0" indent="0">
              <a:buNone/>
            </a:pP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27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4409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 patrons : SN, SP, SNC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472874" cy="4260474"/>
          </a:xfrm>
        </p:spPr>
        <p:txBody>
          <a:bodyPr>
            <a:normAutofit/>
          </a:bodyPr>
          <a:lstStyle/>
          <a:p>
            <a:r>
              <a:rPr lang="fr-FR" dirty="0"/>
              <a:t>SN : pour capturer les syntagmes 	NC P NC	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50 %</a:t>
            </a:r>
          </a:p>
          <a:p>
            <a:endParaRPr lang="fr-FR" dirty="0"/>
          </a:p>
          <a:p>
            <a:r>
              <a:rPr lang="fr-FR" dirty="0"/>
              <a:t>SP : pour capturer les syntagmes 	P NC P NC	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5 %</a:t>
            </a:r>
          </a:p>
          <a:p>
            <a:endParaRPr lang="fr-FR" dirty="0"/>
          </a:p>
          <a:p>
            <a:r>
              <a:rPr lang="fr-FR" dirty="0"/>
              <a:t>SNC : pour capturer les syntagmes 	NC CC NC	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10 %</a:t>
            </a:r>
          </a:p>
          <a:p>
            <a:endParaRPr lang="fr-FR" dirty="0"/>
          </a:p>
          <a:p>
            <a:r>
              <a:rPr lang="fr-FR" dirty="0"/>
              <a:t>Une séquence correspond à 1 patron ou aucun</a:t>
            </a:r>
          </a:p>
          <a:p>
            <a:endParaRPr lang="fr-FR" b="1" dirty="0"/>
          </a:p>
          <a:p>
            <a:r>
              <a:rPr lang="fr-FR" b="1" dirty="0"/>
              <a:t>Nous couvrons 65% des titres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28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B2FEEE7A-4669-4626-ABF6-B60BCC2629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76056" y="4866944"/>
            <a:ext cx="3030686" cy="1301270"/>
          </a:xfrm>
          <a:prstGeom prst="bentConnector3">
            <a:avLst>
              <a:gd name="adj1" fmla="val -603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4A275-EC38-4CA9-B051-825585473695}"/>
              </a:ext>
            </a:extLst>
          </p:cNvPr>
          <p:cNvSpPr/>
          <p:nvPr/>
        </p:nvSpPr>
        <p:spPr>
          <a:xfrm>
            <a:off x="7662798" y="2132856"/>
            <a:ext cx="1157674" cy="273408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992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Récurrences lexico-syntaxiques dans les résultats du patron SN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36" y="2238711"/>
            <a:ext cx="8934128" cy="41524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Les quatre couples (nom 1, préposition) les plus fréquents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29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22705"/>
              </p:ext>
            </p:extLst>
          </p:nvPr>
        </p:nvGraphicFramePr>
        <p:xfrm>
          <a:off x="419744" y="2741049"/>
          <a:ext cx="830451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Suivi par la préposition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une fréquence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Occurrences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99,7 %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2 885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88,0 %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96,0 %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72,5 %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58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E49BD-6077-4A4B-93AB-294CF145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8663A-B4F5-4130-AC59-2866E0F1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00945"/>
            <a:ext cx="8359080" cy="4260480"/>
          </a:xfr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fr-FR" b="1" dirty="0"/>
              <a:t>Sujet et problématique</a:t>
            </a:r>
          </a:p>
          <a:p>
            <a:pPr lvl="2"/>
            <a:r>
              <a:rPr lang="fr-FR" sz="2400" dirty="0"/>
              <a:t>Récurrences dans les syntagmes binominaux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2200" dirty="0"/>
              <a:t>après un double point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2200" dirty="0"/>
              <a:t>dans les titres de documents scientifiques</a:t>
            </a:r>
            <a:endParaRPr lang="fr-FR" b="1" dirty="0"/>
          </a:p>
          <a:p>
            <a:pPr marL="0" indent="0">
              <a:buNone/>
            </a:pPr>
            <a:r>
              <a:rPr lang="fr-FR" b="1" u="sng" dirty="0"/>
              <a:t>II. Démarche et résultats</a:t>
            </a:r>
          </a:p>
          <a:p>
            <a:pPr lvl="2"/>
            <a:r>
              <a:rPr lang="fr-FR" sz="2400" b="1" dirty="0"/>
              <a:t>Données et corpus de titres</a:t>
            </a:r>
          </a:p>
          <a:p>
            <a:pPr lvl="2"/>
            <a:r>
              <a:rPr lang="fr-FR" sz="2400" b="1" dirty="0"/>
              <a:t>Récurrences lexicales</a:t>
            </a:r>
          </a:p>
          <a:p>
            <a:pPr lvl="2"/>
            <a:r>
              <a:rPr lang="fr-FR" sz="2400" b="1" dirty="0"/>
              <a:t>Trois patrons comme outil</a:t>
            </a:r>
          </a:p>
          <a:p>
            <a:pPr lvl="2"/>
            <a:r>
              <a:rPr lang="fr-FR" sz="2400" b="1" dirty="0"/>
              <a:t>Récurrences lexico-syntaxiques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FCD4F34-B2C0-468E-A1C3-61A02A246FF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57BADE61-901C-40DC-AB77-BFE981E213C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Losange 5">
              <a:extLst>
                <a:ext uri="{FF2B5EF4-FFF2-40B4-BE49-F238E27FC236}">
                  <a16:creationId xmlns:a16="http://schemas.microsoft.com/office/drawing/2014/main" id="{D3E6B8E2-8DD7-48D9-897A-DE659993D8FD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35938BF6-A63B-43F3-9257-379E51B628B2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F8DEDEA5-CD27-4DEB-B718-12AA0F917364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A26ACC-2B97-47D3-AF9C-B6C71A5E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651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Récurrences lexico-syntaxiques dans les résultats du patron SN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36" y="2238711"/>
            <a:ext cx="8934128" cy="41524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Les quatre couples (nom 1, préposition) les plus fréquents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457200" indent="-457200">
              <a:buFont typeface="+mj-lt"/>
              <a:buAutoNum type="arabicPeriod" startAt="2"/>
            </a:pPr>
            <a:r>
              <a:rPr lang="fr-FR" dirty="0"/>
              <a:t>Comment exprimer le concept d’état des lieux ?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69680"/>
              </p:ext>
            </p:extLst>
          </p:nvPr>
        </p:nvGraphicFramePr>
        <p:xfrm>
          <a:off x="419744" y="2741049"/>
          <a:ext cx="830451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Suivi par la préposition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une fréquence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Occurrences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99,7 %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2 885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88,0 %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96,0 %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72,5 %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018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Récurrences lexico-syntaxiques dans les résultats du patron SN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36" y="2238711"/>
            <a:ext cx="8934128" cy="41524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Les quatre couples (nom 1, préposition) les plus fréquents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457200" indent="-457200">
              <a:buFont typeface="+mj-lt"/>
              <a:buAutoNum type="arabicPeriod" startAt="2"/>
            </a:pPr>
            <a:r>
              <a:rPr lang="fr-FR" dirty="0"/>
              <a:t>Comment exprimer le concept d’état des lieux ?</a:t>
            </a:r>
          </a:p>
          <a:p>
            <a:endParaRPr lang="fr-FR" dirty="0"/>
          </a:p>
          <a:p>
            <a:pPr marL="457200" indent="-457200">
              <a:buFont typeface="+mj-lt"/>
              <a:buAutoNum type="arabicPeriod" startAt="3"/>
            </a:pPr>
            <a:r>
              <a:rPr lang="fr-FR" dirty="0"/>
              <a:t>Interprétation sémantique de constructions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31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06647"/>
              </p:ext>
            </p:extLst>
          </p:nvPr>
        </p:nvGraphicFramePr>
        <p:xfrm>
          <a:off x="419744" y="2741049"/>
          <a:ext cx="830451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Suivi par la préposition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une fréquence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Occurrences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99,7 %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2 885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88,0 %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96,0 %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72,5 %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357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Résultats du patron SN : </a:t>
            </a:r>
            <a:br>
              <a:rPr lang="fr-FR" dirty="0"/>
            </a:br>
            <a:r>
              <a:rPr lang="fr-FR" dirty="0"/>
              <a:t>exprimer « l’état des lieux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9AF4232-C039-4301-833B-6A636D073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54136"/>
              </p:ext>
            </p:extLst>
          </p:nvPr>
        </p:nvGraphicFramePr>
        <p:xfrm>
          <a:off x="2005766" y="2004034"/>
          <a:ext cx="513246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234">
                  <a:extLst>
                    <a:ext uri="{9D8B030D-6E8A-4147-A177-3AD203B41FA5}">
                      <a16:colId xmlns:a16="http://schemas.microsoft.com/office/drawing/2014/main" val="181278709"/>
                    </a:ext>
                  </a:extLst>
                </a:gridCol>
                <a:gridCol w="2566234">
                  <a:extLst>
                    <a:ext uri="{9D8B030D-6E8A-4147-A177-3AD203B41FA5}">
                      <a16:colId xmlns:a16="http://schemas.microsoft.com/office/drawing/2014/main" val="4250844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Syntagme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Occurrences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3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des lieux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55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Revue de littérature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39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l’art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69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des connaissances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0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la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8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la recherche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des savoirs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08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Revue de connaissance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8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du débat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2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État de la littérature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6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Revue de la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995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463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Résultats du patron SN : </a:t>
            </a:r>
            <a:br>
              <a:rPr lang="fr-FR" dirty="0"/>
            </a:br>
            <a:r>
              <a:rPr lang="fr-FR" dirty="0"/>
              <a:t>exprimer « l’état des lieux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33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4E0D2443-394C-449E-890E-04BD86AF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934128" cy="4152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Pour les titres exprimant cette notion :</a:t>
            </a:r>
          </a:p>
          <a:p>
            <a:r>
              <a:rPr lang="fr-FR" dirty="0"/>
              <a:t>En Informatique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 81 % utilisent état de l’art</a:t>
            </a:r>
            <a:endParaRPr lang="fr-FR" dirty="0"/>
          </a:p>
          <a:p>
            <a:r>
              <a:rPr lang="fr-FR" dirty="0"/>
              <a:t>En Sciences pour l’ingénieur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 67 % utilisent état de l’art</a:t>
            </a:r>
            <a:endParaRPr lang="fr-FR" dirty="0"/>
          </a:p>
          <a:p>
            <a:r>
              <a:rPr lang="fr-FR" dirty="0"/>
              <a:t>En Sciences humaines et société :</a:t>
            </a:r>
          </a:p>
          <a:p>
            <a:pPr marL="457200" lvl="1" indent="0">
              <a:buNone/>
            </a:pPr>
            <a:r>
              <a:rPr lang="fr-FR" sz="2400" dirty="0">
                <a:sym typeface="Wingdings" panose="05000000000000000000" pitchFamily="2" charset="2"/>
              </a:rPr>
              <a:t>	 56 % utilisent état des lieux</a:t>
            </a:r>
          </a:p>
          <a:p>
            <a:r>
              <a:rPr lang="fr-FR" dirty="0"/>
              <a:t>En Sciences de la vie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 45% état des lieux et 41 % revue de littérature</a:t>
            </a:r>
            <a:endParaRPr lang="fr-FR" dirty="0"/>
          </a:p>
          <a:p>
            <a:pPr marL="457200" lvl="1" indent="0">
              <a:buNone/>
            </a:pPr>
            <a:endParaRPr lang="fr-FR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14373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Résultats du patron SN :</a:t>
            </a:r>
            <a:br>
              <a:rPr lang="fr-FR" dirty="0"/>
            </a:br>
            <a:r>
              <a:rPr lang="fr-FR" dirty="0"/>
              <a:t>interprétations sémantiques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152468"/>
          </a:xfrm>
        </p:spPr>
        <p:txBody>
          <a:bodyPr>
            <a:normAutofit/>
          </a:bodyPr>
          <a:lstStyle/>
          <a:p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objet + cadre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: un outil [ de pour ] </a:t>
            </a:r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</a:p>
          <a:p>
            <a:endParaRPr lang="fr-FR" cap="smal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objet + méthode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: application [à dans en chez] </a:t>
            </a:r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cadre</a:t>
            </a:r>
            <a:endParaRPr lang="fr-FR" dirty="0"/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objet + cadre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: application de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méthode</a:t>
            </a:r>
          </a:p>
          <a:p>
            <a:endParaRPr lang="fr-FR" sz="900" dirty="0"/>
          </a:p>
          <a:p>
            <a:pPr marL="0" indent="0">
              <a:buNone/>
            </a:pPr>
            <a:r>
              <a:rPr lang="fr-FR" dirty="0"/>
              <a:t>Échanges thermiques chez le porcelet nouveau-né : </a:t>
            </a:r>
            <a:r>
              <a:rPr lang="fr-FR" b="1" dirty="0"/>
              <a:t>application de </a:t>
            </a:r>
            <a:r>
              <a:rPr lang="fr-FR" dirty="0"/>
              <a:t>la méthode du bilan d'énergie 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Berbigier</a:t>
            </a:r>
            <a:r>
              <a:rPr lang="fr-FR" dirty="0"/>
              <a:t>, Le </a:t>
            </a:r>
            <a:r>
              <a:rPr lang="fr-FR" dirty="0" err="1"/>
              <a:t>Dividich</a:t>
            </a:r>
            <a:r>
              <a:rPr lang="fr-FR" dirty="0"/>
              <a:t> &amp; </a:t>
            </a:r>
            <a:r>
              <a:rPr lang="fr-FR" dirty="0" err="1"/>
              <a:t>Kobilinsky</a:t>
            </a:r>
            <a:r>
              <a:rPr lang="fr-FR" dirty="0"/>
              <a:t>, 1978, Article) 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34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08862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Résultats du patron SN :</a:t>
            </a:r>
            <a:br>
              <a:rPr lang="fr-FR" dirty="0"/>
            </a:br>
            <a:r>
              <a:rPr lang="fr-FR" dirty="0"/>
              <a:t>constructions remarquables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278960" cy="3936443"/>
          </a:xfrm>
        </p:spPr>
        <p:txBody>
          <a:bodyPr>
            <a:normAutofit/>
          </a:bodyPr>
          <a:lstStyle/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Micro-impression de BMP-2 et fibronectine sur des matériaux mous : </a:t>
            </a:r>
            <a:r>
              <a:rPr lang="fr-FR" b="1" dirty="0"/>
              <a:t>un outil pour </a:t>
            </a:r>
            <a:r>
              <a:rPr lang="fr-FR" dirty="0"/>
              <a:t>recréer la niche de cellules souches </a:t>
            </a:r>
            <a:r>
              <a:rPr lang="fr-FR" i="1" dirty="0"/>
              <a:t>in vitro 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Fitzpatrick</a:t>
            </a:r>
            <a:r>
              <a:rPr lang="fr-FR" dirty="0"/>
              <a:t>, 2018, Thèse) 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35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08862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Récurrences lexico-syntaxiques dans les résultats du patron SP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927032" cy="3599316"/>
          </a:xfrm>
        </p:spPr>
        <p:txBody>
          <a:bodyPr/>
          <a:lstStyle/>
          <a:p>
            <a:r>
              <a:rPr lang="fr-FR" dirty="0"/>
              <a:t>La plus fréquente : </a:t>
            </a:r>
            <a:r>
              <a:rPr lang="fr-FR" b="1" dirty="0"/>
              <a:t>à propos de </a:t>
            </a:r>
            <a:r>
              <a:rPr lang="fr-FR" dirty="0"/>
              <a:t>(255 occurrences)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De la salle de cinéma à la caverne : à propos de quelques tentatives artistiques d'ensevelissement </a:t>
            </a:r>
          </a:p>
          <a:p>
            <a:pPr marL="0" indent="0" algn="r">
              <a:buNone/>
            </a:pPr>
            <a:r>
              <a:rPr lang="fr-FR" dirty="0"/>
              <a:t>(Honoré, 2018, Communication)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36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89611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Résultats du patron SP :</a:t>
            </a:r>
            <a:br>
              <a:rPr lang="fr-FR" dirty="0"/>
            </a:br>
            <a:r>
              <a:rPr lang="fr-FR" dirty="0"/>
              <a:t>de A à 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927032" cy="4260479"/>
          </a:xfrm>
        </p:spPr>
        <p:txBody>
          <a:bodyPr>
            <a:normAutofit/>
          </a:bodyPr>
          <a:lstStyle/>
          <a:p>
            <a:r>
              <a:rPr lang="fr-FR" dirty="0"/>
              <a:t>La plus fréquente : à propos de (255 occurrences)</a:t>
            </a:r>
          </a:p>
          <a:p>
            <a:endParaRPr lang="fr-FR" dirty="0"/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De </a:t>
            </a:r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origine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à </a:t>
            </a:r>
            <a:r>
              <a:rPr lang="fr-FR" cap="small" dirty="0" err="1">
                <a:latin typeface="Consolas" panose="020B0609020204030204" pitchFamily="49" charset="0"/>
                <a:cs typeface="Consolas" panose="020B0609020204030204" pitchFamily="49" charset="0"/>
              </a:rPr>
              <a:t>arrivée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Extension de sens (spatial, temporel, notionnel)</a:t>
            </a:r>
          </a:p>
          <a:p>
            <a:pPr lvl="1"/>
            <a:r>
              <a:rPr lang="fr-FR" dirty="0"/>
              <a:t>Noms exclusifs à l’origine : diagnostic, observation, origine</a:t>
            </a:r>
          </a:p>
          <a:p>
            <a:pPr lvl="1"/>
            <a:r>
              <a:rPr lang="fr-FR" dirty="0"/>
              <a:t>Noms exclusifs à l’arrivée : application, mise, jour, action</a:t>
            </a:r>
          </a:p>
          <a:p>
            <a:pPr lvl="1"/>
            <a:r>
              <a:rPr lang="fr-FR" dirty="0"/>
              <a:t>67 occurrences où origine et arrivée sont égales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Perspectives 2007-2008. Royaume-Uni : de B à B... </a:t>
            </a:r>
          </a:p>
          <a:p>
            <a:pPr marL="0" indent="0" algn="r">
              <a:buNone/>
            </a:pPr>
            <a:r>
              <a:rPr lang="fr-FR" dirty="0"/>
              <a:t>(Mathieu, 2016, Article)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37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50962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38" y="753228"/>
            <a:ext cx="7136705" cy="1080938"/>
          </a:xfrm>
        </p:spPr>
        <p:txBody>
          <a:bodyPr>
            <a:normAutofit/>
          </a:bodyPr>
          <a:lstStyle/>
          <a:p>
            <a:r>
              <a:rPr lang="fr-FR" dirty="0"/>
              <a:t>Récurrences lexico-syntaxiques dans les résultats du patron SNC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044455"/>
          </a:xfrm>
        </p:spPr>
        <p:txBody>
          <a:bodyPr>
            <a:normAutofit/>
          </a:bodyPr>
          <a:lstStyle/>
          <a:p>
            <a:r>
              <a:rPr lang="fr-FR" dirty="0"/>
              <a:t>Faible flexibilité de la conjonction de coordination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 sauf pour (</a:t>
            </a:r>
            <a:r>
              <a:rPr lang="fr-FR" dirty="0"/>
              <a:t>mythe, réalité), (continuité, rupture)</a:t>
            </a:r>
          </a:p>
          <a:p>
            <a:r>
              <a:rPr lang="fr-FR" dirty="0"/>
              <a:t>Ordre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38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99018"/>
              </p:ext>
            </p:extLst>
          </p:nvPr>
        </p:nvGraphicFramePr>
        <p:xfrm>
          <a:off x="1979712" y="3306596"/>
          <a:ext cx="66967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Premier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%</a:t>
                      </a:r>
                      <a:r>
                        <a:rPr lang="fr-FR" baseline="0" dirty="0"/>
                        <a:t> dans cet ordre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mythe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</a:t>
                      </a:r>
                      <a:r>
                        <a:rPr lang="fr-FR" b="1" baseline="0" dirty="0"/>
                        <a:t> %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enjeu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98 %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bilan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intérêt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théorie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principe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517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A890B-9A7D-4019-BAAF-D57638C6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Explications des ordres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6740B0-7496-4E88-9113-56812F4A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3599316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fr-FR" sz="2600" dirty="0"/>
              <a:t>Contraintes d’ordres des noms dans les syntagmes SP et SNC</a:t>
            </a:r>
          </a:p>
          <a:p>
            <a:pPr lvl="2"/>
            <a:r>
              <a:rPr lang="fr-FR" sz="2400" dirty="0"/>
              <a:t>Sémantico-logique : 	</a:t>
            </a:r>
          </a:p>
          <a:p>
            <a:pPr marL="914400" lvl="2" indent="0">
              <a:buNone/>
            </a:pPr>
            <a:r>
              <a:rPr lang="fr-FR" sz="2400" dirty="0"/>
              <a:t>	reprise de la logique temporelle</a:t>
            </a:r>
          </a:p>
          <a:p>
            <a:pPr lvl="2"/>
            <a:r>
              <a:rPr lang="fr-FR" sz="2400" dirty="0"/>
              <a:t>Rhétorique : </a:t>
            </a:r>
          </a:p>
          <a:p>
            <a:pPr marL="914400" lvl="2" indent="0">
              <a:buNone/>
            </a:pPr>
            <a:r>
              <a:rPr lang="fr-FR" sz="2400" dirty="0"/>
              <a:t>	d’abord le positif avant le négatif</a:t>
            </a:r>
          </a:p>
          <a:p>
            <a:pPr lvl="2"/>
            <a:r>
              <a:rPr lang="fr-FR" sz="2400" dirty="0"/>
              <a:t>Didactique : </a:t>
            </a:r>
          </a:p>
          <a:p>
            <a:pPr marL="914400" lvl="2" indent="0">
              <a:buNone/>
            </a:pPr>
            <a:r>
              <a:rPr lang="fr-FR" sz="2400" dirty="0"/>
              <a:t>	la théorie puis la pratique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2C5413-2B63-4732-BB83-F93263BA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13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E49BD-6077-4A4B-93AB-294CF145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8663A-B4F5-4130-AC59-2866E0F1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00945"/>
            <a:ext cx="8359080" cy="426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I. Sujet et problématique</a:t>
            </a:r>
          </a:p>
          <a:p>
            <a:pPr lvl="2"/>
            <a:r>
              <a:rPr lang="fr-FR" sz="2400" dirty="0"/>
              <a:t>Récurrences dans les syntagmes binominaux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2200" dirty="0"/>
              <a:t>après un double point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2200" dirty="0"/>
              <a:t>dans les titres de documents scientifiques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II. Démarche et résultats</a:t>
            </a:r>
          </a:p>
          <a:p>
            <a:pPr lvl="2"/>
            <a:r>
              <a:rPr lang="fr-FR" sz="2400" dirty="0"/>
              <a:t>Données et corpus</a:t>
            </a:r>
          </a:p>
          <a:p>
            <a:pPr lvl="2"/>
            <a:r>
              <a:rPr lang="fr-FR" sz="2400" dirty="0"/>
              <a:t>Récurrences lexicales</a:t>
            </a:r>
          </a:p>
          <a:p>
            <a:pPr lvl="2"/>
            <a:r>
              <a:rPr lang="fr-FR" sz="2400" dirty="0"/>
              <a:t>Trois patrons comme outils</a:t>
            </a:r>
          </a:p>
          <a:p>
            <a:pPr lvl="2"/>
            <a:r>
              <a:rPr lang="fr-FR" sz="2400" dirty="0"/>
              <a:t>Récurrences lexico-syntaxiques</a:t>
            </a:r>
          </a:p>
          <a:p>
            <a:pPr marL="0" indent="0">
              <a:buNone/>
            </a:pPr>
            <a:r>
              <a:rPr lang="fr-FR" b="1" u="sng" dirty="0"/>
              <a:t>III. Bilan, limites et perspectives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FCD4F34-B2C0-468E-A1C3-61A02A246FF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57BADE61-901C-40DC-AB77-BFE981E213C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Losange 5">
              <a:extLst>
                <a:ext uri="{FF2B5EF4-FFF2-40B4-BE49-F238E27FC236}">
                  <a16:creationId xmlns:a16="http://schemas.microsoft.com/office/drawing/2014/main" id="{D3E6B8E2-8DD7-48D9-897A-DE659993D8FD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35938BF6-A63B-43F3-9257-379E51B628B2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F8DEDEA5-CD27-4DEB-B718-12AA0F917364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A26ACC-2B97-47D3-AF9C-B6C71A5E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651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6898" y="3079183"/>
            <a:ext cx="5939358" cy="648073"/>
          </a:xfrm>
        </p:spPr>
        <p:txBody>
          <a:bodyPr>
            <a:normAutofit/>
          </a:bodyPr>
          <a:lstStyle/>
          <a:p>
            <a:pPr algn="l"/>
            <a:r>
              <a:rPr lang="fr-FR" sz="3000" dirty="0"/>
              <a:t>III. Bilan, limites et perspectives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76423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287072" cy="4152468"/>
          </a:xfrm>
        </p:spPr>
        <p:txBody>
          <a:bodyPr>
            <a:normAutofit lnSpcReduction="10000"/>
          </a:bodyPr>
          <a:lstStyle/>
          <a:p>
            <a:r>
              <a:rPr lang="fr-FR" sz="2600" dirty="0"/>
              <a:t>Récurrences lexicales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600" dirty="0"/>
              <a:t>vocabulaire scientifique ; noms généraux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600" dirty="0"/>
              <a:t>Préférence de noms pour la position après le double point</a:t>
            </a:r>
          </a:p>
          <a:p>
            <a:pPr marL="0" indent="0">
              <a:buNone/>
            </a:pPr>
            <a:endParaRPr lang="fr-FR" sz="2600" dirty="0"/>
          </a:p>
          <a:p>
            <a:r>
              <a:rPr lang="fr-FR" sz="2600" dirty="0"/>
              <a:t>Récurrences syntaxiques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600" dirty="0"/>
              <a:t>Figement de certains syntagmes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600" dirty="0"/>
              <a:t>Choix de certains syntagmes lié à la discipline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600" dirty="0"/>
              <a:t>Contraintes d’ordres des noms dans syntagmes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600" dirty="0"/>
              <a:t>Syntagme qui possède une sémantique récurrente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41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72326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Limites de notre étude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719120" cy="4152467"/>
          </a:xfrm>
        </p:spPr>
        <p:txBody>
          <a:bodyPr>
            <a:normAutofit/>
          </a:bodyPr>
          <a:lstStyle/>
          <a:p>
            <a:r>
              <a:rPr lang="fr-FR" dirty="0"/>
              <a:t>La faiblesse du lien séquence d’étiquettes – syntagme</a:t>
            </a:r>
          </a:p>
          <a:p>
            <a:pPr marL="457200" lvl="1" indent="0">
              <a:buNone/>
            </a:pPr>
            <a:r>
              <a:rPr lang="fr-FR" sz="2400" dirty="0">
                <a:sym typeface="Wingdings" panose="05000000000000000000" pitchFamily="2" charset="2"/>
              </a:rPr>
              <a:t>		 Avoir recours à l’analyse en dépendance</a:t>
            </a:r>
            <a:endParaRPr lang="fr-FR" sz="2400" dirty="0"/>
          </a:p>
          <a:p>
            <a:endParaRPr lang="fr-FR" dirty="0"/>
          </a:p>
          <a:p>
            <a:r>
              <a:rPr lang="fr-FR" dirty="0"/>
              <a:t>Une partie des titres du corpus n’est pas couverte : 35 %</a:t>
            </a:r>
          </a:p>
          <a:p>
            <a:endParaRPr lang="fr-FR" dirty="0"/>
          </a:p>
          <a:p>
            <a:r>
              <a:rPr lang="fr-FR" dirty="0"/>
              <a:t>Une partie du titre n’est pas couverte :</a:t>
            </a:r>
          </a:p>
          <a:p>
            <a:pPr lvl="1"/>
            <a:r>
              <a:rPr lang="fr-FR" sz="2200" dirty="0"/>
              <a:t>Avant le double point</a:t>
            </a:r>
          </a:p>
          <a:p>
            <a:pPr lvl="1"/>
            <a:r>
              <a:rPr lang="fr-FR" sz="2200" dirty="0"/>
              <a:t>Après le double point : 39 % (moyenne des trois patrons)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51350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431088" cy="4521128"/>
          </a:xfrm>
        </p:spPr>
        <p:txBody>
          <a:bodyPr>
            <a:normAutofit/>
          </a:bodyPr>
          <a:lstStyle/>
          <a:p>
            <a:r>
              <a:rPr lang="fr-FR" dirty="0"/>
              <a:t>Création de nouveaux sous-corpus : par type, par domaine</a:t>
            </a:r>
          </a:p>
          <a:p>
            <a:endParaRPr lang="fr-FR" sz="1000" dirty="0"/>
          </a:p>
          <a:p>
            <a:r>
              <a:rPr lang="fr-FR" dirty="0"/>
              <a:t>Patrons plus flexibles </a:t>
            </a:r>
            <a:r>
              <a:rPr lang="fr-FR" dirty="0">
                <a:sym typeface="Wingdings" panose="05000000000000000000" pitchFamily="2" charset="2"/>
              </a:rPr>
              <a:t> structures plutôt que séquences</a:t>
            </a:r>
            <a:endParaRPr lang="fr-FR" dirty="0"/>
          </a:p>
          <a:p>
            <a:endParaRPr lang="fr-FR" sz="1000" dirty="0"/>
          </a:p>
          <a:p>
            <a:r>
              <a:rPr lang="fr-FR" dirty="0"/>
              <a:t>Étude avancée des noms propres</a:t>
            </a:r>
          </a:p>
          <a:p>
            <a:pPr marL="457200" lvl="1" indent="0">
              <a:buNone/>
            </a:pPr>
            <a:r>
              <a:rPr lang="fr-FR" sz="2400" dirty="0">
                <a:sym typeface="Wingdings" panose="05000000000000000000" pitchFamily="2" charset="2"/>
              </a:rPr>
              <a:t>	 </a:t>
            </a:r>
            <a:r>
              <a:rPr lang="fr-FR" sz="2400" dirty="0"/>
              <a:t>toponymes 12 / 16 (France, Paris, Europe)</a:t>
            </a:r>
          </a:p>
          <a:p>
            <a:pPr marL="457200" lvl="1" indent="0">
              <a:buNone/>
            </a:pPr>
            <a:endParaRPr lang="fr-FR" sz="1000" dirty="0"/>
          </a:p>
          <a:p>
            <a:r>
              <a:rPr lang="fr-FR" dirty="0"/>
              <a:t>Compréhension automatique des titres</a:t>
            </a:r>
          </a:p>
          <a:p>
            <a:pPr lvl="2">
              <a:buFont typeface="Wingdings"/>
              <a:buChar char="è"/>
            </a:pPr>
            <a:r>
              <a:rPr lang="fr-FR" sz="2400" dirty="0"/>
              <a:t> Extraction d’information</a:t>
            </a:r>
          </a:p>
          <a:p>
            <a:pPr lvl="4">
              <a:buFont typeface="Wingdings"/>
              <a:buChar char="è"/>
            </a:pPr>
            <a:r>
              <a:rPr lang="fr-FR" sz="2400" dirty="0"/>
              <a:t> Recherche sémantique dans HAL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43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20469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6898" y="3079183"/>
            <a:ext cx="5292081" cy="648073"/>
          </a:xfrm>
        </p:spPr>
        <p:txBody>
          <a:bodyPr>
            <a:normAutofit/>
          </a:bodyPr>
          <a:lstStyle/>
          <a:p>
            <a:pPr algn="l"/>
            <a:r>
              <a:rPr lang="fr-FR" sz="3000" dirty="0"/>
              <a:t>Remerciements &amp; Questions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03529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1524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Dillon, J. (1981). The emergence of the colon: an empirical correlate of scholarship. </a:t>
            </a:r>
            <a:r>
              <a:rPr lang="en-US" i="1" dirty="0"/>
              <a:t>American Psychologist, 36</a:t>
            </a:r>
            <a:r>
              <a:rPr lang="en-US" dirty="0"/>
              <a:t>, 879-884.</a:t>
            </a:r>
            <a:endParaRPr lang="fr-FR" dirty="0"/>
          </a:p>
          <a:p>
            <a:r>
              <a:rPr lang="fr-FR" dirty="0"/>
              <a:t>Grevisse, M. &amp; </a:t>
            </a:r>
            <a:r>
              <a:rPr lang="fr-FR" dirty="0" err="1"/>
              <a:t>Goosse</a:t>
            </a:r>
            <a:r>
              <a:rPr lang="fr-FR" dirty="0"/>
              <a:t>, A. (2011). </a:t>
            </a:r>
            <a:r>
              <a:rPr lang="fr-FR" i="1" dirty="0"/>
              <a:t>Le bon usage : grammaire française. </a:t>
            </a:r>
            <a:r>
              <a:rPr lang="fr-FR" dirty="0"/>
              <a:t>Bruxelles: </a:t>
            </a:r>
            <a:r>
              <a:rPr lang="fr-FR" dirty="0" err="1"/>
              <a:t>Duculot</a:t>
            </a:r>
            <a:r>
              <a:rPr lang="fr-FR" dirty="0"/>
              <a:t>.</a:t>
            </a:r>
            <a:endParaRPr lang="en-US" dirty="0"/>
          </a:p>
          <a:p>
            <a:r>
              <a:rPr lang="en-US" dirty="0" err="1"/>
              <a:t>Haggan</a:t>
            </a:r>
            <a:r>
              <a:rPr lang="en-US" dirty="0"/>
              <a:t>, M. (2004). Research paper titles in literature, linguistics and science: dimensions of attraction. </a:t>
            </a:r>
            <a:r>
              <a:rPr lang="en-US" i="1" dirty="0"/>
              <a:t>Journal of Pragmatics, 36</a:t>
            </a:r>
            <a:r>
              <a:rPr lang="en-US" dirty="0"/>
              <a:t>(2), 293-317.</a:t>
            </a:r>
          </a:p>
          <a:p>
            <a:r>
              <a:rPr lang="fr-FR" dirty="0"/>
              <a:t>Huyghe, R. (2015). Les typologies nominales : présentation. </a:t>
            </a:r>
            <a:r>
              <a:rPr lang="fr-FR" i="1" dirty="0"/>
              <a:t>Langue française, 185</a:t>
            </a:r>
            <a:r>
              <a:rPr lang="fr-FR" dirty="0"/>
              <a:t>, 5-27. </a:t>
            </a:r>
          </a:p>
          <a:p>
            <a:r>
              <a:rPr lang="fr-FR" dirty="0" err="1"/>
              <a:t>Legallois</a:t>
            </a:r>
            <a:r>
              <a:rPr lang="fr-FR" dirty="0"/>
              <a:t>, D. &amp; </a:t>
            </a:r>
            <a:r>
              <a:rPr lang="fr-FR" dirty="0" err="1"/>
              <a:t>Tutin</a:t>
            </a:r>
            <a:r>
              <a:rPr lang="fr-FR" dirty="0"/>
              <a:t>, A. (2013). Présentation : Vers une extension du domaine de la phraséologie. </a:t>
            </a:r>
            <a:r>
              <a:rPr lang="fr-FR" i="1" dirty="0"/>
              <a:t>Langages, 189</a:t>
            </a:r>
            <a:r>
              <a:rPr lang="fr-FR" dirty="0"/>
              <a:t>(1),3-25. </a:t>
            </a:r>
            <a:endParaRPr lang="en-US" dirty="0"/>
          </a:p>
          <a:p>
            <a:r>
              <a:rPr lang="en-US" dirty="0"/>
              <a:t>Swales, J. M. &amp; </a:t>
            </a:r>
            <a:r>
              <a:rPr lang="en-US" dirty="0" err="1"/>
              <a:t>Feak</a:t>
            </a:r>
            <a:r>
              <a:rPr lang="en-US" dirty="0"/>
              <a:t>, C. B. (1994). </a:t>
            </a:r>
            <a:r>
              <a:rPr lang="en-US" i="1" dirty="0"/>
              <a:t>Academic Writing for Graduate Students. </a:t>
            </a:r>
            <a:r>
              <a:rPr lang="en-US" dirty="0"/>
              <a:t>Ann Arbor: University of Michigan Press.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45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95609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Écriture de patron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044455"/>
          </a:xfrm>
        </p:spPr>
        <p:txBody>
          <a:bodyPr/>
          <a:lstStyle/>
          <a:p>
            <a:r>
              <a:rPr lang="fr-FR" dirty="0"/>
              <a:t>Exemple de séquence :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Sera capturée par 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? indique une option, [ ] un choix, ( ) un regroupement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46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913162"/>
              </p:ext>
            </p:extLst>
          </p:nvPr>
        </p:nvGraphicFramePr>
        <p:xfrm>
          <a:off x="359652" y="2924944"/>
          <a:ext cx="82089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 rue et l’écran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négociation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intimité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PONCT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678256" y="4743903"/>
            <a:ext cx="5571702" cy="461665"/>
          </a:xfrm>
          <a:prstGeom prst="rect">
            <a:avLst/>
          </a:prstGeom>
          <a:solidFill>
            <a:srgbClr val="F9DC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DET? NC [ (P DET?) P+D ] NC ADJ?</a:t>
            </a:r>
          </a:p>
        </p:txBody>
      </p:sp>
    </p:spTree>
    <p:extLst>
      <p:ext uri="{BB962C8B-B14F-4D97-AF65-F5344CB8AC3E}">
        <p14:creationId xmlns:p14="http://schemas.microsoft.com/office/powerpoint/2010/main" val="3314724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capture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47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35286"/>
              </p:ext>
            </p:extLst>
          </p:nvPr>
        </p:nvGraphicFramePr>
        <p:xfrm>
          <a:off x="107505" y="2903345"/>
          <a:ext cx="82089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 rue et l’écran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négociation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intimité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PONCT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262626"/>
                          </a:solidFill>
                        </a:rPr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059832" y="4509119"/>
            <a:ext cx="5571702" cy="461665"/>
          </a:xfrm>
          <a:prstGeom prst="rect">
            <a:avLst/>
          </a:prstGeom>
          <a:solidFill>
            <a:srgbClr val="F9DC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DET? NC [ (P DET?) P+D ] NC ADJ?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3635896" y="3645025"/>
            <a:ext cx="0" cy="86409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4211960" y="3645025"/>
            <a:ext cx="576064" cy="86409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5148064" y="3645024"/>
            <a:ext cx="997763" cy="86409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5646945" y="3645024"/>
            <a:ext cx="1085295" cy="86409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7596336" y="3645025"/>
            <a:ext cx="0" cy="86409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56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global des captures</a:t>
            </a:r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368302"/>
              </p:ext>
            </p:extLst>
          </p:nvPr>
        </p:nvGraphicFramePr>
        <p:xfrm>
          <a:off x="107504" y="2860327"/>
          <a:ext cx="889877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2026">
                  <a:extLst>
                    <a:ext uri="{9D8B030D-6E8A-4147-A177-3AD203B41FA5}">
                      <a16:colId xmlns:a16="http://schemas.microsoft.com/office/drawing/2014/main" val="371019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Couvertures des</a:t>
                      </a:r>
                      <a:r>
                        <a:rPr lang="fr-FR" baseline="0" dirty="0"/>
                        <a:t> séquences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Couvertures sur l’ensemble des titres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Couverture interne des titres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Patron 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Patron 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5</a:t>
                      </a:r>
                      <a:r>
                        <a:rPr lang="fr-FR" baseline="0" dirty="0"/>
                        <a:t> 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71 %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Patron SNC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</a:t>
                      </a:r>
                      <a:r>
                        <a:rPr lang="fr-FR" baseline="0" dirty="0"/>
                        <a:t> 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61 %</a:t>
                      </a:r>
                      <a:br>
                        <a:rPr lang="fr-FR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des 42 942 séquences</a:t>
                      </a:r>
                    </a:p>
                    <a:p>
                      <a:pPr algn="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possibles dans notre corpus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65 %</a:t>
                      </a:r>
                      <a:br>
                        <a:rPr lang="fr-FR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des 85 531 titres</a:t>
                      </a:r>
                    </a:p>
                    <a:p>
                      <a:pPr algn="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de notre corpus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48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98396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Faiblesse du lien entre séquences d’étiquettes et syntagmes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49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1C2E4E8A-5630-4381-A237-4619FFCC2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0848"/>
            <a:ext cx="9144000" cy="554461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E7B0CC7-D417-4267-8B26-5F0A7FA2BE38}"/>
              </a:ext>
            </a:extLst>
          </p:cNvPr>
          <p:cNvSpPr txBox="1"/>
          <p:nvPr/>
        </p:nvSpPr>
        <p:spPr>
          <a:xfrm>
            <a:off x="2384864" y="2165584"/>
            <a:ext cx="7098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B06B0C"/>
                </a:solidFill>
              </a:rPr>
              <a:t>Soit la séquence : DET NC ADJ P NC</a:t>
            </a:r>
          </a:p>
          <a:p>
            <a:r>
              <a:rPr lang="fr-FR" sz="3200" dirty="0">
                <a:solidFill>
                  <a:srgbClr val="B06B0C"/>
                </a:solidFill>
              </a:rPr>
              <a:t>Deux syntagmes possibles</a:t>
            </a:r>
          </a:p>
        </p:txBody>
      </p:sp>
    </p:spTree>
    <p:extLst>
      <p:ext uri="{BB962C8B-B14F-4D97-AF65-F5344CB8AC3E}">
        <p14:creationId xmlns:p14="http://schemas.microsoft.com/office/powerpoint/2010/main" val="62098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6898" y="3079183"/>
            <a:ext cx="5292081" cy="648073"/>
          </a:xfrm>
        </p:spPr>
        <p:txBody>
          <a:bodyPr>
            <a:normAutofit/>
          </a:bodyPr>
          <a:lstStyle/>
          <a:p>
            <a:pPr algn="l"/>
            <a:r>
              <a:rPr lang="fr-FR" sz="3000" dirty="0"/>
              <a:t>I. Sujet et problématique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4545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Résultats du patron SN :</a:t>
            </a:r>
            <a:br>
              <a:rPr lang="fr-FR" dirty="0"/>
            </a:br>
            <a:r>
              <a:rPr lang="fr-FR" dirty="0"/>
              <a:t>constructions remarquables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287072" cy="4152468"/>
          </a:xfrm>
        </p:spPr>
        <p:txBody>
          <a:bodyPr>
            <a:normAutofit fontScale="92500"/>
          </a:bodyPr>
          <a:lstStyle/>
          <a:p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objet + méthode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application [ à dans en chez ]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cadre</a:t>
            </a:r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Comparaison de différentes méthodes d'interprétation de la prédiction de l'eau corporelle par la méthode de dilution de l'eau lourde : </a:t>
            </a:r>
            <a:r>
              <a:rPr lang="fr-FR" b="1" dirty="0"/>
              <a:t>application chez </a:t>
            </a:r>
            <a:r>
              <a:rPr lang="fr-FR" dirty="0"/>
              <a:t>le chevreau mâle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Schmidely</a:t>
            </a:r>
            <a:r>
              <a:rPr lang="fr-FR" dirty="0"/>
              <a:t>, </a:t>
            </a:r>
            <a:r>
              <a:rPr lang="fr-FR" dirty="0" err="1"/>
              <a:t>Robelin</a:t>
            </a:r>
            <a:r>
              <a:rPr lang="fr-FR" dirty="0"/>
              <a:t> &amp; Bas, 1989, Article)</a:t>
            </a:r>
          </a:p>
          <a:p>
            <a:pPr marL="0" indent="0">
              <a:buNone/>
            </a:pPr>
            <a:endParaRPr lang="fr-FR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objet + cadre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application de </a:t>
            </a:r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méthode</a:t>
            </a:r>
          </a:p>
          <a:p>
            <a:endParaRPr lang="fr-FR" sz="900" dirty="0"/>
          </a:p>
          <a:p>
            <a:pPr marL="0" indent="0">
              <a:buNone/>
            </a:pPr>
            <a:r>
              <a:rPr lang="fr-FR" dirty="0"/>
              <a:t>Échanges thermiques chez le porcelet nouveau-né : </a:t>
            </a:r>
            <a:r>
              <a:rPr lang="fr-FR" b="1" dirty="0"/>
              <a:t>application de </a:t>
            </a:r>
            <a:r>
              <a:rPr lang="fr-FR" dirty="0"/>
              <a:t>la méthode du bilan d'énergie 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Berbigier</a:t>
            </a:r>
            <a:r>
              <a:rPr lang="fr-FR" dirty="0"/>
              <a:t>, Le </a:t>
            </a:r>
            <a:r>
              <a:rPr lang="fr-FR" dirty="0" err="1"/>
              <a:t>Dividich</a:t>
            </a:r>
            <a:r>
              <a:rPr lang="fr-FR" dirty="0"/>
              <a:t> &amp; </a:t>
            </a:r>
            <a:r>
              <a:rPr lang="fr-FR" dirty="0" err="1"/>
              <a:t>Kobilinsky</a:t>
            </a:r>
            <a:r>
              <a:rPr lang="fr-FR" dirty="0"/>
              <a:t>, 1978, Article) 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50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093364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Résultats du patron SN :</a:t>
            </a:r>
            <a:br>
              <a:rPr lang="fr-FR" dirty="0"/>
            </a:br>
            <a:r>
              <a:rPr lang="fr-FR" dirty="0"/>
              <a:t>constructions remarquables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278960" cy="3936443"/>
          </a:xfrm>
        </p:spPr>
        <p:txBody>
          <a:bodyPr>
            <a:normAutofit/>
          </a:bodyPr>
          <a:lstStyle/>
          <a:p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objet + cadre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: un outil [ de pour ] </a:t>
            </a:r>
            <a:r>
              <a:rPr lang="fr-FR" cap="small" dirty="0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Micro-impression de BMP-2 et fibronectine sur des matériaux mous : </a:t>
            </a:r>
            <a:r>
              <a:rPr lang="fr-FR" b="1" dirty="0"/>
              <a:t>un outil pour </a:t>
            </a:r>
            <a:r>
              <a:rPr lang="fr-FR" dirty="0"/>
              <a:t>recréer la niche de cellules souches </a:t>
            </a:r>
            <a:r>
              <a:rPr lang="fr-FR" i="1" dirty="0"/>
              <a:t>in vitro </a:t>
            </a:r>
          </a:p>
          <a:p>
            <a:pPr marL="0" indent="0" algn="r">
              <a:buNone/>
            </a:pPr>
            <a:r>
              <a:rPr lang="fr-FR" dirty="0"/>
              <a:t>(</a:t>
            </a:r>
            <a:r>
              <a:rPr lang="fr-FR" dirty="0" err="1"/>
              <a:t>Fitzpatrick</a:t>
            </a:r>
            <a:r>
              <a:rPr lang="fr-FR" dirty="0"/>
              <a:t>, 2018, Thèse) 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51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3255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43E87-39CD-43F3-A1FF-32FCD7977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13302"/>
            <a:ext cx="7711008" cy="4521128"/>
          </a:xfrm>
        </p:spPr>
        <p:txBody>
          <a:bodyPr>
            <a:normAutofit/>
          </a:bodyPr>
          <a:lstStyle/>
          <a:p>
            <a:r>
              <a:rPr lang="fr-FR" dirty="0"/>
              <a:t>Un espace court (15 mots)</a:t>
            </a:r>
          </a:p>
          <a:p>
            <a:pPr lvl="1"/>
            <a:r>
              <a:rPr lang="fr-FR" sz="2200" dirty="0"/>
              <a:t>Plus il y a d’auteurs, plus le titre est long</a:t>
            </a:r>
          </a:p>
          <a:p>
            <a:pPr lvl="1"/>
            <a:r>
              <a:rPr lang="fr-FR" sz="2200" dirty="0"/>
              <a:t>Différences selon les domaines scientifiques</a:t>
            </a:r>
          </a:p>
          <a:p>
            <a:r>
              <a:rPr lang="fr-FR" dirty="0"/>
              <a:t>Le premier contact décisif dans la décision de lire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100" dirty="0"/>
          </a:p>
          <a:p>
            <a:r>
              <a:rPr lang="fr-FR" dirty="0"/>
              <a:t>Deux fonctions : </a:t>
            </a:r>
            <a:r>
              <a:rPr lang="fr-FR" cap="small" dirty="0"/>
              <a:t>informer</a:t>
            </a:r>
            <a:r>
              <a:rPr lang="fr-FR" dirty="0"/>
              <a:t> ou </a:t>
            </a:r>
            <a:r>
              <a:rPr lang="fr-FR" cap="small" dirty="0"/>
              <a:t>attirer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434401-9DC0-4E71-9D4A-5CC70416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titres de documents scientifiques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E5D011-F643-4FF5-9912-C3E3DBCE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6</a:t>
            </a:fld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E870C613-1C00-46C2-B423-E4EB70C8C680}"/>
              </a:ext>
            </a:extLst>
          </p:cNvPr>
          <p:cNvGrpSpPr/>
          <p:nvPr/>
        </p:nvGrpSpPr>
        <p:grpSpPr>
          <a:xfrm>
            <a:off x="2868522" y="3818469"/>
            <a:ext cx="4437779" cy="2245615"/>
            <a:chOff x="2896974" y="2996952"/>
            <a:chExt cx="4437779" cy="2245615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F74BCCF8-F0AD-47D4-8DA5-1BD4E2E6BBD7}"/>
                </a:ext>
              </a:extLst>
            </p:cNvPr>
            <p:cNvGrpSpPr/>
            <p:nvPr/>
          </p:nvGrpSpPr>
          <p:grpSpPr>
            <a:xfrm>
              <a:off x="2896974" y="2996952"/>
              <a:ext cx="2160240" cy="2245615"/>
              <a:chOff x="1130023" y="3055592"/>
              <a:chExt cx="2160240" cy="2245615"/>
            </a:xfrm>
          </p:grpSpPr>
          <p:sp>
            <p:nvSpPr>
              <p:cNvPr id="12" name="Organigramme : Fusion 11">
                <a:extLst>
                  <a:ext uri="{FF2B5EF4-FFF2-40B4-BE49-F238E27FC236}">
                    <a16:creationId xmlns:a16="http://schemas.microsoft.com/office/drawing/2014/main" id="{807E0DB2-E921-407E-BCC7-50E933A113BE}"/>
                  </a:ext>
                </a:extLst>
              </p:cNvPr>
              <p:cNvSpPr/>
              <p:nvPr/>
            </p:nvSpPr>
            <p:spPr>
              <a:xfrm>
                <a:off x="1130023" y="3055592"/>
                <a:ext cx="2160240" cy="2245615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1 100</a:t>
                </a:r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B16D8C92-8ACD-4F7A-A8D9-7714611F0490}"/>
                  </a:ext>
                </a:extLst>
              </p:cNvPr>
              <p:cNvCxnSpPr>
                <a:cxnSpLocks/>
                <a:stCxn id="12" idx="1"/>
                <a:endCxn id="12" idx="3"/>
              </p:cNvCxnSpPr>
              <p:nvPr/>
            </p:nvCxnSpPr>
            <p:spPr>
              <a:xfrm>
                <a:off x="1670083" y="4178400"/>
                <a:ext cx="1080120" cy="0"/>
              </a:xfrm>
              <a:prstGeom prst="line">
                <a:avLst/>
              </a:prstGeom>
              <a:ln>
                <a:solidFill>
                  <a:srgbClr val="B06B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A574B72-20AF-4D94-85B3-F7D12E3B3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5066" y="4725144"/>
                <a:ext cx="550151" cy="0"/>
              </a:xfrm>
              <a:prstGeom prst="line">
                <a:avLst/>
              </a:prstGeom>
              <a:ln>
                <a:solidFill>
                  <a:srgbClr val="B06B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81AC8F8-7802-4E1B-A504-123D9378E323}"/>
                  </a:ext>
                </a:extLst>
              </p:cNvPr>
              <p:cNvSpPr txBox="1"/>
              <p:nvPr/>
            </p:nvSpPr>
            <p:spPr>
              <a:xfrm>
                <a:off x="1935066" y="416428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200</a:t>
                </a:r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C6CF539-486A-4E2F-8C26-A72844AC18C4}"/>
                  </a:ext>
                </a:extLst>
              </p:cNvPr>
              <p:cNvSpPr txBox="1"/>
              <p:nvPr/>
            </p:nvSpPr>
            <p:spPr>
              <a:xfrm>
                <a:off x="1935066" y="4654786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100</a:t>
                </a:r>
              </a:p>
            </p:txBody>
          </p: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712CFE-1D20-4DCF-BF36-33B2426B0BDE}"/>
                </a:ext>
              </a:extLst>
            </p:cNvPr>
            <p:cNvSpPr txBox="1"/>
            <p:nvPr/>
          </p:nvSpPr>
          <p:spPr>
            <a:xfrm>
              <a:off x="5220072" y="3356992"/>
              <a:ext cx="1824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titres lus par an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73FAC8EA-20F1-480D-8DEB-154E1F0EC290}"/>
                </a:ext>
              </a:extLst>
            </p:cNvPr>
            <p:cNvSpPr txBox="1"/>
            <p:nvPr/>
          </p:nvSpPr>
          <p:spPr>
            <a:xfrm>
              <a:off x="5220072" y="4120329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résumés lus par an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CCC0B961-450B-425B-83B7-C132037C9E11}"/>
                </a:ext>
              </a:extLst>
            </p:cNvPr>
            <p:cNvSpPr txBox="1"/>
            <p:nvPr/>
          </p:nvSpPr>
          <p:spPr>
            <a:xfrm>
              <a:off x="5220072" y="4623035"/>
              <a:ext cx="203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articles lus par an</a:t>
              </a: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3BEC03D7-8F26-41C1-A3E7-81452D2BD5B0}"/>
                </a:ext>
              </a:extLst>
            </p:cNvPr>
            <p:cNvCxnSpPr>
              <a:stCxn id="27" idx="1"/>
            </p:cNvCxnSpPr>
            <p:nvPr/>
          </p:nvCxnSpPr>
          <p:spPr>
            <a:xfrm flipH="1">
              <a:off x="4355976" y="4807701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B265B151-C3E9-474B-AEC8-1ABBB72FD319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4572000" y="4304995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FEBC61FA-1FDC-4FDE-A269-F16C6D748331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4890808" y="3541658"/>
              <a:ext cx="329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94D21DEA-514B-4539-A676-1973CA722ABC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40FD1F4F-F961-47C3-A065-4793908EEA8D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osange 38">
              <a:extLst>
                <a:ext uri="{FF2B5EF4-FFF2-40B4-BE49-F238E27FC236}">
                  <a16:creationId xmlns:a16="http://schemas.microsoft.com/office/drawing/2014/main" id="{C717AD12-D9E2-4E9C-ACA1-B87D9F4E85A1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Losange 39">
              <a:extLst>
                <a:ext uri="{FF2B5EF4-FFF2-40B4-BE49-F238E27FC236}">
                  <a16:creationId xmlns:a16="http://schemas.microsoft.com/office/drawing/2014/main" id="{C2463C5C-D5F3-4A08-B354-CADA99919EB0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Losange 40">
              <a:extLst>
                <a:ext uri="{FF2B5EF4-FFF2-40B4-BE49-F238E27FC236}">
                  <a16:creationId xmlns:a16="http://schemas.microsoft.com/office/drawing/2014/main" id="{28213A07-2A96-411B-945F-619ECCAD4DA7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0778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D7B05-4415-4267-A6A8-322AA354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Informer…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3B32E9-7060-43AB-87BD-95D9FA5F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3645024"/>
            <a:ext cx="7956884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500" i="1" dirty="0"/>
              <a:t>«</a:t>
            </a:r>
            <a:r>
              <a:rPr lang="en-US" sz="3500" i="1" dirty="0"/>
              <a:t> Were there any sex differences? Missing data in psychology journals »</a:t>
            </a:r>
            <a:endParaRPr lang="fr-FR" sz="35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73DDBD-E427-4387-B442-26A2B6E4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BEF1D3F-8B54-49E6-A46E-102B803111CF}"/>
              </a:ext>
            </a:extLst>
          </p:cNvPr>
          <p:cNvSpPr txBox="1">
            <a:spLocks/>
          </p:cNvSpPr>
          <p:nvPr/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Titre de Hartley (2004)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74598AC-F890-4B85-A7E2-0D18E6D47C80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F989F5E-C0C9-47EE-907C-2615E75ECAE8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D4A9F60C-E341-4751-A39D-AC4A48493F5B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A0C9E41D-1FA5-47EC-8CDC-E5A5697B48D0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Losange 9">
              <a:extLst>
                <a:ext uri="{FF2B5EF4-FFF2-40B4-BE49-F238E27FC236}">
                  <a16:creationId xmlns:a16="http://schemas.microsoft.com/office/drawing/2014/main" id="{2E7A1F90-BE4B-46DF-AFB8-88F16583BCD1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2277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D7B05-4415-4267-A6A8-322AA354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… ou attirer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3B32E9-7060-43AB-87BD-95D9FA5F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3645024"/>
            <a:ext cx="8568952" cy="864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500" dirty="0"/>
              <a:t>«</a:t>
            </a:r>
            <a:r>
              <a:rPr lang="en-US" sz="3500" i="1" dirty="0"/>
              <a:t>More sex please, we’re psychologists »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73DDBD-E427-4387-B442-26A2B6E4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B5ACC43-77AC-49AE-B4F8-88778D51BCE1}"/>
              </a:ext>
            </a:extLst>
          </p:cNvPr>
          <p:cNvSpPr txBox="1">
            <a:spLocks/>
          </p:cNvSpPr>
          <p:nvPr/>
        </p:nvSpPr>
        <p:spPr>
          <a:xfrm>
            <a:off x="533400" y="2336872"/>
            <a:ext cx="7771111" cy="4044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Titre choisi par l’éditeur </a:t>
            </a:r>
            <a:r>
              <a:rPr lang="fr-FR" u="sng" dirty="0"/>
              <a:t>pour le même article</a:t>
            </a:r>
          </a:p>
          <a:p>
            <a:endParaRPr lang="fr-FR" u="sng" dirty="0"/>
          </a:p>
          <a:p>
            <a:endParaRPr lang="fr-FR" u="sng" dirty="0"/>
          </a:p>
          <a:p>
            <a:endParaRPr lang="fr-FR" u="sng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 L’expression du sujet est beaucoup moins explicite</a:t>
            </a:r>
          </a:p>
          <a:p>
            <a:pPr>
              <a:buFont typeface="Wingdings" panose="05000000000000000000" pitchFamily="2" charset="2"/>
              <a:buChar char="è"/>
            </a:pPr>
            <a:endParaRPr lang="fr-FR" dirty="0"/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Difficilement recherchable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DAC04DC-8EB9-4F72-AA80-17966C8B7049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D648693-BB92-4338-AF7C-31299BCDD46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9C24F979-06EB-499B-BF5E-F250BD91D930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Losange 9">
              <a:extLst>
                <a:ext uri="{FF2B5EF4-FFF2-40B4-BE49-F238E27FC236}">
                  <a16:creationId xmlns:a16="http://schemas.microsoft.com/office/drawing/2014/main" id="{1DCA4EBC-3C5E-477F-9392-FB53A02F35F2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Losange 10">
              <a:extLst>
                <a:ext uri="{FF2B5EF4-FFF2-40B4-BE49-F238E27FC236}">
                  <a16:creationId xmlns:a16="http://schemas.microsoft.com/office/drawing/2014/main" id="{F423CD74-004A-4267-81ED-C347074E5B8C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9645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double point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610600" cy="4152468"/>
          </a:xfrm>
        </p:spPr>
        <p:txBody>
          <a:bodyPr>
            <a:normAutofit/>
          </a:bodyPr>
          <a:lstStyle/>
          <a:p>
            <a:r>
              <a:rPr lang="fr-FR" dirty="0"/>
              <a:t>Le double point introduit (Grevisse et </a:t>
            </a:r>
            <a:r>
              <a:rPr lang="fr-FR" dirty="0" err="1"/>
              <a:t>Goosse</a:t>
            </a:r>
            <a:r>
              <a:rPr lang="fr-FR" dirty="0"/>
              <a:t>, 2011)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/>
              <a:t>énumération, citation, exemple, cause,</a:t>
            </a:r>
          </a:p>
          <a:p>
            <a:pPr marL="457200" lvl="1" indent="0">
              <a:buNone/>
            </a:pPr>
            <a:r>
              <a:rPr lang="fr-FR" sz="2200" b="1" dirty="0"/>
              <a:t>   synthèse, description, définition, explication</a:t>
            </a:r>
          </a:p>
          <a:p>
            <a:endParaRPr lang="fr-FR" dirty="0"/>
          </a:p>
          <a:p>
            <a:r>
              <a:rPr lang="fr-FR" dirty="0"/>
              <a:t>Présence dans les titres très étudiée (Dillon, 1981)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/>
              <a:t>Si présent, longueur du titre plus grande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/>
              <a:t>Un marqueur de qualité et d’impact ?</a:t>
            </a:r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dirty="0"/>
              <a:t>Haute fréquence de titres à deux segments avec </a:t>
            </a:r>
            <a:br>
              <a:rPr lang="fr-FR" dirty="0"/>
            </a:br>
            <a:r>
              <a:rPr lang="fr-FR" dirty="0"/>
              <a:t>un double point dans les titres scientifiques (</a:t>
            </a:r>
            <a:r>
              <a:rPr lang="fr-FR" dirty="0" err="1"/>
              <a:t>Haggan</a:t>
            </a:r>
            <a:r>
              <a:rPr lang="fr-FR" dirty="0"/>
              <a:t>, 2004) </a:t>
            </a:r>
            <a:br>
              <a:rPr lang="fr-FR" dirty="0"/>
            </a:br>
            <a:endParaRPr lang="fr-FR" sz="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9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302543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520</TotalTime>
  <Words>2871</Words>
  <Application>Microsoft Office PowerPoint</Application>
  <PresentationFormat>Affichage à l'écran (4:3)</PresentationFormat>
  <Paragraphs>857</Paragraphs>
  <Slides>51</Slides>
  <Notes>50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Trebuchet MS</vt:lpstr>
      <vt:lpstr>Wingdings</vt:lpstr>
      <vt:lpstr>Berlin</vt:lpstr>
      <vt:lpstr>Les titres de documents scientifiques : c récurrences dans les syntagmes binominaux après un double point</vt:lpstr>
      <vt:lpstr>Plan</vt:lpstr>
      <vt:lpstr>Plan</vt:lpstr>
      <vt:lpstr>Plan</vt:lpstr>
      <vt:lpstr>I. Sujet et problématique</vt:lpstr>
      <vt:lpstr>Les titres de documents scientifiques</vt:lpstr>
      <vt:lpstr>Informer…</vt:lpstr>
      <vt:lpstr>… ou attirer ?</vt:lpstr>
      <vt:lpstr>Le double point</vt:lpstr>
      <vt:lpstr>Exemples de Swales &amp; Feak 1/2</vt:lpstr>
      <vt:lpstr>Exemples de Swales &amp; Feak 2/2</vt:lpstr>
      <vt:lpstr>Notre problématique</vt:lpstr>
      <vt:lpstr>II. Démarche et résultats</vt:lpstr>
      <vt:lpstr>Des données au corpus</vt:lpstr>
      <vt:lpstr>Des données au corpus</vt:lpstr>
      <vt:lpstr>Des données au corpus</vt:lpstr>
      <vt:lpstr>Anatomie d’un titre</vt:lpstr>
      <vt:lpstr>Récurrences lexicales : noms communs les plus fréquents</vt:lpstr>
      <vt:lpstr>Position des noms communs par rapport au double point</vt:lpstr>
      <vt:lpstr>Extension au niveau syntaxique</vt:lpstr>
      <vt:lpstr>Regrouper les séquences selon les syntagmes</vt:lpstr>
      <vt:lpstr>Regrouper les séquences selon les syntagmes</vt:lpstr>
      <vt:lpstr>Écriture de trois patrons</vt:lpstr>
      <vt:lpstr>Trois patrons : patron SN pour syntagme nominal</vt:lpstr>
      <vt:lpstr>Trois patrons : patron SP pour syntagme prépositionnel</vt:lpstr>
      <vt:lpstr>Trois patrons : patron SNC  pour syntagme nominal avec CC</vt:lpstr>
      <vt:lpstr>Trois patrons : SN, SP, SNC</vt:lpstr>
      <vt:lpstr>Trois patrons : SN, SP, SNC</vt:lpstr>
      <vt:lpstr>Récurrences lexico-syntaxiques dans les résultats du patron SN</vt:lpstr>
      <vt:lpstr>Récurrences lexico-syntaxiques dans les résultats du patron SN</vt:lpstr>
      <vt:lpstr>Récurrences lexico-syntaxiques dans les résultats du patron SN</vt:lpstr>
      <vt:lpstr>Résultats du patron SN :  exprimer « l’état des lieux »</vt:lpstr>
      <vt:lpstr>Résultats du patron SN :  exprimer « l’état des lieux »</vt:lpstr>
      <vt:lpstr>Résultats du patron SN : interprétations sémantiques</vt:lpstr>
      <vt:lpstr>Résultats du patron SN : constructions remarquables</vt:lpstr>
      <vt:lpstr>Récurrences lexico-syntaxiques dans les résultats du patron SP</vt:lpstr>
      <vt:lpstr>Résultats du patron SP : de A à B</vt:lpstr>
      <vt:lpstr>Récurrences lexico-syntaxiques dans les résultats du patron SNC</vt:lpstr>
      <vt:lpstr>Explications des ordres</vt:lpstr>
      <vt:lpstr>III. Bilan, limites et perspectives</vt:lpstr>
      <vt:lpstr>Bilan</vt:lpstr>
      <vt:lpstr>Limites de notre étude</vt:lpstr>
      <vt:lpstr>Perspectives</vt:lpstr>
      <vt:lpstr>Remerciements &amp; Questions</vt:lpstr>
      <vt:lpstr>Bibliographies</vt:lpstr>
      <vt:lpstr>Écriture de patron</vt:lpstr>
      <vt:lpstr>Exemple de capture</vt:lpstr>
      <vt:lpstr>Résultat global des captures</vt:lpstr>
      <vt:lpstr>Faiblesse du lien entre séquences d’étiquettes et syntagmes</vt:lpstr>
      <vt:lpstr>Résultats du patron SN : constructions remarquables</vt:lpstr>
      <vt:lpstr>Résultats du patron SN : constructions remarquables</vt:lpstr>
    </vt:vector>
  </TitlesOfParts>
  <Company>Thales 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titres de documents scientifiques :  récurrences dans les syntagmes  binominaux après un double point</dc:title>
  <dc:creator>Damien Gouteux</dc:creator>
  <cp:lastModifiedBy>Damien Gouteux</cp:lastModifiedBy>
  <cp:revision>309</cp:revision>
  <dcterms:created xsi:type="dcterms:W3CDTF">2018-09-05T14:34:25Z</dcterms:created>
  <dcterms:modified xsi:type="dcterms:W3CDTF">2018-09-16T21:15:27Z</dcterms:modified>
</cp:coreProperties>
</file>