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9"/>
  </p:notesMasterIdLst>
  <p:sldIdLst>
    <p:sldId id="256" r:id="rId2"/>
    <p:sldId id="259" r:id="rId3"/>
    <p:sldId id="267" r:id="rId4"/>
    <p:sldId id="268" r:id="rId5"/>
    <p:sldId id="269" r:id="rId6"/>
    <p:sldId id="270" r:id="rId7"/>
    <p:sldId id="274" r:id="rId8"/>
    <p:sldId id="275" r:id="rId9"/>
    <p:sldId id="282" r:id="rId10"/>
    <p:sldId id="272" r:id="rId11"/>
    <p:sldId id="276" r:id="rId12"/>
    <p:sldId id="277" r:id="rId13"/>
    <p:sldId id="278" r:id="rId14"/>
    <p:sldId id="279" r:id="rId15"/>
    <p:sldId id="283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E3A3C-E8F8-4D4E-9D3C-0DD82448FFE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45BC-8869-467A-872B-840522734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94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9FA-F51D-4CA0-BE13-B7140974288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2FE-5870-4F08-8415-0395EFFA313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69-959D-4626-A75E-FCF414266F5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9895-11BA-4EA2-B744-F42475863D58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58E7-FB62-46A5-AFC7-80C18FAB978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E486-EBBA-4A53-A4DD-0353F9A9B4C8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C5E-02B2-4FEF-8A9A-F66B3BA7407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D2B4-75CF-433C-8157-9AC9A25BC12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033E-A768-48B5-91CD-726198A8E05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696-6519-45FB-81D1-5E6A5C6A02E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4DE9-22F1-4ECC-9069-78482D1BCC78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D9E3C43-1EBB-42D3-93F2-C184DFB54B2E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me.uni-osnabrueck.de/bschwisc/archives/deuxmodeles.pdf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4E192-4B56-48FB-B1BD-7351F70CA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025732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fr-FR" dirty="0"/>
              <a:t>Structures lexico-syntaxiques nominales</a:t>
            </a:r>
            <a:br>
              <a:rPr lang="fr-FR" dirty="0"/>
            </a:br>
            <a:r>
              <a:rPr lang="fr-FR" dirty="0"/>
              <a:t>récurrentes dans les titres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CFCACF-8727-4626-8375-6FBB76D8F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401691"/>
          </a:xfrm>
        </p:spPr>
        <p:txBody>
          <a:bodyPr>
            <a:normAutofit/>
          </a:bodyPr>
          <a:lstStyle/>
          <a:p>
            <a:r>
              <a:rPr lang="fr-FR" dirty="0"/>
              <a:t>Damien Gouteux – Master 2 LITL</a:t>
            </a:r>
          </a:p>
          <a:p>
            <a:endParaRPr lang="fr-FR" dirty="0"/>
          </a:p>
          <a:p>
            <a:r>
              <a:rPr lang="fr-FR" dirty="0"/>
              <a:t>Séances de regroupement des 22 et 23 mai 2019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03C093-2FDF-4DC4-8C04-AB8891E3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79" y="2484525"/>
            <a:ext cx="2775284" cy="6839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5744A3-5CB5-4CE6-9ED5-83815576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408" y="3511203"/>
            <a:ext cx="1419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3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743BFD0-0484-40BA-9806-C06529121B0C}"/>
              </a:ext>
            </a:extLst>
          </p:cNvPr>
          <p:cNvSpPr/>
          <p:nvPr/>
        </p:nvSpPr>
        <p:spPr>
          <a:xfrm>
            <a:off x="302612" y="2273886"/>
            <a:ext cx="9725679" cy="2159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3E55133-E9C8-4308-96D5-9FA4C52577F2}"/>
              </a:ext>
            </a:extLst>
          </p:cNvPr>
          <p:cNvSpPr/>
          <p:nvPr/>
        </p:nvSpPr>
        <p:spPr>
          <a:xfrm>
            <a:off x="274733" y="4433140"/>
            <a:ext cx="6911007" cy="21592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3. Méthode</a:t>
            </a:r>
            <a:r>
              <a:rPr lang="fr-FR" sz="3600" dirty="0">
                <a:latin typeface="+mj-lt"/>
              </a:rPr>
              <a:t> 												1 /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« Dynamique technologique controversée et débat démocratique : </a:t>
            </a:r>
            <a:br>
              <a:rPr lang="fr-FR" sz="2400" dirty="0"/>
            </a:br>
            <a:r>
              <a:rPr lang="fr-FR" sz="2400" dirty="0"/>
              <a:t>le cas des micros et nanotechnologies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6 /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467F2-28B3-4BFD-B190-95B91EED2FE8}"/>
              </a:ext>
            </a:extLst>
          </p:cNvPr>
          <p:cNvSpPr/>
          <p:nvPr/>
        </p:nvSpPr>
        <p:spPr>
          <a:xfrm>
            <a:off x="870168" y="2334581"/>
            <a:ext cx="1293541" cy="4654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Dynamique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0137C-B546-400C-9FC9-E81D8C77E0CA}"/>
              </a:ext>
            </a:extLst>
          </p:cNvPr>
          <p:cNvSpPr/>
          <p:nvPr/>
        </p:nvSpPr>
        <p:spPr>
          <a:xfrm>
            <a:off x="124060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F9555-CDDC-46CD-B546-9FD1061516FA}"/>
              </a:ext>
            </a:extLst>
          </p:cNvPr>
          <p:cNvSpPr/>
          <p:nvPr/>
        </p:nvSpPr>
        <p:spPr>
          <a:xfrm>
            <a:off x="315557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controversée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82CE5-C10D-42CF-ACD4-55AD0313D828}"/>
              </a:ext>
            </a:extLst>
          </p:cNvPr>
          <p:cNvSpPr/>
          <p:nvPr/>
        </p:nvSpPr>
        <p:spPr>
          <a:xfrm>
            <a:off x="5070546" y="3020160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DB7370-4C2D-46E6-851E-B96C47B56D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16939" y="2800044"/>
            <a:ext cx="61498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3C53640-81BC-460D-83C5-F63695FCB5F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516939" y="2800044"/>
            <a:ext cx="252995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2FE8BB-4773-4FB6-B7E0-D609AE3D95F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516939" y="2800044"/>
            <a:ext cx="3948990" cy="2201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BBA19-FF73-441E-BE9A-599C51E062CC}"/>
              </a:ext>
            </a:extLst>
          </p:cNvPr>
          <p:cNvSpPr/>
          <p:nvPr/>
        </p:nvSpPr>
        <p:spPr>
          <a:xfrm>
            <a:off x="5557511" y="3589484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débat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34F5CE2-9DA0-4492-BEB9-2CF05642AE99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465929" y="3485623"/>
            <a:ext cx="982898" cy="1038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1372BFB-AA12-4A58-8BF3-A70BE4B478EF}"/>
              </a:ext>
            </a:extLst>
          </p:cNvPr>
          <p:cNvSpPr/>
          <p:nvPr/>
        </p:nvSpPr>
        <p:spPr>
          <a:xfrm>
            <a:off x="7472481" y="3589483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démocratique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AF8E849-8618-4256-8766-9A550508BF10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163709" y="2567313"/>
            <a:ext cx="6200088" cy="1022170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3FA9017-9F71-487E-882E-9BA040C8581E}"/>
              </a:ext>
            </a:extLst>
          </p:cNvPr>
          <p:cNvSpPr/>
          <p:nvPr/>
        </p:nvSpPr>
        <p:spPr>
          <a:xfrm>
            <a:off x="9031383" y="4278293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: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9E1599-0CA1-40FC-A7CE-7F6D8C85BFC3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8363797" y="4054946"/>
            <a:ext cx="924581" cy="2233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7178C5F-A080-4CE6-8702-C5872BD2C43A}"/>
              </a:ext>
            </a:extLst>
          </p:cNvPr>
          <p:cNvSpPr/>
          <p:nvPr/>
        </p:nvSpPr>
        <p:spPr>
          <a:xfrm>
            <a:off x="1039840" y="5338789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3FD89D-346A-4D6F-962D-E57504DCBC5B}"/>
              </a:ext>
            </a:extLst>
          </p:cNvPr>
          <p:cNvSpPr/>
          <p:nvPr/>
        </p:nvSpPr>
        <p:spPr>
          <a:xfrm>
            <a:off x="870168" y="4507793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8A9679-B69B-403E-AA1A-519CC3B05E14}"/>
              </a:ext>
            </a:extLst>
          </p:cNvPr>
          <p:cNvSpPr/>
          <p:nvPr/>
        </p:nvSpPr>
        <p:spPr>
          <a:xfrm>
            <a:off x="1990241" y="5323577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DF2D45-3F6F-4FD5-BBBD-53A8399E3612}"/>
              </a:ext>
            </a:extLst>
          </p:cNvPr>
          <p:cNvSpPr/>
          <p:nvPr/>
        </p:nvSpPr>
        <p:spPr>
          <a:xfrm>
            <a:off x="2528361" y="5953022"/>
            <a:ext cx="990648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C9DE23-405C-44A0-A886-C30127AB4D50}"/>
              </a:ext>
            </a:extLst>
          </p:cNvPr>
          <p:cNvSpPr/>
          <p:nvPr/>
        </p:nvSpPr>
        <p:spPr>
          <a:xfrm>
            <a:off x="3730237" y="5323577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0370C0-74C5-452D-92EE-760130E8DDDC}"/>
              </a:ext>
            </a:extLst>
          </p:cNvPr>
          <p:cNvSpPr/>
          <p:nvPr/>
        </p:nvSpPr>
        <p:spPr>
          <a:xfrm>
            <a:off x="4816992" y="5959078"/>
            <a:ext cx="188071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nanotechnologies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6D676915-89A0-44C8-A412-184E62E05154}"/>
              </a:ext>
            </a:extLst>
          </p:cNvPr>
          <p:cNvCxnSpPr>
            <a:cxnSpLocks/>
            <a:stCxn id="71" idx="2"/>
            <a:endCxn id="66" idx="0"/>
          </p:cNvCxnSpPr>
          <p:nvPr/>
        </p:nvCxnSpPr>
        <p:spPr>
          <a:xfrm>
            <a:off x="1263384" y="4973256"/>
            <a:ext cx="169672" cy="3655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43">
            <a:extLst>
              <a:ext uri="{FF2B5EF4-FFF2-40B4-BE49-F238E27FC236}">
                <a16:creationId xmlns:a16="http://schemas.microsoft.com/office/drawing/2014/main" id="{095802A3-5E00-4B2E-98D5-45AE8E0A6F40}"/>
              </a:ext>
            </a:extLst>
          </p:cNvPr>
          <p:cNvCxnSpPr>
            <a:cxnSpLocks/>
            <a:stCxn id="5" idx="1"/>
            <a:endCxn id="71" idx="0"/>
          </p:cNvCxnSpPr>
          <p:nvPr/>
        </p:nvCxnSpPr>
        <p:spPr>
          <a:xfrm rot="10800000" flipH="1" flipV="1">
            <a:off x="870168" y="2567313"/>
            <a:ext cx="393216" cy="1940480"/>
          </a:xfrm>
          <a:prstGeom prst="curvedConnector4">
            <a:avLst>
              <a:gd name="adj1" fmla="val -58136"/>
              <a:gd name="adj2" fmla="val 55997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131023F6-00FE-42C3-98DB-4D42367B4536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263384" y="4973256"/>
            <a:ext cx="1120073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A5661DD6-427D-4447-8078-64C00B647B2C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83457" y="5789040"/>
            <a:ext cx="640228" cy="1639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232A76E1-0B44-4170-969D-D81AF80820C9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>
            <a:off x="1263384" y="4973256"/>
            <a:ext cx="2862236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41B019A-0722-41E6-A0DA-19B0FD1705A1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4125620" y="5789040"/>
            <a:ext cx="1631728" cy="1700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16B8341-6B38-46BD-B395-F7DCEC32F292}"/>
              </a:ext>
            </a:extLst>
          </p:cNvPr>
          <p:cNvSpPr txBox="1"/>
          <p:nvPr/>
        </p:nvSpPr>
        <p:spPr>
          <a:xfrm>
            <a:off x="8637736" y="238884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Segment 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752E7AE-11B9-4BC2-BE4B-CCB484BA764E}"/>
              </a:ext>
            </a:extLst>
          </p:cNvPr>
          <p:cNvSpPr txBox="1"/>
          <p:nvPr/>
        </p:nvSpPr>
        <p:spPr>
          <a:xfrm>
            <a:off x="5845136" y="465683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Segment 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1E007-F7CB-4528-A371-0C9AA6B13535}"/>
              </a:ext>
            </a:extLst>
          </p:cNvPr>
          <p:cNvSpPr txBox="1"/>
          <p:nvPr/>
        </p:nvSpPr>
        <p:spPr>
          <a:xfrm>
            <a:off x="9629389" y="43711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Délimiteur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13BEA76-ABF1-46C6-AA2B-7272BC603394}"/>
              </a:ext>
            </a:extLst>
          </p:cNvPr>
          <p:cNvSpPr txBox="1"/>
          <p:nvPr/>
        </p:nvSpPr>
        <p:spPr>
          <a:xfrm>
            <a:off x="2127899" y="224871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Racine primaire</a:t>
            </a:r>
          </a:p>
        </p:txBody>
      </p:sp>
    </p:spTree>
    <p:extLst>
      <p:ext uri="{BB962C8B-B14F-4D97-AF65-F5344CB8AC3E}">
        <p14:creationId xmlns:p14="http://schemas.microsoft.com/office/powerpoint/2010/main" val="13197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743BFD0-0484-40BA-9806-C06529121B0C}"/>
              </a:ext>
            </a:extLst>
          </p:cNvPr>
          <p:cNvSpPr/>
          <p:nvPr/>
        </p:nvSpPr>
        <p:spPr>
          <a:xfrm>
            <a:off x="302612" y="2273886"/>
            <a:ext cx="9725679" cy="2159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3E55133-E9C8-4308-96D5-9FA4C52577F2}"/>
              </a:ext>
            </a:extLst>
          </p:cNvPr>
          <p:cNvSpPr/>
          <p:nvPr/>
        </p:nvSpPr>
        <p:spPr>
          <a:xfrm>
            <a:off x="274733" y="4433140"/>
            <a:ext cx="6911007" cy="21592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3. Méthode</a:t>
            </a:r>
            <a:r>
              <a:rPr lang="fr-FR" sz="3600" dirty="0">
                <a:latin typeface="+mj-lt"/>
              </a:rPr>
              <a:t> 												1 /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« Dynamique technologique controversée et débat démocratique : </a:t>
            </a:r>
            <a:br>
              <a:rPr lang="fr-FR" sz="2400" dirty="0"/>
            </a:br>
            <a:r>
              <a:rPr lang="fr-FR" sz="2400" dirty="0"/>
              <a:t>le cas des micros et nanotechnologies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6 /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467F2-28B3-4BFD-B190-95B91EED2FE8}"/>
              </a:ext>
            </a:extLst>
          </p:cNvPr>
          <p:cNvSpPr/>
          <p:nvPr/>
        </p:nvSpPr>
        <p:spPr>
          <a:xfrm>
            <a:off x="870168" y="2334581"/>
            <a:ext cx="1293541" cy="4654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Dynamique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0137C-B546-400C-9FC9-E81D8C77E0CA}"/>
              </a:ext>
            </a:extLst>
          </p:cNvPr>
          <p:cNvSpPr/>
          <p:nvPr/>
        </p:nvSpPr>
        <p:spPr>
          <a:xfrm>
            <a:off x="124060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F9555-CDDC-46CD-B546-9FD1061516FA}"/>
              </a:ext>
            </a:extLst>
          </p:cNvPr>
          <p:cNvSpPr/>
          <p:nvPr/>
        </p:nvSpPr>
        <p:spPr>
          <a:xfrm>
            <a:off x="315557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controversée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82CE5-C10D-42CF-ACD4-55AD0313D828}"/>
              </a:ext>
            </a:extLst>
          </p:cNvPr>
          <p:cNvSpPr/>
          <p:nvPr/>
        </p:nvSpPr>
        <p:spPr>
          <a:xfrm>
            <a:off x="5070546" y="3020160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DB7370-4C2D-46E6-851E-B96C47B56D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16939" y="2800044"/>
            <a:ext cx="61498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3C53640-81BC-460D-83C5-F63695FCB5F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516939" y="2800044"/>
            <a:ext cx="252995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2FE8BB-4773-4FB6-B7E0-D609AE3D95F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516939" y="2800044"/>
            <a:ext cx="3948990" cy="2201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BBA19-FF73-441E-BE9A-599C51E062CC}"/>
              </a:ext>
            </a:extLst>
          </p:cNvPr>
          <p:cNvSpPr/>
          <p:nvPr/>
        </p:nvSpPr>
        <p:spPr>
          <a:xfrm>
            <a:off x="5557511" y="3589484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débat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34F5CE2-9DA0-4492-BEB9-2CF05642AE99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465929" y="3485623"/>
            <a:ext cx="982898" cy="1038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1372BFB-AA12-4A58-8BF3-A70BE4B478EF}"/>
              </a:ext>
            </a:extLst>
          </p:cNvPr>
          <p:cNvSpPr/>
          <p:nvPr/>
        </p:nvSpPr>
        <p:spPr>
          <a:xfrm>
            <a:off x="7472481" y="3589483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démocratique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AF8E849-8618-4256-8766-9A550508BF10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163709" y="2567313"/>
            <a:ext cx="6200088" cy="1022170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3FA9017-9F71-487E-882E-9BA040C8581E}"/>
              </a:ext>
            </a:extLst>
          </p:cNvPr>
          <p:cNvSpPr/>
          <p:nvPr/>
        </p:nvSpPr>
        <p:spPr>
          <a:xfrm>
            <a:off x="9031383" y="4278293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: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9E1599-0CA1-40FC-A7CE-7F6D8C85BFC3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8363797" y="4054946"/>
            <a:ext cx="924581" cy="2233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7178C5F-A080-4CE6-8702-C5872BD2C43A}"/>
              </a:ext>
            </a:extLst>
          </p:cNvPr>
          <p:cNvSpPr/>
          <p:nvPr/>
        </p:nvSpPr>
        <p:spPr>
          <a:xfrm>
            <a:off x="1039840" y="5338789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3FD89D-346A-4D6F-962D-E57504DCBC5B}"/>
              </a:ext>
            </a:extLst>
          </p:cNvPr>
          <p:cNvSpPr/>
          <p:nvPr/>
        </p:nvSpPr>
        <p:spPr>
          <a:xfrm>
            <a:off x="870168" y="4507793"/>
            <a:ext cx="786432" cy="4654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3"/>
                </a:solidFill>
              </a:rPr>
              <a:t>cas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8A9679-B69B-403E-AA1A-519CC3B05E14}"/>
              </a:ext>
            </a:extLst>
          </p:cNvPr>
          <p:cNvSpPr/>
          <p:nvPr/>
        </p:nvSpPr>
        <p:spPr>
          <a:xfrm>
            <a:off x="1990241" y="5323577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DF2D45-3F6F-4FD5-BBBD-53A8399E3612}"/>
              </a:ext>
            </a:extLst>
          </p:cNvPr>
          <p:cNvSpPr/>
          <p:nvPr/>
        </p:nvSpPr>
        <p:spPr>
          <a:xfrm>
            <a:off x="2528361" y="5953022"/>
            <a:ext cx="990648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C9DE23-405C-44A0-A886-C30127AB4D50}"/>
              </a:ext>
            </a:extLst>
          </p:cNvPr>
          <p:cNvSpPr/>
          <p:nvPr/>
        </p:nvSpPr>
        <p:spPr>
          <a:xfrm>
            <a:off x="3730237" y="5323577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0370C0-74C5-452D-92EE-760130E8DDDC}"/>
              </a:ext>
            </a:extLst>
          </p:cNvPr>
          <p:cNvSpPr/>
          <p:nvPr/>
        </p:nvSpPr>
        <p:spPr>
          <a:xfrm>
            <a:off x="4816992" y="5959078"/>
            <a:ext cx="188071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nanotechnologies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6D676915-89A0-44C8-A412-184E62E05154}"/>
              </a:ext>
            </a:extLst>
          </p:cNvPr>
          <p:cNvCxnSpPr>
            <a:cxnSpLocks/>
            <a:stCxn id="71" idx="2"/>
            <a:endCxn id="66" idx="0"/>
          </p:cNvCxnSpPr>
          <p:nvPr/>
        </p:nvCxnSpPr>
        <p:spPr>
          <a:xfrm>
            <a:off x="1263384" y="4973256"/>
            <a:ext cx="169672" cy="3655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43">
            <a:extLst>
              <a:ext uri="{FF2B5EF4-FFF2-40B4-BE49-F238E27FC236}">
                <a16:creationId xmlns:a16="http://schemas.microsoft.com/office/drawing/2014/main" id="{095802A3-5E00-4B2E-98D5-45AE8E0A6F40}"/>
              </a:ext>
            </a:extLst>
          </p:cNvPr>
          <p:cNvCxnSpPr>
            <a:cxnSpLocks/>
            <a:stCxn id="5" idx="1"/>
            <a:endCxn id="71" idx="0"/>
          </p:cNvCxnSpPr>
          <p:nvPr/>
        </p:nvCxnSpPr>
        <p:spPr>
          <a:xfrm rot="10800000" flipH="1" flipV="1">
            <a:off x="870168" y="2567313"/>
            <a:ext cx="393216" cy="1940480"/>
          </a:xfrm>
          <a:prstGeom prst="curvedConnector4">
            <a:avLst>
              <a:gd name="adj1" fmla="val -58136"/>
              <a:gd name="adj2" fmla="val 55997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131023F6-00FE-42C3-98DB-4D42367B4536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263384" y="4973256"/>
            <a:ext cx="1120073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A5661DD6-427D-4447-8078-64C00B647B2C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83457" y="5789040"/>
            <a:ext cx="640228" cy="1639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232A76E1-0B44-4170-969D-D81AF80820C9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>
            <a:off x="1263384" y="4973256"/>
            <a:ext cx="2862236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41B019A-0722-41E6-A0DA-19B0FD1705A1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4125620" y="5789040"/>
            <a:ext cx="1631728" cy="1700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16B8341-6B38-46BD-B395-F7DCEC32F292}"/>
              </a:ext>
            </a:extLst>
          </p:cNvPr>
          <p:cNvSpPr txBox="1"/>
          <p:nvPr/>
        </p:nvSpPr>
        <p:spPr>
          <a:xfrm>
            <a:off x="8637736" y="238884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Segment 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752E7AE-11B9-4BC2-BE4B-CCB484BA764E}"/>
              </a:ext>
            </a:extLst>
          </p:cNvPr>
          <p:cNvSpPr txBox="1"/>
          <p:nvPr/>
        </p:nvSpPr>
        <p:spPr>
          <a:xfrm>
            <a:off x="5845136" y="465683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Segment 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04756C2-D24F-4B8F-BD62-8F9F8FF3A892}"/>
              </a:ext>
            </a:extLst>
          </p:cNvPr>
          <p:cNvSpPr txBox="1"/>
          <p:nvPr/>
        </p:nvSpPr>
        <p:spPr>
          <a:xfrm>
            <a:off x="9629389" y="43711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Délimiteur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1770B83-8A68-4EC6-8158-50A1F2949204}"/>
              </a:ext>
            </a:extLst>
          </p:cNvPr>
          <p:cNvSpPr txBox="1"/>
          <p:nvPr/>
        </p:nvSpPr>
        <p:spPr>
          <a:xfrm>
            <a:off x="2127899" y="224871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Racine primaire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5779CB2-F11F-4A28-B289-3F486F87F642}"/>
              </a:ext>
            </a:extLst>
          </p:cNvPr>
          <p:cNvSpPr txBox="1"/>
          <p:nvPr/>
        </p:nvSpPr>
        <p:spPr>
          <a:xfrm>
            <a:off x="1648280" y="448830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Racine secondaire</a:t>
            </a:r>
          </a:p>
        </p:txBody>
      </p:sp>
    </p:spTree>
    <p:extLst>
      <p:ext uri="{BB962C8B-B14F-4D97-AF65-F5344CB8AC3E}">
        <p14:creationId xmlns:p14="http://schemas.microsoft.com/office/powerpoint/2010/main" val="404840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3. Méthode</a:t>
            </a:r>
            <a:r>
              <a:rPr lang="fr-FR" sz="3600" dirty="0">
                <a:latin typeface="+mj-lt"/>
              </a:rPr>
              <a:t> 												2 /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« Dynamique technologique controversée et débat démocratique : </a:t>
            </a:r>
            <a:br>
              <a:rPr lang="fr-FR" sz="2400" dirty="0"/>
            </a:br>
            <a:r>
              <a:rPr lang="fr-FR" sz="2400" dirty="0"/>
              <a:t>le cas des micros et nanotechnologies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Peut se traduire par la structure suivante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On peut étudier sur la racine primaire et la racine secondaire :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Lexique et typologies des racines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Transdisciplinarités des racines et des structures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Position dans le segment, détermination, complémentation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Sémantiques des informations contenues dans la structure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sujet, focalisation, méthode, description, nom, données, résultat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7 / 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D658F0-A5F2-4056-BD95-064064A2A069}"/>
              </a:ext>
            </a:extLst>
          </p:cNvPr>
          <p:cNvSpPr/>
          <p:nvPr/>
        </p:nvSpPr>
        <p:spPr>
          <a:xfrm>
            <a:off x="3905976" y="3196268"/>
            <a:ext cx="1293541" cy="4654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Dynamique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4CB86E-6682-4822-8B65-5C3E2F4439A3}"/>
              </a:ext>
            </a:extLst>
          </p:cNvPr>
          <p:cNvSpPr/>
          <p:nvPr/>
        </p:nvSpPr>
        <p:spPr>
          <a:xfrm>
            <a:off x="5508211" y="3167737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F45409-BD6F-4E1D-83E0-74EBC8349A00}"/>
              </a:ext>
            </a:extLst>
          </p:cNvPr>
          <p:cNvSpPr/>
          <p:nvPr/>
        </p:nvSpPr>
        <p:spPr>
          <a:xfrm>
            <a:off x="6330895" y="3167737"/>
            <a:ext cx="786432" cy="4654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3"/>
                </a:solidFill>
              </a:rPr>
              <a:t>cas</a:t>
            </a:r>
          </a:p>
        </p:txBody>
      </p:sp>
    </p:spTree>
    <p:extLst>
      <p:ext uri="{BB962C8B-B14F-4D97-AF65-F5344CB8AC3E}">
        <p14:creationId xmlns:p14="http://schemas.microsoft.com/office/powerpoint/2010/main" val="398608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4. Premiers résultats</a:t>
            </a:r>
            <a:endParaRPr lang="fr-FR" sz="3600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titres sont avant tout des syntagmes nominaux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52 % des titres sont mono-segmentaux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88 % des titres ont une seule racine primaire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10 % en ont deux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29 % des titres sont bi-segmentaux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65 % des titres ont une racine primaire </a:t>
            </a:r>
            <a:r>
              <a:rPr lang="fr-FR" sz="2400" dirty="0">
                <a:sym typeface="Wingdings" panose="05000000000000000000" pitchFamily="2" charset="2"/>
              </a:rPr>
              <a:t> racine secondaire à chercher</a:t>
            </a:r>
            <a:endParaRPr lang="fr-FR" sz="2400" dirty="0"/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31 % en ont deux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Répartition : </a:t>
            </a:r>
          </a:p>
          <a:p>
            <a:pPr marL="1714500" lvl="3" indent="-342900">
              <a:buClr>
                <a:schemeClr val="accent3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84 % des titres ont une racine dans chaque segment, </a:t>
            </a:r>
          </a:p>
          <a:p>
            <a:pPr marL="1714500" lvl="3" indent="-342900">
              <a:buClr>
                <a:schemeClr val="accent3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8 % en ont deux dans le premier, </a:t>
            </a:r>
          </a:p>
          <a:p>
            <a:pPr marL="1714500" lvl="3" indent="-342900">
              <a:buClr>
                <a:schemeClr val="accent3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7 % en ont deux dans le second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8 / 10</a:t>
            </a:r>
          </a:p>
        </p:txBody>
      </p:sp>
    </p:spTree>
    <p:extLst>
      <p:ext uri="{BB962C8B-B14F-4D97-AF65-F5344CB8AC3E}">
        <p14:creationId xmlns:p14="http://schemas.microsoft.com/office/powerpoint/2010/main" val="140059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5. Points de discussion								1 / 2</a:t>
            </a:r>
            <a:endParaRPr lang="fr-FR" sz="3600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Quelle conséquence à l’affaiblissement de la définition opératoire </a:t>
            </a:r>
            <a:br>
              <a:rPr lang="fr-FR" sz="2400" dirty="0"/>
            </a:br>
            <a:r>
              <a:rPr lang="fr-FR" sz="2400" dirty="0"/>
              <a:t>des </a:t>
            </a:r>
            <a:r>
              <a:rPr lang="fr-FR" sz="2400" i="1" dirty="0" err="1"/>
              <a:t>shell</a:t>
            </a:r>
            <a:r>
              <a:rPr lang="fr-FR" sz="2400" i="1" dirty="0"/>
              <a:t> </a:t>
            </a:r>
            <a:r>
              <a:rPr lang="fr-FR" sz="2400" i="1" dirty="0" err="1"/>
              <a:t>nouns</a:t>
            </a:r>
            <a:r>
              <a:rPr lang="fr-FR" sz="2400" dirty="0"/>
              <a:t> (Schmid)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ShN</a:t>
            </a:r>
            <a:r>
              <a:rPr lang="fr-FR" sz="2400" dirty="0"/>
              <a:t> + de + proposition infinitive	Le </a:t>
            </a:r>
            <a:r>
              <a:rPr lang="fr-FR" sz="2400" u="sng" dirty="0"/>
              <a:t>problème</a:t>
            </a:r>
            <a:r>
              <a:rPr lang="fr-FR" sz="2400" dirty="0"/>
              <a:t> d’avoir un président jeune </a:t>
            </a:r>
            <a:br>
              <a:rPr lang="fr-FR" sz="2400" dirty="0"/>
            </a:br>
            <a:r>
              <a:rPr lang="fr-FR" sz="2400" dirty="0"/>
              <a:t>										comme chef des armées…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ShN</a:t>
            </a:r>
            <a:r>
              <a:rPr lang="fr-FR" sz="2400" dirty="0"/>
              <a:t> + que + proposition 			Le </a:t>
            </a:r>
            <a:r>
              <a:rPr lang="fr-FR" sz="2400" u="sng" dirty="0"/>
              <a:t>problème</a:t>
            </a:r>
            <a:r>
              <a:rPr lang="fr-FR" sz="2400" dirty="0"/>
              <a:t> qu’un président jeune soit </a:t>
            </a:r>
            <a:br>
              <a:rPr lang="fr-FR" sz="2400" dirty="0"/>
            </a:br>
            <a:r>
              <a:rPr lang="fr-FR" sz="2400" dirty="0"/>
              <a:t>										chef des armées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ShN</a:t>
            </a:r>
            <a:r>
              <a:rPr lang="fr-FR" sz="2400" dirty="0"/>
              <a:t> + être + que / de + </a:t>
            </a:r>
            <a:r>
              <a:rPr lang="fr-FR" sz="2400" dirty="0" err="1"/>
              <a:t>prop</a:t>
            </a:r>
            <a:r>
              <a:rPr lang="fr-FR" sz="2400" dirty="0"/>
              <a:t>. inf.	Le problème est qu’un président jeune soit</a:t>
            </a:r>
            <a:br>
              <a:rPr lang="fr-FR" sz="2400" dirty="0"/>
            </a:br>
            <a:r>
              <a:rPr lang="fr-FR" sz="2400" dirty="0"/>
              <a:t>										chef des armées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ShN</a:t>
            </a:r>
            <a:r>
              <a:rPr lang="fr-FR" sz="2400" dirty="0"/>
              <a:t> + syntagme prépositionnel	Le </a:t>
            </a:r>
            <a:r>
              <a:rPr lang="fr-FR" sz="2400" u="sng" dirty="0"/>
              <a:t>problème</a:t>
            </a:r>
            <a:r>
              <a:rPr lang="fr-FR" sz="2400" dirty="0"/>
              <a:t> d’un président jeune comme</a:t>
            </a:r>
            <a:br>
              <a:rPr lang="fr-FR" sz="2400" dirty="0"/>
            </a:br>
            <a:r>
              <a:rPr lang="fr-FR" sz="2400" dirty="0"/>
              <a:t>										chef des armées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Attention : </a:t>
            </a:r>
            <a:r>
              <a:rPr lang="fr-FR" sz="2400" dirty="0">
                <a:solidFill>
                  <a:schemeClr val="accent1"/>
                </a:solidFill>
              </a:rPr>
              <a:t>la décision d’un lancement prématuré </a:t>
            </a:r>
            <a:r>
              <a:rPr lang="fr-FR" sz="2400" dirty="0"/>
              <a:t>vs </a:t>
            </a:r>
            <a:r>
              <a:rPr lang="fr-FR" sz="2400" dirty="0">
                <a:solidFill>
                  <a:schemeClr val="accent6"/>
                </a:solidFill>
              </a:rPr>
              <a:t>la décision de Jean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9 / 10</a:t>
            </a:r>
          </a:p>
        </p:txBody>
      </p:sp>
    </p:spTree>
    <p:extLst>
      <p:ext uri="{BB962C8B-B14F-4D97-AF65-F5344CB8AC3E}">
        <p14:creationId xmlns:p14="http://schemas.microsoft.com/office/powerpoint/2010/main" val="27176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5. Points de discussion								2 / 2</a:t>
            </a:r>
            <a:endParaRPr lang="fr-FR" sz="3600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i="1" dirty="0" err="1"/>
              <a:t>signalling</a:t>
            </a:r>
            <a:r>
              <a:rPr lang="fr-FR" sz="2400" i="1" dirty="0"/>
              <a:t> </a:t>
            </a:r>
            <a:r>
              <a:rPr lang="fr-FR" sz="2400" i="1" dirty="0" err="1"/>
              <a:t>noun</a:t>
            </a:r>
            <a:r>
              <a:rPr lang="fr-FR" sz="2400" i="1" dirty="0"/>
              <a:t> </a:t>
            </a:r>
            <a:r>
              <a:rPr lang="fr-FR" sz="2400" dirty="0"/>
              <a:t>(</a:t>
            </a:r>
            <a:r>
              <a:rPr lang="fr-FR" sz="2400" dirty="0" err="1"/>
              <a:t>Flowerdew</a:t>
            </a:r>
            <a:r>
              <a:rPr lang="fr-FR" sz="2400" dirty="0"/>
              <a:t>): le référent ne se détermine qu’avec le contexte.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dirty="0"/>
              <a:t>		La maison de Jean au bout du chemin vs La question de construire une maison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3"/>
                </a:solidFill>
                <a:sym typeface="Wingdings" panose="05000000000000000000" pitchFamily="2" charset="2"/>
              </a:rPr>
              <a:t></a:t>
            </a:r>
            <a:r>
              <a:rPr lang="fr-FR" sz="2400" dirty="0"/>
              <a:t>Catégorisation / </a:t>
            </a:r>
            <a:r>
              <a:rPr lang="fr-FR" sz="2400" dirty="0">
                <a:solidFill>
                  <a:schemeClr val="accent3"/>
                </a:solidFill>
                <a:sym typeface="Wingdings" panose="05000000000000000000" pitchFamily="2" charset="2"/>
              </a:rPr>
              <a:t> </a:t>
            </a:r>
            <a:r>
              <a:rPr lang="fr-FR" sz="2400" dirty="0"/>
              <a:t>Formation d’un concept temporaire / </a:t>
            </a:r>
            <a:r>
              <a:rPr lang="fr-FR" sz="2400" dirty="0">
                <a:solidFill>
                  <a:schemeClr val="accent6"/>
                </a:solidFill>
                <a:sym typeface="Wingdings" panose="05000000000000000000" pitchFamily="2" charset="2"/>
              </a:rPr>
              <a:t></a:t>
            </a:r>
            <a:r>
              <a:rPr lang="fr-FR" sz="2400" dirty="0">
                <a:sym typeface="Wingdings" panose="05000000000000000000" pitchFamily="2" charset="2"/>
              </a:rPr>
              <a:t> Fonction de </a:t>
            </a:r>
            <a:r>
              <a:rPr lang="fr-FR" sz="2400" dirty="0"/>
              <a:t>pronom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10 /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72DA8-BB01-488F-B3DC-19330C49E9C3}"/>
              </a:ext>
            </a:extLst>
          </p:cNvPr>
          <p:cNvSpPr/>
          <p:nvPr/>
        </p:nvSpPr>
        <p:spPr>
          <a:xfrm>
            <a:off x="2856207" y="4655885"/>
            <a:ext cx="1588169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Signifiant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3638E-C171-4072-B9BA-C0536AA9DC00}"/>
              </a:ext>
            </a:extLst>
          </p:cNvPr>
          <p:cNvSpPr/>
          <p:nvPr/>
        </p:nvSpPr>
        <p:spPr>
          <a:xfrm>
            <a:off x="4957009" y="3630312"/>
            <a:ext cx="1588169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Signifié /</a:t>
            </a:r>
          </a:p>
          <a:p>
            <a:pPr algn="ctr"/>
            <a:r>
              <a:rPr lang="fr-FR" sz="2400" dirty="0"/>
              <a:t>Concept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56EFF-8C21-49DA-BA60-F25195CAA8CF}"/>
              </a:ext>
            </a:extLst>
          </p:cNvPr>
          <p:cNvSpPr/>
          <p:nvPr/>
        </p:nvSpPr>
        <p:spPr>
          <a:xfrm>
            <a:off x="7105931" y="4655885"/>
            <a:ext cx="1588169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Référent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8DE0E-4EE8-425A-BB7B-E27E258E02EB}"/>
              </a:ext>
            </a:extLst>
          </p:cNvPr>
          <p:cNvSpPr/>
          <p:nvPr/>
        </p:nvSpPr>
        <p:spPr>
          <a:xfrm>
            <a:off x="4957008" y="5688680"/>
            <a:ext cx="1588169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Contexte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03688-C677-4480-B1C5-4F1D7399E8B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444376" y="5081001"/>
            <a:ext cx="266155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F3E99B1-3167-4B97-B9DC-CE2DBD6A0055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flipV="1">
            <a:off x="5751093" y="5081001"/>
            <a:ext cx="1354838" cy="60767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879989E-2634-4001-8B68-7454DC116E5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flipV="1">
            <a:off x="3650292" y="4055428"/>
            <a:ext cx="1306717" cy="60045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4FFC1F8-4A0F-45E3-8CB1-D95B5EC118D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545178" y="4055428"/>
            <a:ext cx="1354838" cy="60045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C91599E-D8DC-4CE1-9B2C-E9D63B2C6211}"/>
              </a:ext>
            </a:extLst>
          </p:cNvPr>
          <p:cNvSpPr txBox="1"/>
          <p:nvPr/>
        </p:nvSpPr>
        <p:spPr>
          <a:xfrm>
            <a:off x="6919553" y="390894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Catégorise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FAEE973-4443-4010-B202-C1E18963795E}"/>
              </a:ext>
            </a:extLst>
          </p:cNvPr>
          <p:cNvSpPr txBox="1"/>
          <p:nvPr/>
        </p:nvSpPr>
        <p:spPr>
          <a:xfrm>
            <a:off x="4444371" y="512441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Concept temporaire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AC89347-CBC2-4962-8AB6-F7DB1772CE16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5775154" y="3381255"/>
            <a:ext cx="12700" cy="4249724"/>
          </a:xfrm>
          <a:prstGeom prst="curvedConnector3">
            <a:avLst>
              <a:gd name="adj1" fmla="val 10263165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F73675E-E912-4ED1-B500-CC91FAAD9F89}"/>
              </a:ext>
            </a:extLst>
          </p:cNvPr>
          <p:cNvSpPr txBox="1"/>
          <p:nvPr/>
        </p:nvSpPr>
        <p:spPr>
          <a:xfrm>
            <a:off x="7770851" y="579063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Puis, dans un second temps,</a:t>
            </a:r>
          </a:p>
          <a:p>
            <a:r>
              <a:rPr lang="fr-FR" dirty="0"/>
              <a:t>fonction de pronom</a:t>
            </a:r>
          </a:p>
        </p:txBody>
      </p:sp>
    </p:spTree>
    <p:extLst>
      <p:ext uri="{BB962C8B-B14F-4D97-AF65-F5344CB8AC3E}">
        <p14:creationId xmlns:p14="http://schemas.microsoft.com/office/powerpoint/2010/main" val="273983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Bibliographie (extraits)</a:t>
            </a:r>
            <a:endParaRPr lang="fr-FR" sz="3600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Anthony, L. (2001). Characteristic features of research article titles in computer science. </a:t>
            </a:r>
            <a:r>
              <a:rPr lang="en-US" i="1" dirty="0"/>
              <a:t>IEEE Transactions on</a:t>
            </a:r>
            <a:br>
              <a:rPr lang="en-US" i="1" dirty="0"/>
            </a:br>
            <a:r>
              <a:rPr lang="en-US" i="1" dirty="0"/>
              <a:t>Professional Communication, 44(3)</a:t>
            </a:r>
            <a:r>
              <a:rPr lang="en-US" dirty="0"/>
              <a:t>, 187-194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Flowerdew, J. &amp; Forest, R. W. (2015). </a:t>
            </a:r>
            <a:r>
              <a:rPr lang="en-US" i="1" dirty="0" err="1"/>
              <a:t>Signalling</a:t>
            </a:r>
            <a:r>
              <a:rPr lang="en-US" i="1" dirty="0"/>
              <a:t> nouns in English</a:t>
            </a:r>
            <a:r>
              <a:rPr lang="en-US" dirty="0"/>
              <a:t>. Cambridge University Press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Merrill, E., &amp; </a:t>
            </a:r>
            <a:r>
              <a:rPr lang="en-US" dirty="0" err="1"/>
              <a:t>Knipps</a:t>
            </a:r>
            <a:r>
              <a:rPr lang="en-US" dirty="0"/>
              <a:t>, A. (2014). What's in a Title?. </a:t>
            </a:r>
            <a:r>
              <a:rPr lang="en-US" i="1" dirty="0"/>
              <a:t>The Journal of Wildlife Management, 78(5)</a:t>
            </a:r>
            <a:r>
              <a:rPr lang="en-US" dirty="0"/>
              <a:t>, 761-762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Nagano, R. L. (2015). Research article titles and disciplinary conventions: A corpus study of eight disciplines. Journal of Academic Writing, 5(1), 133-144. </a:t>
            </a:r>
            <a:br>
              <a:rPr lang="en-US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Tanguy, L., Rebeyrolle, J. (à paraître). Les titres des publications scientifiques en français : fouille de texte pour le</a:t>
            </a:r>
            <a:br>
              <a:rPr lang="fr-FR" dirty="0"/>
            </a:br>
            <a:r>
              <a:rPr lang="fr-FR" dirty="0" err="1"/>
              <a:t>réperage</a:t>
            </a:r>
            <a:r>
              <a:rPr lang="fr-FR" dirty="0"/>
              <a:t> de schémas lexico-syntaxiques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Schmid, H. J. (2018). Shell </a:t>
            </a:r>
            <a:r>
              <a:rPr lang="fr-FR" dirty="0" err="1"/>
              <a:t>nouns</a:t>
            </a:r>
            <a:r>
              <a:rPr lang="fr-FR" dirty="0"/>
              <a:t> in English-a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roundup</a:t>
            </a:r>
            <a:r>
              <a:rPr lang="fr-FR" dirty="0"/>
              <a:t>. </a:t>
            </a:r>
            <a:r>
              <a:rPr lang="fr-FR" i="1" dirty="0" err="1"/>
              <a:t>Caplletra</a:t>
            </a:r>
            <a:r>
              <a:rPr lang="fr-FR" i="1" dirty="0"/>
              <a:t>. </a:t>
            </a:r>
            <a:r>
              <a:rPr lang="fr-FR" i="1" dirty="0" err="1"/>
              <a:t>Revista</a:t>
            </a:r>
            <a:r>
              <a:rPr lang="fr-FR" i="1" dirty="0"/>
              <a:t> Internacional de </a:t>
            </a:r>
            <a:r>
              <a:rPr lang="fr-FR" i="1" dirty="0" err="1"/>
              <a:t>Filologia</a:t>
            </a:r>
            <a:r>
              <a:rPr lang="fr-FR" dirty="0"/>
              <a:t>, (64),</a:t>
            </a:r>
            <a:br>
              <a:rPr lang="fr-FR" dirty="0"/>
            </a:br>
            <a:r>
              <a:rPr lang="fr-FR" dirty="0"/>
              <a:t>109-128 </a:t>
            </a:r>
            <a:br>
              <a:rPr lang="en-US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Schwischay</a:t>
            </a:r>
            <a:r>
              <a:rPr lang="fr-FR" dirty="0"/>
              <a:t>, B. (2001). Notes d’exposés sur deux modèles de description syntaxique [Document PDF]. Repéré à</a:t>
            </a:r>
            <a:br>
              <a:rPr lang="fr-FR" dirty="0"/>
            </a:br>
            <a:r>
              <a:rPr lang="fr-FR" dirty="0">
                <a:hlinkClick r:id="rId2"/>
              </a:rPr>
              <a:t>http://www.home.uni-osnabrueck.de/bschwisc/archives/deuxmodeles.pdf</a:t>
            </a:r>
            <a:r>
              <a:rPr lang="fr-FR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 err="1"/>
              <a:t>Annexe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678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4E192-4B56-48FB-B1BD-7351F70CA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025732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fr-FR" dirty="0"/>
              <a:t>Structures lexico-syntaxiques nominales</a:t>
            </a:r>
            <a:br>
              <a:rPr lang="fr-FR" dirty="0"/>
            </a:br>
            <a:r>
              <a:rPr lang="fr-FR" dirty="0"/>
              <a:t>récurrentes dans les titres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CFCACF-8727-4626-8375-6FBB76D8F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401691"/>
          </a:xfrm>
        </p:spPr>
        <p:txBody>
          <a:bodyPr>
            <a:normAutofit/>
          </a:bodyPr>
          <a:lstStyle/>
          <a:p>
            <a:r>
              <a:rPr lang="fr-FR" dirty="0"/>
              <a:t>Damien Gouteux – Master 2 LITL</a:t>
            </a:r>
          </a:p>
          <a:p>
            <a:endParaRPr lang="fr-FR" dirty="0"/>
          </a:p>
          <a:p>
            <a:r>
              <a:rPr lang="fr-FR" dirty="0"/>
              <a:t>Séances de regroupement des 22 et 23 mai 2019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03C093-2FDF-4DC4-8C04-AB8891E3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79" y="2484525"/>
            <a:ext cx="2775284" cy="6839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5744A3-5CB5-4CE6-9ED5-83815576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408" y="3511203"/>
            <a:ext cx="1419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0" y="360947"/>
            <a:ext cx="9288378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200" dirty="0">
                <a:solidFill>
                  <a:schemeClr val="accent1"/>
                </a:solidFill>
              </a:rPr>
              <a:t> </a:t>
            </a:r>
            <a:r>
              <a:rPr lang="fr-FR" sz="3200" dirty="0"/>
              <a:t>Problématique</a:t>
            </a:r>
            <a:br>
              <a:rPr lang="fr-FR" sz="3200" dirty="0"/>
            </a:br>
            <a:endParaRPr lang="fr-FR" sz="3200" dirty="0"/>
          </a:p>
          <a:p>
            <a:pPr marL="514800" indent="-514800">
              <a:buAutoNum type="arabicPeriod"/>
            </a:pPr>
            <a:r>
              <a:rPr lang="fr-FR" sz="3200" dirty="0">
                <a:solidFill>
                  <a:schemeClr val="accent1"/>
                </a:solidFill>
              </a:rPr>
              <a:t> </a:t>
            </a:r>
            <a:r>
              <a:rPr lang="fr-FR" sz="3200" dirty="0"/>
              <a:t>Données</a:t>
            </a:r>
            <a:br>
              <a:rPr lang="fr-FR" sz="3200" dirty="0"/>
            </a:br>
            <a:endParaRPr lang="fr-FR" sz="3200" dirty="0"/>
          </a:p>
          <a:p>
            <a:pPr marL="514800" indent="-514800">
              <a:buAutoNum type="arabicPeriod"/>
            </a:pPr>
            <a:r>
              <a:rPr lang="fr-FR" sz="3200" dirty="0">
                <a:solidFill>
                  <a:schemeClr val="accent1"/>
                </a:solidFill>
              </a:rPr>
              <a:t> </a:t>
            </a:r>
            <a:r>
              <a:rPr lang="fr-FR" sz="3200" dirty="0"/>
              <a:t>Méthode</a:t>
            </a:r>
            <a:br>
              <a:rPr lang="fr-FR" sz="3200" dirty="0"/>
            </a:br>
            <a:endParaRPr lang="fr-FR" sz="3200" dirty="0"/>
          </a:p>
          <a:p>
            <a:pPr marL="514800" indent="-514800">
              <a:buAutoNum type="arabicPeriod"/>
            </a:pPr>
            <a:r>
              <a:rPr lang="fr-FR" sz="3200" dirty="0">
                <a:solidFill>
                  <a:schemeClr val="accent1"/>
                </a:solidFill>
              </a:rPr>
              <a:t> </a:t>
            </a:r>
            <a:r>
              <a:rPr lang="fr-FR" sz="3200" dirty="0"/>
              <a:t>Premiers résultats</a:t>
            </a:r>
            <a:br>
              <a:rPr lang="fr-FR" sz="3200" dirty="0"/>
            </a:br>
            <a:endParaRPr lang="fr-FR" sz="3200" dirty="0"/>
          </a:p>
          <a:p>
            <a:pPr marL="514800" indent="-514800">
              <a:buAutoNum type="arabicPeriod"/>
            </a:pPr>
            <a:r>
              <a:rPr lang="fr-FR" sz="3200" dirty="0">
                <a:solidFill>
                  <a:schemeClr val="accent1"/>
                </a:solidFill>
              </a:rPr>
              <a:t> </a:t>
            </a:r>
            <a:r>
              <a:rPr lang="fr-FR" sz="3200" dirty="0"/>
              <a:t>Points de discussion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1 / 10</a:t>
            </a:r>
          </a:p>
        </p:txBody>
      </p:sp>
    </p:spTree>
    <p:extLst>
      <p:ext uri="{BB962C8B-B14F-4D97-AF65-F5344CB8AC3E}">
        <p14:creationId xmlns:p14="http://schemas.microsoft.com/office/powerpoint/2010/main" val="87971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1. Problématique 										1 /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titre un espace…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court (~10 mots) 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important car discriminant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Quelle information contient-il ? </a:t>
            </a:r>
            <a:br>
              <a:rPr lang="fr-FR" sz="2400" dirty="0"/>
            </a:br>
            <a:r>
              <a:rPr lang="fr-FR" sz="2400" dirty="0"/>
              <a:t>Quels éléments et quelle structure pour la convoyer de façon récurrente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Analyse sur 3 niveaux liés :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Lexical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Syntaxique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Sémantique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Un premier élément de réponse : les noms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2 / 10</a:t>
            </a:r>
          </a:p>
        </p:txBody>
      </p:sp>
    </p:spTree>
    <p:extLst>
      <p:ext uri="{BB962C8B-B14F-4D97-AF65-F5344CB8AC3E}">
        <p14:creationId xmlns:p14="http://schemas.microsoft.com/office/powerpoint/2010/main" val="398274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1. Problématique 										2 /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Un titre est le plus souvent un syntagme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Quels noms noyaux sont les plus fréquents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Ces noms noyaux ont-ils un ou des traits communs ?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Lexicalement : appartenance à une classe commune ?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Syntaxiquement : appartenance à des structures récurrentes communes ?</a:t>
            </a:r>
          </a:p>
          <a:p>
            <a:pPr marL="800100" lvl="1" indent="-342900">
              <a:buClr>
                <a:schemeClr val="accent1"/>
              </a:buClr>
              <a:buFont typeface="Corbel" panose="020B0503020204020204" pitchFamily="34" charset="0"/>
              <a:buChar char="−"/>
            </a:pPr>
            <a:r>
              <a:rPr lang="fr-FR" sz="2400" dirty="0"/>
              <a:t>Sémantiquement : contenu ou fonctionnement discursif communs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Et si ce trait commun était un faible contenu sémantique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Enquêtons…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3 / 10</a:t>
            </a:r>
          </a:p>
        </p:txBody>
      </p:sp>
    </p:spTree>
    <p:extLst>
      <p:ext uri="{BB962C8B-B14F-4D97-AF65-F5344CB8AC3E}">
        <p14:creationId xmlns:p14="http://schemas.microsoft.com/office/powerpoint/2010/main" val="423955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2. Données 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Corpus de titres tirés de HAL </a:t>
            </a:r>
            <a:r>
              <a:rPr lang="fr-FR" sz="2400" dirty="0">
                <a:solidFill>
                  <a:schemeClr val="accent6"/>
                </a:solidFill>
                <a:highlight>
                  <a:srgbClr val="000000"/>
                </a:highlight>
              </a:rPr>
              <a:t>•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Près de 340 000 titres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Titres d’articles, de chapitres d’ouvrage, de communication dans un congrès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Métadonnées : nombre d’auteurs, année, type et </a:t>
            </a:r>
            <a:r>
              <a:rPr lang="fr-FR" sz="2400" u="sng" dirty="0"/>
              <a:t>un</a:t>
            </a:r>
            <a:r>
              <a:rPr lang="fr-FR" sz="2400" dirty="0"/>
              <a:t> domaine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Lemmatisation et </a:t>
            </a:r>
            <a:r>
              <a:rPr lang="fr-FR" sz="2400" u="sng" dirty="0"/>
              <a:t>analyse syntaxique en dépendance</a:t>
            </a:r>
            <a:r>
              <a:rPr lang="fr-FR" sz="2400" dirty="0"/>
              <a:t> par Talismane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4 / 10</a:t>
            </a:r>
          </a:p>
        </p:txBody>
      </p:sp>
    </p:spTree>
    <p:extLst>
      <p:ext uri="{BB962C8B-B14F-4D97-AF65-F5344CB8AC3E}">
        <p14:creationId xmlns:p14="http://schemas.microsoft.com/office/powerpoint/2010/main" val="386267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Exemple de titre 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« Dynamique technologique controversée et débat démocratique : </a:t>
            </a:r>
            <a:br>
              <a:rPr lang="fr-FR" sz="2400" dirty="0"/>
            </a:br>
            <a:r>
              <a:rPr lang="fr-FR" sz="2400" dirty="0"/>
              <a:t>le cas des micros et nanotechnologies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5 /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467F2-28B3-4BFD-B190-95B91EED2FE8}"/>
              </a:ext>
            </a:extLst>
          </p:cNvPr>
          <p:cNvSpPr/>
          <p:nvPr/>
        </p:nvSpPr>
        <p:spPr>
          <a:xfrm>
            <a:off x="870168" y="2334581"/>
            <a:ext cx="1293541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Dynamique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0137C-B546-400C-9FC9-E81D8C77E0CA}"/>
              </a:ext>
            </a:extLst>
          </p:cNvPr>
          <p:cNvSpPr/>
          <p:nvPr/>
        </p:nvSpPr>
        <p:spPr>
          <a:xfrm>
            <a:off x="124060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F9555-CDDC-46CD-B546-9FD1061516FA}"/>
              </a:ext>
            </a:extLst>
          </p:cNvPr>
          <p:cNvSpPr/>
          <p:nvPr/>
        </p:nvSpPr>
        <p:spPr>
          <a:xfrm>
            <a:off x="315557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controversée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82CE5-C10D-42CF-ACD4-55AD0313D828}"/>
              </a:ext>
            </a:extLst>
          </p:cNvPr>
          <p:cNvSpPr/>
          <p:nvPr/>
        </p:nvSpPr>
        <p:spPr>
          <a:xfrm>
            <a:off x="5070546" y="3020160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DB7370-4C2D-46E6-851E-B96C47B56D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16939" y="2800044"/>
            <a:ext cx="61498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3C53640-81BC-460D-83C5-F63695FCB5F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516939" y="2800044"/>
            <a:ext cx="252995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2FE8BB-4773-4FB6-B7E0-D609AE3D95F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516939" y="2800044"/>
            <a:ext cx="3948990" cy="2201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BBA19-FF73-441E-BE9A-599C51E062CC}"/>
              </a:ext>
            </a:extLst>
          </p:cNvPr>
          <p:cNvSpPr/>
          <p:nvPr/>
        </p:nvSpPr>
        <p:spPr>
          <a:xfrm>
            <a:off x="5557511" y="3589484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débat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34F5CE2-9DA0-4492-BEB9-2CF05642AE99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465929" y="3485623"/>
            <a:ext cx="982898" cy="1038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1372BFB-AA12-4A58-8BF3-A70BE4B478EF}"/>
              </a:ext>
            </a:extLst>
          </p:cNvPr>
          <p:cNvSpPr/>
          <p:nvPr/>
        </p:nvSpPr>
        <p:spPr>
          <a:xfrm>
            <a:off x="7472481" y="3589483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démocratique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AF8E849-8618-4256-8766-9A550508BF10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163709" y="2567313"/>
            <a:ext cx="6200088" cy="1022170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3FA9017-9F71-487E-882E-9BA040C8581E}"/>
              </a:ext>
            </a:extLst>
          </p:cNvPr>
          <p:cNvSpPr/>
          <p:nvPr/>
        </p:nvSpPr>
        <p:spPr>
          <a:xfrm>
            <a:off x="9031383" y="4278293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: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9E1599-0CA1-40FC-A7CE-7F6D8C85BFC3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8363797" y="4054946"/>
            <a:ext cx="924581" cy="2233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7178C5F-A080-4CE6-8702-C5872BD2C43A}"/>
              </a:ext>
            </a:extLst>
          </p:cNvPr>
          <p:cNvSpPr/>
          <p:nvPr/>
        </p:nvSpPr>
        <p:spPr>
          <a:xfrm>
            <a:off x="1039840" y="5338789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3FD89D-346A-4D6F-962D-E57504DCBC5B}"/>
              </a:ext>
            </a:extLst>
          </p:cNvPr>
          <p:cNvSpPr/>
          <p:nvPr/>
        </p:nvSpPr>
        <p:spPr>
          <a:xfrm>
            <a:off x="870168" y="4507793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8A9679-B69B-403E-AA1A-519CC3B05E14}"/>
              </a:ext>
            </a:extLst>
          </p:cNvPr>
          <p:cNvSpPr/>
          <p:nvPr/>
        </p:nvSpPr>
        <p:spPr>
          <a:xfrm>
            <a:off x="1990241" y="5323577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DF2D45-3F6F-4FD5-BBBD-53A8399E3612}"/>
              </a:ext>
            </a:extLst>
          </p:cNvPr>
          <p:cNvSpPr/>
          <p:nvPr/>
        </p:nvSpPr>
        <p:spPr>
          <a:xfrm>
            <a:off x="2528361" y="5953022"/>
            <a:ext cx="990648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C9DE23-405C-44A0-A886-C30127AB4D50}"/>
              </a:ext>
            </a:extLst>
          </p:cNvPr>
          <p:cNvSpPr/>
          <p:nvPr/>
        </p:nvSpPr>
        <p:spPr>
          <a:xfrm>
            <a:off x="3730237" y="5323577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0370C0-74C5-452D-92EE-760130E8DDDC}"/>
              </a:ext>
            </a:extLst>
          </p:cNvPr>
          <p:cNvSpPr/>
          <p:nvPr/>
        </p:nvSpPr>
        <p:spPr>
          <a:xfrm>
            <a:off x="4816992" y="5959078"/>
            <a:ext cx="188071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nanotechnologies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6D676915-89A0-44C8-A412-184E62E05154}"/>
              </a:ext>
            </a:extLst>
          </p:cNvPr>
          <p:cNvCxnSpPr>
            <a:cxnSpLocks/>
            <a:stCxn id="71" idx="2"/>
            <a:endCxn id="66" idx="0"/>
          </p:cNvCxnSpPr>
          <p:nvPr/>
        </p:nvCxnSpPr>
        <p:spPr>
          <a:xfrm>
            <a:off x="1263384" y="4973256"/>
            <a:ext cx="169672" cy="3655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43">
            <a:extLst>
              <a:ext uri="{FF2B5EF4-FFF2-40B4-BE49-F238E27FC236}">
                <a16:creationId xmlns:a16="http://schemas.microsoft.com/office/drawing/2014/main" id="{095802A3-5E00-4B2E-98D5-45AE8E0A6F40}"/>
              </a:ext>
            </a:extLst>
          </p:cNvPr>
          <p:cNvCxnSpPr>
            <a:cxnSpLocks/>
            <a:stCxn id="5" idx="1"/>
            <a:endCxn id="71" idx="0"/>
          </p:cNvCxnSpPr>
          <p:nvPr/>
        </p:nvCxnSpPr>
        <p:spPr>
          <a:xfrm rot="10800000" flipH="1" flipV="1">
            <a:off x="870168" y="2567313"/>
            <a:ext cx="393216" cy="1940480"/>
          </a:xfrm>
          <a:prstGeom prst="curvedConnector4">
            <a:avLst>
              <a:gd name="adj1" fmla="val -58136"/>
              <a:gd name="adj2" fmla="val 5599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131023F6-00FE-42C3-98DB-4D42367B4536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263384" y="4973256"/>
            <a:ext cx="1120073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A5661DD6-427D-4447-8078-64C00B647B2C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83457" y="5789040"/>
            <a:ext cx="640228" cy="1639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232A76E1-0B44-4170-969D-D81AF80820C9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>
            <a:off x="1263384" y="4973256"/>
            <a:ext cx="2862236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41B019A-0722-41E6-A0DA-19B0FD1705A1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4125620" y="5789040"/>
            <a:ext cx="1631728" cy="1700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7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6F632F-A252-4962-A67D-8247233277CA}"/>
              </a:ext>
            </a:extLst>
          </p:cNvPr>
          <p:cNvSpPr/>
          <p:nvPr/>
        </p:nvSpPr>
        <p:spPr>
          <a:xfrm>
            <a:off x="302612" y="2273886"/>
            <a:ext cx="9725679" cy="2159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3. Méthode</a:t>
            </a:r>
            <a:r>
              <a:rPr lang="fr-FR" sz="3600" dirty="0">
                <a:latin typeface="+mj-lt"/>
              </a:rPr>
              <a:t>													1 /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« Dynamique technologique controversée et débat démocratique : </a:t>
            </a:r>
            <a:br>
              <a:rPr lang="fr-FR" sz="2400" dirty="0"/>
            </a:br>
            <a:r>
              <a:rPr lang="fr-FR" sz="2400" dirty="0"/>
              <a:t>le cas des micros et nanotechnologies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6 /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467F2-28B3-4BFD-B190-95B91EED2FE8}"/>
              </a:ext>
            </a:extLst>
          </p:cNvPr>
          <p:cNvSpPr/>
          <p:nvPr/>
        </p:nvSpPr>
        <p:spPr>
          <a:xfrm>
            <a:off x="870168" y="2334581"/>
            <a:ext cx="1293541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Dynamique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0137C-B546-400C-9FC9-E81D8C77E0CA}"/>
              </a:ext>
            </a:extLst>
          </p:cNvPr>
          <p:cNvSpPr/>
          <p:nvPr/>
        </p:nvSpPr>
        <p:spPr>
          <a:xfrm>
            <a:off x="124060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F9555-CDDC-46CD-B546-9FD1061516FA}"/>
              </a:ext>
            </a:extLst>
          </p:cNvPr>
          <p:cNvSpPr/>
          <p:nvPr/>
        </p:nvSpPr>
        <p:spPr>
          <a:xfrm>
            <a:off x="315557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controversée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82CE5-C10D-42CF-ACD4-55AD0313D828}"/>
              </a:ext>
            </a:extLst>
          </p:cNvPr>
          <p:cNvSpPr/>
          <p:nvPr/>
        </p:nvSpPr>
        <p:spPr>
          <a:xfrm>
            <a:off x="5070546" y="3020160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DB7370-4C2D-46E6-851E-B96C47B56D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16939" y="2800044"/>
            <a:ext cx="61498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3C53640-81BC-460D-83C5-F63695FCB5F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516939" y="2800044"/>
            <a:ext cx="252995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2FE8BB-4773-4FB6-B7E0-D609AE3D95F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516939" y="2800044"/>
            <a:ext cx="3948990" cy="2201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BBA19-FF73-441E-BE9A-599C51E062CC}"/>
              </a:ext>
            </a:extLst>
          </p:cNvPr>
          <p:cNvSpPr/>
          <p:nvPr/>
        </p:nvSpPr>
        <p:spPr>
          <a:xfrm>
            <a:off x="5557511" y="3589484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débat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34F5CE2-9DA0-4492-BEB9-2CF05642AE99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465929" y="3485623"/>
            <a:ext cx="982898" cy="1038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1372BFB-AA12-4A58-8BF3-A70BE4B478EF}"/>
              </a:ext>
            </a:extLst>
          </p:cNvPr>
          <p:cNvSpPr/>
          <p:nvPr/>
        </p:nvSpPr>
        <p:spPr>
          <a:xfrm>
            <a:off x="7472481" y="3589483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démocratique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AF8E849-8618-4256-8766-9A550508BF10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163709" y="2567313"/>
            <a:ext cx="6200088" cy="1022170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3FA9017-9F71-487E-882E-9BA040C8581E}"/>
              </a:ext>
            </a:extLst>
          </p:cNvPr>
          <p:cNvSpPr/>
          <p:nvPr/>
        </p:nvSpPr>
        <p:spPr>
          <a:xfrm>
            <a:off x="9031383" y="4278293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: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9E1599-0CA1-40FC-A7CE-7F6D8C85BFC3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8363797" y="4054946"/>
            <a:ext cx="924581" cy="2233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7178C5F-A080-4CE6-8702-C5872BD2C43A}"/>
              </a:ext>
            </a:extLst>
          </p:cNvPr>
          <p:cNvSpPr/>
          <p:nvPr/>
        </p:nvSpPr>
        <p:spPr>
          <a:xfrm>
            <a:off x="1039840" y="5338789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3FD89D-346A-4D6F-962D-E57504DCBC5B}"/>
              </a:ext>
            </a:extLst>
          </p:cNvPr>
          <p:cNvSpPr/>
          <p:nvPr/>
        </p:nvSpPr>
        <p:spPr>
          <a:xfrm>
            <a:off x="870168" y="4507793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8A9679-B69B-403E-AA1A-519CC3B05E14}"/>
              </a:ext>
            </a:extLst>
          </p:cNvPr>
          <p:cNvSpPr/>
          <p:nvPr/>
        </p:nvSpPr>
        <p:spPr>
          <a:xfrm>
            <a:off x="1990241" y="5323577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DF2D45-3F6F-4FD5-BBBD-53A8399E3612}"/>
              </a:ext>
            </a:extLst>
          </p:cNvPr>
          <p:cNvSpPr/>
          <p:nvPr/>
        </p:nvSpPr>
        <p:spPr>
          <a:xfrm>
            <a:off x="2528361" y="5953022"/>
            <a:ext cx="990648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C9DE23-405C-44A0-A886-C30127AB4D50}"/>
              </a:ext>
            </a:extLst>
          </p:cNvPr>
          <p:cNvSpPr/>
          <p:nvPr/>
        </p:nvSpPr>
        <p:spPr>
          <a:xfrm>
            <a:off x="3730237" y="5323577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0370C0-74C5-452D-92EE-760130E8DDDC}"/>
              </a:ext>
            </a:extLst>
          </p:cNvPr>
          <p:cNvSpPr/>
          <p:nvPr/>
        </p:nvSpPr>
        <p:spPr>
          <a:xfrm>
            <a:off x="4816992" y="5959078"/>
            <a:ext cx="188071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nanotechnologies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6D676915-89A0-44C8-A412-184E62E05154}"/>
              </a:ext>
            </a:extLst>
          </p:cNvPr>
          <p:cNvCxnSpPr>
            <a:cxnSpLocks/>
            <a:stCxn id="71" idx="2"/>
            <a:endCxn id="66" idx="0"/>
          </p:cNvCxnSpPr>
          <p:nvPr/>
        </p:nvCxnSpPr>
        <p:spPr>
          <a:xfrm>
            <a:off x="1263384" y="4973256"/>
            <a:ext cx="169672" cy="3655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43">
            <a:extLst>
              <a:ext uri="{FF2B5EF4-FFF2-40B4-BE49-F238E27FC236}">
                <a16:creationId xmlns:a16="http://schemas.microsoft.com/office/drawing/2014/main" id="{095802A3-5E00-4B2E-98D5-45AE8E0A6F40}"/>
              </a:ext>
            </a:extLst>
          </p:cNvPr>
          <p:cNvCxnSpPr>
            <a:cxnSpLocks/>
            <a:stCxn id="5" idx="1"/>
            <a:endCxn id="71" idx="0"/>
          </p:cNvCxnSpPr>
          <p:nvPr/>
        </p:nvCxnSpPr>
        <p:spPr>
          <a:xfrm rot="10800000" flipH="1" flipV="1">
            <a:off x="870168" y="2567313"/>
            <a:ext cx="393216" cy="1940480"/>
          </a:xfrm>
          <a:prstGeom prst="curvedConnector4">
            <a:avLst>
              <a:gd name="adj1" fmla="val -58136"/>
              <a:gd name="adj2" fmla="val 5599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131023F6-00FE-42C3-98DB-4D42367B4536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263384" y="4973256"/>
            <a:ext cx="1120073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A5661DD6-427D-4447-8078-64C00B647B2C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83457" y="5789040"/>
            <a:ext cx="640228" cy="1639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232A76E1-0B44-4170-969D-D81AF80820C9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>
            <a:off x="1263384" y="4973256"/>
            <a:ext cx="2862236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41B019A-0722-41E6-A0DA-19B0FD1705A1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4125620" y="5789040"/>
            <a:ext cx="1631728" cy="1700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1AF18C6-8762-40F7-B91B-97B20B7F4ECC}"/>
              </a:ext>
            </a:extLst>
          </p:cNvPr>
          <p:cNvSpPr txBox="1"/>
          <p:nvPr/>
        </p:nvSpPr>
        <p:spPr>
          <a:xfrm>
            <a:off x="8637736" y="238884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Segment 1</a:t>
            </a:r>
          </a:p>
        </p:txBody>
      </p:sp>
    </p:spTree>
    <p:extLst>
      <p:ext uri="{BB962C8B-B14F-4D97-AF65-F5344CB8AC3E}">
        <p14:creationId xmlns:p14="http://schemas.microsoft.com/office/powerpoint/2010/main" val="334041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3C8BB2F-5282-4A4E-A080-05A8F22F8362}"/>
              </a:ext>
            </a:extLst>
          </p:cNvPr>
          <p:cNvSpPr/>
          <p:nvPr/>
        </p:nvSpPr>
        <p:spPr>
          <a:xfrm>
            <a:off x="274733" y="4433140"/>
            <a:ext cx="6911007" cy="21592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6F632F-A252-4962-A67D-8247233277CA}"/>
              </a:ext>
            </a:extLst>
          </p:cNvPr>
          <p:cNvSpPr/>
          <p:nvPr/>
        </p:nvSpPr>
        <p:spPr>
          <a:xfrm>
            <a:off x="302612" y="2273886"/>
            <a:ext cx="9725679" cy="2159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3. Méthode</a:t>
            </a:r>
            <a:r>
              <a:rPr lang="fr-FR" sz="3600" dirty="0">
                <a:latin typeface="+mj-lt"/>
              </a:rPr>
              <a:t>													1 /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« Dynamique technologique controversée et débat démocratique : </a:t>
            </a:r>
            <a:br>
              <a:rPr lang="fr-FR" sz="2400" dirty="0"/>
            </a:br>
            <a:r>
              <a:rPr lang="fr-FR" sz="2400" dirty="0"/>
              <a:t>le cas des micros et nanotechnologies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6 /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467F2-28B3-4BFD-B190-95B91EED2FE8}"/>
              </a:ext>
            </a:extLst>
          </p:cNvPr>
          <p:cNvSpPr/>
          <p:nvPr/>
        </p:nvSpPr>
        <p:spPr>
          <a:xfrm>
            <a:off x="870168" y="2334581"/>
            <a:ext cx="1293541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Dynamique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0137C-B546-400C-9FC9-E81D8C77E0CA}"/>
              </a:ext>
            </a:extLst>
          </p:cNvPr>
          <p:cNvSpPr/>
          <p:nvPr/>
        </p:nvSpPr>
        <p:spPr>
          <a:xfrm>
            <a:off x="124060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F9555-CDDC-46CD-B546-9FD1061516FA}"/>
              </a:ext>
            </a:extLst>
          </p:cNvPr>
          <p:cNvSpPr/>
          <p:nvPr/>
        </p:nvSpPr>
        <p:spPr>
          <a:xfrm>
            <a:off x="315557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controversée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82CE5-C10D-42CF-ACD4-55AD0313D828}"/>
              </a:ext>
            </a:extLst>
          </p:cNvPr>
          <p:cNvSpPr/>
          <p:nvPr/>
        </p:nvSpPr>
        <p:spPr>
          <a:xfrm>
            <a:off x="5070546" y="3020160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DB7370-4C2D-46E6-851E-B96C47B56D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16939" y="2800044"/>
            <a:ext cx="61498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3C53640-81BC-460D-83C5-F63695FCB5F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516939" y="2800044"/>
            <a:ext cx="252995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2FE8BB-4773-4FB6-B7E0-D609AE3D95F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516939" y="2800044"/>
            <a:ext cx="3948990" cy="2201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BBA19-FF73-441E-BE9A-599C51E062CC}"/>
              </a:ext>
            </a:extLst>
          </p:cNvPr>
          <p:cNvSpPr/>
          <p:nvPr/>
        </p:nvSpPr>
        <p:spPr>
          <a:xfrm>
            <a:off x="5557511" y="3589484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débat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34F5CE2-9DA0-4492-BEB9-2CF05642AE99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465929" y="3485623"/>
            <a:ext cx="982898" cy="1038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1372BFB-AA12-4A58-8BF3-A70BE4B478EF}"/>
              </a:ext>
            </a:extLst>
          </p:cNvPr>
          <p:cNvSpPr/>
          <p:nvPr/>
        </p:nvSpPr>
        <p:spPr>
          <a:xfrm>
            <a:off x="7472481" y="3589483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démocratique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AF8E849-8618-4256-8766-9A550508BF10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163709" y="2567313"/>
            <a:ext cx="6200088" cy="1022170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3FA9017-9F71-487E-882E-9BA040C8581E}"/>
              </a:ext>
            </a:extLst>
          </p:cNvPr>
          <p:cNvSpPr/>
          <p:nvPr/>
        </p:nvSpPr>
        <p:spPr>
          <a:xfrm>
            <a:off x="9031383" y="4278293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: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9E1599-0CA1-40FC-A7CE-7F6D8C85BFC3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8363797" y="4054946"/>
            <a:ext cx="924581" cy="2233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7178C5F-A080-4CE6-8702-C5872BD2C43A}"/>
              </a:ext>
            </a:extLst>
          </p:cNvPr>
          <p:cNvSpPr/>
          <p:nvPr/>
        </p:nvSpPr>
        <p:spPr>
          <a:xfrm>
            <a:off x="1039840" y="5338789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3FD89D-346A-4D6F-962D-E57504DCBC5B}"/>
              </a:ext>
            </a:extLst>
          </p:cNvPr>
          <p:cNvSpPr/>
          <p:nvPr/>
        </p:nvSpPr>
        <p:spPr>
          <a:xfrm>
            <a:off x="870168" y="4507793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8A9679-B69B-403E-AA1A-519CC3B05E14}"/>
              </a:ext>
            </a:extLst>
          </p:cNvPr>
          <p:cNvSpPr/>
          <p:nvPr/>
        </p:nvSpPr>
        <p:spPr>
          <a:xfrm>
            <a:off x="1990241" y="5323577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DF2D45-3F6F-4FD5-BBBD-53A8399E3612}"/>
              </a:ext>
            </a:extLst>
          </p:cNvPr>
          <p:cNvSpPr/>
          <p:nvPr/>
        </p:nvSpPr>
        <p:spPr>
          <a:xfrm>
            <a:off x="2528361" y="5953022"/>
            <a:ext cx="990648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C9DE23-405C-44A0-A886-C30127AB4D50}"/>
              </a:ext>
            </a:extLst>
          </p:cNvPr>
          <p:cNvSpPr/>
          <p:nvPr/>
        </p:nvSpPr>
        <p:spPr>
          <a:xfrm>
            <a:off x="3730237" y="5323577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0370C0-74C5-452D-92EE-760130E8DDDC}"/>
              </a:ext>
            </a:extLst>
          </p:cNvPr>
          <p:cNvSpPr/>
          <p:nvPr/>
        </p:nvSpPr>
        <p:spPr>
          <a:xfrm>
            <a:off x="4816992" y="5959078"/>
            <a:ext cx="188071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nanotechnologies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6D676915-89A0-44C8-A412-184E62E05154}"/>
              </a:ext>
            </a:extLst>
          </p:cNvPr>
          <p:cNvCxnSpPr>
            <a:cxnSpLocks/>
            <a:stCxn id="71" idx="2"/>
            <a:endCxn id="66" idx="0"/>
          </p:cNvCxnSpPr>
          <p:nvPr/>
        </p:nvCxnSpPr>
        <p:spPr>
          <a:xfrm>
            <a:off x="1263384" y="4973256"/>
            <a:ext cx="169672" cy="3655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43">
            <a:extLst>
              <a:ext uri="{FF2B5EF4-FFF2-40B4-BE49-F238E27FC236}">
                <a16:creationId xmlns:a16="http://schemas.microsoft.com/office/drawing/2014/main" id="{095802A3-5E00-4B2E-98D5-45AE8E0A6F40}"/>
              </a:ext>
            </a:extLst>
          </p:cNvPr>
          <p:cNvCxnSpPr>
            <a:cxnSpLocks/>
            <a:stCxn id="5" idx="1"/>
            <a:endCxn id="71" idx="0"/>
          </p:cNvCxnSpPr>
          <p:nvPr/>
        </p:nvCxnSpPr>
        <p:spPr>
          <a:xfrm rot="10800000" flipH="1" flipV="1">
            <a:off x="870168" y="2567313"/>
            <a:ext cx="393216" cy="1940480"/>
          </a:xfrm>
          <a:prstGeom prst="curvedConnector4">
            <a:avLst>
              <a:gd name="adj1" fmla="val -58136"/>
              <a:gd name="adj2" fmla="val 5599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131023F6-00FE-42C3-98DB-4D42367B4536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263384" y="4973256"/>
            <a:ext cx="1120073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A5661DD6-427D-4447-8078-64C00B647B2C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83457" y="5789040"/>
            <a:ext cx="640228" cy="1639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232A76E1-0B44-4170-969D-D81AF80820C9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>
            <a:off x="1263384" y="4973256"/>
            <a:ext cx="2862236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41B019A-0722-41E6-A0DA-19B0FD1705A1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4125620" y="5789040"/>
            <a:ext cx="1631728" cy="1700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1AF18C6-8762-40F7-B91B-97B20B7F4ECC}"/>
              </a:ext>
            </a:extLst>
          </p:cNvPr>
          <p:cNvSpPr txBox="1"/>
          <p:nvPr/>
        </p:nvSpPr>
        <p:spPr>
          <a:xfrm>
            <a:off x="8637736" y="238884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Segment 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B10C087-1A48-48D8-A088-89B06445A7B4}"/>
              </a:ext>
            </a:extLst>
          </p:cNvPr>
          <p:cNvSpPr txBox="1"/>
          <p:nvPr/>
        </p:nvSpPr>
        <p:spPr>
          <a:xfrm>
            <a:off x="5845136" y="465683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Segment 2</a:t>
            </a:r>
          </a:p>
        </p:txBody>
      </p:sp>
    </p:spTree>
    <p:extLst>
      <p:ext uri="{BB962C8B-B14F-4D97-AF65-F5344CB8AC3E}">
        <p14:creationId xmlns:p14="http://schemas.microsoft.com/office/powerpoint/2010/main" val="1336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3C8BB2F-5282-4A4E-A080-05A8F22F8362}"/>
              </a:ext>
            </a:extLst>
          </p:cNvPr>
          <p:cNvSpPr/>
          <p:nvPr/>
        </p:nvSpPr>
        <p:spPr>
          <a:xfrm>
            <a:off x="274733" y="4433140"/>
            <a:ext cx="6911007" cy="21592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6F632F-A252-4962-A67D-8247233277CA}"/>
              </a:ext>
            </a:extLst>
          </p:cNvPr>
          <p:cNvSpPr/>
          <p:nvPr/>
        </p:nvSpPr>
        <p:spPr>
          <a:xfrm>
            <a:off x="302612" y="2273886"/>
            <a:ext cx="9725679" cy="2159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0661B-3AD6-4C05-BC6A-3D1E0E7F33BB}"/>
              </a:ext>
            </a:extLst>
          </p:cNvPr>
          <p:cNvSpPr/>
          <p:nvPr/>
        </p:nvSpPr>
        <p:spPr>
          <a:xfrm>
            <a:off x="-1" y="360947"/>
            <a:ext cx="928837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atin typeface="+mj-lt"/>
              </a:rPr>
              <a:t>	</a:t>
            </a:r>
            <a:r>
              <a:rPr lang="fr-FR" sz="3600" dirty="0"/>
              <a:t> 3. Méthode</a:t>
            </a:r>
            <a:r>
              <a:rPr lang="fr-FR" sz="3600" dirty="0">
                <a:latin typeface="+mj-lt"/>
              </a:rPr>
              <a:t>													1 /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1406F8-4CDD-4C21-8A4F-0E25BE6B77B4}"/>
              </a:ext>
            </a:extLst>
          </p:cNvPr>
          <p:cNvSpPr txBox="1"/>
          <p:nvPr/>
        </p:nvSpPr>
        <p:spPr>
          <a:xfrm>
            <a:off x="561474" y="1515979"/>
            <a:ext cx="1106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« Dynamique technologique controversée et débat démocratique : </a:t>
            </a:r>
            <a:br>
              <a:rPr lang="fr-FR" sz="2400" dirty="0"/>
            </a:br>
            <a:r>
              <a:rPr lang="fr-FR" sz="2400" dirty="0"/>
              <a:t>le cas des micros et nanotechnologies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AF7A1-42C3-4DA3-B16F-B7F112B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6 /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467F2-28B3-4BFD-B190-95B91EED2FE8}"/>
              </a:ext>
            </a:extLst>
          </p:cNvPr>
          <p:cNvSpPr/>
          <p:nvPr/>
        </p:nvSpPr>
        <p:spPr>
          <a:xfrm>
            <a:off x="870168" y="2334581"/>
            <a:ext cx="1293541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Dynamique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0137C-B546-400C-9FC9-E81D8C77E0CA}"/>
              </a:ext>
            </a:extLst>
          </p:cNvPr>
          <p:cNvSpPr/>
          <p:nvPr/>
        </p:nvSpPr>
        <p:spPr>
          <a:xfrm>
            <a:off x="124060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F9555-CDDC-46CD-B546-9FD1061516FA}"/>
              </a:ext>
            </a:extLst>
          </p:cNvPr>
          <p:cNvSpPr/>
          <p:nvPr/>
        </p:nvSpPr>
        <p:spPr>
          <a:xfrm>
            <a:off x="3155575" y="3039879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controversée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82CE5-C10D-42CF-ACD4-55AD0313D828}"/>
              </a:ext>
            </a:extLst>
          </p:cNvPr>
          <p:cNvSpPr/>
          <p:nvPr/>
        </p:nvSpPr>
        <p:spPr>
          <a:xfrm>
            <a:off x="5070546" y="3020160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DB7370-4C2D-46E6-851E-B96C47B56D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16939" y="2800044"/>
            <a:ext cx="61498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3C53640-81BC-460D-83C5-F63695FCB5F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516939" y="2800044"/>
            <a:ext cx="2529952" cy="23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2FE8BB-4773-4FB6-B7E0-D609AE3D95F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516939" y="2800044"/>
            <a:ext cx="3948990" cy="2201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BBA19-FF73-441E-BE9A-599C51E062CC}"/>
              </a:ext>
            </a:extLst>
          </p:cNvPr>
          <p:cNvSpPr/>
          <p:nvPr/>
        </p:nvSpPr>
        <p:spPr>
          <a:xfrm>
            <a:off x="5557511" y="3589484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débat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34F5CE2-9DA0-4492-BEB9-2CF05642AE99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465929" y="3485623"/>
            <a:ext cx="982898" cy="1038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1372BFB-AA12-4A58-8BF3-A70BE4B478EF}"/>
              </a:ext>
            </a:extLst>
          </p:cNvPr>
          <p:cNvSpPr/>
          <p:nvPr/>
        </p:nvSpPr>
        <p:spPr>
          <a:xfrm>
            <a:off x="7472481" y="3589483"/>
            <a:ext cx="17826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démocratique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AF8E849-8618-4256-8766-9A550508BF10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163709" y="2567313"/>
            <a:ext cx="6200088" cy="1022170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3FA9017-9F71-487E-882E-9BA040C8581E}"/>
              </a:ext>
            </a:extLst>
          </p:cNvPr>
          <p:cNvSpPr/>
          <p:nvPr/>
        </p:nvSpPr>
        <p:spPr>
          <a:xfrm>
            <a:off x="9031383" y="4278293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: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9E1599-0CA1-40FC-A7CE-7F6D8C85BFC3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8363797" y="4054946"/>
            <a:ext cx="924581" cy="2233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7178C5F-A080-4CE6-8702-C5872BD2C43A}"/>
              </a:ext>
            </a:extLst>
          </p:cNvPr>
          <p:cNvSpPr/>
          <p:nvPr/>
        </p:nvSpPr>
        <p:spPr>
          <a:xfrm>
            <a:off x="1039840" y="5338789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3FD89D-346A-4D6F-962D-E57504DCBC5B}"/>
              </a:ext>
            </a:extLst>
          </p:cNvPr>
          <p:cNvSpPr/>
          <p:nvPr/>
        </p:nvSpPr>
        <p:spPr>
          <a:xfrm>
            <a:off x="870168" y="4507793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8A9679-B69B-403E-AA1A-519CC3B05E14}"/>
              </a:ext>
            </a:extLst>
          </p:cNvPr>
          <p:cNvSpPr/>
          <p:nvPr/>
        </p:nvSpPr>
        <p:spPr>
          <a:xfrm>
            <a:off x="1990241" y="5323577"/>
            <a:ext cx="78643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DF2D45-3F6F-4FD5-BBBD-53A8399E3612}"/>
              </a:ext>
            </a:extLst>
          </p:cNvPr>
          <p:cNvSpPr/>
          <p:nvPr/>
        </p:nvSpPr>
        <p:spPr>
          <a:xfrm>
            <a:off x="2528361" y="5953022"/>
            <a:ext cx="990648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C9DE23-405C-44A0-A886-C30127AB4D50}"/>
              </a:ext>
            </a:extLst>
          </p:cNvPr>
          <p:cNvSpPr/>
          <p:nvPr/>
        </p:nvSpPr>
        <p:spPr>
          <a:xfrm>
            <a:off x="3730237" y="5323577"/>
            <a:ext cx="790766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0370C0-74C5-452D-92EE-760130E8DDDC}"/>
              </a:ext>
            </a:extLst>
          </p:cNvPr>
          <p:cNvSpPr/>
          <p:nvPr/>
        </p:nvSpPr>
        <p:spPr>
          <a:xfrm>
            <a:off x="4816992" y="5959078"/>
            <a:ext cx="1880712" cy="46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nanotechnologies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6D676915-89A0-44C8-A412-184E62E05154}"/>
              </a:ext>
            </a:extLst>
          </p:cNvPr>
          <p:cNvCxnSpPr>
            <a:cxnSpLocks/>
            <a:stCxn id="71" idx="2"/>
            <a:endCxn id="66" idx="0"/>
          </p:cNvCxnSpPr>
          <p:nvPr/>
        </p:nvCxnSpPr>
        <p:spPr>
          <a:xfrm>
            <a:off x="1263384" y="4973256"/>
            <a:ext cx="169672" cy="3655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43">
            <a:extLst>
              <a:ext uri="{FF2B5EF4-FFF2-40B4-BE49-F238E27FC236}">
                <a16:creationId xmlns:a16="http://schemas.microsoft.com/office/drawing/2014/main" id="{095802A3-5E00-4B2E-98D5-45AE8E0A6F40}"/>
              </a:ext>
            </a:extLst>
          </p:cNvPr>
          <p:cNvCxnSpPr>
            <a:cxnSpLocks/>
            <a:stCxn id="5" idx="1"/>
            <a:endCxn id="71" idx="0"/>
          </p:cNvCxnSpPr>
          <p:nvPr/>
        </p:nvCxnSpPr>
        <p:spPr>
          <a:xfrm rot="10800000" flipH="1" flipV="1">
            <a:off x="870168" y="2567313"/>
            <a:ext cx="393216" cy="1940480"/>
          </a:xfrm>
          <a:prstGeom prst="curvedConnector4">
            <a:avLst>
              <a:gd name="adj1" fmla="val -58136"/>
              <a:gd name="adj2" fmla="val 5599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131023F6-00FE-42C3-98DB-4D42367B4536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263384" y="4973256"/>
            <a:ext cx="1120073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A5661DD6-427D-4447-8078-64C00B647B2C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83457" y="5789040"/>
            <a:ext cx="640228" cy="1639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232A76E1-0B44-4170-969D-D81AF80820C9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>
            <a:off x="1263384" y="4973256"/>
            <a:ext cx="2862236" cy="350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41B019A-0722-41E6-A0DA-19B0FD1705A1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4125620" y="5789040"/>
            <a:ext cx="1631728" cy="1700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1AF18C6-8762-40F7-B91B-97B20B7F4ECC}"/>
              </a:ext>
            </a:extLst>
          </p:cNvPr>
          <p:cNvSpPr txBox="1"/>
          <p:nvPr/>
        </p:nvSpPr>
        <p:spPr>
          <a:xfrm>
            <a:off x="8637736" y="238884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Segment 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B10C087-1A48-48D8-A088-89B06445A7B4}"/>
              </a:ext>
            </a:extLst>
          </p:cNvPr>
          <p:cNvSpPr txBox="1"/>
          <p:nvPr/>
        </p:nvSpPr>
        <p:spPr>
          <a:xfrm>
            <a:off x="5845136" y="465683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Segment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25BEF8-8273-4374-9DD1-AE7D9E2DEE51}"/>
              </a:ext>
            </a:extLst>
          </p:cNvPr>
          <p:cNvSpPr txBox="1"/>
          <p:nvPr/>
        </p:nvSpPr>
        <p:spPr>
          <a:xfrm>
            <a:off x="9629389" y="43711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Délimiteur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32F93-864A-49EE-ADEF-71CFD33463E7}"/>
              </a:ext>
            </a:extLst>
          </p:cNvPr>
          <p:cNvSpPr/>
          <p:nvPr/>
        </p:nvSpPr>
        <p:spPr>
          <a:xfrm>
            <a:off x="10028291" y="5090845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8FA91F-DF0F-404A-8F46-02D5EA4F764C}"/>
              </a:ext>
            </a:extLst>
          </p:cNvPr>
          <p:cNvSpPr/>
          <p:nvPr/>
        </p:nvSpPr>
        <p:spPr>
          <a:xfrm>
            <a:off x="10671621" y="5106057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5ED056-1D7C-4DC6-9A66-515DA91BBC47}"/>
              </a:ext>
            </a:extLst>
          </p:cNvPr>
          <p:cNvSpPr/>
          <p:nvPr/>
        </p:nvSpPr>
        <p:spPr>
          <a:xfrm>
            <a:off x="10028291" y="5720290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BAD746-BFDB-47CE-A856-EBE8AD929E52}"/>
              </a:ext>
            </a:extLst>
          </p:cNvPr>
          <p:cNvSpPr/>
          <p:nvPr/>
        </p:nvSpPr>
        <p:spPr>
          <a:xfrm>
            <a:off x="10671621" y="5716819"/>
            <a:ext cx="513990" cy="4654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!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360F4395-0F91-47FF-B400-A52368D05A01}"/>
              </a:ext>
            </a:extLst>
          </p:cNvPr>
          <p:cNvSpPr/>
          <p:nvPr/>
        </p:nvSpPr>
        <p:spPr>
          <a:xfrm>
            <a:off x="9906863" y="4892366"/>
            <a:ext cx="57465" cy="1543845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ccolade ouvrante 40">
            <a:extLst>
              <a:ext uri="{FF2B5EF4-FFF2-40B4-BE49-F238E27FC236}">
                <a16:creationId xmlns:a16="http://schemas.microsoft.com/office/drawing/2014/main" id="{50EB16B4-06DA-4B05-AC72-EA9195149773}"/>
              </a:ext>
            </a:extLst>
          </p:cNvPr>
          <p:cNvSpPr/>
          <p:nvPr/>
        </p:nvSpPr>
        <p:spPr>
          <a:xfrm rot="10800000">
            <a:off x="11249574" y="4892366"/>
            <a:ext cx="57465" cy="1543845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508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249</TotalTime>
  <Words>432</Words>
  <Application>Microsoft Office PowerPoint</Application>
  <PresentationFormat>Grand écran</PresentationFormat>
  <Paragraphs>238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 2</vt:lpstr>
      <vt:lpstr>Cadre</vt:lpstr>
      <vt:lpstr>Structures lexico-syntaxiques nominales récurrentes dans les titres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Structures lexico-syntaxiques nominales récurrentes dans les titres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lexico-syntaxiques nominales récurrentes dans les titres</dc:title>
  <dc:creator>Damien Gouteux</dc:creator>
  <cp:lastModifiedBy>Damien Gouteux</cp:lastModifiedBy>
  <cp:revision>29</cp:revision>
  <dcterms:created xsi:type="dcterms:W3CDTF">2019-05-21T16:53:38Z</dcterms:created>
  <dcterms:modified xsi:type="dcterms:W3CDTF">2019-05-21T21:03:37Z</dcterms:modified>
</cp:coreProperties>
</file>