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99" r:id="rId4"/>
    <p:sldId id="300" r:id="rId5"/>
    <p:sldId id="297" r:id="rId6"/>
    <p:sldId id="261" r:id="rId7"/>
    <p:sldId id="264" r:id="rId8"/>
    <p:sldId id="262" r:id="rId9"/>
    <p:sldId id="266" r:id="rId10"/>
    <p:sldId id="278" r:id="rId11"/>
    <p:sldId id="280" r:id="rId12"/>
    <p:sldId id="277" r:id="rId13"/>
    <p:sldId id="279" r:id="rId14"/>
    <p:sldId id="270" r:id="rId15"/>
    <p:sldId id="296" r:id="rId16"/>
    <p:sldId id="265" r:id="rId17"/>
    <p:sldId id="292" r:id="rId18"/>
    <p:sldId id="291" r:id="rId19"/>
    <p:sldId id="267" r:id="rId20"/>
    <p:sldId id="281" r:id="rId21"/>
    <p:sldId id="268" r:id="rId22"/>
    <p:sldId id="282" r:id="rId23"/>
    <p:sldId id="269" r:id="rId24"/>
    <p:sldId id="283" r:id="rId25"/>
    <p:sldId id="284" r:id="rId26"/>
    <p:sldId id="287" r:id="rId27"/>
    <p:sldId id="288" r:id="rId28"/>
    <p:sldId id="289" r:id="rId29"/>
    <p:sldId id="285" r:id="rId30"/>
    <p:sldId id="272" r:id="rId31"/>
    <p:sldId id="305" r:id="rId32"/>
    <p:sldId id="273" r:id="rId33"/>
    <p:sldId id="306" r:id="rId34"/>
    <p:sldId id="301" r:id="rId35"/>
    <p:sldId id="302" r:id="rId36"/>
    <p:sldId id="274" r:id="rId37"/>
    <p:sldId id="303" r:id="rId38"/>
    <p:sldId id="275" r:id="rId39"/>
    <p:sldId id="295" r:id="rId40"/>
    <p:sldId id="271" r:id="rId41"/>
    <p:sldId id="298" r:id="rId42"/>
    <p:sldId id="276" r:id="rId43"/>
    <p:sldId id="294" r:id="rId44"/>
    <p:sldId id="286" r:id="rId45"/>
  </p:sldIdLst>
  <p:sldSz cx="9144000" cy="6858000" type="screen4x3"/>
  <p:notesSz cx="6740525" cy="99202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B0C"/>
    <a:srgbClr val="F9DCCC"/>
    <a:srgbClr val="262626"/>
    <a:srgbClr val="BF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54" autoAdjust="0"/>
  </p:normalViewPr>
  <p:slideViewPr>
    <p:cSldViewPr>
      <p:cViewPr varScale="1">
        <p:scale>
          <a:sx n="61" d="100"/>
          <a:sy n="61" d="100"/>
        </p:scale>
        <p:origin x="9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8071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3587F-57AB-4BFE-880A-9371DD274DA2}" type="datetimeFigureOut">
              <a:rPr lang="fr-FR" smtClean="0"/>
              <a:t>15/09/2018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8071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19806-5F5B-43B1-998A-CF491D238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071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4FB4-9482-4BA6-8A29-5000FF1BA72A}" type="datetimeFigureOut">
              <a:rPr lang="fr-FR" smtClean="0"/>
              <a:t>15/09/2018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4053" y="4774139"/>
            <a:ext cx="5392420" cy="390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071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8EE-E500-441D-8E30-6F9FE2B24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Travail de mémoire de recherche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8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: Manuel d’écriture académique</a:t>
            </a:r>
            <a:r>
              <a:rPr lang="fr-FR" baseline="0" dirty="0"/>
              <a:t> / scientifique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premier n’est pas lié au second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9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 majeur et sous-domaine (hyperonymie)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1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4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Rapprochement</a:t>
            </a:r>
            <a:r>
              <a:rPr lang="fr-FR" baseline="0" dirty="0"/>
              <a:t> entre sujet/méthode et problème/solution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Lien entre avant : et après : subtil… comment les étudier / les aborder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5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Huyghe (2015),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les noms sont les items lexicaux privilégiés dans la réflexion générale sur la théorie sémantique et la structure du lexique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pour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la construction du sens en contexte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explorant rapidement notre corpus de titres, nous avons remarqué que 84 % des segments après le double point avaient au moins deux noms.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1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9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Pas de différence fondamentale d’écriture entre les titres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Sans auteur,</a:t>
            </a:r>
            <a:r>
              <a:rPr lang="fr-FR" baseline="0" dirty="0">
                <a:sym typeface="Wingdings" panose="05000000000000000000" pitchFamily="2" charset="2"/>
              </a:rPr>
              <a:t> sans domaine…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4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écartons donc tous les titres en ayant plus (466 titres) ainsi que ceux en ayant zéro (98 titres).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0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Stocké au format XML. Schéma</a:t>
            </a:r>
            <a:r>
              <a:rPr lang="fr-FR" baseline="0" dirty="0"/>
              <a:t> au format </a:t>
            </a:r>
            <a:r>
              <a:rPr lang="fr-FR" dirty="0"/>
              <a:t>XSD pour décrire ce format.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01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cadre d’une typologie reposant sur la fonction référentielle (Huyghe, 2015), on peut associer tous les noms de notre classe à des noms généraux. Selon cet auteur, ces noms se distinguent par un très faible contenu sémantique, on ne sait pas vraiment à quoi fait référence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approche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monde réel. Cette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pauvreté de leur contenu sémantique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ce manque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spécifications sémantiques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permet en retour d’avoir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très large application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Ces noms peuvent servir à dénoter énormément de référents, l’auteur parle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polyvalence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classe spécifique qu’on ne trouve</a:t>
            </a:r>
            <a:r>
              <a:rPr lang="fr-FR" baseline="0" dirty="0"/>
              <a:t> qu’après le double point !</a:t>
            </a:r>
          </a:p>
          <a:p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y a 224 400 noms communs avant le double point, soit 46 %, et 261 798 après, soit 54 %.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500 000 divisé par 2 en gros. 5000 = 1%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aussi remarquer que la classe inversée, qui prendrait un taux de 70 % avant le double point et une fréquence minimum de 500 est réduite à un seul nom :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compte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 compte 889 occurrences dont 71 % avant le double point.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68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1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595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7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12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5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51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0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645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3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5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761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03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51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26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quasi 50-50</a:t>
            </a:r>
            <a:r>
              <a:rPr lang="fr-FR" baseline="0" dirty="0"/>
              <a:t> entre « et » et « ou »</a:t>
            </a:r>
          </a:p>
          <a:p>
            <a:endParaRPr lang="fr-FR" baseline="0" dirty="0"/>
          </a:p>
          <a:p>
            <a:r>
              <a:rPr lang="fr-FR" dirty="0"/>
              <a:t>Sémantico-logique : 	reprise de la logique temporelle</a:t>
            </a:r>
          </a:p>
          <a:p>
            <a:r>
              <a:rPr lang="fr-FR" dirty="0"/>
              <a:t>Rhétorique : 		d’abord le positif avant le négatif</a:t>
            </a:r>
          </a:p>
          <a:p>
            <a:r>
              <a:rPr lang="fr-FR" dirty="0"/>
              <a:t>Didactique : 		la théorie puis la pratique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22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9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bibliographie</a:t>
            </a:r>
            <a:r>
              <a:rPr lang="fr-FR" baseline="0" dirty="0"/>
              <a:t> complètera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3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Reconstruire un syntagme à</a:t>
            </a:r>
            <a:r>
              <a:rPr lang="fr-FR" baseline="0" dirty="0"/>
              <a:t> partir d’une liste d’étiquettes POS n’est pas une opération triviale</a:t>
            </a:r>
          </a:p>
          <a:p>
            <a:endParaRPr lang="fr-FR" baseline="0" dirty="0"/>
          </a:p>
          <a:p>
            <a:r>
              <a:rPr lang="fr-FR" baseline="0" dirty="0"/>
              <a:t>Une plage étroite de sable</a:t>
            </a:r>
          </a:p>
          <a:p>
            <a:r>
              <a:rPr lang="fr-FR" baseline="0" dirty="0"/>
              <a:t>Un tonneau plein de sable</a:t>
            </a:r>
          </a:p>
          <a:p>
            <a:endParaRPr lang="fr-FR" baseline="0" dirty="0"/>
          </a:p>
          <a:p>
            <a:r>
              <a:rPr lang="fr-FR" baseline="0" dirty="0"/>
              <a:t>Privilégier le modèle syntagmatique au modèle dépendanciel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50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Mythe ou</a:t>
            </a:r>
            <a:r>
              <a:rPr lang="fr-FR" baseline="0" dirty="0"/>
              <a:t> réalité</a:t>
            </a:r>
          </a:p>
          <a:p>
            <a:r>
              <a:rPr lang="fr-FR" baseline="0" dirty="0"/>
              <a:t>Bilan et perspective</a:t>
            </a:r>
          </a:p>
          <a:p>
            <a:r>
              <a:rPr lang="fr-FR" baseline="0" dirty="0"/>
              <a:t>Intérêt et limite</a:t>
            </a:r>
          </a:p>
          <a:p>
            <a:r>
              <a:rPr lang="fr-FR" baseline="0" dirty="0"/>
              <a:t>Théorie et application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approche phraséologique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expliquer ces figements nous pouvons nous tourner vers la phraséologie,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l’étude des séquences lexicales perçues comme préconstruites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(2013) sur lesquelles nous nous appuyons dans cette partie.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411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amélioration conséquente à la recherche de structures et non plus de séquences linéaires et de s'affranchir de l’obligation d’avoir un ordre linéaire,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contrainte qui constitue une limite des approches classiques par segments répétés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2013).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Patrons plus flexibles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analyse en dépendance, motif. Patron automatique ?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Basé sur structure et pas séquence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78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05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6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1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(2004) montre que l’utilisation de phrases complètes est un trait majeur des titres se rapportant à la biologie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Plusieurs études 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2004 ; Nagano 2015) constatent que les sciences dures et les sciences humaines forment deux blocs de disciplines qui se comportent de la même manière quelle que soit les propriétés étudiées : les sciences dures ont des titres plus longs, un taux de noms supérieur, et utilisent moins l’article défini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début du titre que les sciences humaines.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2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6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Resserrement (</a:t>
            </a:r>
            <a:r>
              <a:rPr lang="fr-FR" dirty="0" err="1"/>
              <a:t>narrowing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6802220-492E-45CA-A819-40375650E639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C4C-7CA7-4797-9347-146B051E51F2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F50-4B0F-466C-9F59-291CF3FFCEE2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1A9-5C91-4005-AF21-371A5A57D96B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CFF6-D5EC-43FF-841A-3FA72DCBA1DC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F14-F29D-4251-BC9A-99D9752B2BF1}" type="datetime1">
              <a:rPr lang="fr-FR" smtClean="0"/>
              <a:t>15/09/2018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F345-E716-480F-9942-E6747E6936AE}" type="datetime1">
              <a:rPr lang="fr-FR" smtClean="0"/>
              <a:t>15/09/2018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AA3-41CB-47CE-846C-6A93C9B85BBA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67B3D5-B489-4393-AD5B-AD14D1B61596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929-714C-4C0C-928F-4B390D3C95F7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DCD4627-0C82-490D-B219-34F7A41AE01B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7BF4-8E8D-4E5F-9C7B-C547CE32F674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0C6E-1337-426C-AA74-AC83F3CBE0AB}" type="datetime1">
              <a:rPr lang="fr-FR" smtClean="0"/>
              <a:t>15/09/2018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16D-E935-45C7-80A7-D8D56679CCAF}" type="datetime1">
              <a:rPr lang="fr-FR" smtClean="0"/>
              <a:t>15/09/2018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DF6-B22A-4496-BDAB-817E05272C03}" type="datetime1">
              <a:rPr lang="fr-FR" smtClean="0"/>
              <a:t>15/09/2018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147-9890-4A95-B477-6876BAE002B1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C368-BD0F-46F0-A14D-A2191D38554C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707D-EC99-440E-9456-271176627D0D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7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2564904"/>
            <a:ext cx="7332353" cy="1651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Les titres de documents scientifiques :</a:t>
            </a:r>
            <a:br>
              <a:rPr lang="fr-FR" sz="3000" dirty="0"/>
            </a:br>
            <a:r>
              <a:rPr lang="fr-FR" sz="900" dirty="0">
                <a:solidFill>
                  <a:srgbClr val="262626"/>
                </a:solidFill>
              </a:rPr>
              <a:t>c</a:t>
            </a:r>
            <a:br>
              <a:rPr lang="fr-FR" sz="3000" dirty="0"/>
            </a:br>
            <a:r>
              <a:rPr lang="fr-FR" sz="3000" dirty="0"/>
              <a:t>récurrences dans les syntagmes</a:t>
            </a:r>
            <a:br>
              <a:rPr lang="fr-FR" sz="3000" dirty="0"/>
            </a:br>
            <a:r>
              <a:rPr lang="fr-FR" sz="3000" dirty="0"/>
              <a:t>binominaux après un double point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69566" y="5313982"/>
            <a:ext cx="700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Damien Gouteux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Sous la direction de Mme Josette Rebeyrolle et M. Ludovic Tanguy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Soutenance du 17 septembre 2018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Master 1 LITL</a:t>
            </a: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 : spécifique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/>
              <a:t>général : spécifique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La foule : un nouvel acteur dans l’accompagnement à la création d’entreprises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Onnée</a:t>
            </a:r>
            <a:r>
              <a:rPr lang="fr-FR" sz="2200" dirty="0"/>
              <a:t>, </a:t>
            </a:r>
            <a:r>
              <a:rPr lang="fr-FR" sz="2200" dirty="0" err="1"/>
              <a:t>Zoukoua</a:t>
            </a:r>
            <a:r>
              <a:rPr lang="fr-FR" sz="2200" dirty="0"/>
              <a:t> &amp; Calme, 2018, Article)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46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majeure : mineure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/>
              <a:t>majeure : mineure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Santé mobile pour le suivi de l’insomnie chronique : design de services et sciences de l’information et de la communication 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Catoir</a:t>
            </a:r>
            <a:r>
              <a:rPr lang="fr-FR" sz="2200" dirty="0"/>
              <a:t>-Brisson, 2018, Chapitre)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017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: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/>
              <a:t>problème : solution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Violences et justice dans les cours de récréation d’écoles élémentaires  classées REP+ : effets des dispositifs pédagogiques mis en place par les enseignants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Boxberger</a:t>
            </a:r>
            <a:r>
              <a:rPr lang="fr-FR" sz="2200" dirty="0"/>
              <a:t>, 2018, Poster)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3523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 :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dirty="0"/>
              <a:t>sujet : méthode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Regard sur l’histoire de quelques prépositions de l’anglais contemporain : Apport de la diachronie</a:t>
            </a:r>
          </a:p>
          <a:p>
            <a:pPr marL="457200" lvl="1" indent="0" algn="r">
              <a:buNone/>
            </a:pPr>
            <a:r>
              <a:rPr lang="fr-FR" sz="2200" dirty="0"/>
              <a:t>(Mathieu, 2018, Communication)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41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04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Qu’apporte le segment après le double point</a:t>
            </a:r>
            <a:br>
              <a:rPr lang="fr-FR" dirty="0"/>
            </a:br>
            <a:r>
              <a:rPr lang="fr-FR" dirty="0"/>
              <a:t>				au segment qui le précède ?</a:t>
            </a:r>
          </a:p>
          <a:p>
            <a:endParaRPr lang="fr-FR" dirty="0"/>
          </a:p>
          <a:p>
            <a:r>
              <a:rPr lang="fr-FR" dirty="0"/>
              <a:t>Étudier les couples de noms communs qui suivent le double point</a:t>
            </a:r>
          </a:p>
          <a:p>
            <a:endParaRPr lang="fr-FR" dirty="0"/>
          </a:p>
          <a:p>
            <a:r>
              <a:rPr lang="fr-FR" dirty="0"/>
              <a:t>Analyser leurs récurrences lexicales et syntaxiques</a:t>
            </a:r>
          </a:p>
          <a:p>
            <a:endParaRPr lang="fr-FR" dirty="0"/>
          </a:p>
          <a:p>
            <a:r>
              <a:rPr lang="fr-FR" dirty="0"/>
              <a:t>Pour en tirer une information sémantique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359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II. Démarche et résultats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19673"/>
              </p:ext>
            </p:extLst>
          </p:nvPr>
        </p:nvGraphicFramePr>
        <p:xfrm>
          <a:off x="226066" y="2852936"/>
          <a:ext cx="869186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3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Chapitres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Thèses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Mémoires d’étudiants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Autres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Ouvrages, rapports, prépublications, posters, HDR, vidéo, cours, son, brevet, rapport d’activité, note de lecture, note de synthèse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3036344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  <a:p>
            <a:endParaRPr lang="fr-FR" dirty="0"/>
          </a:p>
          <a:p>
            <a:r>
              <a:rPr lang="fr-FR" dirty="0"/>
              <a:t>Segmentation 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Corpus général : 278 806 titres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17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Extraction des titres FR depuis Hyper Article en Ligne (HAL)</a:t>
            </a:r>
          </a:p>
          <a:p>
            <a:endParaRPr lang="fr-FR" sz="2600" dirty="0"/>
          </a:p>
          <a:p>
            <a:r>
              <a:rPr lang="fr-FR" sz="2600" dirty="0"/>
              <a:t>Segmentation et lemmatisation avec Talismane</a:t>
            </a:r>
          </a:p>
          <a:p>
            <a:r>
              <a:rPr lang="fr-FR" sz="2600" dirty="0"/>
              <a:t>Filtrage des titres « aberrants »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général : 278 806 titres</a:t>
            </a:r>
          </a:p>
          <a:p>
            <a:endParaRPr lang="fr-FR" sz="2600" dirty="0"/>
          </a:p>
          <a:p>
            <a:r>
              <a:rPr lang="fr-FR" sz="2600" dirty="0"/>
              <a:t>Filtrage sur notre problématique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1 seul double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Entre 1 et 29 mots après le double point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de travail : 85 531 titres de différents types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0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L’anatomie d’un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A876E6-9CBF-4B27-9516-147F549F4B56}"/>
              </a:ext>
            </a:extLst>
          </p:cNvPr>
          <p:cNvSpPr/>
          <p:nvPr/>
        </p:nvSpPr>
        <p:spPr>
          <a:xfrm>
            <a:off x="3351688" y="2276872"/>
            <a:ext cx="2016224" cy="159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B9FCA90-7302-42AB-85F2-5FCEF69AFA8E}"/>
              </a:ext>
            </a:extLst>
          </p:cNvPr>
          <p:cNvGrpSpPr/>
          <p:nvPr/>
        </p:nvGrpSpPr>
        <p:grpSpPr>
          <a:xfrm>
            <a:off x="6106413" y="3871707"/>
            <a:ext cx="2321024" cy="1219200"/>
            <a:chOff x="6156176" y="4566635"/>
            <a:chExt cx="2321024" cy="12192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5E78199-261F-4B4A-B4CC-82A5A7EF0458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02C67E2-41E0-42F1-8D45-A7A7D0B69534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FDDB4E0-94AC-4BDE-8CA0-55EB1F1F2EF8}"/>
                </a:ext>
              </a:extLst>
            </p:cNvPr>
            <p:cNvSpPr/>
            <p:nvPr/>
          </p:nvSpPr>
          <p:spPr>
            <a:xfrm>
              <a:off x="6156176" y="45666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B1E6412-F783-4F5C-9723-1240588D1E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367912" y="3074290"/>
            <a:ext cx="1746613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78AEBFF-FCF7-4801-87DE-59667DD12DCD}"/>
              </a:ext>
            </a:extLst>
          </p:cNvPr>
          <p:cNvCxnSpPr>
            <a:cxnSpLocks/>
          </p:cNvCxnSpPr>
          <p:nvPr/>
        </p:nvCxnSpPr>
        <p:spPr>
          <a:xfrm>
            <a:off x="3351688" y="2780928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0D99075-4D43-423A-8D1A-11CF778324E1}"/>
              </a:ext>
            </a:extLst>
          </p:cNvPr>
          <p:cNvGrpSpPr/>
          <p:nvPr/>
        </p:nvGrpSpPr>
        <p:grpSpPr>
          <a:xfrm>
            <a:off x="258605" y="3871707"/>
            <a:ext cx="2321024" cy="1219200"/>
            <a:chOff x="6308576" y="4719035"/>
            <a:chExt cx="2321024" cy="12192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0B0B18E-20A7-4A75-914B-9ED27DD05BF0}"/>
                </a:ext>
              </a:extLst>
            </p:cNvPr>
            <p:cNvSpPr/>
            <p:nvPr/>
          </p:nvSpPr>
          <p:spPr>
            <a:xfrm>
              <a:off x="6613376" y="50238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7CED18A4-200D-44D6-BDEA-E1D74F4C9764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91AC79E-03B2-4F1D-A427-BE3CA23DB209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Domaines</a:t>
              </a:r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26FB15E-F1D4-402E-84C2-63BBE9DDAAAA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1266718" y="3074289"/>
            <a:ext cx="2084971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53D7EAD-F43B-411F-83E5-DDC90393E796}"/>
              </a:ext>
            </a:extLst>
          </p:cNvPr>
          <p:cNvGrpSpPr/>
          <p:nvPr/>
        </p:nvGrpSpPr>
        <p:grpSpPr>
          <a:xfrm>
            <a:off x="3351688" y="4393302"/>
            <a:ext cx="2321024" cy="1899635"/>
            <a:chOff x="3351688" y="4540049"/>
            <a:chExt cx="2321024" cy="189963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82C38E82-79C3-4554-B7F2-C288F3009171}"/>
                </a:ext>
              </a:extLst>
            </p:cNvPr>
            <p:cNvSpPr/>
            <p:nvPr/>
          </p:nvSpPr>
          <p:spPr>
            <a:xfrm>
              <a:off x="3656488" y="48448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FCB5608-CC27-494B-9B93-07D6FE85B42A}"/>
                </a:ext>
              </a:extLst>
            </p:cNvPr>
            <p:cNvSpPr/>
            <p:nvPr/>
          </p:nvSpPr>
          <p:spPr>
            <a:xfrm>
              <a:off x="3504088" y="46924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FEC3012-6DA0-4F8C-8CC0-D9CDD8B2C5A8}"/>
                </a:ext>
              </a:extLst>
            </p:cNvPr>
            <p:cNvSpPr/>
            <p:nvPr/>
          </p:nvSpPr>
          <p:spPr>
            <a:xfrm>
              <a:off x="3351688" y="45400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237D7FC-CD65-4BF3-9290-6A8696F85EC0}"/>
              </a:ext>
            </a:extLst>
          </p:cNvPr>
          <p:cNvCxnSpPr>
            <a:cxnSpLocks/>
          </p:cNvCxnSpPr>
          <p:nvPr/>
        </p:nvCxnSpPr>
        <p:spPr>
          <a:xfrm>
            <a:off x="3351688" y="4901931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86ACAA9-6C06-40C3-B028-2A0092F4FBA0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4359800" y="3871707"/>
            <a:ext cx="0" cy="5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AFF2C77-A6D4-48EB-8914-C47E08AEC77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74CC8E8-DE60-47E2-BEB9-890B6B0C5AF5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osange 46">
              <a:extLst>
                <a:ext uri="{FF2B5EF4-FFF2-40B4-BE49-F238E27FC236}">
                  <a16:creationId xmlns:a16="http://schemas.microsoft.com/office/drawing/2014/main" id="{8843BA02-16ED-41B9-A014-F20C169B50B4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E9643A60-E354-444A-B716-28F5E2F4D0A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osange 48">
              <a:extLst>
                <a:ext uri="{FF2B5EF4-FFF2-40B4-BE49-F238E27FC236}">
                  <a16:creationId xmlns:a16="http://schemas.microsoft.com/office/drawing/2014/main" id="{83E0F4DB-A4C8-471F-BCBD-64497211E745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56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I. Sujet et problématique</a:t>
            </a:r>
          </a:p>
          <a:p>
            <a:pPr lvl="2"/>
            <a:r>
              <a:rPr lang="fr-FR" sz="2400" b="1" dirty="0"/>
              <a:t>Le titre, le double point et notre problématique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4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récurrences lexicales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257"/>
              </p:ext>
            </p:extLst>
          </p:nvPr>
        </p:nvGraphicFramePr>
        <p:xfrm>
          <a:off x="869740" y="2785849"/>
          <a:ext cx="7404521" cy="34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du total des noms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1,25 %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siècle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noms les plus fréquents sont des noms généraux :</a:t>
            </a:r>
          </a:p>
        </p:txBody>
      </p:sp>
    </p:spTree>
    <p:extLst>
      <p:ext uri="{BB962C8B-B14F-4D97-AF65-F5344CB8AC3E}">
        <p14:creationId xmlns:p14="http://schemas.microsoft.com/office/powerpoint/2010/main" val="84667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position des lemmes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C8F45F6A-FBF8-461F-B7C7-DEBC4A6B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00794"/>
              </p:ext>
            </p:extLst>
          </p:nvPr>
        </p:nvGraphicFramePr>
        <p:xfrm>
          <a:off x="1127918" y="2889100"/>
          <a:ext cx="68881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41">
                  <a:extLst>
                    <a:ext uri="{9D8B030D-6E8A-4147-A177-3AD203B41FA5}">
                      <a16:colId xmlns:a16="http://schemas.microsoft.com/office/drawing/2014/main" val="256251322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269950490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64330318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89779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après double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Distance</a:t>
                      </a:r>
                    </a:p>
                    <a:p>
                      <a:pPr algn="ctr"/>
                      <a:r>
                        <a:rPr lang="fr-FR" dirty="0"/>
                        <a:t>( 0 = :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39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2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118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 noms ont une préférence marquée pour une position :</a:t>
            </a:r>
          </a:p>
        </p:txBody>
      </p:sp>
    </p:spTree>
    <p:extLst>
      <p:ext uri="{BB962C8B-B14F-4D97-AF65-F5344CB8AC3E}">
        <p14:creationId xmlns:p14="http://schemas.microsoft.com/office/powerpoint/2010/main" val="104249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récurrences syntaxiques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324375"/>
          </a:xfrm>
        </p:spPr>
        <p:txBody>
          <a:bodyPr/>
          <a:lstStyle/>
          <a:p>
            <a:r>
              <a:rPr lang="fr-FR" dirty="0"/>
              <a:t>Dans quel contexte s’inscrivent ces lemmes ?</a:t>
            </a:r>
          </a:p>
          <a:p>
            <a:endParaRPr lang="fr-FR" dirty="0"/>
          </a:p>
          <a:p>
            <a:r>
              <a:rPr lang="fr-FR" dirty="0"/>
              <a:t>En particulier, dans quel syntagme ?</a:t>
            </a:r>
          </a:p>
          <a:p>
            <a:endParaRPr lang="fr-FR" dirty="0"/>
          </a:p>
          <a:p>
            <a:r>
              <a:rPr lang="fr-FR" dirty="0"/>
              <a:t>Matériel de base : les étiquettes POS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92529"/>
              </p:ext>
            </p:extLst>
          </p:nvPr>
        </p:nvGraphicFramePr>
        <p:xfrm>
          <a:off x="467545" y="4869160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089010" y="5781385"/>
            <a:ext cx="4627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Trainoir</a:t>
            </a:r>
            <a:r>
              <a:rPr lang="fr-FR" sz="2400" dirty="0"/>
              <a:t>, 2018,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161403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L’écriture de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2730"/>
            <a:ext cx="8791128" cy="4260480"/>
          </a:xfrm>
        </p:spPr>
        <p:txBody>
          <a:bodyPr>
            <a:normAutofit/>
          </a:bodyPr>
          <a:lstStyle/>
          <a:p>
            <a:r>
              <a:rPr lang="fr-FR" dirty="0"/>
              <a:t>42 942 séquences d’étiquettes POS dans notre corpus</a:t>
            </a:r>
          </a:p>
          <a:p>
            <a:r>
              <a:rPr lang="fr-FR" dirty="0"/>
              <a:t>Séquences associées à un syntagme :</a:t>
            </a:r>
          </a:p>
          <a:p>
            <a:pPr lvl="1"/>
            <a:r>
              <a:rPr lang="fr-FR" sz="2200" dirty="0"/>
              <a:t>Nominal 			avec un syntagme prépositionnel</a:t>
            </a:r>
          </a:p>
          <a:p>
            <a:pPr lvl="1"/>
            <a:r>
              <a:rPr lang="fr-FR" sz="2200" dirty="0"/>
              <a:t>Prépositionnel 		comme complément du nom</a:t>
            </a:r>
          </a:p>
          <a:p>
            <a:pPr lvl="1"/>
            <a:r>
              <a:rPr lang="fr-FR" sz="2200" dirty="0"/>
              <a:t>Nominal avec une conjonction de coordination</a:t>
            </a:r>
          </a:p>
          <a:p>
            <a:endParaRPr lang="fr-FR" dirty="0"/>
          </a:p>
          <a:p>
            <a:r>
              <a:rPr lang="fr-FR" dirty="0"/>
              <a:t>Écrire des règles pour capturer ces séquences</a:t>
            </a:r>
          </a:p>
          <a:p>
            <a:r>
              <a:rPr lang="fr-FR" dirty="0"/>
              <a:t>Définition d’un langage pour écrire ces règles</a:t>
            </a:r>
          </a:p>
          <a:p>
            <a:r>
              <a:rPr lang="fr-FR" dirty="0"/>
              <a:t>Définition de trois patrons selon le syntagme capturé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ccolade ouvrante 9"/>
          <p:cNvSpPr/>
          <p:nvPr/>
        </p:nvSpPr>
        <p:spPr>
          <a:xfrm>
            <a:off x="4056481" y="3095808"/>
            <a:ext cx="275228" cy="7920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843808" y="3284984"/>
            <a:ext cx="1212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275856" y="3645024"/>
            <a:ext cx="780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L’écriture de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/>
          <a:lstStyle/>
          <a:p>
            <a:r>
              <a:rPr lang="fr-FR" dirty="0"/>
              <a:t>Exemple de séquence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Sera capturée par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? indique une option, [ ] un choix, ( ) un regroupement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3162"/>
              </p:ext>
            </p:extLst>
          </p:nvPr>
        </p:nvGraphicFramePr>
        <p:xfrm>
          <a:off x="359652" y="2924944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678256" y="4743903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</p:spTree>
    <p:extLst>
      <p:ext uri="{BB962C8B-B14F-4D97-AF65-F5344CB8AC3E}">
        <p14:creationId xmlns:p14="http://schemas.microsoft.com/office/powerpoint/2010/main" val="331472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exemple de capture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35286"/>
              </p:ext>
            </p:extLst>
          </p:nvPr>
        </p:nvGraphicFramePr>
        <p:xfrm>
          <a:off x="107505" y="2903345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059832" y="4509119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589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211960" y="3645025"/>
            <a:ext cx="576064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48064" y="3645024"/>
            <a:ext cx="997763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46945" y="3645024"/>
            <a:ext cx="1085295" cy="86409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59633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5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trois patrons :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b="1" dirty="0"/>
              <a:t>SN : pour capturer les syntagmes 	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Regard sur l'histoire de quelques prépositions de l'anglais contemporain : Apport de la diachronie </a:t>
            </a:r>
          </a:p>
          <a:p>
            <a:pPr marL="0" indent="0" algn="r">
              <a:buNone/>
            </a:pPr>
            <a:r>
              <a:rPr lang="fr-FR" dirty="0"/>
              <a:t>(Mathieu, 2018, Communication)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trois patrons : 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b="1" dirty="0"/>
              <a:t>SP : pour capturer les syntagmes 	P 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dirty="0" err="1"/>
              <a:t>co</a:t>
            </a:r>
            <a:r>
              <a:rPr lang="fr-FR" dirty="0"/>
              <a:t>-construction textuelle avec de jeunes enfants : de la phrase au texte, et vice versa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Torterat</a:t>
            </a:r>
            <a:r>
              <a:rPr lang="fr-FR" dirty="0"/>
              <a:t>, 2018,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trois patrons :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521127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b="1" dirty="0"/>
              <a:t>SNC : pour capturer les syntagmes 	NC CC NC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mise en place du dispositif d'orientation active à l'Université : enjeux et perspectives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Obajtek</a:t>
            </a:r>
            <a:r>
              <a:rPr lang="fr-FR" dirty="0"/>
              <a:t>, 2018, Article)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trois patrons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dirty="0"/>
              <a:t>SNC : pour capturer les syntagmes 	NC CC NC</a:t>
            </a:r>
          </a:p>
          <a:p>
            <a:endParaRPr lang="fr-FR" dirty="0"/>
          </a:p>
          <a:p>
            <a:r>
              <a:rPr lang="fr-FR" b="1" dirty="0"/>
              <a:t>Une séquence correspond à </a:t>
            </a:r>
            <a:br>
              <a:rPr lang="fr-FR" b="1" dirty="0"/>
            </a:br>
            <a:r>
              <a:rPr lang="fr-FR" b="1" dirty="0"/>
              <a:t>	un et un seul patron ou aucun (exclusivité)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44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I. Sujet et problématique</a:t>
            </a:r>
          </a:p>
          <a:p>
            <a:pPr lvl="2"/>
            <a:r>
              <a:rPr lang="fr-FR" sz="2400" dirty="0"/>
              <a:t>Le titre, le double point et notre problématique</a:t>
            </a:r>
          </a:p>
          <a:p>
            <a:pPr marL="0" indent="0">
              <a:buNone/>
            </a:pPr>
            <a:r>
              <a:rPr lang="fr-FR" b="1" u="sng" dirty="0"/>
              <a:t>II. Démarche et résultats</a:t>
            </a:r>
          </a:p>
          <a:p>
            <a:pPr lvl="2"/>
            <a:r>
              <a:rPr lang="fr-FR" sz="2400" b="1" dirty="0"/>
              <a:t>Nos données et notre corpus</a:t>
            </a:r>
          </a:p>
          <a:p>
            <a:pPr lvl="2"/>
            <a:r>
              <a:rPr lang="fr-FR" sz="2400" b="1" dirty="0"/>
              <a:t>Les récurrences lexicales</a:t>
            </a:r>
          </a:p>
          <a:p>
            <a:pPr lvl="2"/>
            <a:r>
              <a:rPr lang="fr-FR" sz="2400" b="1" dirty="0"/>
              <a:t>Nos trois patrons : besoin, écriture et exemple</a:t>
            </a:r>
          </a:p>
          <a:p>
            <a:pPr lvl="2"/>
            <a:r>
              <a:rPr lang="fr-FR" sz="2400" b="1" dirty="0"/>
              <a:t>Les récurrences lexico-syntaxiques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résultat global des captures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58422"/>
              </p:ext>
            </p:extLst>
          </p:nvPr>
        </p:nvGraphicFramePr>
        <p:xfrm>
          <a:off x="647564" y="2860327"/>
          <a:ext cx="784887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des</a:t>
                      </a:r>
                      <a:r>
                        <a:rPr lang="fr-FR" baseline="0" dirty="0"/>
                        <a:t> séquences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des titres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61 %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42 942 séquences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possibles dans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85 531 titres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83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99801"/>
            <a:ext cx="8071048" cy="4152468"/>
          </a:xfrm>
        </p:spPr>
        <p:txBody>
          <a:bodyPr>
            <a:normAutofit/>
          </a:bodyPr>
          <a:lstStyle/>
          <a:p>
            <a:r>
              <a:rPr lang="fr-FR" dirty="0"/>
              <a:t>Les couples (nom, préposition) les plus fréquents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04029"/>
              </p:ext>
            </p:extLst>
          </p:nvPr>
        </p:nvGraphicFramePr>
        <p:xfrm>
          <a:off x="1691680" y="285293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89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résultats du patron SN : </a:t>
            </a:r>
            <a:br>
              <a:rPr lang="fr-FR" dirty="0"/>
            </a:br>
            <a:r>
              <a:rPr lang="fr-FR" dirty="0"/>
              <a:t>le cas d’état des lieux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9AF4232-C039-4301-833B-6A636D07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26400"/>
              </p:ext>
            </p:extLst>
          </p:nvPr>
        </p:nvGraphicFramePr>
        <p:xfrm>
          <a:off x="1130424" y="2150995"/>
          <a:ext cx="76987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234">
                  <a:extLst>
                    <a:ext uri="{9D8B030D-6E8A-4147-A177-3AD203B41FA5}">
                      <a16:colId xmlns:a16="http://schemas.microsoft.com/office/drawing/2014/main" val="181278709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250844371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02588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Syntagme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l’art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9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savoirs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du débat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9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6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résultats du patron SN : </a:t>
            </a:r>
            <a:br>
              <a:rPr lang="fr-FR" dirty="0"/>
            </a:br>
            <a:r>
              <a:rPr lang="fr-FR" dirty="0"/>
              <a:t>le cas d’état des lieux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9AF4232-C039-4301-833B-6A636D07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94028"/>
              </p:ext>
            </p:extLst>
          </p:nvPr>
        </p:nvGraphicFramePr>
        <p:xfrm>
          <a:off x="1130424" y="2150995"/>
          <a:ext cx="76987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234">
                  <a:extLst>
                    <a:ext uri="{9D8B030D-6E8A-4147-A177-3AD203B41FA5}">
                      <a16:colId xmlns:a16="http://schemas.microsoft.com/office/drawing/2014/main" val="181278709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250844371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02588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Syntagme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56 % SHS  45 % SDV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41 % SDV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l’art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81 % INFO 67% SPI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9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savoirs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du débat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9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373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152468"/>
          </a:xfrm>
        </p:spPr>
        <p:txBody>
          <a:bodyPr>
            <a:normAutofit fontScale="92500"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méthode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[ à dans en chez ]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cadre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Comparaison de différentes méthodes d'interprétation de la prédiction de l'eau corporelle par la méthode de dilution de l'eau lourde : </a:t>
            </a:r>
            <a:r>
              <a:rPr lang="fr-FR" b="1" dirty="0"/>
              <a:t>application chez </a:t>
            </a:r>
            <a:r>
              <a:rPr lang="fr-FR" dirty="0"/>
              <a:t>le chevreau mâle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Schmidely</a:t>
            </a:r>
            <a:r>
              <a:rPr lang="fr-FR" dirty="0"/>
              <a:t>, </a:t>
            </a:r>
            <a:r>
              <a:rPr lang="fr-FR" dirty="0" err="1"/>
              <a:t>Robelin</a:t>
            </a:r>
            <a:r>
              <a:rPr lang="fr-FR" dirty="0"/>
              <a:t> &amp; Bas, 1989, Article)</a:t>
            </a:r>
          </a:p>
          <a:p>
            <a:pPr marL="0" indent="0">
              <a:buNone/>
            </a:pPr>
            <a:endParaRPr lang="fr-FR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méthode</a:t>
            </a:r>
          </a:p>
          <a:p>
            <a:endParaRPr lang="fr-FR" sz="900" dirty="0"/>
          </a:p>
          <a:p>
            <a:pPr marL="0" indent="0">
              <a:buNone/>
            </a:pPr>
            <a:r>
              <a:rPr lang="fr-FR" dirty="0"/>
              <a:t>Échanges thermiques chez le porcelet nouveau-né : </a:t>
            </a:r>
            <a:r>
              <a:rPr lang="fr-FR" b="1" dirty="0"/>
              <a:t>application de </a:t>
            </a:r>
            <a:r>
              <a:rPr lang="fr-FR" dirty="0"/>
              <a:t>la méthode du bilan d'énergie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Berbigier</a:t>
            </a:r>
            <a:r>
              <a:rPr lang="fr-FR" dirty="0"/>
              <a:t>, Le </a:t>
            </a:r>
            <a:r>
              <a:rPr lang="fr-FR" dirty="0" err="1"/>
              <a:t>Dividich</a:t>
            </a:r>
            <a:r>
              <a:rPr lang="fr-FR" dirty="0"/>
              <a:t> &amp; </a:t>
            </a:r>
            <a:r>
              <a:rPr lang="fr-FR" dirty="0" err="1"/>
              <a:t>Kobilinsky</a:t>
            </a:r>
            <a:r>
              <a:rPr lang="fr-FR" dirty="0"/>
              <a:t>, 1978, Article) 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278960" cy="3936443"/>
          </a:xfrm>
        </p:spPr>
        <p:txBody>
          <a:bodyPr>
            <a:normAutofit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un outil [ de pour 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Micro-impression de BMP-2 et fibronectine sur des matériaux mous : </a:t>
            </a:r>
            <a:r>
              <a:rPr lang="fr-FR" b="1" dirty="0"/>
              <a:t>un outil pour </a:t>
            </a:r>
            <a:r>
              <a:rPr lang="fr-FR" dirty="0"/>
              <a:t>recréer la niche de cellules souches in vitro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Fitzpatrick</a:t>
            </a:r>
            <a:r>
              <a:rPr lang="fr-FR" dirty="0"/>
              <a:t>, 2018, Thèse) 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récurrences lexico-syntaxiques dans les résultats du patron 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/>
          <a:lstStyle/>
          <a:p>
            <a:r>
              <a:rPr lang="fr-FR" dirty="0"/>
              <a:t>La plus fréquente : </a:t>
            </a:r>
            <a:r>
              <a:rPr lang="fr-FR" b="1" dirty="0"/>
              <a:t>à propos de </a:t>
            </a:r>
            <a:r>
              <a:rPr lang="fr-FR" dirty="0"/>
              <a:t>(255 occurrences)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De la salle de cinéma à la caverne : à propos de quelques tentatives artistiques d'ensevelissement </a:t>
            </a:r>
          </a:p>
          <a:p>
            <a:pPr marL="0" indent="0" algn="r">
              <a:buNone/>
            </a:pPr>
            <a:r>
              <a:rPr lang="fr-FR" dirty="0"/>
              <a:t>(Honoré, 2018, Communication)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9611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résultats du patron SP :</a:t>
            </a:r>
            <a:br>
              <a:rPr lang="fr-FR" dirty="0"/>
            </a:br>
            <a:r>
              <a:rPr lang="fr-FR" dirty="0"/>
              <a:t>de A à 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27032" cy="4260479"/>
          </a:xfrm>
        </p:spPr>
        <p:txBody>
          <a:bodyPr>
            <a:normAutofit/>
          </a:bodyPr>
          <a:lstStyle/>
          <a:p>
            <a:r>
              <a:rPr lang="fr-FR" dirty="0"/>
              <a:t>La plus fréquente : à propos de (255 occurrences)</a:t>
            </a:r>
          </a:p>
          <a:p>
            <a:endParaRPr lang="fr-FR" dirty="0"/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origine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à </a:t>
            </a:r>
            <a:r>
              <a:rPr lang="fr-FR" cap="small" dirty="0" err="1">
                <a:latin typeface="Consolas" panose="020B0609020204030204" pitchFamily="49" charset="0"/>
                <a:cs typeface="Consolas" panose="020B0609020204030204" pitchFamily="49" charset="0"/>
              </a:rPr>
              <a:t>arrivée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Extension de sens (spatial, temporel, notionnel)</a:t>
            </a:r>
          </a:p>
          <a:p>
            <a:pPr lvl="1"/>
            <a:r>
              <a:rPr lang="fr-FR" dirty="0"/>
              <a:t>Noms exclusifs à l’origine : diagnostic, observation, origine</a:t>
            </a:r>
          </a:p>
          <a:p>
            <a:pPr lvl="1"/>
            <a:r>
              <a:rPr lang="fr-FR" dirty="0"/>
              <a:t>Noms exclusifs à l’arrivée : application, mise, jour, action</a:t>
            </a:r>
          </a:p>
          <a:p>
            <a:pPr lvl="1"/>
            <a:r>
              <a:rPr lang="fr-FR" dirty="0"/>
              <a:t>67 occurrences où origine et arrivée sont égales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Perspectives 2007-2008. Royaume-Uni : de B à B... </a:t>
            </a:r>
          </a:p>
          <a:p>
            <a:pPr marL="0" indent="0" algn="r">
              <a:buNone/>
            </a:pPr>
            <a:r>
              <a:rPr lang="fr-FR" dirty="0"/>
              <a:t>(Mathieu, 2016,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096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38" y="753228"/>
            <a:ext cx="7136705" cy="1080938"/>
          </a:xfrm>
        </p:spPr>
        <p:txBody>
          <a:bodyPr>
            <a:normAutofit fontScale="90000"/>
          </a:bodyPr>
          <a:lstStyle/>
          <a:p>
            <a:r>
              <a:rPr lang="fr-FR" dirty="0"/>
              <a:t>Les récurrences lexico-syntaxiques dans les résultats du patron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>
            <a:normAutofit/>
          </a:bodyPr>
          <a:lstStyle/>
          <a:p>
            <a:r>
              <a:rPr lang="fr-FR" dirty="0"/>
              <a:t>Faible flexibilité de la conjonction de coordination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sauf pour (</a:t>
            </a:r>
            <a:r>
              <a:rPr lang="fr-FR" dirty="0"/>
              <a:t>mythe, réalité), (continuité, rupture)</a:t>
            </a:r>
          </a:p>
          <a:p>
            <a:r>
              <a:rPr lang="fr-FR" dirty="0"/>
              <a:t>Ordre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99018"/>
              </p:ext>
            </p:extLst>
          </p:nvPr>
        </p:nvGraphicFramePr>
        <p:xfrm>
          <a:off x="1979712" y="3306596"/>
          <a:ext cx="6696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  <a:r>
                        <a:rPr lang="fr-FR" baseline="0" dirty="0"/>
                        <a:t> dans cet ordre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mythe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</a:t>
                      </a:r>
                      <a:r>
                        <a:rPr lang="fr-FR" b="1" baseline="0" dirty="0"/>
                        <a:t> %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intérêt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théorie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principe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1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939358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III. Limites, bilan et perspectives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I. Sujet et problématique</a:t>
            </a:r>
          </a:p>
          <a:p>
            <a:pPr lvl="2"/>
            <a:r>
              <a:rPr lang="fr-FR" sz="2400" dirty="0"/>
              <a:t>Le titre, le double point et notre problématique</a:t>
            </a:r>
          </a:p>
          <a:p>
            <a:pPr marL="0" indent="0">
              <a:buNone/>
            </a:pPr>
            <a:r>
              <a:rPr lang="fr-FR" b="1" dirty="0"/>
              <a:t>II. Démarche et résultats</a:t>
            </a:r>
          </a:p>
          <a:p>
            <a:pPr lvl="2"/>
            <a:r>
              <a:rPr lang="fr-FR" sz="2400" dirty="0"/>
              <a:t>Nos données et notre corpus</a:t>
            </a:r>
          </a:p>
          <a:p>
            <a:pPr lvl="2"/>
            <a:r>
              <a:rPr lang="fr-FR" sz="2400" dirty="0"/>
              <a:t>Les récurrences lexicales</a:t>
            </a:r>
          </a:p>
          <a:p>
            <a:pPr lvl="2"/>
            <a:r>
              <a:rPr lang="fr-FR" sz="2400" dirty="0"/>
              <a:t>Nos trois patrons : écriture et exemple</a:t>
            </a:r>
          </a:p>
          <a:p>
            <a:pPr lvl="2"/>
            <a:r>
              <a:rPr lang="fr-FR" sz="2400" dirty="0"/>
              <a:t>Les récurrences lexico-syntaxiques</a:t>
            </a:r>
          </a:p>
          <a:p>
            <a:pPr marL="0" indent="0">
              <a:buNone/>
            </a:pPr>
            <a:r>
              <a:rPr lang="fr-FR" b="1" u="sng" dirty="0"/>
              <a:t>III. Limites, bilan et perspectives</a:t>
            </a:r>
          </a:p>
          <a:p>
            <a:pPr lvl="2"/>
            <a:r>
              <a:rPr lang="fr-FR" sz="2400" b="1" dirty="0"/>
              <a:t>Nos limites, notre bilan et les perspectives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limites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719120" cy="4152467"/>
          </a:xfrm>
        </p:spPr>
        <p:txBody>
          <a:bodyPr>
            <a:normAutofit/>
          </a:bodyPr>
          <a:lstStyle/>
          <a:p>
            <a:r>
              <a:rPr lang="fr-FR" dirty="0"/>
              <a:t>La faiblesse du lien séquence d’étiquettes – syntagme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	 Avoir recours à l’analyse en dépendance</a:t>
            </a:r>
            <a:endParaRPr lang="fr-FR" sz="2400" dirty="0"/>
          </a:p>
          <a:p>
            <a:endParaRPr lang="fr-FR" dirty="0"/>
          </a:p>
          <a:p>
            <a:r>
              <a:rPr lang="fr-FR" dirty="0"/>
              <a:t>Une partie du titre n’est pas couverte :</a:t>
            </a:r>
          </a:p>
          <a:p>
            <a:pPr lvl="1"/>
            <a:r>
              <a:rPr lang="fr-FR" sz="2200" dirty="0"/>
              <a:t>Avant le double point</a:t>
            </a:r>
          </a:p>
          <a:p>
            <a:pPr lvl="1"/>
            <a:r>
              <a:rPr lang="fr-FR" sz="2200" dirty="0"/>
              <a:t>Après :</a:t>
            </a:r>
          </a:p>
          <a:p>
            <a:pPr marL="0" indent="0">
              <a:buNone/>
            </a:pPr>
            <a:r>
              <a:rPr lang="fr-FR" dirty="0"/>
              <a:t>	SN : 49 %		SP : 71 %		SNC : 64 %</a:t>
            </a:r>
          </a:p>
          <a:p>
            <a:endParaRPr lang="fr-FR" dirty="0"/>
          </a:p>
          <a:p>
            <a:r>
              <a:rPr lang="fr-FR" dirty="0"/>
              <a:t>Une partie du corpus n’est pas couverte : 35%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135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071048" cy="41524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Récurrences lexicales : vocabulaire scientifique</a:t>
            </a:r>
          </a:p>
          <a:p>
            <a:endParaRPr lang="fr-FR" dirty="0"/>
          </a:p>
          <a:p>
            <a:r>
              <a:rPr lang="fr-FR" dirty="0"/>
              <a:t>Préférence de noms pour la position après le double point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Récurrences syntaxiques : différents syntagmes binominaux</a:t>
            </a:r>
          </a:p>
          <a:p>
            <a:endParaRPr lang="fr-FR" dirty="0"/>
          </a:p>
          <a:p>
            <a:r>
              <a:rPr lang="fr-FR" dirty="0"/>
              <a:t>Contraintes d’ordres des noms dans les syntagmes SP et SNC</a:t>
            </a:r>
          </a:p>
          <a:p>
            <a:pPr lvl="1"/>
            <a:r>
              <a:rPr lang="fr-FR" sz="2200" dirty="0"/>
              <a:t>Sémantico-logique : 	reprise de la logique temporelle</a:t>
            </a:r>
          </a:p>
          <a:p>
            <a:pPr lvl="1"/>
            <a:r>
              <a:rPr lang="fr-FR" sz="2200" dirty="0"/>
              <a:t>Rhétorique : 		d’abord le positif avant le négatif</a:t>
            </a:r>
          </a:p>
          <a:p>
            <a:pPr lvl="1"/>
            <a:r>
              <a:rPr lang="fr-FR" sz="2200" dirty="0"/>
              <a:t>Didactique : 		la théorie puis la pratique</a:t>
            </a:r>
          </a:p>
          <a:p>
            <a:endParaRPr lang="fr-FR" dirty="0"/>
          </a:p>
          <a:p>
            <a:r>
              <a:rPr lang="fr-FR" dirty="0"/>
              <a:t>Figement de certaines structures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72326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31088" cy="4521128"/>
          </a:xfrm>
        </p:spPr>
        <p:txBody>
          <a:bodyPr>
            <a:normAutofit/>
          </a:bodyPr>
          <a:lstStyle/>
          <a:p>
            <a:r>
              <a:rPr lang="fr-FR" dirty="0"/>
              <a:t>Création de nouveaux sous-corpus : par type, par domaine</a:t>
            </a:r>
          </a:p>
          <a:p>
            <a:endParaRPr lang="fr-FR" sz="1000" dirty="0"/>
          </a:p>
          <a:p>
            <a:r>
              <a:rPr lang="fr-FR" dirty="0"/>
              <a:t>Patrons plus flexibles </a:t>
            </a:r>
            <a:r>
              <a:rPr lang="fr-FR" dirty="0">
                <a:sym typeface="Wingdings" panose="05000000000000000000" pitchFamily="2" charset="2"/>
              </a:rPr>
              <a:t> structures plutôt que séquences</a:t>
            </a:r>
            <a:endParaRPr lang="fr-FR" dirty="0"/>
          </a:p>
          <a:p>
            <a:endParaRPr lang="fr-FR" sz="1000" dirty="0"/>
          </a:p>
          <a:p>
            <a:r>
              <a:rPr lang="fr-FR" dirty="0"/>
              <a:t>Étude avancée des noms propres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 </a:t>
            </a:r>
            <a:r>
              <a:rPr lang="fr-FR" sz="2400" dirty="0"/>
              <a:t>toponymes 12 / 16 (France, Paris, Europe)</a:t>
            </a:r>
          </a:p>
          <a:p>
            <a:pPr marL="457200" lvl="1" indent="0">
              <a:buNone/>
            </a:pPr>
            <a:endParaRPr lang="fr-FR" sz="1000" dirty="0"/>
          </a:p>
          <a:p>
            <a:r>
              <a:rPr lang="fr-FR" dirty="0"/>
              <a:t>Compréhension automatique des titres</a:t>
            </a:r>
          </a:p>
          <a:p>
            <a:pPr lvl="2">
              <a:buFont typeface="Wingdings"/>
              <a:buChar char="è"/>
            </a:pPr>
            <a:r>
              <a:rPr lang="fr-FR" sz="2400" dirty="0"/>
              <a:t> Extraction d’information</a:t>
            </a:r>
          </a:p>
          <a:p>
            <a:pPr lvl="4">
              <a:buFont typeface="Wingdings"/>
              <a:buChar char="è"/>
            </a:pPr>
            <a:r>
              <a:rPr lang="fr-FR" sz="2400" dirty="0"/>
              <a:t> Recherche sémantique dans HAL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046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Remerciements &amp; Questions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352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Dillon, J. (1981). The emergence of the colon: an empirical correlate of scholarship. </a:t>
            </a:r>
            <a:r>
              <a:rPr lang="en-US" i="1" dirty="0"/>
              <a:t>American Psychologist, 36</a:t>
            </a:r>
            <a:r>
              <a:rPr lang="en-US" dirty="0"/>
              <a:t>, 879-884.</a:t>
            </a:r>
            <a:endParaRPr lang="fr-FR" dirty="0"/>
          </a:p>
          <a:p>
            <a:r>
              <a:rPr lang="fr-FR" dirty="0"/>
              <a:t>Grevisse, M. &amp; </a:t>
            </a:r>
            <a:r>
              <a:rPr lang="fr-FR" dirty="0" err="1"/>
              <a:t>Goosse</a:t>
            </a:r>
            <a:r>
              <a:rPr lang="fr-FR" dirty="0"/>
              <a:t>, A. (2011). </a:t>
            </a:r>
            <a:r>
              <a:rPr lang="fr-FR" i="1" dirty="0"/>
              <a:t>Le bon usage : grammaire française. </a:t>
            </a:r>
            <a:r>
              <a:rPr lang="fr-FR" dirty="0"/>
              <a:t>Bruxelles: </a:t>
            </a:r>
            <a:r>
              <a:rPr lang="fr-FR" dirty="0" err="1"/>
              <a:t>Duculot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 err="1"/>
              <a:t>Haggan</a:t>
            </a:r>
            <a:r>
              <a:rPr lang="en-US" dirty="0"/>
              <a:t>, M. (2004). Research paper titles in literature, linguistics and science: dimensions of attraction. </a:t>
            </a:r>
            <a:r>
              <a:rPr lang="en-US" i="1" dirty="0"/>
              <a:t>Journal of Pragmatics, 36</a:t>
            </a:r>
            <a:r>
              <a:rPr lang="en-US" dirty="0"/>
              <a:t>(2), 293-317.</a:t>
            </a:r>
          </a:p>
          <a:p>
            <a:r>
              <a:rPr lang="fr-FR" dirty="0"/>
              <a:t>Huyghe, R. (2015). Les typologies nominales : présentation. </a:t>
            </a:r>
            <a:r>
              <a:rPr lang="fr-FR" i="1" dirty="0"/>
              <a:t>Langue française, 185</a:t>
            </a:r>
            <a:r>
              <a:rPr lang="fr-FR" dirty="0"/>
              <a:t>, 5-27. </a:t>
            </a:r>
          </a:p>
          <a:p>
            <a:r>
              <a:rPr lang="fr-FR" dirty="0" err="1"/>
              <a:t>Legallois</a:t>
            </a:r>
            <a:r>
              <a:rPr lang="fr-FR" dirty="0"/>
              <a:t>, D. &amp; </a:t>
            </a:r>
            <a:r>
              <a:rPr lang="fr-FR" dirty="0" err="1"/>
              <a:t>Tutin</a:t>
            </a:r>
            <a:r>
              <a:rPr lang="fr-FR" dirty="0"/>
              <a:t>, A. (2013). Présentation : Vers une extension du domaine de la phraséologie. </a:t>
            </a:r>
            <a:r>
              <a:rPr lang="fr-FR" i="1" dirty="0"/>
              <a:t>Langages, 189</a:t>
            </a:r>
            <a:r>
              <a:rPr lang="fr-FR" dirty="0"/>
              <a:t>(1),3-25. </a:t>
            </a:r>
            <a:endParaRPr lang="en-US" dirty="0"/>
          </a:p>
          <a:p>
            <a:r>
              <a:rPr lang="en-US" dirty="0"/>
              <a:t>Swales, J. M. &amp; </a:t>
            </a:r>
            <a:r>
              <a:rPr lang="en-US" dirty="0" err="1"/>
              <a:t>Feak</a:t>
            </a:r>
            <a:r>
              <a:rPr lang="en-US" dirty="0"/>
              <a:t>, C. B. (1994). </a:t>
            </a:r>
            <a:r>
              <a:rPr lang="en-US" i="1" dirty="0"/>
              <a:t>Academic Writing for Graduate Students. </a:t>
            </a:r>
            <a:r>
              <a:rPr lang="en-US" dirty="0"/>
              <a:t>Ann Arbor: University of Michigan Press.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6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I. Sujet et problématique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5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43E87-39CD-43F3-A1FF-32FCD797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13302"/>
            <a:ext cx="7711008" cy="4521128"/>
          </a:xfrm>
        </p:spPr>
        <p:txBody>
          <a:bodyPr>
            <a:normAutofit/>
          </a:bodyPr>
          <a:lstStyle/>
          <a:p>
            <a:r>
              <a:rPr lang="fr-FR" dirty="0"/>
              <a:t>Un espace court (15 mots)</a:t>
            </a:r>
          </a:p>
          <a:p>
            <a:pPr lvl="1"/>
            <a:r>
              <a:rPr lang="fr-FR" sz="2200" dirty="0"/>
              <a:t>Plus il y a d’auteurs, plus le titre est long</a:t>
            </a:r>
          </a:p>
          <a:p>
            <a:pPr lvl="1"/>
            <a:r>
              <a:rPr lang="fr-FR" sz="2200" dirty="0"/>
              <a:t>Différences selon les domaines scientifiques</a:t>
            </a:r>
          </a:p>
          <a:p>
            <a:r>
              <a:rPr lang="fr-FR" dirty="0"/>
              <a:t>Le premier contact décisif dans la décision de lire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r>
              <a:rPr lang="fr-FR" dirty="0"/>
              <a:t>Deux fonctions : </a:t>
            </a:r>
            <a:r>
              <a:rPr lang="fr-FR" cap="small" dirty="0"/>
              <a:t>informer</a:t>
            </a:r>
            <a:r>
              <a:rPr lang="fr-FR" dirty="0"/>
              <a:t> ou </a:t>
            </a:r>
            <a:r>
              <a:rPr lang="fr-FR" cap="small" dirty="0"/>
              <a:t>attirer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34401-9DC0-4E71-9D4A-5CC70416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titre comme objet d’études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5D011-F643-4FF5-9912-C3E3DBC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6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870C613-1C00-46C2-B423-E4EB70C8C680}"/>
              </a:ext>
            </a:extLst>
          </p:cNvPr>
          <p:cNvGrpSpPr/>
          <p:nvPr/>
        </p:nvGrpSpPr>
        <p:grpSpPr>
          <a:xfrm>
            <a:off x="2868522" y="3818469"/>
            <a:ext cx="4437779" cy="2245615"/>
            <a:chOff x="2896974" y="2996952"/>
            <a:chExt cx="4437779" cy="224561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74BCCF8-F0AD-47D4-8DA5-1BD4E2E6BBD7}"/>
                </a:ext>
              </a:extLst>
            </p:cNvPr>
            <p:cNvGrpSpPr/>
            <p:nvPr/>
          </p:nvGrpSpPr>
          <p:grpSpPr>
            <a:xfrm>
              <a:off x="2896974" y="2996952"/>
              <a:ext cx="2160240" cy="2245615"/>
              <a:chOff x="1130023" y="3055592"/>
              <a:chExt cx="2160240" cy="2245615"/>
            </a:xfrm>
          </p:grpSpPr>
          <p:sp>
            <p:nvSpPr>
              <p:cNvPr id="12" name="Organigramme : Fusion 11">
                <a:extLst>
                  <a:ext uri="{FF2B5EF4-FFF2-40B4-BE49-F238E27FC236}">
                    <a16:creationId xmlns:a16="http://schemas.microsoft.com/office/drawing/2014/main" id="{807E0DB2-E921-407E-BCC7-50E933A113BE}"/>
                  </a:ext>
                </a:extLst>
              </p:cNvPr>
              <p:cNvSpPr/>
              <p:nvPr/>
            </p:nvSpPr>
            <p:spPr>
              <a:xfrm>
                <a:off x="1130023" y="3055592"/>
                <a:ext cx="2160240" cy="224561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1 100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B16D8C92-8ACD-4F7A-A8D9-7714611F0490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1670083" y="4178400"/>
                <a:ext cx="1080120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A574B72-20AF-4D94-85B3-F7D12E3B3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066" y="4725144"/>
                <a:ext cx="550151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81AC8F8-7802-4E1B-A504-123D9378E323}"/>
                  </a:ext>
                </a:extLst>
              </p:cNvPr>
              <p:cNvSpPr txBox="1"/>
              <p:nvPr/>
            </p:nvSpPr>
            <p:spPr>
              <a:xfrm>
                <a:off x="1935066" y="41642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C6CF539-486A-4E2F-8C26-A72844AC18C4}"/>
                  </a:ext>
                </a:extLst>
              </p:cNvPr>
              <p:cNvSpPr txBox="1"/>
              <p:nvPr/>
            </p:nvSpPr>
            <p:spPr>
              <a:xfrm>
                <a:off x="1935066" y="46547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100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712CFE-1D20-4DCF-BF36-33B2426B0BDE}"/>
                </a:ext>
              </a:extLst>
            </p:cNvPr>
            <p:cNvSpPr txBox="1"/>
            <p:nvPr/>
          </p:nvSpPr>
          <p:spPr>
            <a:xfrm>
              <a:off x="5220072" y="33569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titres lus par an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3FAC8EA-20F1-480D-8DEB-154E1F0EC290}"/>
                </a:ext>
              </a:extLst>
            </p:cNvPr>
            <p:cNvSpPr txBox="1"/>
            <p:nvPr/>
          </p:nvSpPr>
          <p:spPr>
            <a:xfrm>
              <a:off x="5220072" y="412032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résumés lus par an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CC0B961-450B-425B-83B7-C132037C9E11}"/>
                </a:ext>
              </a:extLst>
            </p:cNvPr>
            <p:cNvSpPr txBox="1"/>
            <p:nvPr/>
          </p:nvSpPr>
          <p:spPr>
            <a:xfrm>
              <a:off x="5220072" y="4623035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articles lus par an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BEC03D7-8F26-41C1-A3E7-81452D2BD5B0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4355976" y="480770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B265B151-C3E9-474B-AEC8-1ABBB72FD31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72000" y="4304995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FEBC61FA-1FDC-4FDE-A269-F16C6D7483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90808" y="3541658"/>
              <a:ext cx="329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4D21DEA-514B-4539-A676-1973CA722ABC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0FD1F4F-F961-47C3-A065-4793908EEA8D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osange 38">
              <a:extLst>
                <a:ext uri="{FF2B5EF4-FFF2-40B4-BE49-F238E27FC236}">
                  <a16:creationId xmlns:a16="http://schemas.microsoft.com/office/drawing/2014/main" id="{C717AD12-D9E2-4E9C-ACA1-B87D9F4E85A1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C2463C5C-D5F3-4A08-B354-CADA99919EB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28213A07-2A96-411B-945F-619ECCAD4DA7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77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795688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i="1" dirty="0"/>
              <a:t>«</a:t>
            </a:r>
            <a:r>
              <a:rPr lang="en-US" sz="3500" i="1" dirty="0"/>
              <a:t> Were there any sex differences? Missing data in psychology journals »</a:t>
            </a:r>
            <a:endParaRPr lang="fr-FR" sz="3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EF1D3F-8B54-49E6-A46E-102B803111CF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de Hartley (2004)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74598AC-F890-4B85-A7E2-0D18E6D47C80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F989F5E-C0C9-47EE-907C-2615E75ECAE8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D4A9F60C-E341-4751-A39D-AC4A48493F5B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A0C9E41D-1FA5-47EC-8CDC-E5A5697B48D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2E7A1F90-BE4B-46DF-AFB8-88F16583BCD1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 ou attirer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8568952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/>
              <a:t>«</a:t>
            </a:r>
            <a:r>
              <a:rPr lang="en-US" sz="3500" i="1" dirty="0"/>
              <a:t>More sex please, we’re psychologists »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B5ACC43-77AC-49AE-B4F8-88778D51BCE1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choisi par l’éditeur </a:t>
            </a:r>
            <a:r>
              <a:rPr lang="fr-FR" u="sng" dirty="0"/>
              <a:t>pour le même article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DAC04DC-8EB9-4F72-AA80-17966C8B7049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648693-BB92-4338-AF7C-31299BCDD46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9C24F979-06EB-499B-BF5E-F250BD91D930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1DCA4EBC-3C5E-477F-9392-FB53A02F35F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id="{F423CD74-004A-4267-81ED-C347074E5B8C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45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dirty="0"/>
              <a:t>Le double point introduit (Grevisse et </a:t>
            </a:r>
            <a:r>
              <a:rPr lang="fr-FR" dirty="0" err="1"/>
              <a:t>Goosse</a:t>
            </a:r>
            <a:r>
              <a:rPr lang="fr-FR" dirty="0"/>
              <a:t>, 2011) :</a:t>
            </a:r>
          </a:p>
          <a:p>
            <a:pPr lvl="1"/>
            <a:r>
              <a:rPr lang="fr-FR" sz="2200" dirty="0"/>
              <a:t>énumération, citation, exemple, cause,</a:t>
            </a:r>
          </a:p>
          <a:p>
            <a:pPr marL="457200" lvl="1" indent="0">
              <a:buNone/>
            </a:pPr>
            <a:r>
              <a:rPr lang="fr-FR" sz="2200" b="1" dirty="0"/>
              <a:t>   synthèse, description, définition, explication</a:t>
            </a:r>
          </a:p>
          <a:p>
            <a:endParaRPr lang="fr-FR" dirty="0"/>
          </a:p>
          <a:p>
            <a:r>
              <a:rPr lang="fr-FR" dirty="0"/>
              <a:t>Présence dans les titres très étudiée (Dillon, 1981)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Si présent, longueur du titre plus grande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Un marqueur de qualité et d’impact ?</a:t>
            </a:r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dirty="0"/>
              <a:t>Haute fréquence de titres à deux segments avec </a:t>
            </a:r>
            <a:br>
              <a:rPr lang="fr-FR" dirty="0"/>
            </a:br>
            <a:r>
              <a:rPr lang="fr-FR" dirty="0"/>
              <a:t>un double point dans les titres scientifiques (</a:t>
            </a:r>
            <a:r>
              <a:rPr lang="fr-FR" dirty="0" err="1"/>
              <a:t>Haggan</a:t>
            </a:r>
            <a:r>
              <a:rPr lang="fr-FR" dirty="0"/>
              <a:t>, 2004) </a:t>
            </a:r>
            <a:br>
              <a:rPr lang="fr-FR" dirty="0"/>
            </a:br>
            <a:endParaRPr lang="fr-FR" sz="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02543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</TotalTime>
  <Words>2443</Words>
  <Application>Microsoft Office PowerPoint</Application>
  <PresentationFormat>Affichage à l'écran (4:3)</PresentationFormat>
  <Paragraphs>670</Paragraphs>
  <Slides>44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Trebuchet MS</vt:lpstr>
      <vt:lpstr>Wingdings</vt:lpstr>
      <vt:lpstr>Berlin</vt:lpstr>
      <vt:lpstr>Les titres de documents scientifiques : c récurrences dans les syntagmes binominaux après un double point</vt:lpstr>
      <vt:lpstr>Plan</vt:lpstr>
      <vt:lpstr>Plan</vt:lpstr>
      <vt:lpstr>Plan</vt:lpstr>
      <vt:lpstr>I. Sujet et problématique</vt:lpstr>
      <vt:lpstr>Le titre comme objet d’études</vt:lpstr>
      <vt:lpstr>Informer…</vt:lpstr>
      <vt:lpstr>… ou attirer ?</vt:lpstr>
      <vt:lpstr>Le double point</vt:lpstr>
      <vt:lpstr>général : spécifique</vt:lpstr>
      <vt:lpstr>majeure : mineure</vt:lpstr>
      <vt:lpstr>problème : solution</vt:lpstr>
      <vt:lpstr>sujet : méthode</vt:lpstr>
      <vt:lpstr>Notre problématique</vt:lpstr>
      <vt:lpstr>II. Démarche et résultats</vt:lpstr>
      <vt:lpstr>Des données au corpus</vt:lpstr>
      <vt:lpstr>Des données au corpus</vt:lpstr>
      <vt:lpstr>Des données au corpus</vt:lpstr>
      <vt:lpstr>L’anatomie d’un titre</vt:lpstr>
      <vt:lpstr>Les récurrences lexicales</vt:lpstr>
      <vt:lpstr>La position des lemmes</vt:lpstr>
      <vt:lpstr>Les récurrences syntaxiques</vt:lpstr>
      <vt:lpstr>L’écriture de patron</vt:lpstr>
      <vt:lpstr>L’écriture de patron</vt:lpstr>
      <vt:lpstr>Un exemple de capture</vt:lpstr>
      <vt:lpstr>Nos trois patrons : SN</vt:lpstr>
      <vt:lpstr>Nos trois patrons : SP</vt:lpstr>
      <vt:lpstr>Nos trois patrons : SNC</vt:lpstr>
      <vt:lpstr>Nos trois patrons</vt:lpstr>
      <vt:lpstr>Le résultat global des captures</vt:lpstr>
      <vt:lpstr>Les récurrences lexico-syntaxiques dans les résultats du patron SN</vt:lpstr>
      <vt:lpstr>Les résultats du patron SN :  le cas d’état des lieux</vt:lpstr>
      <vt:lpstr>Les résultats du patron SN :  le cas d’état des lieux</vt:lpstr>
      <vt:lpstr>Les résultats du patron SN : constructions remarquables</vt:lpstr>
      <vt:lpstr>Les résultats du patron SN : constructions remarquables</vt:lpstr>
      <vt:lpstr>Les récurrences lexico-syntaxiques dans les résultats du patron SP</vt:lpstr>
      <vt:lpstr>Les résultats du patron SP : de A à B</vt:lpstr>
      <vt:lpstr>Les récurrences lexico-syntaxiques dans les résultats du patron SNC</vt:lpstr>
      <vt:lpstr>III. Limites, bilan et perspectives</vt:lpstr>
      <vt:lpstr>Les limites de notre étude</vt:lpstr>
      <vt:lpstr>Notre bilan</vt:lpstr>
      <vt:lpstr>Les perspectives</vt:lpstr>
      <vt:lpstr>Remerciements &amp; Questions</vt:lpstr>
      <vt:lpstr>Bibliographies</vt:lpstr>
    </vt:vector>
  </TitlesOfParts>
  <Company>Thales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240</cp:revision>
  <dcterms:created xsi:type="dcterms:W3CDTF">2018-09-05T14:34:25Z</dcterms:created>
  <dcterms:modified xsi:type="dcterms:W3CDTF">2018-09-15T15:34:08Z</dcterms:modified>
</cp:coreProperties>
</file>