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2"/>
  </p:sldMasterIdLst>
  <p:notesMasterIdLst>
    <p:notesMasterId r:id="rId53"/>
  </p:notesMasterIdLst>
  <p:sldIdLst>
    <p:sldId id="406" r:id="rId3"/>
    <p:sldId id="407" r:id="rId4"/>
    <p:sldId id="408" r:id="rId5"/>
    <p:sldId id="410" r:id="rId6"/>
    <p:sldId id="411" r:id="rId7"/>
    <p:sldId id="412" r:id="rId8"/>
    <p:sldId id="413" r:id="rId9"/>
    <p:sldId id="414" r:id="rId10"/>
    <p:sldId id="415" r:id="rId11"/>
    <p:sldId id="416" r:id="rId12"/>
    <p:sldId id="417" r:id="rId13"/>
    <p:sldId id="418" r:id="rId14"/>
    <p:sldId id="419" r:id="rId15"/>
    <p:sldId id="420" r:id="rId16"/>
    <p:sldId id="421" r:id="rId17"/>
    <p:sldId id="422" r:id="rId18"/>
    <p:sldId id="423" r:id="rId19"/>
    <p:sldId id="424" r:id="rId20"/>
    <p:sldId id="427" r:id="rId21"/>
    <p:sldId id="428" r:id="rId22"/>
    <p:sldId id="429" r:id="rId23"/>
    <p:sldId id="431" r:id="rId24"/>
    <p:sldId id="432" r:id="rId25"/>
    <p:sldId id="430" r:id="rId26"/>
    <p:sldId id="349" r:id="rId27"/>
    <p:sldId id="350" r:id="rId28"/>
    <p:sldId id="360" r:id="rId29"/>
    <p:sldId id="361" r:id="rId30"/>
    <p:sldId id="362" r:id="rId31"/>
    <p:sldId id="363" r:id="rId32"/>
    <p:sldId id="364" r:id="rId33"/>
    <p:sldId id="365" r:id="rId34"/>
    <p:sldId id="366" r:id="rId35"/>
    <p:sldId id="367" r:id="rId36"/>
    <p:sldId id="368" r:id="rId37"/>
    <p:sldId id="369" r:id="rId38"/>
    <p:sldId id="370" r:id="rId39"/>
    <p:sldId id="390" r:id="rId40"/>
    <p:sldId id="371" r:id="rId41"/>
    <p:sldId id="405" r:id="rId42"/>
    <p:sldId id="351" r:id="rId43"/>
    <p:sldId id="352" r:id="rId44"/>
    <p:sldId id="353" r:id="rId45"/>
    <p:sldId id="355" r:id="rId46"/>
    <p:sldId id="354" r:id="rId47"/>
    <p:sldId id="356" r:id="rId48"/>
    <p:sldId id="357" r:id="rId49"/>
    <p:sldId id="385" r:id="rId50"/>
    <p:sldId id="358" r:id="rId51"/>
    <p:sldId id="359" r:id="rId52"/>
  </p:sldIdLst>
  <p:sldSz cx="12192000" cy="6858000"/>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36">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9696"/>
    <a:srgbClr val="000000"/>
    <a:srgbClr val="A9D18E"/>
    <a:srgbClr val="D3FDFC"/>
    <a:srgbClr val="317692"/>
    <a:srgbClr val="2D6D8A"/>
    <a:srgbClr val="31759B"/>
    <a:srgbClr val="D1E5F1"/>
    <a:srgbClr val="112D50"/>
    <a:srgbClr val="4D9B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p:restoredTop sz="95900"/>
  </p:normalViewPr>
  <p:slideViewPr>
    <p:cSldViewPr showGuides="1">
      <p:cViewPr varScale="1">
        <p:scale>
          <a:sx n="86" d="100"/>
          <a:sy n="86" d="100"/>
        </p:scale>
        <p:origin x="84" y="33"/>
      </p:cViewPr>
      <p:guideLst>
        <p:guide orient="horz" pos="2236"/>
        <p:guide pos="3840"/>
      </p:guideLst>
    </p:cSldViewPr>
  </p:slideViewPr>
  <p:outlineViewPr>
    <p:cViewPr>
      <p:scale>
        <a:sx n="33" d="100"/>
        <a:sy n="33" d="100"/>
      </p:scale>
      <p:origin x="0" y="0"/>
    </p:cViewPr>
  </p:outlin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1.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F2B530A4-EF63-4A55-B3BF-21EC72D6B71F}"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2025/3/6</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2D465974-0D51-4783-9CE7-E577C93273A1}" type="slidenum">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t>Pettis-Hansen Heuristic</a:t>
            </a:r>
          </a:p>
          <a:p>
            <a:r>
              <a:rPr lang="en-US"/>
              <a:t>Polito G, Ducasse S, Tesone P. Static Basic Block Reordering Heuristics for Implicit Control Flow in Baseline JITs[J]. 2021.</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组合 6"/>
          <p:cNvGrpSpPr/>
          <p:nvPr userDrawn="1"/>
        </p:nvGrpSpPr>
        <p:grpSpPr>
          <a:xfrm>
            <a:off x="-22225" y="0"/>
            <a:ext cx="12214225" cy="6858000"/>
            <a:chOff x="-22898" y="0"/>
            <a:chExt cx="12214898" cy="6858000"/>
          </a:xfrm>
        </p:grpSpPr>
        <p:pic>
          <p:nvPicPr>
            <p:cNvPr id="2056" name="Picture 2" descr="http://img01.taopic.com/160203/318749-1602031H51065.jpg"/>
            <p:cNvPicPr>
              <a:picLocks noChangeAspect="1"/>
            </p:cNvPicPr>
            <p:nvPr/>
          </p:nvPicPr>
          <p:blipFill>
            <a:blip r:embed="rId2"/>
            <a:stretch>
              <a:fillRect/>
            </a:stretch>
          </p:blipFill>
          <p:spPr>
            <a:xfrm>
              <a:off x="-22898" y="0"/>
              <a:ext cx="12214898" cy="6858000"/>
            </a:xfrm>
            <a:prstGeom prst="rect">
              <a:avLst/>
            </a:prstGeom>
            <a:noFill/>
            <a:ln w="9525">
              <a:noFill/>
            </a:ln>
          </p:spPr>
        </p:pic>
        <p:sp>
          <p:nvSpPr>
            <p:cNvPr id="9" name="等腰三角形 8"/>
            <p:cNvSpPr/>
            <p:nvPr/>
          </p:nvSpPr>
          <p:spPr>
            <a:xfrm>
              <a:off x="-672" y="2667000"/>
              <a:ext cx="2114667" cy="4191000"/>
            </a:xfrm>
            <a:prstGeom prst="triangle">
              <a:avLst>
                <a:gd name="adj" fmla="val 0"/>
              </a:avLst>
            </a:prstGeom>
            <a:solidFill>
              <a:srgbClr val="0559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等腰三角形 9"/>
            <p:cNvSpPr/>
            <p:nvPr/>
          </p:nvSpPr>
          <p:spPr>
            <a:xfrm>
              <a:off x="-672" y="5276850"/>
              <a:ext cx="5505753" cy="1581150"/>
            </a:xfrm>
            <a:prstGeom prst="triangle">
              <a:avLst>
                <a:gd name="adj" fmla="val 0"/>
              </a:avLst>
            </a:prstGeom>
            <a:solidFill>
              <a:srgbClr val="0559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等腰三角形 10"/>
            <p:cNvSpPr/>
            <p:nvPr/>
          </p:nvSpPr>
          <p:spPr>
            <a:xfrm rot="10800000">
              <a:off x="10077333" y="0"/>
              <a:ext cx="2114667" cy="4191000"/>
            </a:xfrm>
            <a:prstGeom prst="triangle">
              <a:avLst>
                <a:gd name="adj" fmla="val 0"/>
              </a:avLst>
            </a:prstGeom>
            <a:solidFill>
              <a:srgbClr val="0559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等腰三角形 11"/>
            <p:cNvSpPr/>
            <p:nvPr/>
          </p:nvSpPr>
          <p:spPr>
            <a:xfrm rot="10800000">
              <a:off x="6686247" y="0"/>
              <a:ext cx="5505753" cy="1581150"/>
            </a:xfrm>
            <a:prstGeom prst="triangle">
              <a:avLst>
                <a:gd name="adj" fmla="val 0"/>
              </a:avLst>
            </a:prstGeom>
            <a:solidFill>
              <a:srgbClr val="055993">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endParaRPr lang="en-US" dirty="0"/>
          </a:p>
        </p:txBody>
      </p:sp>
      <p:sp>
        <p:nvSpPr>
          <p:cNvPr id="13"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4"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15"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CAE52BD-3AEC-48B9-A8AA-10008207D7E3}"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7" name="Picture 10" descr="https://timgsa.baidu.com/timg?image&amp;quality=80&amp;size=b9999_10000&amp;sec=1558092579524&amp;di=335c530b5235d0ff0cfc8959e0935a9c&amp;imgtype=0&amp;src=http%3A%2F%2Fpic34.nipic.com%2F20131019%2F12661733_142231251108_2.png">
            <a:extLst>
              <a:ext uri="{FF2B5EF4-FFF2-40B4-BE49-F238E27FC236}">
                <a16:creationId xmlns:a16="http://schemas.microsoft.com/office/drawing/2014/main" id="{39955F2F-C76D-95C1-9871-E726966F964A}"/>
              </a:ext>
            </a:extLst>
          </p:cNvPr>
          <p:cNvPicPr>
            <a:picLocks noChangeAspect="1"/>
          </p:cNvPicPr>
          <p:nvPr userDrawn="1"/>
        </p:nvPicPr>
        <p:blipFill>
          <a:blip r:embed="rId2"/>
          <a:srcRect t="10628"/>
          <a:stretch>
            <a:fillRect/>
          </a:stretch>
        </p:blipFill>
        <p:spPr>
          <a:xfrm>
            <a:off x="-96837" y="0"/>
            <a:ext cx="12288837" cy="6858000"/>
          </a:xfrm>
          <a:prstGeom prst="rect">
            <a:avLst/>
          </a:prstGeom>
          <a:noFill/>
          <a:ln w="9525">
            <a:noFill/>
          </a:ln>
        </p:spPr>
      </p:pic>
      <p:sp>
        <p:nvSpPr>
          <p:cNvPr id="8" name="矩形 7">
            <a:extLst>
              <a:ext uri="{FF2B5EF4-FFF2-40B4-BE49-F238E27FC236}">
                <a16:creationId xmlns:a16="http://schemas.microsoft.com/office/drawing/2014/main" id="{DA28E5E6-6D08-C592-333F-A0461C847918}"/>
              </a:ext>
            </a:extLst>
          </p:cNvPr>
          <p:cNvSpPr/>
          <p:nvPr userDrawn="1"/>
        </p:nvSpPr>
        <p:spPr>
          <a:xfrm>
            <a:off x="-95250" y="0"/>
            <a:ext cx="12287250" cy="6858000"/>
          </a:xfrm>
          <a:prstGeom prst="rect">
            <a:avLst/>
          </a:prstGeom>
          <a:solidFill>
            <a:schemeClr val="tx1">
              <a:alpha val="30196"/>
            </a:schemeClr>
          </a:solidFill>
          <a:ln w="9525">
            <a:noFill/>
          </a:ln>
        </p:spPr>
        <p:txBody>
          <a:bodyPr wrap="square" rtlCol="0" anchor="ctr">
            <a:spAutoFit/>
          </a:bodyPr>
          <a:lstStyle/>
          <a:p>
            <a:pPr marL="0" indent="0" algn="ctr"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8CC1B4-7B12-4137-870B-F1EC9248E77F}"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7" name="Picture 10" descr="https://timgsa.baidu.com/timg?image&amp;quality=80&amp;size=b9999_10000&amp;sec=1558092579524&amp;di=335c530b5235d0ff0cfc8959e0935a9c&amp;imgtype=0&amp;src=http%3A%2F%2Fpic34.nipic.com%2F20131019%2F12661733_142231251108_2.png">
            <a:extLst>
              <a:ext uri="{FF2B5EF4-FFF2-40B4-BE49-F238E27FC236}">
                <a16:creationId xmlns:a16="http://schemas.microsoft.com/office/drawing/2014/main" id="{3A739526-0EA3-7DB2-98D1-ABC1D6AC5A44}"/>
              </a:ext>
            </a:extLst>
          </p:cNvPr>
          <p:cNvPicPr>
            <a:picLocks noChangeAspect="1"/>
          </p:cNvPicPr>
          <p:nvPr userDrawn="1"/>
        </p:nvPicPr>
        <p:blipFill>
          <a:blip r:embed="rId2"/>
          <a:srcRect t="10628"/>
          <a:stretch>
            <a:fillRect/>
          </a:stretch>
        </p:blipFill>
        <p:spPr>
          <a:xfrm>
            <a:off x="-96837" y="0"/>
            <a:ext cx="12288837" cy="6858000"/>
          </a:xfrm>
          <a:prstGeom prst="rect">
            <a:avLst/>
          </a:prstGeom>
          <a:noFill/>
          <a:ln w="9525">
            <a:noFill/>
          </a:ln>
        </p:spPr>
      </p:pic>
      <p:sp>
        <p:nvSpPr>
          <p:cNvPr id="8" name="矩形 7">
            <a:extLst>
              <a:ext uri="{FF2B5EF4-FFF2-40B4-BE49-F238E27FC236}">
                <a16:creationId xmlns:a16="http://schemas.microsoft.com/office/drawing/2014/main" id="{C2689634-463D-2218-2A8A-F0250E749E8B}"/>
              </a:ext>
            </a:extLst>
          </p:cNvPr>
          <p:cNvSpPr/>
          <p:nvPr userDrawn="1"/>
        </p:nvSpPr>
        <p:spPr>
          <a:xfrm>
            <a:off x="-95250" y="0"/>
            <a:ext cx="12287250" cy="6858000"/>
          </a:xfrm>
          <a:prstGeom prst="rect">
            <a:avLst/>
          </a:prstGeom>
          <a:solidFill>
            <a:schemeClr val="tx1">
              <a:alpha val="30196"/>
            </a:schemeClr>
          </a:solidFill>
          <a:ln w="9525">
            <a:noFill/>
          </a:ln>
        </p:spPr>
        <p:txBody>
          <a:bodyPr wrap="square" rtlCol="0" anchor="ctr">
            <a:spAutoFit/>
          </a:bodyPr>
          <a:lstStyle/>
          <a:p>
            <a:pPr marL="0" indent="0" algn="ctr"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8CC1B4-7B12-4137-870B-F1EC9248E77F}"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Picture 10" descr="https://timgsa.baidu.com/timg?image&amp;quality=80&amp;size=b9999_10000&amp;sec=1558092579524&amp;di=335c530b5235d0ff0cfc8959e0935a9c&amp;imgtype=0&amp;src=http%3A%2F%2Fpic34.nipic.com%2F20131019%2F12661733_142231251108_2.png">
            <a:extLst>
              <a:ext uri="{FF2B5EF4-FFF2-40B4-BE49-F238E27FC236}">
                <a16:creationId xmlns:a16="http://schemas.microsoft.com/office/drawing/2014/main" id="{269BB57C-B04E-7A43-07A0-3CA3F7CCF54A}"/>
              </a:ext>
            </a:extLst>
          </p:cNvPr>
          <p:cNvPicPr>
            <a:picLocks noChangeAspect="1"/>
          </p:cNvPicPr>
          <p:nvPr userDrawn="1"/>
        </p:nvPicPr>
        <p:blipFill>
          <a:blip r:embed="rId2"/>
          <a:srcRect t="10628"/>
          <a:stretch>
            <a:fillRect/>
          </a:stretch>
        </p:blipFill>
        <p:spPr>
          <a:xfrm>
            <a:off x="-96837" y="0"/>
            <a:ext cx="12288837" cy="6858000"/>
          </a:xfrm>
          <a:prstGeom prst="rect">
            <a:avLst/>
          </a:prstGeom>
          <a:noFill/>
          <a:ln w="9525">
            <a:noFill/>
          </a:ln>
        </p:spPr>
      </p:pic>
      <p:sp>
        <p:nvSpPr>
          <p:cNvPr id="9" name="矩形 8">
            <a:extLst>
              <a:ext uri="{FF2B5EF4-FFF2-40B4-BE49-F238E27FC236}">
                <a16:creationId xmlns:a16="http://schemas.microsoft.com/office/drawing/2014/main" id="{03EFE2C5-855E-34B9-FA62-B731D290E078}"/>
              </a:ext>
            </a:extLst>
          </p:cNvPr>
          <p:cNvSpPr/>
          <p:nvPr userDrawn="1"/>
        </p:nvSpPr>
        <p:spPr>
          <a:xfrm>
            <a:off x="-95250" y="0"/>
            <a:ext cx="12287250" cy="6858000"/>
          </a:xfrm>
          <a:prstGeom prst="rect">
            <a:avLst/>
          </a:prstGeom>
          <a:solidFill>
            <a:schemeClr val="tx1">
              <a:alpha val="30196"/>
            </a:schemeClr>
          </a:solidFill>
          <a:ln w="9525">
            <a:noFill/>
          </a:ln>
        </p:spPr>
        <p:txBody>
          <a:bodyPr wrap="square" rtlCol="0" anchor="ctr">
            <a:spAutoFit/>
          </a:bodyPr>
          <a:lstStyle/>
          <a:p>
            <a:pPr marL="0" indent="0" algn="ctr"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8CC1B4-7B12-4137-870B-F1EC9248E77F}"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7" name="Picture 10" descr="https://timgsa.baidu.com/timg?image&amp;quality=80&amp;size=b9999_10000&amp;sec=1558092579524&amp;di=335c530b5235d0ff0cfc8959e0935a9c&amp;imgtype=0&amp;src=http%3A%2F%2Fpic34.nipic.com%2F20131019%2F12661733_142231251108_2.png">
            <a:extLst>
              <a:ext uri="{FF2B5EF4-FFF2-40B4-BE49-F238E27FC236}">
                <a16:creationId xmlns:a16="http://schemas.microsoft.com/office/drawing/2014/main" id="{D2EEFEF3-FD2B-B36D-4417-89595F835987}"/>
              </a:ext>
            </a:extLst>
          </p:cNvPr>
          <p:cNvPicPr>
            <a:picLocks noChangeAspect="1"/>
          </p:cNvPicPr>
          <p:nvPr userDrawn="1"/>
        </p:nvPicPr>
        <p:blipFill>
          <a:blip r:embed="rId2"/>
          <a:srcRect t="10628"/>
          <a:stretch>
            <a:fillRect/>
          </a:stretch>
        </p:blipFill>
        <p:spPr>
          <a:xfrm>
            <a:off x="-96837" y="0"/>
            <a:ext cx="12288837" cy="6858000"/>
          </a:xfrm>
          <a:prstGeom prst="rect">
            <a:avLst/>
          </a:prstGeom>
          <a:noFill/>
          <a:ln w="9525">
            <a:noFill/>
          </a:ln>
        </p:spPr>
      </p:pic>
      <p:sp>
        <p:nvSpPr>
          <p:cNvPr id="8" name="矩形 7">
            <a:extLst>
              <a:ext uri="{FF2B5EF4-FFF2-40B4-BE49-F238E27FC236}">
                <a16:creationId xmlns:a16="http://schemas.microsoft.com/office/drawing/2014/main" id="{0405E44F-995E-B236-1D25-FD53BF2F7C93}"/>
              </a:ext>
            </a:extLst>
          </p:cNvPr>
          <p:cNvSpPr/>
          <p:nvPr userDrawn="1"/>
        </p:nvSpPr>
        <p:spPr>
          <a:xfrm>
            <a:off x="-95250" y="0"/>
            <a:ext cx="12287250" cy="6858000"/>
          </a:xfrm>
          <a:prstGeom prst="rect">
            <a:avLst/>
          </a:prstGeom>
          <a:solidFill>
            <a:schemeClr val="tx1">
              <a:alpha val="30196"/>
            </a:schemeClr>
          </a:solidFill>
          <a:ln w="9525">
            <a:noFill/>
          </a:ln>
        </p:spPr>
        <p:txBody>
          <a:bodyPr wrap="square" rtlCol="0" anchor="ctr">
            <a:spAutoFit/>
          </a:bodyPr>
          <a:lstStyle/>
          <a:p>
            <a:pPr marL="0" indent="0" algn="ctr"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8CC1B4-7B12-4137-870B-F1EC9248E77F}"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8" name="Picture 10" descr="https://timgsa.baidu.com/timg?image&amp;quality=80&amp;size=b9999_10000&amp;sec=1558092579524&amp;di=335c530b5235d0ff0cfc8959e0935a9c&amp;imgtype=0&amp;src=http%3A%2F%2Fpic34.nipic.com%2F20131019%2F12661733_142231251108_2.png">
            <a:extLst>
              <a:ext uri="{FF2B5EF4-FFF2-40B4-BE49-F238E27FC236}">
                <a16:creationId xmlns:a16="http://schemas.microsoft.com/office/drawing/2014/main" id="{B8EB01B1-F91A-E6B9-EE82-1EE4CD7E9F98}"/>
              </a:ext>
            </a:extLst>
          </p:cNvPr>
          <p:cNvPicPr>
            <a:picLocks noChangeAspect="1"/>
          </p:cNvPicPr>
          <p:nvPr userDrawn="1"/>
        </p:nvPicPr>
        <p:blipFill>
          <a:blip r:embed="rId2"/>
          <a:srcRect t="10628"/>
          <a:stretch>
            <a:fillRect/>
          </a:stretch>
        </p:blipFill>
        <p:spPr>
          <a:xfrm>
            <a:off x="-96837" y="0"/>
            <a:ext cx="12288837" cy="6858000"/>
          </a:xfrm>
          <a:prstGeom prst="rect">
            <a:avLst/>
          </a:prstGeom>
          <a:noFill/>
          <a:ln w="9525">
            <a:noFill/>
          </a:ln>
        </p:spPr>
      </p:pic>
      <p:sp>
        <p:nvSpPr>
          <p:cNvPr id="9" name="矩形 8">
            <a:extLst>
              <a:ext uri="{FF2B5EF4-FFF2-40B4-BE49-F238E27FC236}">
                <a16:creationId xmlns:a16="http://schemas.microsoft.com/office/drawing/2014/main" id="{01225E41-DC54-F55C-BFCE-D4A0B33E76E2}"/>
              </a:ext>
            </a:extLst>
          </p:cNvPr>
          <p:cNvSpPr/>
          <p:nvPr userDrawn="1"/>
        </p:nvSpPr>
        <p:spPr>
          <a:xfrm>
            <a:off x="-95250" y="0"/>
            <a:ext cx="12287250" cy="6858000"/>
          </a:xfrm>
          <a:prstGeom prst="rect">
            <a:avLst/>
          </a:prstGeom>
          <a:solidFill>
            <a:schemeClr val="tx1">
              <a:alpha val="30196"/>
            </a:schemeClr>
          </a:solidFill>
          <a:ln w="9525">
            <a:noFill/>
          </a:ln>
        </p:spPr>
        <p:txBody>
          <a:bodyPr wrap="square" rtlCol="0" anchor="ctr">
            <a:spAutoFit/>
          </a:bodyPr>
          <a:lstStyle/>
          <a:p>
            <a:pPr marL="0" indent="0" algn="ctr"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8CC1B4-7B12-4137-870B-F1EC9248E77F}"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0" name="Picture 10" descr="https://timgsa.baidu.com/timg?image&amp;quality=80&amp;size=b9999_10000&amp;sec=1558092579524&amp;di=335c530b5235d0ff0cfc8959e0935a9c&amp;imgtype=0&amp;src=http%3A%2F%2Fpic34.nipic.com%2F20131019%2F12661733_142231251108_2.png">
            <a:extLst>
              <a:ext uri="{FF2B5EF4-FFF2-40B4-BE49-F238E27FC236}">
                <a16:creationId xmlns:a16="http://schemas.microsoft.com/office/drawing/2014/main" id="{F44E4FDC-1775-B231-E609-AC580DC1782F}"/>
              </a:ext>
            </a:extLst>
          </p:cNvPr>
          <p:cNvPicPr>
            <a:picLocks noChangeAspect="1"/>
          </p:cNvPicPr>
          <p:nvPr userDrawn="1"/>
        </p:nvPicPr>
        <p:blipFill>
          <a:blip r:embed="rId2"/>
          <a:srcRect t="10628"/>
          <a:stretch>
            <a:fillRect/>
          </a:stretch>
        </p:blipFill>
        <p:spPr>
          <a:xfrm>
            <a:off x="-96837" y="0"/>
            <a:ext cx="12288837" cy="6858000"/>
          </a:xfrm>
          <a:prstGeom prst="rect">
            <a:avLst/>
          </a:prstGeom>
          <a:noFill/>
          <a:ln w="9525">
            <a:noFill/>
          </a:ln>
        </p:spPr>
      </p:pic>
      <p:sp>
        <p:nvSpPr>
          <p:cNvPr id="11" name="矩形 10">
            <a:extLst>
              <a:ext uri="{FF2B5EF4-FFF2-40B4-BE49-F238E27FC236}">
                <a16:creationId xmlns:a16="http://schemas.microsoft.com/office/drawing/2014/main" id="{9BC073E3-24C4-B79C-B874-DBB7737B5EFC}"/>
              </a:ext>
            </a:extLst>
          </p:cNvPr>
          <p:cNvSpPr/>
          <p:nvPr userDrawn="1"/>
        </p:nvSpPr>
        <p:spPr>
          <a:xfrm>
            <a:off x="-95250" y="0"/>
            <a:ext cx="12287250" cy="6858000"/>
          </a:xfrm>
          <a:prstGeom prst="rect">
            <a:avLst/>
          </a:prstGeom>
          <a:solidFill>
            <a:schemeClr val="tx1">
              <a:alpha val="30196"/>
            </a:schemeClr>
          </a:solidFill>
          <a:ln w="9525">
            <a:noFill/>
          </a:ln>
        </p:spPr>
        <p:txBody>
          <a:bodyPr wrap="square" rtlCol="0" anchor="ctr">
            <a:spAutoFit/>
          </a:bodyPr>
          <a:lstStyle/>
          <a:p>
            <a:pPr marL="0" indent="0" algn="ctr"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hasCustomPrompt="1"/>
          </p:nvPr>
        </p:nvSpPr>
        <p:spPr>
          <a:xfrm>
            <a:off x="839788" y="2505075"/>
            <a:ext cx="5157787" cy="3684588"/>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8CC1B4-7B12-4137-870B-F1EC9248E77F}"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6" name="Picture 10" descr="https://timgsa.baidu.com/timg?image&amp;quality=80&amp;size=b9999_10000&amp;sec=1558092579524&amp;di=335c530b5235d0ff0cfc8959e0935a9c&amp;imgtype=0&amp;src=http%3A%2F%2Fpic34.nipic.com%2F20131019%2F12661733_142231251108_2.png">
            <a:extLst>
              <a:ext uri="{FF2B5EF4-FFF2-40B4-BE49-F238E27FC236}">
                <a16:creationId xmlns:a16="http://schemas.microsoft.com/office/drawing/2014/main" id="{44FD5627-58D6-DFAF-ECA7-116F91F1A770}"/>
              </a:ext>
            </a:extLst>
          </p:cNvPr>
          <p:cNvPicPr>
            <a:picLocks noChangeAspect="1"/>
          </p:cNvPicPr>
          <p:nvPr userDrawn="1"/>
        </p:nvPicPr>
        <p:blipFill>
          <a:blip r:embed="rId2"/>
          <a:srcRect t="10628"/>
          <a:stretch>
            <a:fillRect/>
          </a:stretch>
        </p:blipFill>
        <p:spPr>
          <a:xfrm>
            <a:off x="-96837" y="0"/>
            <a:ext cx="12288837" cy="6858000"/>
          </a:xfrm>
          <a:prstGeom prst="rect">
            <a:avLst/>
          </a:prstGeom>
          <a:noFill/>
          <a:ln w="9525">
            <a:noFill/>
          </a:ln>
        </p:spPr>
      </p:pic>
      <p:sp>
        <p:nvSpPr>
          <p:cNvPr id="7" name="矩形 6">
            <a:extLst>
              <a:ext uri="{FF2B5EF4-FFF2-40B4-BE49-F238E27FC236}">
                <a16:creationId xmlns:a16="http://schemas.microsoft.com/office/drawing/2014/main" id="{E403CA97-75B3-443B-D93F-3C18FFC97BF4}"/>
              </a:ext>
            </a:extLst>
          </p:cNvPr>
          <p:cNvSpPr/>
          <p:nvPr userDrawn="1"/>
        </p:nvSpPr>
        <p:spPr>
          <a:xfrm>
            <a:off x="-95250" y="0"/>
            <a:ext cx="12287250" cy="6858000"/>
          </a:xfrm>
          <a:prstGeom prst="rect">
            <a:avLst/>
          </a:prstGeom>
          <a:solidFill>
            <a:schemeClr val="tx1">
              <a:alpha val="30196"/>
            </a:schemeClr>
          </a:solidFill>
          <a:ln w="9525">
            <a:noFill/>
          </a:ln>
        </p:spPr>
        <p:txBody>
          <a:bodyPr wrap="square" rtlCol="0" anchor="ctr">
            <a:spAutoFit/>
          </a:bodyPr>
          <a:lstStyle/>
          <a:p>
            <a:pPr marL="0" indent="0" algn="ctr"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8CC1B4-7B12-4137-870B-F1EC9248E77F}"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5" name="Picture 10" descr="https://timgsa.baidu.com/timg?image&amp;quality=80&amp;size=b9999_10000&amp;sec=1558092579524&amp;di=335c530b5235d0ff0cfc8959e0935a9c&amp;imgtype=0&amp;src=http%3A%2F%2Fpic34.nipic.com%2F20131019%2F12661733_142231251108_2.png">
            <a:extLst>
              <a:ext uri="{FF2B5EF4-FFF2-40B4-BE49-F238E27FC236}">
                <a16:creationId xmlns:a16="http://schemas.microsoft.com/office/drawing/2014/main" id="{9CA6BAA7-4473-AF48-3455-B4652A29B62B}"/>
              </a:ext>
            </a:extLst>
          </p:cNvPr>
          <p:cNvPicPr>
            <a:picLocks noChangeAspect="1"/>
          </p:cNvPicPr>
          <p:nvPr userDrawn="1"/>
        </p:nvPicPr>
        <p:blipFill>
          <a:blip r:embed="rId2"/>
          <a:srcRect t="10628"/>
          <a:stretch>
            <a:fillRect/>
          </a:stretch>
        </p:blipFill>
        <p:spPr>
          <a:xfrm>
            <a:off x="-96837" y="0"/>
            <a:ext cx="12288837" cy="6858000"/>
          </a:xfrm>
          <a:prstGeom prst="rect">
            <a:avLst/>
          </a:prstGeom>
          <a:noFill/>
          <a:ln w="9525">
            <a:noFill/>
          </a:ln>
        </p:spPr>
      </p:pic>
      <p:sp>
        <p:nvSpPr>
          <p:cNvPr id="6" name="矩形 5">
            <a:extLst>
              <a:ext uri="{FF2B5EF4-FFF2-40B4-BE49-F238E27FC236}">
                <a16:creationId xmlns:a16="http://schemas.microsoft.com/office/drawing/2014/main" id="{12A9C4D9-2769-C1F9-5210-DD7EE54D7CC9}"/>
              </a:ext>
            </a:extLst>
          </p:cNvPr>
          <p:cNvSpPr/>
          <p:nvPr userDrawn="1"/>
        </p:nvSpPr>
        <p:spPr>
          <a:xfrm>
            <a:off x="-95250" y="0"/>
            <a:ext cx="12287250" cy="6858000"/>
          </a:xfrm>
          <a:prstGeom prst="rect">
            <a:avLst/>
          </a:prstGeom>
          <a:solidFill>
            <a:schemeClr val="tx1">
              <a:alpha val="30196"/>
            </a:schemeClr>
          </a:solidFill>
          <a:ln w="9525">
            <a:noFill/>
          </a:ln>
        </p:spPr>
        <p:txBody>
          <a:bodyPr wrap="square" rtlCol="0" anchor="ctr">
            <a:spAutoFit/>
          </a:bodyPr>
          <a:lstStyle/>
          <a:p>
            <a:pPr marL="0" indent="0" algn="ctr"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8CC1B4-7B12-4137-870B-F1EC9248E77F}"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pic>
        <p:nvPicPr>
          <p:cNvPr id="8" name="Picture 10" descr="https://timgsa.baidu.com/timg?image&amp;quality=80&amp;size=b9999_10000&amp;sec=1558092579524&amp;di=335c530b5235d0ff0cfc8959e0935a9c&amp;imgtype=0&amp;src=http%3A%2F%2Fpic34.nipic.com%2F20131019%2F12661733_142231251108_2.png">
            <a:extLst>
              <a:ext uri="{FF2B5EF4-FFF2-40B4-BE49-F238E27FC236}">
                <a16:creationId xmlns:a16="http://schemas.microsoft.com/office/drawing/2014/main" id="{AA36F8C6-4591-441C-7296-6377CCF0EEC9}"/>
              </a:ext>
            </a:extLst>
          </p:cNvPr>
          <p:cNvPicPr>
            <a:picLocks noChangeAspect="1"/>
          </p:cNvPicPr>
          <p:nvPr userDrawn="1"/>
        </p:nvPicPr>
        <p:blipFill>
          <a:blip r:embed="rId2"/>
          <a:srcRect t="10628"/>
          <a:stretch>
            <a:fillRect/>
          </a:stretch>
        </p:blipFill>
        <p:spPr>
          <a:xfrm>
            <a:off x="-96837" y="0"/>
            <a:ext cx="12288837" cy="6858000"/>
          </a:xfrm>
          <a:prstGeom prst="rect">
            <a:avLst/>
          </a:prstGeom>
          <a:noFill/>
          <a:ln w="9525">
            <a:noFill/>
          </a:ln>
        </p:spPr>
      </p:pic>
      <p:sp>
        <p:nvSpPr>
          <p:cNvPr id="9" name="矩形 8">
            <a:extLst>
              <a:ext uri="{FF2B5EF4-FFF2-40B4-BE49-F238E27FC236}">
                <a16:creationId xmlns:a16="http://schemas.microsoft.com/office/drawing/2014/main" id="{8B3515B7-5D7A-4246-CF35-BF105911BC1E}"/>
              </a:ext>
            </a:extLst>
          </p:cNvPr>
          <p:cNvSpPr/>
          <p:nvPr userDrawn="1"/>
        </p:nvSpPr>
        <p:spPr>
          <a:xfrm>
            <a:off x="-95250" y="0"/>
            <a:ext cx="12287250" cy="6858000"/>
          </a:xfrm>
          <a:prstGeom prst="rect">
            <a:avLst/>
          </a:prstGeom>
          <a:solidFill>
            <a:schemeClr val="tx1">
              <a:alpha val="30196"/>
            </a:schemeClr>
          </a:solidFill>
          <a:ln w="9525">
            <a:noFill/>
          </a:ln>
        </p:spPr>
        <p:txBody>
          <a:bodyPr wrap="square" rtlCol="0" anchor="ctr">
            <a:spAutoFit/>
          </a:bodyPr>
          <a:lstStyle/>
          <a:p>
            <a:pPr marL="0" indent="0" algn="ctr"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8CC1B4-7B12-4137-870B-F1EC9248E77F}"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pic>
        <p:nvPicPr>
          <p:cNvPr id="8" name="Picture 10" descr="https://timgsa.baidu.com/timg?image&amp;quality=80&amp;size=b9999_10000&amp;sec=1558092579524&amp;di=335c530b5235d0ff0cfc8959e0935a9c&amp;imgtype=0&amp;src=http%3A%2F%2Fpic34.nipic.com%2F20131019%2F12661733_142231251108_2.png">
            <a:extLst>
              <a:ext uri="{FF2B5EF4-FFF2-40B4-BE49-F238E27FC236}">
                <a16:creationId xmlns:a16="http://schemas.microsoft.com/office/drawing/2014/main" id="{B02D216C-D74B-FD8A-7EB9-B8E256A1109C}"/>
              </a:ext>
            </a:extLst>
          </p:cNvPr>
          <p:cNvPicPr>
            <a:picLocks noChangeAspect="1"/>
          </p:cNvPicPr>
          <p:nvPr userDrawn="1"/>
        </p:nvPicPr>
        <p:blipFill>
          <a:blip r:embed="rId2"/>
          <a:srcRect t="10628"/>
          <a:stretch>
            <a:fillRect/>
          </a:stretch>
        </p:blipFill>
        <p:spPr>
          <a:xfrm>
            <a:off x="-96837" y="0"/>
            <a:ext cx="12288837" cy="6858000"/>
          </a:xfrm>
          <a:prstGeom prst="rect">
            <a:avLst/>
          </a:prstGeom>
          <a:noFill/>
          <a:ln w="9525">
            <a:noFill/>
          </a:ln>
        </p:spPr>
      </p:pic>
      <p:sp>
        <p:nvSpPr>
          <p:cNvPr id="9" name="矩形 8">
            <a:extLst>
              <a:ext uri="{FF2B5EF4-FFF2-40B4-BE49-F238E27FC236}">
                <a16:creationId xmlns:a16="http://schemas.microsoft.com/office/drawing/2014/main" id="{765FDBB0-30D5-4326-8964-86E6CB50C3E7}"/>
              </a:ext>
            </a:extLst>
          </p:cNvPr>
          <p:cNvSpPr/>
          <p:nvPr userDrawn="1"/>
        </p:nvSpPr>
        <p:spPr>
          <a:xfrm>
            <a:off x="-95250" y="0"/>
            <a:ext cx="12287250" cy="6858000"/>
          </a:xfrm>
          <a:prstGeom prst="rect">
            <a:avLst/>
          </a:prstGeom>
          <a:solidFill>
            <a:schemeClr val="tx1">
              <a:alpha val="30196"/>
            </a:schemeClr>
          </a:solidFill>
          <a:ln w="9525">
            <a:noFill/>
          </a:ln>
        </p:spPr>
        <p:txBody>
          <a:bodyPr wrap="square" rtlCol="0" anchor="ctr">
            <a:spAutoFit/>
          </a:bodyPr>
          <a:lstStyle/>
          <a:p>
            <a:pPr marL="0" indent="0" algn="ctr"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4" name="Text Placeholder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defRPr/>
            </a:pPr>
            <a:fld id="{168CC1B4-7B12-4137-870B-F1EC9248E77F}"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zh-CN" altLang="en-US" dirty="0"/>
              <a:t>单击此处编辑母版标题样式</a:t>
            </a:r>
            <a:endParaRPr lang="en-US" altLang="zh-CN" dirty="0"/>
          </a:p>
        </p:txBody>
      </p:sp>
      <p:sp>
        <p:nvSpPr>
          <p:cNvPr id="1027" name="Text Placeholder 2"/>
          <p:cNvSpPr>
            <a:spLocks noGrp="1"/>
          </p:cNvSpPr>
          <p:nvPr>
            <p:ph type="body" idx="1"/>
          </p:nvPr>
        </p:nvSpPr>
        <p:spPr>
          <a:xfrm>
            <a:off x="838200" y="1825625"/>
            <a:ext cx="10515600" cy="4351338"/>
          </a:xfrm>
          <a:prstGeom prst="rect">
            <a:avLst/>
          </a:prstGeom>
          <a:noFill/>
          <a:ln w="9525">
            <a:noFill/>
          </a:ln>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altLang="zh-CN"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hangingPunct="1">
              <a:defRPr sz="12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168CC1B4-7B12-4137-870B-F1EC9248E77F}" type="slidenum">
              <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rPr>
              <a:t>‹#›</a:t>
            </a:fld>
            <a:endParaRPr kumimoji="0" lang="zh-CN" altLang="zh-CN" sz="1200" b="0" i="0" u="none" strike="noStrike" kern="1200" cap="none" spc="0" normalizeH="0" baseline="0" noProof="0">
              <a:ln>
                <a:noFill/>
              </a:ln>
              <a:solidFill>
                <a:schemeClr val="tx1">
                  <a:tint val="75000"/>
                </a:schemeClr>
              </a:solidFill>
              <a:effectLst/>
              <a:uLnTx/>
              <a:uFillTx/>
              <a:latin typeface="Arial" panose="020B060402020202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等线 Light" panose="02010600030101010101"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9221" name="组合 38"/>
          <p:cNvGrpSpPr/>
          <p:nvPr/>
        </p:nvGrpSpPr>
        <p:grpSpPr>
          <a:xfrm>
            <a:off x="2641600" y="2835275"/>
            <a:ext cx="9412288" cy="1420813"/>
            <a:chOff x="5188460" y="1799527"/>
            <a:chExt cx="5354763" cy="808136"/>
          </a:xfrm>
        </p:grpSpPr>
        <p:grpSp>
          <p:nvGrpSpPr>
            <p:cNvPr id="9223" name="组合 128"/>
            <p:cNvGrpSpPr/>
            <p:nvPr/>
          </p:nvGrpSpPr>
          <p:grpSpPr>
            <a:xfrm>
              <a:off x="6314123" y="1833301"/>
              <a:ext cx="4229100" cy="737023"/>
              <a:chOff x="3519362" y="3771607"/>
              <a:chExt cx="4229018" cy="737674"/>
            </a:xfrm>
          </p:grpSpPr>
          <p:sp>
            <p:nvSpPr>
              <p:cNvPr id="9225" name="文本框 129"/>
              <p:cNvSpPr txBox="1"/>
              <p:nvPr/>
            </p:nvSpPr>
            <p:spPr>
              <a:xfrm>
                <a:off x="3519362" y="3771607"/>
                <a:ext cx="4229018" cy="40234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4000" dirty="0">
                    <a:solidFill>
                      <a:schemeClr val="bg1"/>
                    </a:solidFill>
                    <a:latin typeface="微软雅黑" panose="020B0503020204020204" pitchFamily="34" charset="-122"/>
                    <a:ea typeface="微软雅黑" panose="020B0503020204020204" pitchFamily="34" charset="-122"/>
                  </a:rPr>
                  <a:t>前端构建</a:t>
                </a:r>
              </a:p>
            </p:txBody>
          </p:sp>
          <p:sp>
            <p:nvSpPr>
              <p:cNvPr id="9226" name="矩形 130"/>
              <p:cNvSpPr/>
              <p:nvPr/>
            </p:nvSpPr>
            <p:spPr>
              <a:xfrm>
                <a:off x="3560834" y="4239715"/>
                <a:ext cx="3130370" cy="26956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en-US" dirty="0">
                    <a:solidFill>
                      <a:schemeClr val="bg1"/>
                    </a:solidFill>
                    <a:latin typeface="Times New Roman Regular" panose="02020603050405020304" charset="0"/>
                    <a:ea typeface="微软雅黑" panose="020B0503020204020204" pitchFamily="34" charset="-122"/>
                    <a:cs typeface="Times New Roman Regular" panose="02020603050405020304" charset="0"/>
                    <a:sym typeface="+mn-ea"/>
                  </a:rPr>
                  <a:t>Compiler Architecture</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5188460" y="1799527"/>
              <a:ext cx="808136" cy="808136"/>
              <a:chOff x="4923349" y="1475317"/>
              <a:chExt cx="305414" cy="305414"/>
            </a:xfrm>
            <a:solidFill>
              <a:srgbClr val="E94E60"/>
            </a:solidFill>
          </p:grpSpPr>
          <p:sp>
            <p:nvSpPr>
              <p:cNvPr id="42" name="椭圆 41"/>
              <p:cNvSpPr/>
              <p:nvPr/>
            </p:nvSpPr>
            <p:spPr>
              <a:xfrm>
                <a:off x="4923349" y="1475317"/>
                <a:ext cx="305414" cy="30541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椭圆 42"/>
              <p:cNvSpPr/>
              <p:nvPr/>
            </p:nvSpPr>
            <p:spPr>
              <a:xfrm>
                <a:off x="4975250" y="1527218"/>
                <a:ext cx="201613" cy="201613"/>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21506A"/>
                    </a:solidFill>
                    <a:effectLst/>
                    <a:uLnTx/>
                    <a:uFillTx/>
                    <a:latin typeface="微软雅黑" panose="020B0503020204020204" pitchFamily="34" charset="-122"/>
                    <a:ea typeface="微软雅黑" panose="020B0503020204020204" pitchFamily="34" charset="-122"/>
                    <a:cs typeface="+mn-cs"/>
                  </a:rPr>
                  <a:t>1</a:t>
                </a:r>
                <a:endParaRPr kumimoji="0" lang="zh-CN" altLang="en-US" sz="2400" b="1" i="0" u="none" strike="noStrike" kern="1200" cap="none" spc="0" normalizeH="0" baseline="0" noProof="0" dirty="0">
                  <a:ln>
                    <a:noFill/>
                  </a:ln>
                  <a:solidFill>
                    <a:srgbClr val="21506A"/>
                  </a:solidFill>
                  <a:effectLst/>
                  <a:uLnTx/>
                  <a:uFillTx/>
                  <a:latin typeface="微软雅黑" panose="020B0503020204020204" pitchFamily="34" charset="-122"/>
                  <a:ea typeface="微软雅黑" panose="020B0503020204020204" pitchFamily="34" charset="-122"/>
                  <a:cs typeface="+mn-cs"/>
                </a:endParaRPr>
              </a:p>
            </p:txBody>
          </p:sp>
        </p:grpSp>
      </p:grpSp>
      <p:sp>
        <p:nvSpPr>
          <p:cNvPr id="46" name="矩形 45"/>
          <p:cNvSpPr/>
          <p:nvPr/>
        </p:nvSpPr>
        <p:spPr>
          <a:xfrm>
            <a:off x="550863" y="1203325"/>
            <a:ext cx="11233150" cy="435927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extLst>
      <p:ext uri="{BB962C8B-B14F-4D97-AF65-F5344CB8AC3E}">
        <p14:creationId xmlns:p14="http://schemas.microsoft.com/office/powerpoint/2010/main" val="1199637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6385679" cy="646331"/>
            <a:chOff x="550863" y="372761"/>
            <a:chExt cx="6385679" cy="646641"/>
          </a:xfrm>
        </p:grpSpPr>
        <p:sp>
          <p:nvSpPr>
            <p:cNvPr id="13337" name="TextBox 52"/>
            <p:cNvSpPr/>
            <p:nvPr/>
          </p:nvSpPr>
          <p:spPr>
            <a:xfrm>
              <a:off x="1392238" y="372761"/>
              <a:ext cx="5544304"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LLVM IR</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 </a:t>
              </a: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 User-Use</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pic>
        <p:nvPicPr>
          <p:cNvPr id="2" name="Picture 2">
            <a:extLst>
              <a:ext uri="{FF2B5EF4-FFF2-40B4-BE49-F238E27FC236}">
                <a16:creationId xmlns:a16="http://schemas.microsoft.com/office/drawing/2014/main" id="{FA76B57E-1DA9-E6EC-9D3D-14E23A1E4DA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a:fillRect/>
          </a:stretch>
        </p:blipFill>
        <p:spPr bwMode="auto">
          <a:xfrm>
            <a:off x="6532289" y="1690688"/>
            <a:ext cx="5361057" cy="40903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A5D9136E-6090-E94F-7146-629F435C45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2513"/>
          <a:stretch>
            <a:fillRect/>
          </a:stretch>
        </p:blipFill>
        <p:spPr bwMode="auto">
          <a:xfrm>
            <a:off x="335360" y="1608338"/>
            <a:ext cx="6062390" cy="4392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963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LLVM IR</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 </a:t>
              </a: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 层次结构</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pic>
        <p:nvPicPr>
          <p:cNvPr id="2" name="图片 1">
            <a:extLst>
              <a:ext uri="{FF2B5EF4-FFF2-40B4-BE49-F238E27FC236}">
                <a16:creationId xmlns:a16="http://schemas.microsoft.com/office/drawing/2014/main" id="{A62A5625-3138-F7C4-7556-15F1CE2B7186}"/>
              </a:ext>
            </a:extLst>
          </p:cNvPr>
          <p:cNvPicPr>
            <a:picLocks noChangeAspect="1"/>
          </p:cNvPicPr>
          <p:nvPr/>
        </p:nvPicPr>
        <p:blipFill rotWithShape="1">
          <a:blip r:embed="rId2"/>
          <a:srcRect t="8712"/>
          <a:stretch>
            <a:fillRect/>
          </a:stretch>
        </p:blipFill>
        <p:spPr>
          <a:xfrm>
            <a:off x="1215928" y="1567542"/>
            <a:ext cx="10137872" cy="4767944"/>
          </a:xfrm>
          <a:prstGeom prst="rect">
            <a:avLst/>
          </a:prstGeom>
        </p:spPr>
      </p:pic>
    </p:spTree>
    <p:extLst>
      <p:ext uri="{BB962C8B-B14F-4D97-AF65-F5344CB8AC3E}">
        <p14:creationId xmlns:p14="http://schemas.microsoft.com/office/powerpoint/2010/main" val="9451021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LLVM IR</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 </a:t>
              </a: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 常见指令</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Content Placeholder 2">
            <a:extLst>
              <a:ext uri="{FF2B5EF4-FFF2-40B4-BE49-F238E27FC236}">
                <a16:creationId xmlns:a16="http://schemas.microsoft.com/office/drawing/2014/main" id="{92909130-38C5-90CC-9C8B-057C582C50ED}"/>
              </a:ext>
            </a:extLst>
          </p:cNvPr>
          <p:cNvSpPr>
            <a:spLocks noGrp="1"/>
          </p:cNvSpPr>
          <p:nvPr>
            <p:ph idx="1"/>
          </p:nvPr>
        </p:nvSpPr>
        <p:spPr>
          <a:xfrm>
            <a:off x="4593458" y="1690687"/>
            <a:ext cx="3341914" cy="5036683"/>
          </a:xfrm>
        </p:spPr>
        <p:txBody>
          <a:bodyPr>
            <a:normAutofit/>
          </a:bodyPr>
          <a:lstStyle/>
          <a:p>
            <a:r>
              <a:rPr lang="en-US" altLang="zh-CN" dirty="0" err="1">
                <a:solidFill>
                  <a:schemeClr val="bg1"/>
                </a:solidFill>
                <a:latin typeface="Consolas" panose="020B0609020204030204" pitchFamily="49" charset="0"/>
                <a:ea typeface="Sarasa Fixed SC" panose="02000509000000000000"/>
                <a:sym typeface="+mn-ea"/>
              </a:rPr>
              <a:t>Icmp</a:t>
            </a:r>
            <a:endParaRPr lang="en-US" altLang="zh-CN" dirty="0">
              <a:solidFill>
                <a:schemeClr val="bg1"/>
              </a:solidFill>
              <a:latin typeface="Consolas" panose="020B0609020204030204" pitchFamily="49" charset="0"/>
              <a:ea typeface="Sarasa Fixed SC" panose="02000509000000000000"/>
              <a:sym typeface="+mn-ea"/>
            </a:endParaRPr>
          </a:p>
          <a:p>
            <a:r>
              <a:rPr lang="en-US" altLang="zh-CN" dirty="0" err="1">
                <a:solidFill>
                  <a:schemeClr val="bg1"/>
                </a:solidFill>
                <a:latin typeface="Consolas" panose="020B0609020204030204" pitchFamily="49" charset="0"/>
                <a:ea typeface="Sarasa Fixed SC" panose="02000509000000000000"/>
                <a:sym typeface="+mn-ea"/>
              </a:rPr>
              <a:t>Alloc</a:t>
            </a:r>
            <a:endParaRPr lang="en-US" altLang="zh-CN" dirty="0">
              <a:solidFill>
                <a:schemeClr val="bg1"/>
              </a:solidFill>
              <a:latin typeface="Consolas" panose="020B0609020204030204" pitchFamily="49" charset="0"/>
              <a:ea typeface="Sarasa Fixed SC" panose="02000509000000000000"/>
              <a:sym typeface="+mn-ea"/>
            </a:endParaRPr>
          </a:p>
          <a:p>
            <a:r>
              <a:rPr lang="en-US" altLang="zh-CN" dirty="0">
                <a:solidFill>
                  <a:schemeClr val="bg1"/>
                </a:solidFill>
                <a:latin typeface="Consolas" panose="020B0609020204030204" pitchFamily="49" charset="0"/>
                <a:ea typeface="Sarasa Fixed SC" panose="02000509000000000000"/>
                <a:sym typeface="+mn-ea"/>
              </a:rPr>
              <a:t>Load</a:t>
            </a:r>
          </a:p>
          <a:p>
            <a:r>
              <a:rPr lang="en-US" altLang="zh-CN" dirty="0">
                <a:solidFill>
                  <a:schemeClr val="bg1"/>
                </a:solidFill>
                <a:latin typeface="Consolas" panose="020B0609020204030204" pitchFamily="49" charset="0"/>
                <a:ea typeface="Sarasa Fixed SC" panose="02000509000000000000"/>
                <a:sym typeface="+mn-ea"/>
              </a:rPr>
              <a:t>Store</a:t>
            </a:r>
          </a:p>
          <a:p>
            <a:r>
              <a:rPr lang="en-US" altLang="zh-CN" dirty="0" err="1">
                <a:solidFill>
                  <a:schemeClr val="bg1"/>
                </a:solidFill>
                <a:latin typeface="Consolas" panose="020B0609020204030204" pitchFamily="49" charset="0"/>
                <a:ea typeface="Sarasa Fixed SC" panose="02000509000000000000"/>
                <a:sym typeface="+mn-ea"/>
              </a:rPr>
              <a:t>GetElementPtr</a:t>
            </a:r>
            <a:endParaRPr lang="en-US" altLang="zh-CN" dirty="0">
              <a:solidFill>
                <a:schemeClr val="bg1"/>
              </a:solidFill>
              <a:latin typeface="Consolas" panose="020B0609020204030204" pitchFamily="49" charset="0"/>
              <a:ea typeface="Sarasa Fixed SC" panose="02000509000000000000"/>
              <a:sym typeface="+mn-ea"/>
            </a:endParaRPr>
          </a:p>
          <a:p>
            <a:r>
              <a:rPr lang="en-US" altLang="zh-CN" dirty="0">
                <a:solidFill>
                  <a:schemeClr val="bg1"/>
                </a:solidFill>
                <a:latin typeface="Consolas" panose="020B0609020204030204" pitchFamily="49" charset="0"/>
                <a:ea typeface="Sarasa Fixed SC" panose="02000509000000000000"/>
                <a:sym typeface="+mn-ea"/>
              </a:rPr>
              <a:t>Call</a:t>
            </a:r>
          </a:p>
          <a:p>
            <a:r>
              <a:rPr lang="en-US" altLang="zh-CN" dirty="0">
                <a:solidFill>
                  <a:schemeClr val="bg1"/>
                </a:solidFill>
                <a:latin typeface="Consolas" panose="020B0609020204030204" pitchFamily="49" charset="0"/>
                <a:ea typeface="Sarasa Fixed SC" panose="02000509000000000000"/>
                <a:sym typeface="+mn-ea"/>
              </a:rPr>
              <a:t>Jump</a:t>
            </a:r>
          </a:p>
          <a:p>
            <a:r>
              <a:rPr lang="en-US" altLang="zh-CN" dirty="0">
                <a:solidFill>
                  <a:schemeClr val="bg1"/>
                </a:solidFill>
                <a:latin typeface="Consolas" panose="020B0609020204030204" pitchFamily="49" charset="0"/>
                <a:ea typeface="Sarasa Fixed SC" panose="02000509000000000000"/>
                <a:sym typeface="+mn-ea"/>
              </a:rPr>
              <a:t>Branch</a:t>
            </a:r>
          </a:p>
          <a:p>
            <a:r>
              <a:rPr lang="en-US" altLang="zh-CN" dirty="0">
                <a:solidFill>
                  <a:schemeClr val="bg1"/>
                </a:solidFill>
                <a:latin typeface="Consolas" panose="020B0609020204030204" pitchFamily="49" charset="0"/>
                <a:ea typeface="Sarasa Fixed SC" panose="02000509000000000000"/>
                <a:sym typeface="+mn-ea"/>
              </a:rPr>
              <a:t>...</a:t>
            </a:r>
          </a:p>
        </p:txBody>
      </p:sp>
      <p:sp>
        <p:nvSpPr>
          <p:cNvPr id="3" name="Content Placeholder 2">
            <a:extLst>
              <a:ext uri="{FF2B5EF4-FFF2-40B4-BE49-F238E27FC236}">
                <a16:creationId xmlns:a16="http://schemas.microsoft.com/office/drawing/2014/main" id="{6B9AF93E-BF99-2D7C-93BC-A75EB3312EEB}"/>
              </a:ext>
            </a:extLst>
          </p:cNvPr>
          <p:cNvSpPr txBox="1"/>
          <p:nvPr/>
        </p:nvSpPr>
        <p:spPr>
          <a:xfrm>
            <a:off x="990600" y="1716765"/>
            <a:ext cx="28194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latin typeface="Consolas" panose="020B0609020204030204" pitchFamily="49" charset="0"/>
                <a:ea typeface="Sarasa Fixed SC" panose="02000509000000000000"/>
                <a:sym typeface="+mn-ea"/>
              </a:rPr>
              <a:t>Alu</a:t>
            </a:r>
          </a:p>
          <a:p>
            <a:pPr lvl="1"/>
            <a:r>
              <a:rPr lang="en-US" dirty="0">
                <a:solidFill>
                  <a:schemeClr val="bg1"/>
                </a:solidFill>
                <a:latin typeface="Consolas" panose="020B0609020204030204" pitchFamily="49" charset="0"/>
                <a:ea typeface="Sarasa Fixed SC" panose="02000509000000000000"/>
                <a:sym typeface="+mn-ea"/>
              </a:rPr>
              <a:t>Add</a:t>
            </a:r>
          </a:p>
          <a:p>
            <a:pPr lvl="1"/>
            <a:r>
              <a:rPr lang="en-US" dirty="0">
                <a:solidFill>
                  <a:schemeClr val="bg1"/>
                </a:solidFill>
                <a:latin typeface="Consolas" panose="020B0609020204030204" pitchFamily="49" charset="0"/>
                <a:ea typeface="Sarasa Fixed SC" panose="02000509000000000000"/>
              </a:rPr>
              <a:t>Sub</a:t>
            </a:r>
          </a:p>
          <a:p>
            <a:pPr lvl="1"/>
            <a:r>
              <a:rPr lang="en-US" dirty="0">
                <a:solidFill>
                  <a:schemeClr val="bg1"/>
                </a:solidFill>
                <a:latin typeface="Consolas" panose="020B0609020204030204" pitchFamily="49" charset="0"/>
                <a:ea typeface="Sarasa Fixed SC" panose="02000509000000000000"/>
              </a:rPr>
              <a:t>Mul</a:t>
            </a:r>
          </a:p>
          <a:p>
            <a:pPr lvl="1"/>
            <a:r>
              <a:rPr lang="en-US" dirty="0" err="1">
                <a:solidFill>
                  <a:schemeClr val="bg1"/>
                </a:solidFill>
                <a:latin typeface="Consolas" panose="020B0609020204030204" pitchFamily="49" charset="0"/>
                <a:ea typeface="Sarasa Fixed SC" panose="02000509000000000000"/>
              </a:rPr>
              <a:t>Div</a:t>
            </a:r>
            <a:endParaRPr lang="en-US" dirty="0">
              <a:solidFill>
                <a:schemeClr val="bg1"/>
              </a:solidFill>
              <a:latin typeface="Consolas" panose="020B0609020204030204" pitchFamily="49" charset="0"/>
              <a:ea typeface="Sarasa Fixed SC" panose="02000509000000000000"/>
            </a:endParaRPr>
          </a:p>
          <a:p>
            <a:pPr lvl="1"/>
            <a:r>
              <a:rPr lang="en-US" dirty="0">
                <a:solidFill>
                  <a:schemeClr val="bg1"/>
                </a:solidFill>
                <a:latin typeface="Consolas" panose="020B0609020204030204" pitchFamily="49" charset="0"/>
                <a:ea typeface="Sarasa Fixed SC" panose="02000509000000000000"/>
              </a:rPr>
              <a:t>Rem</a:t>
            </a:r>
          </a:p>
          <a:p>
            <a:pPr lvl="1"/>
            <a:r>
              <a:rPr lang="en-US" dirty="0">
                <a:solidFill>
                  <a:schemeClr val="bg1"/>
                </a:solidFill>
                <a:latin typeface="Consolas" panose="020B0609020204030204" pitchFamily="49" charset="0"/>
                <a:ea typeface="Sarasa Fixed SC" panose="02000509000000000000"/>
              </a:rPr>
              <a:t>And</a:t>
            </a:r>
          </a:p>
          <a:p>
            <a:pPr lvl="1"/>
            <a:r>
              <a:rPr lang="en-US" dirty="0">
                <a:solidFill>
                  <a:schemeClr val="bg1"/>
                </a:solidFill>
                <a:latin typeface="Consolas" panose="020B0609020204030204" pitchFamily="49" charset="0"/>
                <a:ea typeface="Sarasa Fixed SC" panose="02000509000000000000"/>
              </a:rPr>
              <a:t>Or</a:t>
            </a:r>
          </a:p>
          <a:p>
            <a:pPr lvl="1"/>
            <a:r>
              <a:rPr lang="en-US" dirty="0">
                <a:solidFill>
                  <a:schemeClr val="bg1"/>
                </a:solidFill>
                <a:latin typeface="Consolas" panose="020B0609020204030204" pitchFamily="49" charset="0"/>
                <a:ea typeface="Sarasa Fixed SC" panose="02000509000000000000"/>
              </a:rPr>
              <a:t>…</a:t>
            </a:r>
          </a:p>
        </p:txBody>
      </p:sp>
      <p:sp>
        <p:nvSpPr>
          <p:cNvPr id="4" name="Content Placeholder 2">
            <a:extLst>
              <a:ext uri="{FF2B5EF4-FFF2-40B4-BE49-F238E27FC236}">
                <a16:creationId xmlns:a16="http://schemas.microsoft.com/office/drawing/2014/main" id="{4F642CEF-F087-D06B-E423-886625D816B7}"/>
              </a:ext>
            </a:extLst>
          </p:cNvPr>
          <p:cNvSpPr txBox="1"/>
          <p:nvPr/>
        </p:nvSpPr>
        <p:spPr>
          <a:xfrm>
            <a:off x="8523514" y="1721305"/>
            <a:ext cx="3341914"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solidFill>
                  <a:schemeClr val="bg1"/>
                </a:solidFill>
                <a:latin typeface="Consolas" panose="020B0609020204030204" pitchFamily="49" charset="0"/>
                <a:ea typeface="Sarasa Fixed SC" panose="02000509000000000000"/>
                <a:sym typeface="+mn-ea"/>
              </a:rPr>
              <a:t>Phi</a:t>
            </a:r>
          </a:p>
          <a:p>
            <a:r>
              <a:rPr lang="en-US" altLang="zh-CN" dirty="0" err="1">
                <a:solidFill>
                  <a:schemeClr val="bg1"/>
                </a:solidFill>
                <a:latin typeface="Consolas" panose="020B0609020204030204" pitchFamily="49" charset="0"/>
                <a:ea typeface="Sarasa Fixed SC" panose="02000509000000000000"/>
                <a:sym typeface="+mn-ea"/>
              </a:rPr>
              <a:t>Zext</a:t>
            </a:r>
            <a:endParaRPr lang="en-US" altLang="zh-CN" dirty="0">
              <a:solidFill>
                <a:schemeClr val="bg1"/>
              </a:solidFill>
              <a:latin typeface="Consolas" panose="020B0609020204030204" pitchFamily="49" charset="0"/>
              <a:ea typeface="Sarasa Fixed SC" panose="02000509000000000000"/>
              <a:sym typeface="+mn-ea"/>
            </a:endParaRPr>
          </a:p>
          <a:p>
            <a:r>
              <a:rPr lang="en-US" altLang="zh-CN" dirty="0">
                <a:solidFill>
                  <a:schemeClr val="bg1"/>
                </a:solidFill>
                <a:latin typeface="Consolas" panose="020B0609020204030204" pitchFamily="49" charset="0"/>
                <a:ea typeface="Sarasa Fixed SC" panose="02000509000000000000"/>
                <a:sym typeface="+mn-ea"/>
              </a:rPr>
              <a:t>...</a:t>
            </a:r>
          </a:p>
        </p:txBody>
      </p:sp>
    </p:spTree>
    <p:extLst>
      <p:ext uri="{BB962C8B-B14F-4D97-AF65-F5344CB8AC3E}">
        <p14:creationId xmlns:p14="http://schemas.microsoft.com/office/powerpoint/2010/main" val="2392164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IR</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结构</a:t>
              </a: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链表</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Content Placeholder 2">
            <a:extLst>
              <a:ext uri="{FF2B5EF4-FFF2-40B4-BE49-F238E27FC236}">
                <a16:creationId xmlns:a16="http://schemas.microsoft.com/office/drawing/2014/main" id="{75BB2262-E72C-879B-A766-E8035CB889BF}"/>
              </a:ext>
            </a:extLst>
          </p:cNvPr>
          <p:cNvSpPr>
            <a:spLocks noGrp="1"/>
          </p:cNvSpPr>
          <p:nvPr>
            <p:ph idx="1"/>
          </p:nvPr>
        </p:nvSpPr>
        <p:spPr>
          <a:xfrm>
            <a:off x="838200" y="1825625"/>
            <a:ext cx="10809514" cy="4351338"/>
          </a:xfrm>
        </p:spPr>
        <p:txBody>
          <a:bodyPr/>
          <a:lstStyle/>
          <a:p>
            <a:r>
              <a:rPr lang="zh-CN" altLang="en-US" dirty="0">
                <a:solidFill>
                  <a:schemeClr val="bg1"/>
                </a:solidFill>
                <a:latin typeface="Consolas" panose="020B0609020204030204" pitchFamily="49" charset="0"/>
                <a:ea typeface="Sarasa Fixed SC" panose="02000509000000000000"/>
                <a:sym typeface="+mn-ea"/>
              </a:rPr>
              <a:t>需要支持：一边遍历一边插入</a:t>
            </a:r>
            <a:r>
              <a:rPr lang="en-US" altLang="zh-CN" dirty="0">
                <a:solidFill>
                  <a:schemeClr val="bg1"/>
                </a:solidFill>
                <a:latin typeface="Consolas" panose="020B0609020204030204" pitchFamily="49" charset="0"/>
                <a:ea typeface="Sarasa Fixed SC" panose="02000509000000000000"/>
                <a:sym typeface="+mn-ea"/>
              </a:rPr>
              <a:t>/</a:t>
            </a:r>
            <a:r>
              <a:rPr lang="zh-CN" altLang="en-US" dirty="0">
                <a:solidFill>
                  <a:schemeClr val="bg1"/>
                </a:solidFill>
                <a:latin typeface="Consolas" panose="020B0609020204030204" pitchFamily="49" charset="0"/>
                <a:ea typeface="Sarasa Fixed SC" panose="02000509000000000000"/>
                <a:sym typeface="+mn-ea"/>
              </a:rPr>
              <a:t>删除</a:t>
            </a:r>
            <a:endParaRPr lang="en-US" dirty="0">
              <a:solidFill>
                <a:schemeClr val="bg1"/>
              </a:solidFill>
              <a:latin typeface="Consolas" panose="020B0609020204030204" pitchFamily="49" charset="0"/>
              <a:ea typeface="Sarasa Fixed SC" panose="02000509000000000000"/>
            </a:endParaRPr>
          </a:p>
          <a:p>
            <a:r>
              <a:rPr lang="en-US" dirty="0">
                <a:solidFill>
                  <a:schemeClr val="bg1"/>
                </a:solidFill>
                <a:latin typeface="Consolas" panose="020B0609020204030204" pitchFamily="49" charset="0"/>
                <a:ea typeface="Sarasa Fixed SC" panose="02000509000000000000"/>
              </a:rPr>
              <a:t>Java </a:t>
            </a:r>
            <a:r>
              <a:rPr lang="en-US" dirty="0" err="1">
                <a:solidFill>
                  <a:schemeClr val="bg1"/>
                </a:solidFill>
                <a:latin typeface="Consolas" panose="020B0609020204030204" pitchFamily="49" charset="0"/>
                <a:ea typeface="Sarasa Fixed SC" panose="02000509000000000000"/>
              </a:rPr>
              <a:t>原生</a:t>
            </a:r>
            <a:r>
              <a:rPr lang="en-US" dirty="0">
                <a:solidFill>
                  <a:schemeClr val="bg1"/>
                </a:solidFill>
                <a:latin typeface="Consolas" panose="020B0609020204030204" pitchFamily="49" charset="0"/>
                <a:ea typeface="Sarasa Fixed SC" panose="02000509000000000000"/>
              </a:rPr>
              <a:t> LinkedList </a:t>
            </a:r>
            <a:r>
              <a:rPr lang="zh-CN" altLang="en-US" dirty="0">
                <a:solidFill>
                  <a:schemeClr val="bg1"/>
                </a:solidFill>
                <a:latin typeface="Consolas" panose="020B0609020204030204" pitchFamily="49" charset="0"/>
                <a:ea typeface="Sarasa Fixed SC" panose="02000509000000000000"/>
              </a:rPr>
              <a:t>内部的</a:t>
            </a:r>
            <a:r>
              <a:rPr lang="en-US" altLang="zh-CN" dirty="0">
                <a:solidFill>
                  <a:schemeClr val="bg1"/>
                </a:solidFill>
                <a:latin typeface="Consolas" panose="020B0609020204030204" pitchFamily="49" charset="0"/>
                <a:ea typeface="Sarasa Fixed SC" panose="02000509000000000000"/>
              </a:rPr>
              <a:t> Node </a:t>
            </a:r>
            <a:r>
              <a:rPr lang="zh-CN" altLang="en-US" dirty="0">
                <a:solidFill>
                  <a:schemeClr val="bg1"/>
                </a:solidFill>
                <a:latin typeface="Consolas" panose="020B0609020204030204" pitchFamily="49" charset="0"/>
                <a:ea typeface="Sarasa Fixed SC" panose="02000509000000000000"/>
              </a:rPr>
              <a:t>类为私有，无法直接使用</a:t>
            </a:r>
          </a:p>
          <a:p>
            <a:pPr lvl="1"/>
            <a:r>
              <a:rPr lang="zh-CN" altLang="en-US" sz="2400" dirty="0">
                <a:solidFill>
                  <a:schemeClr val="bg1"/>
                </a:solidFill>
                <a:latin typeface="Consolas" panose="020B0609020204030204" pitchFamily="49" charset="0"/>
                <a:ea typeface="Sarasa Fixed SC" panose="02000509000000000000"/>
              </a:rPr>
              <a:t>只能在头部</a:t>
            </a:r>
            <a:r>
              <a:rPr lang="en-US" altLang="zh-CN" sz="2400" dirty="0">
                <a:solidFill>
                  <a:schemeClr val="bg1"/>
                </a:solidFill>
                <a:latin typeface="Consolas" panose="020B0609020204030204" pitchFamily="49" charset="0"/>
                <a:ea typeface="Sarasa Fixed SC" panose="02000509000000000000"/>
              </a:rPr>
              <a:t>/</a:t>
            </a:r>
            <a:r>
              <a:rPr lang="zh-CN" altLang="en-US" sz="2400" dirty="0">
                <a:solidFill>
                  <a:schemeClr val="bg1"/>
                </a:solidFill>
                <a:latin typeface="Consolas" panose="020B0609020204030204" pitchFamily="49" charset="0"/>
                <a:ea typeface="Sarasa Fixed SC" panose="02000509000000000000"/>
              </a:rPr>
              <a:t>尾部插入，只能用迭代器从中间删除</a:t>
            </a:r>
          </a:p>
          <a:p>
            <a:pPr lvl="0"/>
            <a:endParaRPr lang="zh-CN" altLang="en-US" dirty="0">
              <a:solidFill>
                <a:schemeClr val="bg1"/>
              </a:solidFill>
              <a:latin typeface="Consolas" panose="020B0609020204030204" pitchFamily="49" charset="0"/>
              <a:ea typeface="Sarasa Fixed SC" panose="02000509000000000000"/>
            </a:endParaRPr>
          </a:p>
          <a:p>
            <a:pPr lvl="0"/>
            <a:r>
              <a:rPr lang="zh-CN" altLang="en-US" dirty="0">
                <a:solidFill>
                  <a:schemeClr val="bg1"/>
                </a:solidFill>
                <a:latin typeface="Consolas" panose="020B0609020204030204" pitchFamily="49" charset="0"/>
                <a:ea typeface="Sarasa Fixed SC" panose="02000509000000000000"/>
              </a:rPr>
              <a:t>链表节点类自己实现（</a:t>
            </a:r>
            <a:r>
              <a:rPr lang="en-US" altLang="zh-CN" dirty="0">
                <a:solidFill>
                  <a:schemeClr val="bg1"/>
                </a:solidFill>
                <a:latin typeface="Consolas" panose="020B0609020204030204" pitchFamily="49" charset="0"/>
                <a:ea typeface="Sarasa Fixed SC" panose="02000509000000000000"/>
              </a:rPr>
              <a:t>Java/C++ </a:t>
            </a:r>
            <a:r>
              <a:rPr lang="zh-CN" altLang="en-US" dirty="0">
                <a:solidFill>
                  <a:schemeClr val="bg1"/>
                </a:solidFill>
                <a:latin typeface="Consolas" panose="020B0609020204030204" pitchFamily="49" charset="0"/>
                <a:ea typeface="Sarasa Fixed SC" panose="02000509000000000000"/>
              </a:rPr>
              <a:t>都是）</a:t>
            </a:r>
          </a:p>
          <a:p>
            <a:pPr lvl="1"/>
            <a:r>
              <a:rPr lang="en-US" altLang="zh-CN" dirty="0" err="1">
                <a:solidFill>
                  <a:schemeClr val="bg1"/>
                </a:solidFill>
                <a:latin typeface="Consolas" panose="020B0609020204030204" pitchFamily="49" charset="0"/>
                <a:ea typeface="Sarasa Fixed SC" panose="02000509000000000000"/>
              </a:rPr>
              <a:t>insertAfter</a:t>
            </a:r>
            <a:r>
              <a:rPr lang="en-US" altLang="zh-CN" dirty="0">
                <a:solidFill>
                  <a:schemeClr val="bg1"/>
                </a:solidFill>
                <a:latin typeface="Consolas" panose="020B0609020204030204" pitchFamily="49" charset="0"/>
                <a:ea typeface="Sarasa Fixed SC" panose="02000509000000000000"/>
              </a:rPr>
              <a:t>, </a:t>
            </a:r>
            <a:r>
              <a:rPr lang="en-US" altLang="zh-CN" dirty="0" err="1">
                <a:solidFill>
                  <a:schemeClr val="bg1"/>
                </a:solidFill>
                <a:latin typeface="Consolas" panose="020B0609020204030204" pitchFamily="49" charset="0"/>
                <a:ea typeface="Sarasa Fixed SC" panose="02000509000000000000"/>
              </a:rPr>
              <a:t>insertBefore</a:t>
            </a:r>
            <a:r>
              <a:rPr lang="en-US" altLang="zh-CN" dirty="0">
                <a:solidFill>
                  <a:schemeClr val="bg1"/>
                </a:solidFill>
                <a:latin typeface="Consolas" panose="020B0609020204030204" pitchFamily="49" charset="0"/>
                <a:ea typeface="Sarasa Fixed SC" panose="02000509000000000000"/>
              </a:rPr>
              <a:t>, remove</a:t>
            </a:r>
          </a:p>
          <a:p>
            <a:pPr lvl="0"/>
            <a:endParaRPr lang="en-US" altLang="zh-CN" dirty="0">
              <a:solidFill>
                <a:schemeClr val="bg1"/>
              </a:solidFill>
              <a:latin typeface="Consolas" panose="020B0609020204030204" pitchFamily="49" charset="0"/>
              <a:ea typeface="Sarasa Fixed SC" panose="02000509000000000000"/>
            </a:endParaRPr>
          </a:p>
          <a:p>
            <a:pPr lvl="0"/>
            <a:r>
              <a:rPr lang="zh-CN" altLang="en-US" dirty="0">
                <a:solidFill>
                  <a:schemeClr val="bg1"/>
                </a:solidFill>
                <a:latin typeface="Consolas" panose="020B0609020204030204" pitchFamily="49" charset="0"/>
                <a:ea typeface="Sarasa Fixed SC" panose="02000509000000000000"/>
              </a:rPr>
              <a:t>中层</a:t>
            </a:r>
            <a:r>
              <a:rPr lang="en-US" altLang="zh-CN" dirty="0">
                <a:solidFill>
                  <a:schemeClr val="bg1"/>
                </a:solidFill>
                <a:latin typeface="Consolas" panose="020B0609020204030204" pitchFamily="49" charset="0"/>
                <a:ea typeface="Sarasa Fixed SC" panose="02000509000000000000"/>
              </a:rPr>
              <a:t> IR </a:t>
            </a:r>
            <a:r>
              <a:rPr lang="zh-CN" altLang="en-US" dirty="0">
                <a:solidFill>
                  <a:schemeClr val="bg1"/>
                </a:solidFill>
                <a:latin typeface="Consolas" panose="020B0609020204030204" pitchFamily="49" charset="0"/>
                <a:ea typeface="Sarasa Fixed SC" panose="02000509000000000000"/>
              </a:rPr>
              <a:t>和底层汇编的</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指令</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等均继承链表节点类</a:t>
            </a:r>
          </a:p>
          <a:p>
            <a:endParaRPr lang="zh-CN" altLang="en-US" dirty="0">
              <a:solidFill>
                <a:schemeClr val="bg1"/>
              </a:solidFill>
              <a:latin typeface="Consolas" panose="020B0609020204030204" pitchFamily="49" charset="0"/>
              <a:ea typeface="Sarasa Fixed SC" panose="02000509000000000000"/>
            </a:endParaRPr>
          </a:p>
        </p:txBody>
      </p:sp>
    </p:spTree>
    <p:extLst>
      <p:ext uri="{BB962C8B-B14F-4D97-AF65-F5344CB8AC3E}">
        <p14:creationId xmlns:p14="http://schemas.microsoft.com/office/powerpoint/2010/main" val="2493930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Visitor-</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符号表</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Content Placeholder 2">
            <a:extLst>
              <a:ext uri="{FF2B5EF4-FFF2-40B4-BE49-F238E27FC236}">
                <a16:creationId xmlns:a16="http://schemas.microsoft.com/office/drawing/2014/main" id="{A0EF4BDB-8822-DF59-C2F3-10F1145EA7A5}"/>
              </a:ext>
            </a:extLst>
          </p:cNvPr>
          <p:cNvSpPr>
            <a:spLocks noGrp="1"/>
          </p:cNvSpPr>
          <p:nvPr>
            <p:ph idx="1"/>
          </p:nvPr>
        </p:nvSpPr>
        <p:spPr>
          <a:xfrm>
            <a:off x="838200" y="1825625"/>
            <a:ext cx="10515600" cy="4351338"/>
          </a:xfrm>
        </p:spPr>
        <p:txBody>
          <a:bodyPr/>
          <a:lstStyle/>
          <a:p>
            <a:r>
              <a:rPr lang="zh-CN" altLang="en-US" dirty="0">
                <a:solidFill>
                  <a:schemeClr val="bg1"/>
                </a:solidFill>
                <a:latin typeface="Consolas" panose="020B0609020204030204" pitchFamily="49" charset="0"/>
                <a:ea typeface="Sarasa Fixed SC" panose="02000509000000000000"/>
              </a:rPr>
              <a:t>分层结构</a:t>
            </a:r>
          </a:p>
          <a:p>
            <a:pPr lvl="1"/>
            <a:r>
              <a:rPr lang="zh-CN" altLang="en-US" dirty="0">
                <a:solidFill>
                  <a:schemeClr val="bg1"/>
                </a:solidFill>
                <a:latin typeface="Consolas" panose="020B0609020204030204" pitchFamily="49" charset="0"/>
                <a:ea typeface="Sarasa Fixed SC" panose="02000509000000000000"/>
              </a:rPr>
              <a:t>一个作用域对应一层</a:t>
            </a:r>
          </a:p>
          <a:p>
            <a:pPr lvl="1"/>
            <a:r>
              <a:rPr lang="en-US" altLang="zh-CN" dirty="0">
                <a:solidFill>
                  <a:schemeClr val="bg1"/>
                </a:solidFill>
                <a:latin typeface="Consolas" panose="020B0609020204030204" pitchFamily="49" charset="0"/>
                <a:ea typeface="Sarasa Fixed SC" panose="02000509000000000000"/>
              </a:rPr>
              <a:t>Map&lt;</a:t>
            </a:r>
            <a:r>
              <a:rPr lang="zh-CN" altLang="en-US" dirty="0">
                <a:solidFill>
                  <a:schemeClr val="bg1"/>
                </a:solidFill>
                <a:latin typeface="Consolas" panose="020B0609020204030204" pitchFamily="49" charset="0"/>
                <a:ea typeface="Sarasa Fixed SC" panose="02000509000000000000"/>
              </a:rPr>
              <a:t>变量名</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变量对象</a:t>
            </a:r>
            <a:r>
              <a:rPr lang="en-US" altLang="zh-CN" dirty="0">
                <a:solidFill>
                  <a:schemeClr val="bg1"/>
                </a:solidFill>
                <a:latin typeface="Consolas" panose="020B0609020204030204" pitchFamily="49" charset="0"/>
                <a:ea typeface="Sarasa Fixed SC" panose="02000509000000000000"/>
              </a:rPr>
              <a:t>&gt;</a:t>
            </a:r>
          </a:p>
          <a:p>
            <a:pPr lvl="1"/>
            <a:endParaRPr lang="zh-CN" altLang="en-US" dirty="0">
              <a:solidFill>
                <a:schemeClr val="bg1"/>
              </a:solidFill>
              <a:latin typeface="Consolas" panose="020B0609020204030204" pitchFamily="49" charset="0"/>
              <a:ea typeface="Sarasa Fixed SC" panose="02000509000000000000"/>
            </a:endParaRPr>
          </a:p>
          <a:p>
            <a:pPr lvl="0"/>
            <a:r>
              <a:rPr lang="zh-CN" altLang="en-US" dirty="0">
                <a:solidFill>
                  <a:schemeClr val="bg1"/>
                </a:solidFill>
                <a:latin typeface="Consolas" panose="020B0609020204030204" pitchFamily="49" charset="0"/>
                <a:ea typeface="Sarasa Fixed SC" panose="02000509000000000000"/>
              </a:rPr>
              <a:t>层次之间满足继承关系</a:t>
            </a:r>
          </a:p>
          <a:p>
            <a:pPr lvl="1"/>
            <a:r>
              <a:rPr lang="zh-CN" altLang="en-US" dirty="0">
                <a:solidFill>
                  <a:schemeClr val="bg1"/>
                </a:solidFill>
                <a:latin typeface="Consolas" panose="020B0609020204030204" pitchFamily="49" charset="0"/>
                <a:ea typeface="Sarasa Fixed SC" panose="02000509000000000000"/>
              </a:rPr>
              <a:t>一层为一个符号表对象</a:t>
            </a:r>
          </a:p>
          <a:p>
            <a:pPr lvl="1"/>
            <a:r>
              <a:rPr lang="zh-CN" altLang="en-US" dirty="0">
                <a:solidFill>
                  <a:schemeClr val="bg1"/>
                </a:solidFill>
                <a:latin typeface="Consolas" panose="020B0609020204030204" pitchFamily="49" charset="0"/>
                <a:ea typeface="Sarasa Fixed SC" panose="02000509000000000000"/>
              </a:rPr>
              <a:t>记录指向父级的指针</a:t>
            </a:r>
          </a:p>
          <a:p>
            <a:pPr lvl="1"/>
            <a:r>
              <a:rPr lang="zh-CN" altLang="en-US" dirty="0">
                <a:solidFill>
                  <a:schemeClr val="bg1"/>
                </a:solidFill>
                <a:latin typeface="Consolas" panose="020B0609020204030204" pitchFamily="49" charset="0"/>
                <a:ea typeface="Sarasa Fixed SC" panose="02000509000000000000"/>
              </a:rPr>
              <a:t>支持递归查询</a:t>
            </a:r>
          </a:p>
          <a:p>
            <a:endParaRPr lang="zh-CN" altLang="en-US" dirty="0">
              <a:solidFill>
                <a:schemeClr val="bg1"/>
              </a:solidFill>
              <a:latin typeface="Consolas" panose="020B0609020204030204" pitchFamily="49" charset="0"/>
              <a:ea typeface="Sarasa Fixed SC" panose="02000509000000000000"/>
            </a:endParaRPr>
          </a:p>
        </p:txBody>
      </p:sp>
      <p:pic>
        <p:nvPicPr>
          <p:cNvPr id="3" name="Picture 3" descr="symtable.drawio">
            <a:extLst>
              <a:ext uri="{FF2B5EF4-FFF2-40B4-BE49-F238E27FC236}">
                <a16:creationId xmlns:a16="http://schemas.microsoft.com/office/drawing/2014/main" id="{5CC9BF18-59FC-B81E-AD0F-5E32C5123D37}"/>
              </a:ext>
            </a:extLst>
          </p:cNvPr>
          <p:cNvPicPr>
            <a:picLocks noChangeAspect="1"/>
          </p:cNvPicPr>
          <p:nvPr/>
        </p:nvPicPr>
        <p:blipFill>
          <a:blip r:embed="rId2"/>
          <a:stretch>
            <a:fillRect/>
          </a:stretch>
        </p:blipFill>
        <p:spPr>
          <a:xfrm>
            <a:off x="6772275" y="734695"/>
            <a:ext cx="4581525" cy="538924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576155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6673711" cy="646331"/>
            <a:chOff x="550863" y="372761"/>
            <a:chExt cx="6673711" cy="646641"/>
          </a:xfrm>
        </p:grpSpPr>
        <p:sp>
          <p:nvSpPr>
            <p:cNvPr id="13337" name="TextBox 52"/>
            <p:cNvSpPr/>
            <p:nvPr/>
          </p:nvSpPr>
          <p:spPr>
            <a:xfrm>
              <a:off x="1392238" y="372761"/>
              <a:ext cx="583233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Visitor-</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符号表</a:t>
              </a: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变量信息</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Content Placeholder 2">
            <a:extLst>
              <a:ext uri="{FF2B5EF4-FFF2-40B4-BE49-F238E27FC236}">
                <a16:creationId xmlns:a16="http://schemas.microsoft.com/office/drawing/2014/main" id="{3D7E63BD-5853-62CE-A812-CC046A3FBB8A}"/>
              </a:ext>
            </a:extLst>
          </p:cNvPr>
          <p:cNvSpPr>
            <a:spLocks noGrp="1"/>
          </p:cNvSpPr>
          <p:nvPr>
            <p:ph idx="1"/>
          </p:nvPr>
        </p:nvSpPr>
        <p:spPr>
          <a:xfrm>
            <a:off x="838200" y="1825625"/>
            <a:ext cx="10515600" cy="4351338"/>
          </a:xfrm>
        </p:spPr>
        <p:txBody>
          <a:bodyPr/>
          <a:lstStyle/>
          <a:p>
            <a:r>
              <a:rPr lang="zh-CN" dirty="0">
                <a:solidFill>
                  <a:schemeClr val="bg1"/>
                </a:solidFill>
                <a:latin typeface="Consolas" panose="020B0609020204030204" pitchFamily="49" charset="0"/>
                <a:ea typeface="Sarasa Fixed SC" panose="02000509000000000000"/>
              </a:rPr>
              <a:t>名称</a:t>
            </a:r>
          </a:p>
          <a:p>
            <a:pPr lvl="0"/>
            <a:r>
              <a:rPr lang="zh-CN" dirty="0">
                <a:solidFill>
                  <a:schemeClr val="bg1"/>
                </a:solidFill>
                <a:latin typeface="Consolas" panose="020B0609020204030204" pitchFamily="49" charset="0"/>
                <a:ea typeface="Sarasa Fixed SC" panose="02000509000000000000"/>
              </a:rPr>
              <a:t>类型</a:t>
            </a:r>
          </a:p>
          <a:p>
            <a:pPr lvl="1"/>
            <a:r>
              <a:rPr lang="zh-CN" dirty="0">
                <a:solidFill>
                  <a:schemeClr val="bg1"/>
                </a:solidFill>
                <a:latin typeface="Consolas" panose="020B0609020204030204" pitchFamily="49" charset="0"/>
                <a:ea typeface="Sarasa Fixed SC" panose="02000509000000000000"/>
              </a:rPr>
              <a:t>是一种有结构的对象</a:t>
            </a:r>
          </a:p>
          <a:p>
            <a:pPr lvl="0"/>
            <a:r>
              <a:rPr lang="zh-CN" dirty="0">
                <a:solidFill>
                  <a:schemeClr val="bg1"/>
                </a:solidFill>
                <a:latin typeface="Consolas" panose="020B0609020204030204" pitchFamily="49" charset="0"/>
                <a:ea typeface="Sarasa Fixed SC" panose="02000509000000000000"/>
              </a:rPr>
              <a:t>初值</a:t>
            </a:r>
          </a:p>
          <a:p>
            <a:pPr lvl="1"/>
            <a:r>
              <a:rPr lang="zh-CN" sz="2400" dirty="0">
                <a:solidFill>
                  <a:schemeClr val="bg1"/>
                </a:solidFill>
                <a:latin typeface="Consolas" panose="020B0609020204030204" pitchFamily="49" charset="0"/>
                <a:ea typeface="Sarasa Fixed SC" panose="02000509000000000000"/>
              </a:rPr>
              <a:t>数组初始化，也是嵌套结构</a:t>
            </a:r>
          </a:p>
          <a:p>
            <a:pPr lvl="0"/>
            <a:r>
              <a:rPr lang="zh-CN" sz="2800" dirty="0">
                <a:solidFill>
                  <a:schemeClr val="bg1"/>
                </a:solidFill>
                <a:latin typeface="Consolas" panose="020B0609020204030204" pitchFamily="49" charset="0"/>
                <a:ea typeface="Sarasa Fixed SC" panose="02000509000000000000"/>
              </a:rPr>
              <a:t>地址指针</a:t>
            </a:r>
          </a:p>
          <a:p>
            <a:pPr lvl="1"/>
            <a:r>
              <a:rPr lang="zh-CN" dirty="0">
                <a:solidFill>
                  <a:schemeClr val="bg1"/>
                </a:solidFill>
                <a:latin typeface="Consolas" panose="020B0609020204030204" pitchFamily="49" charset="0"/>
                <a:ea typeface="Sarasa Fixed SC" panose="02000509000000000000"/>
              </a:rPr>
              <a:t>在</a:t>
            </a:r>
            <a:r>
              <a:rPr lang="en-US" altLang="zh-CN" dirty="0">
                <a:solidFill>
                  <a:schemeClr val="bg1"/>
                </a:solidFill>
                <a:latin typeface="Consolas" panose="020B0609020204030204" pitchFamily="49" charset="0"/>
                <a:ea typeface="Sarasa Fixed SC" panose="02000509000000000000"/>
              </a:rPr>
              <a:t> LLVM </a:t>
            </a:r>
            <a:r>
              <a:rPr lang="zh-CN" altLang="en-US" dirty="0">
                <a:solidFill>
                  <a:schemeClr val="bg1"/>
                </a:solidFill>
                <a:latin typeface="Consolas" panose="020B0609020204030204" pitchFamily="49" charset="0"/>
                <a:ea typeface="Sarasa Fixed SC" panose="02000509000000000000"/>
              </a:rPr>
              <a:t>中由</a:t>
            </a:r>
            <a:r>
              <a:rPr lang="en-US" altLang="zh-CN" dirty="0">
                <a:solidFill>
                  <a:schemeClr val="bg1"/>
                </a:solidFill>
                <a:latin typeface="Consolas" panose="020B0609020204030204" pitchFamily="49" charset="0"/>
                <a:ea typeface="Sarasa Fixed SC" panose="02000509000000000000"/>
              </a:rPr>
              <a:t> </a:t>
            </a:r>
            <a:r>
              <a:rPr lang="en-US" altLang="zh-CN" dirty="0" err="1">
                <a:solidFill>
                  <a:schemeClr val="bg1"/>
                </a:solidFill>
                <a:latin typeface="Consolas" panose="020B0609020204030204" pitchFamily="49" charset="0"/>
                <a:ea typeface="Sarasa Fixed SC" panose="02000509000000000000"/>
              </a:rPr>
              <a:t>alloca</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指令分配栈上空间并返回</a:t>
            </a:r>
          </a:p>
          <a:p>
            <a:pPr lvl="1"/>
            <a:r>
              <a:rPr lang="zh-CN" altLang="en-US" dirty="0">
                <a:solidFill>
                  <a:schemeClr val="bg1"/>
                </a:solidFill>
                <a:latin typeface="Consolas" panose="020B0609020204030204" pitchFamily="49" charset="0"/>
                <a:ea typeface="Sarasa Fixed SC" panose="02000509000000000000"/>
              </a:rPr>
              <a:t>用</a:t>
            </a:r>
            <a:r>
              <a:rPr lang="en-US" altLang="zh-CN" dirty="0">
                <a:solidFill>
                  <a:schemeClr val="bg1"/>
                </a:solidFill>
                <a:latin typeface="Consolas" panose="020B0609020204030204" pitchFamily="49" charset="0"/>
                <a:ea typeface="Sarasa Fixed SC" panose="02000509000000000000"/>
              </a:rPr>
              <a:t> load </a:t>
            </a:r>
            <a:r>
              <a:rPr lang="zh-CN" altLang="en-US" dirty="0">
                <a:solidFill>
                  <a:schemeClr val="bg1"/>
                </a:solidFill>
                <a:latin typeface="Consolas" panose="020B0609020204030204" pitchFamily="49" charset="0"/>
                <a:ea typeface="Sarasa Fixed SC" panose="02000509000000000000"/>
              </a:rPr>
              <a:t>指令读取值，</a:t>
            </a:r>
            <a:r>
              <a:rPr lang="en-US" altLang="zh-CN" dirty="0">
                <a:solidFill>
                  <a:schemeClr val="bg1"/>
                </a:solidFill>
                <a:latin typeface="Consolas" panose="020B0609020204030204" pitchFamily="49" charset="0"/>
                <a:ea typeface="Sarasa Fixed SC" panose="02000509000000000000"/>
              </a:rPr>
              <a:t>store </a:t>
            </a:r>
            <a:r>
              <a:rPr lang="zh-CN" altLang="en-US" dirty="0">
                <a:solidFill>
                  <a:schemeClr val="bg1"/>
                </a:solidFill>
                <a:latin typeface="Consolas" panose="020B0609020204030204" pitchFamily="49" charset="0"/>
                <a:ea typeface="Sarasa Fixed SC" panose="02000509000000000000"/>
              </a:rPr>
              <a:t>指令为变量赋值</a:t>
            </a:r>
            <a:endParaRPr lang="zh-CN" dirty="0">
              <a:solidFill>
                <a:schemeClr val="bg1"/>
              </a:solidFill>
              <a:latin typeface="Consolas" panose="020B0609020204030204" pitchFamily="49" charset="0"/>
              <a:ea typeface="Sarasa Fixed SC" panose="02000509000000000000"/>
            </a:endParaRPr>
          </a:p>
          <a:p>
            <a:pPr lvl="0"/>
            <a:r>
              <a:rPr lang="zh-CN" dirty="0">
                <a:solidFill>
                  <a:schemeClr val="bg1"/>
                </a:solidFill>
                <a:latin typeface="Consolas" panose="020B0609020204030204" pitchFamily="49" charset="0"/>
                <a:ea typeface="Sarasa Fixed SC" panose="02000509000000000000"/>
              </a:rPr>
              <a:t>是否常量、是否全局</a:t>
            </a:r>
            <a:r>
              <a:rPr lang="en-US" altLang="zh-CN" dirty="0">
                <a:solidFill>
                  <a:schemeClr val="bg1"/>
                </a:solidFill>
                <a:latin typeface="Consolas" panose="020B0609020204030204" pitchFamily="49" charset="0"/>
                <a:ea typeface="Sarasa Fixed SC" panose="02000509000000000000"/>
              </a:rPr>
              <a:t>……</a:t>
            </a:r>
            <a:endParaRPr lang="zh-CN" dirty="0">
              <a:solidFill>
                <a:schemeClr val="bg1"/>
              </a:solidFill>
              <a:latin typeface="Consolas" panose="020B0609020204030204" pitchFamily="49" charset="0"/>
              <a:ea typeface="Sarasa Fixed SC" panose="02000509000000000000"/>
            </a:endParaRPr>
          </a:p>
          <a:p>
            <a:pPr lvl="0"/>
            <a:endParaRPr lang="zh-CN" dirty="0">
              <a:solidFill>
                <a:schemeClr val="bg1"/>
              </a:solidFill>
              <a:latin typeface="Consolas" panose="020B0609020204030204" pitchFamily="49" charset="0"/>
              <a:ea typeface="Sarasa Fixed SC" panose="02000509000000000000"/>
            </a:endParaRPr>
          </a:p>
          <a:p>
            <a:pPr lvl="1"/>
            <a:endParaRPr lang="zh-CN" dirty="0">
              <a:solidFill>
                <a:schemeClr val="bg1"/>
              </a:solidFill>
              <a:latin typeface="Consolas" panose="020B0609020204030204" pitchFamily="49" charset="0"/>
              <a:ea typeface="Sarasa Fixed SC" panose="02000509000000000000"/>
            </a:endParaRPr>
          </a:p>
        </p:txBody>
      </p:sp>
    </p:spTree>
    <p:extLst>
      <p:ext uri="{BB962C8B-B14F-4D97-AF65-F5344CB8AC3E}">
        <p14:creationId xmlns:p14="http://schemas.microsoft.com/office/powerpoint/2010/main" val="1017018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LLVM IR – </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类型系统</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Content Placeholder 2">
            <a:extLst>
              <a:ext uri="{FF2B5EF4-FFF2-40B4-BE49-F238E27FC236}">
                <a16:creationId xmlns:a16="http://schemas.microsoft.com/office/drawing/2014/main" id="{2A1D4117-608C-1C15-496D-C7E39F0DC32F}"/>
              </a:ext>
            </a:extLst>
          </p:cNvPr>
          <p:cNvSpPr>
            <a:spLocks noGrp="1"/>
          </p:cNvSpPr>
          <p:nvPr>
            <p:ph idx="1"/>
          </p:nvPr>
        </p:nvSpPr>
        <p:spPr>
          <a:xfrm>
            <a:off x="838200" y="1628800"/>
            <a:ext cx="10515600" cy="5032375"/>
          </a:xfrm>
        </p:spPr>
        <p:txBody>
          <a:bodyPr/>
          <a:lstStyle/>
          <a:p>
            <a:r>
              <a:rPr lang="en-US" altLang="zh-CN" dirty="0">
                <a:solidFill>
                  <a:schemeClr val="bg1"/>
                </a:solidFill>
                <a:latin typeface="Consolas" panose="020B0609020204030204" pitchFamily="49" charset="0"/>
                <a:ea typeface="Sarasa Fixed SC" panose="02000509000000000000"/>
              </a:rPr>
              <a:t>LLVM </a:t>
            </a:r>
            <a:r>
              <a:rPr lang="zh-CN" altLang="en-US" dirty="0">
                <a:solidFill>
                  <a:schemeClr val="bg1"/>
                </a:solidFill>
                <a:latin typeface="Consolas" panose="020B0609020204030204" pitchFamily="49" charset="0"/>
                <a:ea typeface="Sarasa Fixed SC" panose="02000509000000000000"/>
              </a:rPr>
              <a:t>的类型是一种对象</a:t>
            </a:r>
          </a:p>
          <a:p>
            <a:pPr lvl="1"/>
            <a:r>
              <a:rPr lang="zh-CN" altLang="en-US" sz="2400" dirty="0">
                <a:solidFill>
                  <a:schemeClr val="bg1"/>
                </a:solidFill>
                <a:latin typeface="Consolas" panose="020B0609020204030204" pitchFamily="49" charset="0"/>
                <a:ea typeface="Sarasa Fixed SC" panose="02000509000000000000"/>
              </a:rPr>
              <a:t>具有层次结构，可以相互结合</a:t>
            </a:r>
          </a:p>
          <a:p>
            <a:r>
              <a:rPr lang="zh-CN" altLang="en-US" dirty="0">
                <a:solidFill>
                  <a:schemeClr val="bg1"/>
                </a:solidFill>
                <a:latin typeface="Consolas" panose="020B0609020204030204" pitchFamily="49" charset="0"/>
                <a:ea typeface="Sarasa Fixed SC" panose="02000509000000000000"/>
              </a:rPr>
              <a:t>与变量运算最相关</a:t>
            </a:r>
          </a:p>
          <a:p>
            <a:pPr lvl="1"/>
            <a:r>
              <a:rPr lang="zh-CN" altLang="en-US" dirty="0">
                <a:solidFill>
                  <a:schemeClr val="bg1"/>
                </a:solidFill>
                <a:latin typeface="Consolas" panose="020B0609020204030204" pitchFamily="49" charset="0"/>
                <a:ea typeface="Sarasa Fixed SC" panose="02000509000000000000"/>
              </a:rPr>
              <a:t>基本类型</a:t>
            </a:r>
            <a:r>
              <a:rPr lang="en-US" altLang="zh-CN" dirty="0">
                <a:solidFill>
                  <a:schemeClr val="bg1"/>
                </a:solidFill>
                <a:latin typeface="Consolas" panose="020B0609020204030204" pitchFamily="49" charset="0"/>
                <a:ea typeface="Sarasa Fixed SC" panose="02000509000000000000"/>
              </a:rPr>
              <a:t>(</a:t>
            </a:r>
            <a:r>
              <a:rPr lang="zh-CN" altLang="en-US" dirty="0">
                <a:solidFill>
                  <a:schemeClr val="bg1"/>
                </a:solidFill>
                <a:latin typeface="Consolas" panose="020B0609020204030204" pitchFamily="49" charset="0"/>
                <a:ea typeface="Sarasa Fixed SC" panose="02000509000000000000"/>
              </a:rPr>
              <a:t>数值类型</a:t>
            </a:r>
            <a:r>
              <a:rPr lang="en-US" altLang="zh-CN" dirty="0">
                <a:solidFill>
                  <a:schemeClr val="bg1"/>
                </a:solidFill>
                <a:latin typeface="Consolas" panose="020B0609020204030204" pitchFamily="49" charset="0"/>
                <a:ea typeface="Sarasa Fixed SC" panose="02000509000000000000"/>
              </a:rPr>
              <a:t>)</a:t>
            </a:r>
            <a:r>
              <a:rPr lang="zh-CN" altLang="en-US" dirty="0">
                <a:solidFill>
                  <a:schemeClr val="bg1"/>
                </a:solidFill>
                <a:latin typeface="Consolas" panose="020B0609020204030204" pitchFamily="49" charset="0"/>
                <a:ea typeface="Sarasa Fixed SC" panose="02000509000000000000"/>
              </a:rPr>
              <a:t>：</a:t>
            </a:r>
            <a:r>
              <a:rPr lang="en-US" altLang="zh-CN" dirty="0">
                <a:solidFill>
                  <a:schemeClr val="bg1"/>
                </a:solidFill>
                <a:latin typeface="Consolas" panose="020B0609020204030204" pitchFamily="49" charset="0"/>
                <a:ea typeface="Sarasa Fixed SC" panose="02000509000000000000"/>
              </a:rPr>
              <a:t>i32, i8, i1</a:t>
            </a:r>
          </a:p>
          <a:p>
            <a:pPr lvl="1"/>
            <a:r>
              <a:rPr lang="zh-CN" altLang="en-US" dirty="0">
                <a:solidFill>
                  <a:schemeClr val="bg1"/>
                </a:solidFill>
                <a:latin typeface="Consolas" panose="020B0609020204030204" pitchFamily="49" charset="0"/>
                <a:ea typeface="Sarasa Fixed SC" panose="02000509000000000000"/>
              </a:rPr>
              <a:t>数组类型：</a:t>
            </a:r>
            <a:r>
              <a:rPr lang="en-US" altLang="zh-CN" dirty="0">
                <a:solidFill>
                  <a:schemeClr val="bg1"/>
                </a:solidFill>
                <a:latin typeface="Consolas" panose="020B0609020204030204" pitchFamily="49" charset="0"/>
                <a:ea typeface="Sarasa Fixed SC" panose="02000509000000000000"/>
              </a:rPr>
              <a:t>[3 x i32], [2 x [3 x i32]]</a:t>
            </a:r>
          </a:p>
          <a:p>
            <a:pPr lvl="2"/>
            <a:r>
              <a:rPr lang="zh-CN" altLang="en-US" sz="2000" dirty="0">
                <a:solidFill>
                  <a:schemeClr val="bg1"/>
                </a:solidFill>
                <a:latin typeface="Consolas" panose="020B0609020204030204" pitchFamily="49" charset="0"/>
                <a:ea typeface="Sarasa Fixed SC" panose="02000509000000000000"/>
              </a:rPr>
              <a:t>长度，元素</a:t>
            </a:r>
            <a:r>
              <a:rPr lang="en-US" altLang="zh-CN" sz="2000" dirty="0">
                <a:solidFill>
                  <a:schemeClr val="bg1"/>
                </a:solidFill>
                <a:latin typeface="Consolas" panose="020B0609020204030204" pitchFamily="49" charset="0"/>
                <a:ea typeface="Sarasa Fixed SC" panose="02000509000000000000"/>
              </a:rPr>
              <a:t>(</a:t>
            </a:r>
            <a:r>
              <a:rPr lang="zh-CN" altLang="en-US" sz="2000" dirty="0">
                <a:solidFill>
                  <a:schemeClr val="bg1"/>
                </a:solidFill>
                <a:latin typeface="Consolas" panose="020B0609020204030204" pitchFamily="49" charset="0"/>
                <a:ea typeface="Sarasa Fixed SC" panose="02000509000000000000"/>
              </a:rPr>
              <a:t>内层</a:t>
            </a:r>
            <a:r>
              <a:rPr lang="en-US" altLang="zh-CN" sz="2000" dirty="0">
                <a:solidFill>
                  <a:schemeClr val="bg1"/>
                </a:solidFill>
                <a:latin typeface="Consolas" panose="020B0609020204030204" pitchFamily="49" charset="0"/>
                <a:ea typeface="Sarasa Fixed SC" panose="02000509000000000000"/>
              </a:rPr>
              <a:t>)</a:t>
            </a:r>
            <a:r>
              <a:rPr lang="zh-CN" altLang="en-US" sz="2000" dirty="0">
                <a:solidFill>
                  <a:schemeClr val="bg1"/>
                </a:solidFill>
                <a:latin typeface="Consolas" panose="020B0609020204030204" pitchFamily="49" charset="0"/>
                <a:ea typeface="Sarasa Fixed SC" panose="02000509000000000000"/>
              </a:rPr>
              <a:t>类型</a:t>
            </a:r>
            <a:endParaRPr lang="zh-CN" altLang="en-US" dirty="0">
              <a:solidFill>
                <a:schemeClr val="bg1"/>
              </a:solidFill>
              <a:latin typeface="Consolas" panose="020B0609020204030204" pitchFamily="49" charset="0"/>
              <a:ea typeface="Sarasa Fixed SC" panose="02000509000000000000"/>
            </a:endParaRPr>
          </a:p>
          <a:p>
            <a:pPr lvl="1"/>
            <a:r>
              <a:rPr lang="zh-CN" altLang="en-US" dirty="0">
                <a:solidFill>
                  <a:schemeClr val="bg1"/>
                </a:solidFill>
                <a:latin typeface="Consolas" panose="020B0609020204030204" pitchFamily="49" charset="0"/>
                <a:ea typeface="Sarasa Fixed SC" panose="02000509000000000000"/>
              </a:rPr>
              <a:t>指针类型：</a:t>
            </a:r>
            <a:r>
              <a:rPr lang="en-US" altLang="zh-CN" dirty="0">
                <a:solidFill>
                  <a:schemeClr val="bg1"/>
                </a:solidFill>
                <a:latin typeface="Consolas" panose="020B0609020204030204" pitchFamily="49" charset="0"/>
                <a:ea typeface="Sarasa Fixed SC" panose="02000509000000000000"/>
              </a:rPr>
              <a:t>i32*, [3 x i32]*</a:t>
            </a:r>
          </a:p>
          <a:p>
            <a:pPr lvl="2"/>
            <a:r>
              <a:rPr lang="zh-CN" altLang="en-US" dirty="0">
                <a:solidFill>
                  <a:schemeClr val="bg1"/>
                </a:solidFill>
                <a:latin typeface="Consolas" panose="020B0609020204030204" pitchFamily="49" charset="0"/>
                <a:ea typeface="Sarasa Fixed SC" panose="02000509000000000000"/>
              </a:rPr>
              <a:t>指向的类型</a:t>
            </a:r>
          </a:p>
          <a:p>
            <a:pPr lvl="0"/>
            <a:r>
              <a:rPr lang="zh-CN" altLang="en-US" dirty="0">
                <a:solidFill>
                  <a:schemeClr val="bg1"/>
                </a:solidFill>
                <a:latin typeface="Consolas" panose="020B0609020204030204" pitchFamily="49" charset="0"/>
                <a:ea typeface="Sarasa Fixed SC" panose="02000509000000000000"/>
              </a:rPr>
              <a:t>其他可能涉及的</a:t>
            </a:r>
            <a:r>
              <a:rPr lang="en-US" altLang="zh-CN" dirty="0">
                <a:solidFill>
                  <a:schemeClr val="bg1"/>
                </a:solidFill>
                <a:latin typeface="Consolas" panose="020B0609020204030204" pitchFamily="49" charset="0"/>
                <a:ea typeface="Sarasa Fixed SC" panose="02000509000000000000"/>
              </a:rPr>
              <a:t> LLVM </a:t>
            </a:r>
            <a:r>
              <a:rPr lang="zh-CN" altLang="en-US" dirty="0">
                <a:solidFill>
                  <a:schemeClr val="bg1"/>
                </a:solidFill>
                <a:latin typeface="Consolas" panose="020B0609020204030204" pitchFamily="49" charset="0"/>
                <a:ea typeface="Sarasa Fixed SC" panose="02000509000000000000"/>
              </a:rPr>
              <a:t>类型</a:t>
            </a:r>
          </a:p>
          <a:p>
            <a:pPr lvl="1"/>
            <a:r>
              <a:rPr lang="en-US" altLang="zh-CN" dirty="0">
                <a:solidFill>
                  <a:schemeClr val="bg1"/>
                </a:solidFill>
                <a:latin typeface="Consolas" panose="020B0609020204030204" pitchFamily="49" charset="0"/>
                <a:ea typeface="Sarasa Fixed SC" panose="02000509000000000000"/>
              </a:rPr>
              <a:t>void: store, terminator </a:t>
            </a:r>
            <a:r>
              <a:rPr lang="zh-CN" altLang="en-US" dirty="0">
                <a:solidFill>
                  <a:schemeClr val="bg1"/>
                </a:solidFill>
                <a:latin typeface="Consolas" panose="020B0609020204030204" pitchFamily="49" charset="0"/>
                <a:ea typeface="Sarasa Fixed SC" panose="02000509000000000000"/>
              </a:rPr>
              <a:t>指令，无返回值的</a:t>
            </a:r>
            <a:r>
              <a:rPr lang="en-US" altLang="zh-CN" dirty="0">
                <a:solidFill>
                  <a:schemeClr val="bg1"/>
                </a:solidFill>
                <a:latin typeface="Consolas" panose="020B0609020204030204" pitchFamily="49" charset="0"/>
                <a:ea typeface="Sarasa Fixed SC" panose="02000509000000000000"/>
              </a:rPr>
              <a:t> call </a:t>
            </a:r>
            <a:r>
              <a:rPr lang="zh-CN" altLang="en-US" dirty="0">
                <a:solidFill>
                  <a:schemeClr val="bg1"/>
                </a:solidFill>
                <a:latin typeface="Consolas" panose="020B0609020204030204" pitchFamily="49" charset="0"/>
                <a:ea typeface="Sarasa Fixed SC" panose="02000509000000000000"/>
              </a:rPr>
              <a:t>指令</a:t>
            </a:r>
          </a:p>
          <a:p>
            <a:pPr lvl="1"/>
            <a:r>
              <a:rPr lang="en-US" altLang="zh-CN" dirty="0">
                <a:solidFill>
                  <a:schemeClr val="bg1"/>
                </a:solidFill>
                <a:latin typeface="Consolas" panose="020B0609020204030204" pitchFamily="49" charset="0"/>
                <a:ea typeface="Sarasa Fixed SC" panose="02000509000000000000"/>
              </a:rPr>
              <a:t>label: </a:t>
            </a:r>
            <a:r>
              <a:rPr lang="zh-CN" altLang="en-US" dirty="0">
                <a:solidFill>
                  <a:schemeClr val="bg1"/>
                </a:solidFill>
                <a:latin typeface="Consolas" panose="020B0609020204030204" pitchFamily="49" charset="0"/>
                <a:ea typeface="Sarasa Fixed SC" panose="02000509000000000000"/>
              </a:rPr>
              <a:t>基本块开始的标签，</a:t>
            </a:r>
            <a:r>
              <a:rPr lang="en-US" altLang="zh-CN" dirty="0" err="1">
                <a:solidFill>
                  <a:schemeClr val="bg1"/>
                </a:solidFill>
                <a:latin typeface="Consolas" panose="020B0609020204030204" pitchFamily="49" charset="0"/>
                <a:ea typeface="Sarasa Fixed SC" panose="02000509000000000000"/>
              </a:rPr>
              <a:t>br</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指令的</a:t>
            </a:r>
            <a:r>
              <a:rPr lang="en-US" altLang="zh-CN" dirty="0">
                <a:solidFill>
                  <a:schemeClr val="bg1"/>
                </a:solidFill>
                <a:latin typeface="Consolas" panose="020B0609020204030204" pitchFamily="49" charset="0"/>
                <a:ea typeface="Sarasa Fixed SC" panose="02000509000000000000"/>
              </a:rPr>
              <a:t> use</a:t>
            </a:r>
          </a:p>
          <a:p>
            <a:pPr lvl="1"/>
            <a:r>
              <a:rPr lang="zh-CN" altLang="en-US" dirty="0">
                <a:solidFill>
                  <a:schemeClr val="bg1"/>
                </a:solidFill>
                <a:latin typeface="Consolas" panose="020B0609020204030204" pitchFamily="49" charset="0"/>
                <a:ea typeface="Sarasa Fixed SC" panose="02000509000000000000"/>
              </a:rPr>
              <a:t>函数类型</a:t>
            </a:r>
          </a:p>
        </p:txBody>
      </p:sp>
    </p:spTree>
    <p:extLst>
      <p:ext uri="{BB962C8B-B14F-4D97-AF65-F5344CB8AC3E}">
        <p14:creationId xmlns:p14="http://schemas.microsoft.com/office/powerpoint/2010/main" val="308636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LLVM IR</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 </a:t>
              </a: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 </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初始化值</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Content Placeholder 2">
            <a:extLst>
              <a:ext uri="{FF2B5EF4-FFF2-40B4-BE49-F238E27FC236}">
                <a16:creationId xmlns:a16="http://schemas.microsoft.com/office/drawing/2014/main" id="{A49434E7-E356-CFF8-E6CC-E84F32150084}"/>
              </a:ext>
            </a:extLst>
          </p:cNvPr>
          <p:cNvSpPr>
            <a:spLocks noGrp="1"/>
          </p:cNvSpPr>
          <p:nvPr>
            <p:ph idx="1"/>
          </p:nvPr>
        </p:nvSpPr>
        <p:spPr>
          <a:xfrm>
            <a:off x="838200" y="1825625"/>
            <a:ext cx="10515600" cy="4922520"/>
          </a:xfrm>
        </p:spPr>
        <p:txBody>
          <a:bodyPr>
            <a:normAutofit fontScale="97500" lnSpcReduction="10000"/>
          </a:bodyPr>
          <a:lstStyle/>
          <a:p>
            <a:r>
              <a:rPr lang="zh-CN" altLang="en-US" dirty="0">
                <a:solidFill>
                  <a:schemeClr val="bg1"/>
                </a:solidFill>
                <a:latin typeface="Consolas" panose="020B0609020204030204" pitchFamily="49" charset="0"/>
                <a:ea typeface="Sarasa Fixed SC" panose="02000509000000000000"/>
              </a:rPr>
              <a:t>变量初始化</a:t>
            </a:r>
          </a:p>
          <a:p>
            <a:pPr lvl="1"/>
            <a:r>
              <a:rPr lang="zh-CN" altLang="en-US" dirty="0">
                <a:solidFill>
                  <a:schemeClr val="bg1"/>
                </a:solidFill>
                <a:latin typeface="Consolas" panose="020B0609020204030204" pitchFamily="49" charset="0"/>
                <a:ea typeface="Sarasa Fixed SC" panose="02000509000000000000"/>
              </a:rPr>
              <a:t>常值：编译期可以求值（全局</a:t>
            </a:r>
            <a:r>
              <a:rPr lang="en-US" altLang="zh-CN" dirty="0">
                <a:solidFill>
                  <a:schemeClr val="bg1"/>
                </a:solidFill>
                <a:latin typeface="Consolas" panose="020B0609020204030204" pitchFamily="49" charset="0"/>
                <a:ea typeface="Sarasa Fixed SC" panose="02000509000000000000"/>
              </a:rPr>
              <a:t>/</a:t>
            </a:r>
            <a:r>
              <a:rPr lang="zh-CN" altLang="en-US" dirty="0">
                <a:solidFill>
                  <a:schemeClr val="bg1"/>
                </a:solidFill>
                <a:latin typeface="Consolas" panose="020B0609020204030204" pitchFamily="49" charset="0"/>
                <a:ea typeface="Sarasa Fixed SC" panose="02000509000000000000"/>
              </a:rPr>
              <a:t>局部都可以）</a:t>
            </a:r>
          </a:p>
          <a:p>
            <a:pPr lvl="1"/>
            <a:r>
              <a:rPr lang="zh-CN" altLang="en-US" dirty="0">
                <a:solidFill>
                  <a:schemeClr val="bg1"/>
                </a:solidFill>
                <a:latin typeface="Consolas" panose="020B0609020204030204" pitchFamily="49" charset="0"/>
                <a:ea typeface="Sarasa Fixed SC" panose="02000509000000000000"/>
              </a:rPr>
              <a:t>表达式：编译期不可以求值（只能用于局部变量）</a:t>
            </a:r>
          </a:p>
          <a:p>
            <a:pPr lvl="0"/>
            <a:r>
              <a:rPr lang="zh-CN" altLang="en-US" dirty="0">
                <a:solidFill>
                  <a:schemeClr val="bg1"/>
                </a:solidFill>
                <a:latin typeface="Consolas" panose="020B0609020204030204" pitchFamily="49" charset="0"/>
                <a:ea typeface="Sarasa Fixed SC" panose="02000509000000000000"/>
              </a:rPr>
              <a:t>数组初始化</a:t>
            </a:r>
          </a:p>
          <a:p>
            <a:pPr lvl="1"/>
            <a:r>
              <a:rPr lang="zh-CN" altLang="en-US" dirty="0">
                <a:solidFill>
                  <a:schemeClr val="bg1"/>
                </a:solidFill>
                <a:latin typeface="Consolas" panose="020B0609020204030204" pitchFamily="49" charset="0"/>
                <a:ea typeface="Sarasa Fixed SC" panose="02000509000000000000"/>
              </a:rPr>
              <a:t>初始化列表</a:t>
            </a:r>
          </a:p>
          <a:p>
            <a:pPr lvl="2"/>
            <a:r>
              <a:rPr lang="zh-CN" altLang="en-US" dirty="0">
                <a:solidFill>
                  <a:schemeClr val="bg1"/>
                </a:solidFill>
                <a:latin typeface="Consolas" panose="020B0609020204030204" pitchFamily="49" charset="0"/>
                <a:ea typeface="Sarasa Fixed SC" panose="02000509000000000000"/>
              </a:rPr>
              <a:t>元素个数必须和数组长度相同</a:t>
            </a:r>
          </a:p>
          <a:p>
            <a:pPr lvl="2"/>
            <a:r>
              <a:rPr lang="zh-CN" altLang="en-US" dirty="0">
                <a:solidFill>
                  <a:schemeClr val="bg1"/>
                </a:solidFill>
                <a:latin typeface="Consolas" panose="020B0609020204030204" pitchFamily="49" charset="0"/>
                <a:ea typeface="Sarasa Fixed SC" panose="02000509000000000000"/>
              </a:rPr>
              <a:t>内部可以是数值、全零初始化描述符、嵌套的初始化列表</a:t>
            </a:r>
          </a:p>
          <a:p>
            <a:pPr lvl="1"/>
            <a:r>
              <a:rPr lang="zh-CN" altLang="en-US" dirty="0">
                <a:solidFill>
                  <a:schemeClr val="bg1"/>
                </a:solidFill>
                <a:latin typeface="Consolas" panose="020B0609020204030204" pitchFamily="49" charset="0"/>
                <a:ea typeface="Sarasa Fixed SC" panose="02000509000000000000"/>
              </a:rPr>
              <a:t>全零初始化</a:t>
            </a:r>
          </a:p>
          <a:p>
            <a:pPr lvl="2"/>
            <a:r>
              <a:rPr lang="zh-CN" altLang="en-US" dirty="0">
                <a:solidFill>
                  <a:schemeClr val="bg1"/>
                </a:solidFill>
                <a:latin typeface="Consolas" panose="020B0609020204030204" pitchFamily="49" charset="0"/>
                <a:ea typeface="Sarasa Fixed SC" panose="02000509000000000000"/>
              </a:rPr>
              <a:t>全局变量：直接用</a:t>
            </a:r>
            <a:r>
              <a:rPr lang="en-US" altLang="zh-CN" dirty="0">
                <a:solidFill>
                  <a:schemeClr val="bg1"/>
                </a:solidFill>
                <a:latin typeface="Consolas" panose="020B0609020204030204" pitchFamily="49" charset="0"/>
                <a:ea typeface="Sarasa Fixed SC" panose="02000509000000000000"/>
              </a:rPr>
              <a:t> </a:t>
            </a:r>
            <a:r>
              <a:rPr lang="en-US" altLang="zh-CN" dirty="0" err="1">
                <a:solidFill>
                  <a:schemeClr val="bg1"/>
                </a:solidFill>
                <a:latin typeface="Consolas" panose="020B0609020204030204" pitchFamily="49" charset="0"/>
                <a:ea typeface="Sarasa Fixed SC" panose="02000509000000000000"/>
              </a:rPr>
              <a:t>zeroinitializer</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表示，可以描述任意维度</a:t>
            </a:r>
            <a:r>
              <a:rPr lang="en-US" altLang="zh-CN" dirty="0">
                <a:solidFill>
                  <a:schemeClr val="bg1"/>
                </a:solidFill>
                <a:latin typeface="Consolas" panose="020B0609020204030204" pitchFamily="49" charset="0"/>
                <a:ea typeface="Sarasa Fixed SC" panose="02000509000000000000"/>
              </a:rPr>
              <a:t>/</a:t>
            </a:r>
            <a:r>
              <a:rPr lang="zh-CN" altLang="en-US" dirty="0">
                <a:solidFill>
                  <a:schemeClr val="bg1"/>
                </a:solidFill>
                <a:latin typeface="Consolas" panose="020B0609020204030204" pitchFamily="49" charset="0"/>
                <a:ea typeface="Sarasa Fixed SC" panose="02000509000000000000"/>
              </a:rPr>
              <a:t>长度</a:t>
            </a:r>
            <a:endParaRPr lang="en-US" altLang="zh-CN" dirty="0">
              <a:solidFill>
                <a:schemeClr val="bg1"/>
              </a:solidFill>
              <a:latin typeface="Consolas" panose="020B0609020204030204" pitchFamily="49" charset="0"/>
              <a:ea typeface="Sarasa Fixed SC" panose="02000509000000000000"/>
            </a:endParaRPr>
          </a:p>
          <a:p>
            <a:pPr lvl="2"/>
            <a:r>
              <a:rPr lang="zh-CN" altLang="en-US" dirty="0">
                <a:solidFill>
                  <a:schemeClr val="bg1"/>
                </a:solidFill>
                <a:latin typeface="Consolas" panose="020B0609020204030204" pitchFamily="49" charset="0"/>
                <a:ea typeface="Sarasa Fixed SC" panose="02000509000000000000"/>
              </a:rPr>
              <a:t>局部变量：调用</a:t>
            </a:r>
            <a:r>
              <a:rPr lang="en-US" altLang="zh-CN" dirty="0">
                <a:solidFill>
                  <a:schemeClr val="bg1"/>
                </a:solidFill>
                <a:latin typeface="Consolas" panose="020B0609020204030204" pitchFamily="49" charset="0"/>
                <a:ea typeface="Sarasa Fixed SC" panose="02000509000000000000"/>
              </a:rPr>
              <a:t> </a:t>
            </a:r>
            <a:r>
              <a:rPr lang="en-US" altLang="zh-CN" dirty="0" err="1">
                <a:solidFill>
                  <a:schemeClr val="bg1"/>
                </a:solidFill>
                <a:latin typeface="Consolas" panose="020B0609020204030204" pitchFamily="49" charset="0"/>
                <a:ea typeface="Sarasa Fixed SC" panose="02000509000000000000"/>
              </a:rPr>
              <a:t>memset</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函数</a:t>
            </a:r>
          </a:p>
          <a:p>
            <a:pPr lvl="0"/>
            <a:r>
              <a:rPr lang="zh-CN" altLang="en-US" dirty="0">
                <a:solidFill>
                  <a:schemeClr val="bg1"/>
                </a:solidFill>
                <a:latin typeface="Consolas" panose="020B0609020204030204" pitchFamily="49" charset="0"/>
                <a:ea typeface="Sarasa Fixed SC" panose="02000509000000000000"/>
              </a:rPr>
              <a:t>初始值的处理</a:t>
            </a:r>
          </a:p>
          <a:p>
            <a:pPr lvl="1"/>
            <a:r>
              <a:rPr lang="zh-CN" altLang="en-US" dirty="0">
                <a:solidFill>
                  <a:schemeClr val="bg1"/>
                </a:solidFill>
                <a:latin typeface="Consolas" panose="020B0609020204030204" pitchFamily="49" charset="0"/>
                <a:ea typeface="Sarasa Fixed SC" panose="02000509000000000000"/>
              </a:rPr>
              <a:t>全局变量：输出到</a:t>
            </a:r>
            <a:r>
              <a:rPr lang="en-US" altLang="zh-CN" dirty="0">
                <a:solidFill>
                  <a:schemeClr val="bg1"/>
                </a:solidFill>
                <a:latin typeface="Consolas" panose="020B0609020204030204" pitchFamily="49" charset="0"/>
                <a:ea typeface="Sarasa Fixed SC" panose="02000509000000000000"/>
              </a:rPr>
              <a:t> IR </a:t>
            </a:r>
            <a:r>
              <a:rPr lang="zh-CN" altLang="en-US" dirty="0">
                <a:solidFill>
                  <a:schemeClr val="bg1"/>
                </a:solidFill>
                <a:latin typeface="Consolas" panose="020B0609020204030204" pitchFamily="49" charset="0"/>
                <a:ea typeface="Sarasa Fixed SC" panose="02000509000000000000"/>
              </a:rPr>
              <a:t>，</a:t>
            </a:r>
            <a:r>
              <a:rPr lang="en-US" altLang="zh-CN" dirty="0">
                <a:solidFill>
                  <a:schemeClr val="bg1"/>
                </a:solidFill>
                <a:latin typeface="Consolas" panose="020B0609020204030204" pitchFamily="49" charset="0"/>
                <a:ea typeface="Sarasa Fixed SC" panose="02000509000000000000"/>
              </a:rPr>
              <a:t>LLVM </a:t>
            </a:r>
            <a:r>
              <a:rPr lang="zh-CN" altLang="en-US" dirty="0">
                <a:solidFill>
                  <a:schemeClr val="bg1"/>
                </a:solidFill>
                <a:latin typeface="Consolas" panose="020B0609020204030204" pitchFamily="49" charset="0"/>
                <a:ea typeface="Sarasa Fixed SC" panose="02000509000000000000"/>
              </a:rPr>
              <a:t>全局变量必须有初始值</a:t>
            </a:r>
            <a:endParaRPr lang="en-US" altLang="zh-CN" dirty="0">
              <a:solidFill>
                <a:schemeClr val="bg1"/>
              </a:solidFill>
              <a:latin typeface="Consolas" panose="020B0609020204030204" pitchFamily="49" charset="0"/>
              <a:ea typeface="Sarasa Fixed SC" panose="02000509000000000000"/>
            </a:endParaRPr>
          </a:p>
          <a:p>
            <a:pPr lvl="1"/>
            <a:r>
              <a:rPr lang="zh-CN" altLang="en-US" dirty="0">
                <a:solidFill>
                  <a:schemeClr val="bg1"/>
                </a:solidFill>
                <a:latin typeface="Consolas" panose="020B0609020204030204" pitchFamily="49" charset="0"/>
                <a:ea typeface="Sarasa Fixed SC" panose="02000509000000000000"/>
              </a:rPr>
              <a:t>局部变量：通过</a:t>
            </a:r>
            <a:r>
              <a:rPr lang="en-US" altLang="zh-CN" dirty="0">
                <a:solidFill>
                  <a:schemeClr val="bg1"/>
                </a:solidFill>
                <a:latin typeface="Consolas" panose="020B0609020204030204" pitchFamily="49" charset="0"/>
                <a:ea typeface="Sarasa Fixed SC" panose="02000509000000000000"/>
              </a:rPr>
              <a:t> store </a:t>
            </a:r>
            <a:r>
              <a:rPr lang="zh-CN" altLang="en-US" dirty="0">
                <a:solidFill>
                  <a:schemeClr val="bg1"/>
                </a:solidFill>
                <a:latin typeface="Consolas" panose="020B0609020204030204" pitchFamily="49" charset="0"/>
                <a:ea typeface="Sarasa Fixed SC" panose="02000509000000000000"/>
              </a:rPr>
              <a:t>指令或</a:t>
            </a:r>
            <a:r>
              <a:rPr lang="en-US" altLang="zh-CN" dirty="0">
                <a:solidFill>
                  <a:schemeClr val="bg1"/>
                </a:solidFill>
                <a:latin typeface="Consolas" panose="020B0609020204030204" pitchFamily="49" charset="0"/>
                <a:ea typeface="Sarasa Fixed SC" panose="02000509000000000000"/>
              </a:rPr>
              <a:t> </a:t>
            </a:r>
            <a:r>
              <a:rPr lang="en-US" altLang="zh-CN" dirty="0" err="1">
                <a:solidFill>
                  <a:schemeClr val="bg1"/>
                </a:solidFill>
                <a:latin typeface="Consolas" panose="020B0609020204030204" pitchFamily="49" charset="0"/>
                <a:ea typeface="Sarasa Fixed SC" panose="02000509000000000000"/>
              </a:rPr>
              <a:t>memset</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函数手动赋值</a:t>
            </a:r>
          </a:p>
        </p:txBody>
      </p:sp>
    </p:spTree>
    <p:extLst>
      <p:ext uri="{BB962C8B-B14F-4D97-AF65-F5344CB8AC3E}">
        <p14:creationId xmlns:p14="http://schemas.microsoft.com/office/powerpoint/2010/main" val="1545575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Visitor</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设计</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Content Placeholder 2">
            <a:extLst>
              <a:ext uri="{FF2B5EF4-FFF2-40B4-BE49-F238E27FC236}">
                <a16:creationId xmlns:a16="http://schemas.microsoft.com/office/drawing/2014/main" id="{15323D69-286F-6844-967F-B490384363EC}"/>
              </a:ext>
            </a:extLst>
          </p:cNvPr>
          <p:cNvSpPr>
            <a:spLocks noGrp="1"/>
          </p:cNvSpPr>
          <p:nvPr>
            <p:ph idx="1"/>
          </p:nvPr>
        </p:nvSpPr>
        <p:spPr>
          <a:xfrm>
            <a:off x="838200" y="1825625"/>
            <a:ext cx="10515600" cy="4351338"/>
          </a:xfrm>
        </p:spPr>
        <p:txBody>
          <a:bodyPr/>
          <a:lstStyle/>
          <a:p>
            <a:r>
              <a:rPr lang="zh-CN" altLang="en-US" dirty="0">
                <a:solidFill>
                  <a:schemeClr val="bg1"/>
                </a:solidFill>
                <a:latin typeface="Consolas" panose="020B0609020204030204" pitchFamily="49" charset="0"/>
                <a:ea typeface="Sarasa Fixed SC" panose="02000509000000000000"/>
              </a:rPr>
              <a:t>全局状态</a:t>
            </a:r>
          </a:p>
          <a:p>
            <a:pPr lvl="1"/>
            <a:r>
              <a:rPr lang="zh-CN" altLang="en-US" dirty="0">
                <a:solidFill>
                  <a:schemeClr val="bg1"/>
                </a:solidFill>
                <a:latin typeface="Consolas" panose="020B0609020204030204" pitchFamily="49" charset="0"/>
                <a:ea typeface="Sarasa Fixed SC" panose="02000509000000000000"/>
              </a:rPr>
              <a:t>当前函数、当前层次符号表</a:t>
            </a:r>
          </a:p>
          <a:p>
            <a:pPr lvl="1"/>
            <a:r>
              <a:rPr lang="zh-CN" altLang="en-US" dirty="0">
                <a:solidFill>
                  <a:schemeClr val="bg1"/>
                </a:solidFill>
                <a:latin typeface="Consolas" panose="020B0609020204030204" pitchFamily="49" charset="0"/>
                <a:ea typeface="Sarasa Fixed SC" panose="02000509000000000000"/>
              </a:rPr>
              <a:t>当前基本块</a:t>
            </a:r>
            <a:r>
              <a:rPr lang="en-US" altLang="zh-CN" dirty="0">
                <a:solidFill>
                  <a:schemeClr val="bg1"/>
                </a:solidFill>
                <a:latin typeface="Consolas" panose="020B0609020204030204" pitchFamily="49" charset="0"/>
                <a:ea typeface="Sarasa Fixed SC" panose="02000509000000000000"/>
              </a:rPr>
              <a:t> (current </a:t>
            </a:r>
            <a:r>
              <a:rPr lang="en-US" altLang="zh-CN" dirty="0" err="1">
                <a:solidFill>
                  <a:schemeClr val="bg1"/>
                </a:solidFill>
                <a:latin typeface="Consolas" panose="020B0609020204030204" pitchFamily="49" charset="0"/>
                <a:ea typeface="Sarasa Fixed SC" panose="02000509000000000000"/>
              </a:rPr>
              <a:t>basicblock</a:t>
            </a:r>
            <a:r>
              <a:rPr lang="en-US" altLang="zh-CN" dirty="0">
                <a:solidFill>
                  <a:schemeClr val="bg1"/>
                </a:solidFill>
                <a:latin typeface="Consolas" panose="020B0609020204030204" pitchFamily="49" charset="0"/>
                <a:ea typeface="Sarasa Fixed SC" panose="02000509000000000000"/>
              </a:rPr>
              <a:t>)</a:t>
            </a:r>
          </a:p>
          <a:p>
            <a:pPr lvl="2"/>
            <a:r>
              <a:rPr lang="zh-CN" altLang="en-US" sz="2000" dirty="0">
                <a:solidFill>
                  <a:schemeClr val="bg1"/>
                </a:solidFill>
                <a:latin typeface="Consolas" panose="020B0609020204030204" pitchFamily="49" charset="0"/>
                <a:ea typeface="Sarasa Fixed SC" panose="02000509000000000000"/>
              </a:rPr>
              <a:t>一边遍历语法树，一边向当前基本块插入指令</a:t>
            </a:r>
          </a:p>
          <a:p>
            <a:pPr lvl="2"/>
            <a:r>
              <a:rPr lang="zh-CN" altLang="en-US" dirty="0">
                <a:solidFill>
                  <a:schemeClr val="bg1"/>
                </a:solidFill>
                <a:latin typeface="Consolas" panose="020B0609020204030204" pitchFamily="49" charset="0"/>
                <a:ea typeface="Sarasa Fixed SC" panose="02000509000000000000"/>
              </a:rPr>
              <a:t>遇到控制流则改变当前基本块指针</a:t>
            </a:r>
            <a:endParaRPr lang="en-US" altLang="zh-CN" dirty="0">
              <a:solidFill>
                <a:schemeClr val="bg1"/>
              </a:solidFill>
              <a:latin typeface="Consolas" panose="020B0609020204030204" pitchFamily="49" charset="0"/>
              <a:ea typeface="Sarasa Fixed SC" panose="02000509000000000000"/>
            </a:endParaRPr>
          </a:p>
          <a:p>
            <a:pPr lvl="1"/>
            <a:r>
              <a:rPr lang="zh-CN" altLang="en-US" dirty="0">
                <a:solidFill>
                  <a:schemeClr val="bg1"/>
                </a:solidFill>
                <a:latin typeface="Consolas" panose="020B0609020204030204" pitchFamily="49" charset="0"/>
                <a:ea typeface="Sarasa Fixed SC" panose="02000509000000000000"/>
              </a:rPr>
              <a:t>嵌套循环栈</a:t>
            </a:r>
          </a:p>
          <a:p>
            <a:pPr lvl="2"/>
            <a:r>
              <a:rPr lang="zh-CN" altLang="en-US" dirty="0">
                <a:solidFill>
                  <a:schemeClr val="bg1"/>
                </a:solidFill>
                <a:latin typeface="Consolas" panose="020B0609020204030204" pitchFamily="49" charset="0"/>
                <a:ea typeface="Sarasa Fixed SC" panose="02000509000000000000"/>
              </a:rPr>
              <a:t>记录入口和出口的基本块</a:t>
            </a:r>
          </a:p>
          <a:p>
            <a:pPr lvl="2"/>
            <a:r>
              <a:rPr lang="zh-CN" altLang="en-US" dirty="0">
                <a:solidFill>
                  <a:schemeClr val="bg1"/>
                </a:solidFill>
                <a:latin typeface="Consolas" panose="020B0609020204030204" pitchFamily="49" charset="0"/>
                <a:ea typeface="Sarasa Fixed SC" panose="02000509000000000000"/>
              </a:rPr>
              <a:t>处理</a:t>
            </a:r>
            <a:r>
              <a:rPr lang="en-US" altLang="zh-CN" dirty="0">
                <a:solidFill>
                  <a:schemeClr val="bg1"/>
                </a:solidFill>
                <a:latin typeface="Consolas" panose="020B0609020204030204" pitchFamily="49" charset="0"/>
                <a:ea typeface="Sarasa Fixed SC" panose="02000509000000000000"/>
              </a:rPr>
              <a:t> continue </a:t>
            </a:r>
            <a:r>
              <a:rPr lang="zh-CN" altLang="en-US" dirty="0">
                <a:solidFill>
                  <a:schemeClr val="bg1"/>
                </a:solidFill>
                <a:latin typeface="Consolas" panose="020B0609020204030204" pitchFamily="49" charset="0"/>
                <a:ea typeface="Sarasa Fixed SC" panose="02000509000000000000"/>
              </a:rPr>
              <a:t>和</a:t>
            </a:r>
            <a:r>
              <a:rPr lang="en-US" altLang="zh-CN" dirty="0">
                <a:solidFill>
                  <a:schemeClr val="bg1"/>
                </a:solidFill>
                <a:latin typeface="Consolas" panose="020B0609020204030204" pitchFamily="49" charset="0"/>
                <a:ea typeface="Sarasa Fixed SC" panose="02000509000000000000"/>
              </a:rPr>
              <a:t> break</a:t>
            </a:r>
          </a:p>
        </p:txBody>
      </p:sp>
    </p:spTree>
    <p:extLst>
      <p:ext uri="{BB962C8B-B14F-4D97-AF65-F5344CB8AC3E}">
        <p14:creationId xmlns:p14="http://schemas.microsoft.com/office/powerpoint/2010/main" val="2175302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Visitor</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设计</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Content Placeholder 2">
            <a:extLst>
              <a:ext uri="{FF2B5EF4-FFF2-40B4-BE49-F238E27FC236}">
                <a16:creationId xmlns:a16="http://schemas.microsoft.com/office/drawing/2014/main" id="{8AFCF351-7172-8D4C-CADE-1CD755894C4C}"/>
              </a:ext>
            </a:extLst>
          </p:cNvPr>
          <p:cNvSpPr>
            <a:spLocks noGrp="1"/>
          </p:cNvSpPr>
          <p:nvPr>
            <p:ph idx="1"/>
          </p:nvPr>
        </p:nvSpPr>
        <p:spPr>
          <a:xfrm>
            <a:off x="838200" y="1825625"/>
            <a:ext cx="10515600" cy="4351338"/>
          </a:xfrm>
        </p:spPr>
        <p:txBody>
          <a:bodyPr/>
          <a:lstStyle/>
          <a:p>
            <a:r>
              <a:rPr lang="zh-CN" dirty="0">
                <a:solidFill>
                  <a:schemeClr val="bg1"/>
                </a:solidFill>
                <a:latin typeface="Consolas" panose="020B0609020204030204" pitchFamily="49" charset="0"/>
                <a:ea typeface="Sarasa Fixed SC" panose="02000509000000000000"/>
              </a:rPr>
              <a:t>表达式运算</a:t>
            </a:r>
          </a:p>
          <a:p>
            <a:pPr lvl="1"/>
            <a:r>
              <a:rPr lang="zh-CN" altLang="en-US" dirty="0">
                <a:solidFill>
                  <a:schemeClr val="bg1"/>
                </a:solidFill>
                <a:latin typeface="Consolas" panose="020B0609020204030204" pitchFamily="49" charset="0"/>
                <a:ea typeface="Sarasa Fixed SC" panose="02000509000000000000"/>
              </a:rPr>
              <a:t>数组元素获取</a:t>
            </a:r>
          </a:p>
          <a:p>
            <a:pPr lvl="0"/>
            <a:r>
              <a:rPr lang="zh-CN" altLang="en-US" dirty="0">
                <a:solidFill>
                  <a:schemeClr val="bg1"/>
                </a:solidFill>
                <a:latin typeface="Consolas" panose="020B0609020204030204" pitchFamily="49" charset="0"/>
                <a:ea typeface="Sarasa Fixed SC" panose="02000509000000000000"/>
              </a:rPr>
              <a:t>赋值、</a:t>
            </a:r>
            <a:r>
              <a:rPr lang="en-US" altLang="zh-CN" dirty="0">
                <a:solidFill>
                  <a:schemeClr val="bg1"/>
                </a:solidFill>
                <a:latin typeface="Consolas" panose="020B0609020204030204" pitchFamily="49" charset="0"/>
                <a:ea typeface="Sarasa Fixed SC" panose="02000509000000000000"/>
              </a:rPr>
              <a:t>IO </a:t>
            </a:r>
            <a:r>
              <a:rPr lang="zh-CN" altLang="en-US" dirty="0">
                <a:solidFill>
                  <a:schemeClr val="bg1"/>
                </a:solidFill>
                <a:latin typeface="Consolas" panose="020B0609020204030204" pitchFamily="49" charset="0"/>
                <a:ea typeface="Sarasa Fixed SC" panose="02000509000000000000"/>
              </a:rPr>
              <a:t>等基本语句</a:t>
            </a:r>
          </a:p>
          <a:p>
            <a:pPr lvl="0"/>
            <a:r>
              <a:rPr lang="zh-CN" altLang="en-US" dirty="0">
                <a:solidFill>
                  <a:schemeClr val="bg1"/>
                </a:solidFill>
                <a:latin typeface="Consolas" panose="020B0609020204030204" pitchFamily="49" charset="0"/>
                <a:ea typeface="Sarasa Fixed SC" panose="02000509000000000000"/>
              </a:rPr>
              <a:t>控制流（分支、循环）</a:t>
            </a:r>
          </a:p>
          <a:p>
            <a:pPr lvl="0"/>
            <a:r>
              <a:rPr lang="zh-CN" altLang="en-US" dirty="0">
                <a:solidFill>
                  <a:schemeClr val="bg1"/>
                </a:solidFill>
                <a:latin typeface="Consolas" panose="020B0609020204030204" pitchFamily="49" charset="0"/>
                <a:ea typeface="Sarasa Fixed SC" panose="02000509000000000000"/>
              </a:rPr>
              <a:t>函数调用</a:t>
            </a:r>
          </a:p>
          <a:p>
            <a:pPr lvl="0"/>
            <a:r>
              <a:rPr lang="zh-CN" altLang="en-US" dirty="0">
                <a:solidFill>
                  <a:schemeClr val="bg1"/>
                </a:solidFill>
                <a:latin typeface="Consolas" panose="020B0609020204030204" pitchFamily="49" charset="0"/>
                <a:ea typeface="Sarasa Fixed SC" panose="02000509000000000000"/>
              </a:rPr>
              <a:t>变量及数组的定义</a:t>
            </a:r>
          </a:p>
          <a:p>
            <a:pPr lvl="1"/>
            <a:r>
              <a:rPr lang="zh-CN" altLang="en-US" dirty="0">
                <a:solidFill>
                  <a:schemeClr val="bg1"/>
                </a:solidFill>
                <a:latin typeface="Consolas" panose="020B0609020204030204" pitchFamily="49" charset="0"/>
                <a:ea typeface="Sarasa Fixed SC" panose="02000509000000000000"/>
              </a:rPr>
              <a:t>初始化，区分全局和局部变量</a:t>
            </a:r>
          </a:p>
          <a:p>
            <a:pPr lvl="0"/>
            <a:r>
              <a:rPr lang="zh-CN" altLang="en-US" dirty="0">
                <a:solidFill>
                  <a:schemeClr val="bg1"/>
                </a:solidFill>
                <a:latin typeface="Consolas" panose="020B0609020204030204" pitchFamily="49" charset="0"/>
                <a:ea typeface="Sarasa Fixed SC" panose="02000509000000000000"/>
              </a:rPr>
              <a:t>函数定义、顶层编译单元</a:t>
            </a:r>
          </a:p>
        </p:txBody>
      </p:sp>
    </p:spTree>
    <p:extLst>
      <p:ext uri="{BB962C8B-B14F-4D97-AF65-F5344CB8AC3E}">
        <p14:creationId xmlns:p14="http://schemas.microsoft.com/office/powerpoint/2010/main" val="116813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3117850" cy="646331"/>
            <a:chOff x="550863" y="372761"/>
            <a:chExt cx="3117850" cy="646641"/>
          </a:xfrm>
        </p:grpSpPr>
        <p:sp>
          <p:nvSpPr>
            <p:cNvPr id="13337" name="TextBox 52"/>
            <p:cNvSpPr/>
            <p:nvPr/>
          </p:nvSpPr>
          <p:spPr>
            <a:xfrm>
              <a:off x="1392238" y="372761"/>
              <a:ext cx="2276475"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前端构建</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7" name="文本框 6">
            <a:extLst>
              <a:ext uri="{FF2B5EF4-FFF2-40B4-BE49-F238E27FC236}">
                <a16:creationId xmlns:a16="http://schemas.microsoft.com/office/drawing/2014/main" id="{B010A7F2-C433-D055-31BD-F8AD669EB0A2}"/>
              </a:ext>
            </a:extLst>
          </p:cNvPr>
          <p:cNvSpPr txBox="1"/>
          <p:nvPr/>
        </p:nvSpPr>
        <p:spPr>
          <a:xfrm>
            <a:off x="839416" y="1556792"/>
            <a:ext cx="7704856" cy="2246769"/>
          </a:xfrm>
          <a:prstGeom prst="rect">
            <a:avLst/>
          </a:prstGeom>
          <a:noFill/>
        </p:spPr>
        <p:txBody>
          <a:bodyPr wrap="square" rtlCol="0">
            <a:spAutoFit/>
          </a:bodyPr>
          <a:lstStyle/>
          <a:p>
            <a:pPr marL="514350" indent="-514350">
              <a:buAutoNum type="arabicPeriod"/>
            </a:pPr>
            <a:r>
              <a:rPr lang="zh-CN" altLang="en-US" sz="2800" b="1" dirty="0">
                <a:solidFill>
                  <a:schemeClr val="bg1"/>
                </a:solidFill>
                <a:latin typeface="Times New Roman Bold" panose="02020603050405020304" charset="0"/>
                <a:ea typeface="微软雅黑" panose="020B0503020204020204" pitchFamily="34" charset="-122"/>
                <a:cs typeface="Times New Roman Bold" panose="02020603050405020304" charset="0"/>
              </a:rPr>
              <a:t>语法分析</a:t>
            </a:r>
            <a:endParaRPr lang="en-US" altLang="zh-CN" sz="2800" b="1" dirty="0">
              <a:solidFill>
                <a:schemeClr val="bg1"/>
              </a:solidFill>
              <a:latin typeface="Times New Roman Bold" panose="02020603050405020304" charset="0"/>
              <a:ea typeface="微软雅黑" panose="020B0503020204020204" pitchFamily="34" charset="-122"/>
              <a:cs typeface="Times New Roman Bold" panose="02020603050405020304" charset="0"/>
            </a:endParaRPr>
          </a:p>
          <a:p>
            <a:pPr marL="514350" indent="-514350">
              <a:buAutoNum type="arabicPeriod"/>
            </a:pPr>
            <a:endParaRPr lang="en-US" altLang="zh-CN" sz="2800" b="1" dirty="0">
              <a:solidFill>
                <a:schemeClr val="bg1"/>
              </a:solidFill>
              <a:latin typeface="Times New Roman Bold" panose="02020603050405020304" charset="0"/>
              <a:ea typeface="微软雅黑" panose="020B0503020204020204" pitchFamily="34" charset="-122"/>
              <a:cs typeface="Times New Roman Bold" panose="02020603050405020304" charset="0"/>
            </a:endParaRPr>
          </a:p>
          <a:p>
            <a:pPr marL="514350" indent="-514350">
              <a:buAutoNum type="arabicPeriod"/>
            </a:pPr>
            <a:r>
              <a:rPr lang="en-US" altLang="zh-CN" sz="2800" b="1" dirty="0">
                <a:solidFill>
                  <a:schemeClr val="bg1"/>
                </a:solidFill>
                <a:latin typeface="Times New Roman Bold" panose="02020603050405020304" charset="0"/>
                <a:ea typeface="微软雅黑" panose="020B0503020204020204" pitchFamily="34" charset="-122"/>
                <a:cs typeface="Times New Roman Bold" panose="02020603050405020304" charset="0"/>
              </a:rPr>
              <a:t>LLVM IR</a:t>
            </a:r>
            <a:r>
              <a:rPr lang="zh-CN" altLang="en-US" sz="2800" b="1" dirty="0">
                <a:solidFill>
                  <a:schemeClr val="bg1"/>
                </a:solidFill>
                <a:latin typeface="Times New Roman Bold" panose="02020603050405020304" charset="0"/>
                <a:ea typeface="微软雅黑" panose="020B0503020204020204" pitchFamily="34" charset="-122"/>
                <a:cs typeface="Times New Roman Bold" panose="02020603050405020304" charset="0"/>
              </a:rPr>
              <a:t>介绍</a:t>
            </a:r>
            <a:endParaRPr lang="en-US" altLang="zh-CN" sz="2800" b="1" dirty="0">
              <a:solidFill>
                <a:schemeClr val="bg1"/>
              </a:solidFill>
              <a:latin typeface="Times New Roman Bold" panose="02020603050405020304" charset="0"/>
              <a:ea typeface="微软雅黑" panose="020B0503020204020204" pitchFamily="34" charset="-122"/>
              <a:cs typeface="Times New Roman Bold" panose="02020603050405020304" charset="0"/>
            </a:endParaRPr>
          </a:p>
          <a:p>
            <a:pPr marL="514350" indent="-514350">
              <a:buAutoNum type="arabicPeriod"/>
            </a:pPr>
            <a:endParaRPr lang="en-US" altLang="zh-CN" sz="2800" b="1" dirty="0">
              <a:solidFill>
                <a:schemeClr val="bg1"/>
              </a:solidFill>
              <a:latin typeface="Times New Roman Bold" panose="02020603050405020304" charset="0"/>
              <a:ea typeface="微软雅黑" panose="020B0503020204020204" pitchFamily="34" charset="-122"/>
              <a:cs typeface="Times New Roman Bold" panose="02020603050405020304" charset="0"/>
            </a:endParaRPr>
          </a:p>
          <a:p>
            <a:pPr marL="514350" indent="-514350">
              <a:buAutoNum type="arabicPeriod"/>
            </a:pPr>
            <a:r>
              <a:rPr lang="en-US" altLang="zh-CN" sz="2800" b="1" dirty="0">
                <a:solidFill>
                  <a:schemeClr val="bg1"/>
                </a:solidFill>
                <a:latin typeface="Times New Roman Bold" panose="02020603050405020304" charset="0"/>
                <a:ea typeface="微软雅黑" panose="020B0503020204020204" pitchFamily="34" charset="-122"/>
                <a:cs typeface="Times New Roman Bold" panose="02020603050405020304" charset="0"/>
              </a:rPr>
              <a:t>Visitor</a:t>
            </a:r>
            <a:r>
              <a:rPr lang="zh-CN" altLang="en-US" sz="2800" b="1" dirty="0">
                <a:solidFill>
                  <a:schemeClr val="bg1"/>
                </a:solidFill>
                <a:latin typeface="Times New Roman Bold" panose="02020603050405020304" charset="0"/>
                <a:ea typeface="微软雅黑" panose="020B0503020204020204" pitchFamily="34" charset="-122"/>
                <a:cs typeface="Times New Roman Bold" panose="02020603050405020304" charset="0"/>
              </a:rPr>
              <a:t>与</a:t>
            </a:r>
            <a:r>
              <a:rPr lang="en-US" altLang="zh-CN" sz="2800" b="1" dirty="0">
                <a:solidFill>
                  <a:schemeClr val="bg1"/>
                </a:solidFill>
                <a:latin typeface="Times New Roman Bold" panose="02020603050405020304" charset="0"/>
                <a:ea typeface="微软雅黑" panose="020B0503020204020204" pitchFamily="34" charset="-122"/>
                <a:cs typeface="Times New Roman Bold" panose="02020603050405020304" charset="0"/>
              </a:rPr>
              <a:t>IR</a:t>
            </a:r>
            <a:r>
              <a:rPr lang="zh-CN" altLang="en-US" sz="2800" b="1" dirty="0">
                <a:solidFill>
                  <a:schemeClr val="bg1"/>
                </a:solidFill>
                <a:latin typeface="Times New Roman Bold" panose="02020603050405020304" charset="0"/>
                <a:ea typeface="微软雅黑" panose="020B0503020204020204" pitchFamily="34" charset="-122"/>
                <a:cs typeface="Times New Roman Bold" panose="02020603050405020304" charset="0"/>
              </a:rPr>
              <a:t>构建</a:t>
            </a:r>
            <a:r>
              <a:rPr lang="en-US" altLang="zh-CN" sz="2800" b="1" dirty="0">
                <a:solidFill>
                  <a:schemeClr val="bg1"/>
                </a:solidFill>
                <a:latin typeface="Times New Roman Bold" panose="02020603050405020304" charset="0"/>
                <a:ea typeface="微软雅黑" panose="020B0503020204020204" pitchFamily="34" charset="-122"/>
                <a:cs typeface="Times New Roman Bold" panose="02020603050405020304" charset="0"/>
              </a:rPr>
              <a:t> </a:t>
            </a:r>
            <a:endParaRPr lang="zh-CN" altLang="en-US" sz="2800" b="1" dirty="0">
              <a:solidFill>
                <a:schemeClr val="bg1"/>
              </a:solidFill>
              <a:latin typeface="Times New Roman Bold" panose="02020603050405020304" charset="0"/>
              <a:ea typeface="微软雅黑" panose="020B0503020204020204" pitchFamily="34" charset="-122"/>
              <a:cs typeface="Times New Roman Bold" panose="02020603050405020304" charset="0"/>
            </a:endParaRPr>
          </a:p>
        </p:txBody>
      </p:sp>
    </p:spTree>
    <p:extLst>
      <p:ext uri="{BB962C8B-B14F-4D97-AF65-F5344CB8AC3E}">
        <p14:creationId xmlns:p14="http://schemas.microsoft.com/office/powerpoint/2010/main" val="35030631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Visitor</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设计</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Content Placeholder 2">
            <a:extLst>
              <a:ext uri="{FF2B5EF4-FFF2-40B4-BE49-F238E27FC236}">
                <a16:creationId xmlns:a16="http://schemas.microsoft.com/office/drawing/2014/main" id="{6DA056D4-35D3-F3A4-044B-9166AF2BEB28}"/>
              </a:ext>
            </a:extLst>
          </p:cNvPr>
          <p:cNvSpPr>
            <a:spLocks noGrp="1"/>
          </p:cNvSpPr>
          <p:nvPr>
            <p:ph idx="1"/>
          </p:nvPr>
        </p:nvSpPr>
        <p:spPr>
          <a:xfrm>
            <a:off x="838200" y="1825625"/>
            <a:ext cx="10515600" cy="4351338"/>
          </a:xfrm>
        </p:spPr>
        <p:txBody>
          <a:bodyPr/>
          <a:lstStyle/>
          <a:p>
            <a:pPr marL="0" indent="0">
              <a:buNone/>
            </a:pPr>
            <a:r>
              <a:rPr lang="zh-CN" dirty="0">
                <a:solidFill>
                  <a:schemeClr val="bg1"/>
                </a:solidFill>
                <a:latin typeface="Consolas" panose="020B0609020204030204" pitchFamily="49" charset="0"/>
                <a:ea typeface="Sarasa Fixed SC" panose="02000509000000000000"/>
              </a:rPr>
              <a:t>逻辑运算短路求值</a:t>
            </a:r>
          </a:p>
          <a:p>
            <a:pPr lvl="1"/>
            <a:r>
              <a:rPr lang="en-US" altLang="zh-CN" dirty="0">
                <a:solidFill>
                  <a:schemeClr val="bg1"/>
                </a:solidFill>
                <a:latin typeface="Consolas" panose="020B0609020204030204" pitchFamily="49" charset="0"/>
                <a:ea typeface="Sarasa Fixed SC" panose="02000509000000000000"/>
              </a:rPr>
              <a:t>Cond </a:t>
            </a:r>
            <a:r>
              <a:rPr lang="zh-CN" altLang="en-US" dirty="0">
                <a:solidFill>
                  <a:schemeClr val="bg1"/>
                </a:solidFill>
                <a:latin typeface="Consolas" panose="020B0609020204030204" pitchFamily="49" charset="0"/>
                <a:ea typeface="Sarasa Fixed SC" panose="02000509000000000000"/>
              </a:rPr>
              <a:t>一定出现在</a:t>
            </a:r>
            <a:r>
              <a:rPr lang="en-US" altLang="zh-CN" dirty="0">
                <a:solidFill>
                  <a:schemeClr val="bg1"/>
                </a:solidFill>
                <a:latin typeface="Consolas" panose="020B0609020204030204" pitchFamily="49" charset="0"/>
                <a:ea typeface="Sarasa Fixed SC" panose="02000509000000000000"/>
              </a:rPr>
              <a:t> if/while </a:t>
            </a:r>
            <a:r>
              <a:rPr lang="zh-CN" altLang="en-US" dirty="0">
                <a:solidFill>
                  <a:schemeClr val="bg1"/>
                </a:solidFill>
                <a:latin typeface="Consolas" panose="020B0609020204030204" pitchFamily="49" charset="0"/>
                <a:ea typeface="Sarasa Fixed SC" panose="02000509000000000000"/>
              </a:rPr>
              <a:t>条件中</a:t>
            </a:r>
          </a:p>
          <a:p>
            <a:pPr lvl="1"/>
            <a:r>
              <a:rPr lang="zh-CN" altLang="en-US" dirty="0">
                <a:solidFill>
                  <a:schemeClr val="bg1"/>
                </a:solidFill>
                <a:latin typeface="Consolas" panose="020B0609020204030204" pitchFamily="49" charset="0"/>
                <a:ea typeface="Sarasa Fixed SC" panose="02000509000000000000"/>
              </a:rPr>
              <a:t>一定伴随着跳转</a:t>
            </a:r>
          </a:p>
          <a:p>
            <a:pPr marL="0" lvl="0" indent="0">
              <a:buNone/>
            </a:pPr>
            <a:endParaRPr lang="zh-CN" altLang="en-US" dirty="0">
              <a:solidFill>
                <a:schemeClr val="bg1"/>
              </a:solidFill>
              <a:latin typeface="Consolas" panose="020B0609020204030204" pitchFamily="49" charset="0"/>
              <a:ea typeface="Sarasa Fixed SC" panose="02000509000000000000"/>
            </a:endParaRPr>
          </a:p>
          <a:p>
            <a:pPr marL="0" lvl="0" indent="0">
              <a:buNone/>
            </a:pPr>
            <a:r>
              <a:rPr lang="en-US" altLang="zh-CN" dirty="0" err="1">
                <a:solidFill>
                  <a:schemeClr val="bg1"/>
                </a:solidFill>
                <a:latin typeface="Consolas" panose="020B0609020204030204" pitchFamily="49" charset="0"/>
                <a:ea typeface="Sarasa Fixed SC" panose="02000509000000000000"/>
              </a:rPr>
              <a:t>trueblock</a:t>
            </a:r>
            <a:r>
              <a:rPr lang="en-US" altLang="zh-CN" dirty="0">
                <a:solidFill>
                  <a:schemeClr val="bg1"/>
                </a:solidFill>
                <a:latin typeface="Consolas" panose="020B0609020204030204" pitchFamily="49" charset="0"/>
                <a:ea typeface="Sarasa Fixed SC" panose="02000509000000000000"/>
              </a:rPr>
              <a:t>/</a:t>
            </a:r>
            <a:r>
              <a:rPr lang="en-US" altLang="zh-CN" dirty="0" err="1">
                <a:solidFill>
                  <a:schemeClr val="bg1"/>
                </a:solidFill>
                <a:latin typeface="Consolas" panose="020B0609020204030204" pitchFamily="49" charset="0"/>
                <a:ea typeface="Sarasa Fixed SC" panose="02000509000000000000"/>
              </a:rPr>
              <a:t>falseblock</a:t>
            </a:r>
            <a:endParaRPr lang="en-US" altLang="zh-CN" dirty="0">
              <a:solidFill>
                <a:schemeClr val="bg1"/>
              </a:solidFill>
              <a:latin typeface="Consolas" panose="020B0609020204030204" pitchFamily="49" charset="0"/>
              <a:ea typeface="Sarasa Fixed SC" panose="02000509000000000000"/>
            </a:endParaRPr>
          </a:p>
          <a:p>
            <a:pPr lvl="1"/>
            <a:r>
              <a:rPr lang="zh-CN" altLang="en-US" dirty="0">
                <a:solidFill>
                  <a:schemeClr val="bg1"/>
                </a:solidFill>
                <a:latin typeface="Consolas" panose="020B0609020204030204" pitchFamily="49" charset="0"/>
                <a:ea typeface="Sarasa Fixed SC" panose="02000509000000000000"/>
              </a:rPr>
              <a:t>结果为真</a:t>
            </a:r>
            <a:r>
              <a:rPr lang="en-US" altLang="zh-CN" dirty="0">
                <a:solidFill>
                  <a:schemeClr val="bg1"/>
                </a:solidFill>
                <a:latin typeface="Consolas" panose="020B0609020204030204" pitchFamily="49" charset="0"/>
                <a:ea typeface="Sarasa Fixed SC" panose="02000509000000000000"/>
              </a:rPr>
              <a:t>/</a:t>
            </a:r>
            <a:r>
              <a:rPr lang="zh-CN" altLang="en-US" dirty="0">
                <a:solidFill>
                  <a:schemeClr val="bg1"/>
                </a:solidFill>
                <a:latin typeface="Consolas" panose="020B0609020204030204" pitchFamily="49" charset="0"/>
                <a:ea typeface="Sarasa Fixed SC" panose="02000509000000000000"/>
              </a:rPr>
              <a:t>假跳转的目标基本块</a:t>
            </a:r>
          </a:p>
          <a:p>
            <a:pPr lvl="1"/>
            <a:r>
              <a:rPr lang="zh-CN" altLang="en-US" dirty="0">
                <a:solidFill>
                  <a:schemeClr val="bg1"/>
                </a:solidFill>
                <a:latin typeface="Consolas" panose="020B0609020204030204" pitchFamily="49" charset="0"/>
                <a:ea typeface="Sarasa Fixed SC" panose="02000509000000000000"/>
              </a:rPr>
              <a:t>先构造基本块再短路求值</a:t>
            </a:r>
          </a:p>
        </p:txBody>
      </p:sp>
    </p:spTree>
    <p:extLst>
      <p:ext uri="{BB962C8B-B14F-4D97-AF65-F5344CB8AC3E}">
        <p14:creationId xmlns:p14="http://schemas.microsoft.com/office/powerpoint/2010/main" val="11148100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短路求值</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Text Box 4">
            <a:extLst>
              <a:ext uri="{FF2B5EF4-FFF2-40B4-BE49-F238E27FC236}">
                <a16:creationId xmlns:a16="http://schemas.microsoft.com/office/drawing/2014/main" id="{61A26011-0223-C020-4DDE-4E819E977206}"/>
              </a:ext>
            </a:extLst>
          </p:cNvPr>
          <p:cNvSpPr txBox="1"/>
          <p:nvPr/>
        </p:nvSpPr>
        <p:spPr>
          <a:xfrm>
            <a:off x="1720850" y="1691005"/>
            <a:ext cx="3810000" cy="583565"/>
          </a:xfrm>
          <a:prstGeom prst="rect">
            <a:avLst/>
          </a:prstGeom>
          <a:noFill/>
        </p:spPr>
        <p:txBody>
          <a:bodyPr wrap="square" rtlCol="0">
            <a:spAutoFit/>
          </a:bodyPr>
          <a:lstStyle/>
          <a:p>
            <a:pPr algn="ctr"/>
            <a:r>
              <a:rPr lang="en-US" sz="3200" dirty="0">
                <a:solidFill>
                  <a:schemeClr val="bg1"/>
                </a:solidFill>
                <a:latin typeface="Consolas" panose="020B0609020204030204" pitchFamily="49" charset="0"/>
                <a:ea typeface="Sarasa Fixed SC" panose="02000509000000000000"/>
                <a:cs typeface="Noto Sans Mono" panose="020B0509040504020204" charset="0"/>
              </a:rPr>
              <a:t>a &amp;&amp; b &amp;&amp; c</a:t>
            </a:r>
          </a:p>
        </p:txBody>
      </p:sp>
      <p:grpSp>
        <p:nvGrpSpPr>
          <p:cNvPr id="3" name="Group 37">
            <a:extLst>
              <a:ext uri="{FF2B5EF4-FFF2-40B4-BE49-F238E27FC236}">
                <a16:creationId xmlns:a16="http://schemas.microsoft.com/office/drawing/2014/main" id="{AB088D2D-389E-A74C-E17E-195F0D45C191}"/>
              </a:ext>
            </a:extLst>
          </p:cNvPr>
          <p:cNvGrpSpPr/>
          <p:nvPr/>
        </p:nvGrpSpPr>
        <p:grpSpPr>
          <a:xfrm>
            <a:off x="2103120" y="2527935"/>
            <a:ext cx="3045693" cy="2884170"/>
            <a:chOff x="4100" y="3831"/>
            <a:chExt cx="3507" cy="3321"/>
          </a:xfrm>
          <a:solidFill>
            <a:srgbClr val="2A2351"/>
          </a:solidFill>
        </p:grpSpPr>
        <p:sp>
          <p:nvSpPr>
            <p:cNvPr id="4" name="Flowchart: Decision 11">
              <a:extLst>
                <a:ext uri="{FF2B5EF4-FFF2-40B4-BE49-F238E27FC236}">
                  <a16:creationId xmlns:a16="http://schemas.microsoft.com/office/drawing/2014/main" id="{C42A54E0-CC15-BB07-FFC9-05DF0CD64C65}"/>
                </a:ext>
              </a:extLst>
            </p:cNvPr>
            <p:cNvSpPr/>
            <p:nvPr/>
          </p:nvSpPr>
          <p:spPr>
            <a:xfrm>
              <a:off x="4285" y="3831"/>
              <a:ext cx="1244" cy="601"/>
            </a:xfrm>
            <a:prstGeom prst="flowChartDecisi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onsolas" panose="020B0609020204030204" pitchFamily="49" charset="0"/>
                  <a:ea typeface="Sarasa Fixed SC" panose="02000509000000000000"/>
                </a:rPr>
                <a:t>a</a:t>
              </a:r>
            </a:p>
          </p:txBody>
        </p:sp>
        <p:sp>
          <p:nvSpPr>
            <p:cNvPr id="5" name="Flowchart: Decision 12">
              <a:extLst>
                <a:ext uri="{FF2B5EF4-FFF2-40B4-BE49-F238E27FC236}">
                  <a16:creationId xmlns:a16="http://schemas.microsoft.com/office/drawing/2014/main" id="{E4C2DC99-6B31-F2EA-251F-BE4D27138152}"/>
                </a:ext>
              </a:extLst>
            </p:cNvPr>
            <p:cNvSpPr/>
            <p:nvPr/>
          </p:nvSpPr>
          <p:spPr>
            <a:xfrm>
              <a:off x="4285" y="4764"/>
              <a:ext cx="1244" cy="601"/>
            </a:xfrm>
            <a:prstGeom prst="flowChartDecisi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onsolas" panose="020B0609020204030204" pitchFamily="49" charset="0"/>
                  <a:ea typeface="Sarasa Fixed SC" panose="02000509000000000000"/>
                </a:rPr>
                <a:t>b</a:t>
              </a:r>
            </a:p>
          </p:txBody>
        </p:sp>
        <p:sp>
          <p:nvSpPr>
            <p:cNvPr id="6" name="Flowchart: Decision 14">
              <a:extLst>
                <a:ext uri="{FF2B5EF4-FFF2-40B4-BE49-F238E27FC236}">
                  <a16:creationId xmlns:a16="http://schemas.microsoft.com/office/drawing/2014/main" id="{F3CA5E49-03CF-E661-8E09-D494745222B4}"/>
                </a:ext>
              </a:extLst>
            </p:cNvPr>
            <p:cNvSpPr/>
            <p:nvPr/>
          </p:nvSpPr>
          <p:spPr>
            <a:xfrm>
              <a:off x="4285" y="5697"/>
              <a:ext cx="1244" cy="601"/>
            </a:xfrm>
            <a:prstGeom prst="flowChartDecisi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onsolas" panose="020B0609020204030204" pitchFamily="49" charset="0"/>
                  <a:ea typeface="Sarasa Fixed SC" panose="02000509000000000000"/>
                </a:rPr>
                <a:t>c</a:t>
              </a:r>
            </a:p>
          </p:txBody>
        </p:sp>
        <p:sp>
          <p:nvSpPr>
            <p:cNvPr id="7" name="Oval 16">
              <a:extLst>
                <a:ext uri="{FF2B5EF4-FFF2-40B4-BE49-F238E27FC236}">
                  <a16:creationId xmlns:a16="http://schemas.microsoft.com/office/drawing/2014/main" id="{C62FC4C0-559F-3CF8-6AE1-00989B2E51AC}"/>
                </a:ext>
              </a:extLst>
            </p:cNvPr>
            <p:cNvSpPr/>
            <p:nvPr/>
          </p:nvSpPr>
          <p:spPr>
            <a:xfrm>
              <a:off x="4100" y="6630"/>
              <a:ext cx="1611" cy="52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onsolas" panose="020B0609020204030204" pitchFamily="49" charset="0"/>
                  <a:ea typeface="Sarasa Fixed SC" panose="02000509000000000000"/>
                </a:rPr>
                <a:t>true</a:t>
              </a:r>
            </a:p>
          </p:txBody>
        </p:sp>
        <p:sp>
          <p:nvSpPr>
            <p:cNvPr id="8" name="Oval 19">
              <a:extLst>
                <a:ext uri="{FF2B5EF4-FFF2-40B4-BE49-F238E27FC236}">
                  <a16:creationId xmlns:a16="http://schemas.microsoft.com/office/drawing/2014/main" id="{014B8424-86EC-24D2-6D40-BC4DD52B0301}"/>
                </a:ext>
              </a:extLst>
            </p:cNvPr>
            <p:cNvSpPr/>
            <p:nvPr/>
          </p:nvSpPr>
          <p:spPr>
            <a:xfrm>
              <a:off x="5996" y="6630"/>
              <a:ext cx="1611" cy="522"/>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onsolas" panose="020B0609020204030204" pitchFamily="49" charset="0"/>
                  <a:ea typeface="Sarasa Fixed SC" panose="02000509000000000000"/>
                </a:rPr>
                <a:t>false</a:t>
              </a:r>
            </a:p>
          </p:txBody>
        </p:sp>
        <p:cxnSp>
          <p:nvCxnSpPr>
            <p:cNvPr id="9" name="Straight Arrow Connector 23">
              <a:extLst>
                <a:ext uri="{FF2B5EF4-FFF2-40B4-BE49-F238E27FC236}">
                  <a16:creationId xmlns:a16="http://schemas.microsoft.com/office/drawing/2014/main" id="{E8B0CF15-E489-0147-3E6D-9D8BEA06E2FA}"/>
                </a:ext>
              </a:extLst>
            </p:cNvPr>
            <p:cNvCxnSpPr>
              <a:stCxn id="6" idx="2"/>
              <a:endCxn id="7" idx="0"/>
            </p:cNvCxnSpPr>
            <p:nvPr/>
          </p:nvCxnSpPr>
          <p:spPr>
            <a:xfrm flipH="1">
              <a:off x="4906" y="6298"/>
              <a:ext cx="1" cy="332"/>
            </a:xfrm>
            <a:prstGeom prst="straightConnector1">
              <a:avLst/>
            </a:prstGeom>
            <a:grpFill/>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31">
              <a:extLst>
                <a:ext uri="{FF2B5EF4-FFF2-40B4-BE49-F238E27FC236}">
                  <a16:creationId xmlns:a16="http://schemas.microsoft.com/office/drawing/2014/main" id="{BA01CAA6-4083-7091-9862-BEABA32D5C0A}"/>
                </a:ext>
              </a:extLst>
            </p:cNvPr>
            <p:cNvCxnSpPr>
              <a:stCxn id="4" idx="2"/>
              <a:endCxn id="5" idx="0"/>
            </p:cNvCxnSpPr>
            <p:nvPr/>
          </p:nvCxnSpPr>
          <p:spPr>
            <a:xfrm>
              <a:off x="4907" y="4432"/>
              <a:ext cx="0" cy="332"/>
            </a:xfrm>
            <a:prstGeom prst="straightConnector1">
              <a:avLst/>
            </a:prstGeom>
            <a:grpFill/>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32">
              <a:extLst>
                <a:ext uri="{FF2B5EF4-FFF2-40B4-BE49-F238E27FC236}">
                  <a16:creationId xmlns:a16="http://schemas.microsoft.com/office/drawing/2014/main" id="{91521D0A-20CD-02C5-E434-CB04E6EB157A}"/>
                </a:ext>
              </a:extLst>
            </p:cNvPr>
            <p:cNvCxnSpPr/>
            <p:nvPr/>
          </p:nvCxnSpPr>
          <p:spPr>
            <a:xfrm>
              <a:off x="4906" y="5365"/>
              <a:ext cx="0" cy="332"/>
            </a:xfrm>
            <a:prstGeom prst="straightConnector1">
              <a:avLst/>
            </a:prstGeom>
            <a:grpFill/>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33">
              <a:extLst>
                <a:ext uri="{FF2B5EF4-FFF2-40B4-BE49-F238E27FC236}">
                  <a16:creationId xmlns:a16="http://schemas.microsoft.com/office/drawing/2014/main" id="{6F643F80-D366-5D1E-6D63-1652428AD4BE}"/>
                </a:ext>
              </a:extLst>
            </p:cNvPr>
            <p:cNvCxnSpPr>
              <a:stCxn id="4" idx="3"/>
              <a:endCxn id="8" idx="0"/>
            </p:cNvCxnSpPr>
            <p:nvPr/>
          </p:nvCxnSpPr>
          <p:spPr>
            <a:xfrm>
              <a:off x="5529" y="4132"/>
              <a:ext cx="1273" cy="2498"/>
            </a:xfrm>
            <a:prstGeom prst="bentConnector2">
              <a:avLst/>
            </a:prstGeom>
            <a:grpFill/>
            <a:ln w="1270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35">
              <a:extLst>
                <a:ext uri="{FF2B5EF4-FFF2-40B4-BE49-F238E27FC236}">
                  <a16:creationId xmlns:a16="http://schemas.microsoft.com/office/drawing/2014/main" id="{2B93DC8B-0424-7E26-BF0F-C70F4DEB6B92}"/>
                </a:ext>
              </a:extLst>
            </p:cNvPr>
            <p:cNvCxnSpPr>
              <a:stCxn id="5" idx="3"/>
              <a:endCxn id="8" idx="0"/>
            </p:cNvCxnSpPr>
            <p:nvPr/>
          </p:nvCxnSpPr>
          <p:spPr>
            <a:xfrm>
              <a:off x="5529" y="5064"/>
              <a:ext cx="1273" cy="1565"/>
            </a:xfrm>
            <a:prstGeom prst="bentConnector2">
              <a:avLst/>
            </a:prstGeom>
            <a:grpFill/>
            <a:ln w="1270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4" name="Elbow Connector 36">
              <a:extLst>
                <a:ext uri="{FF2B5EF4-FFF2-40B4-BE49-F238E27FC236}">
                  <a16:creationId xmlns:a16="http://schemas.microsoft.com/office/drawing/2014/main" id="{6E42BD97-2B61-81DE-91DB-C3A3BD222B88}"/>
                </a:ext>
              </a:extLst>
            </p:cNvPr>
            <p:cNvCxnSpPr>
              <a:stCxn id="6" idx="3"/>
              <a:endCxn id="8" idx="0"/>
            </p:cNvCxnSpPr>
            <p:nvPr/>
          </p:nvCxnSpPr>
          <p:spPr>
            <a:xfrm>
              <a:off x="5529" y="5997"/>
              <a:ext cx="1273" cy="632"/>
            </a:xfrm>
            <a:prstGeom prst="bentConnector2">
              <a:avLst/>
            </a:prstGeom>
            <a:grpFill/>
            <a:ln w="1270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15" name="Text Box 38">
            <a:extLst>
              <a:ext uri="{FF2B5EF4-FFF2-40B4-BE49-F238E27FC236}">
                <a16:creationId xmlns:a16="http://schemas.microsoft.com/office/drawing/2014/main" id="{3B689D2D-E837-A27F-7AB3-1841A9604587}"/>
              </a:ext>
            </a:extLst>
          </p:cNvPr>
          <p:cNvSpPr txBox="1"/>
          <p:nvPr/>
        </p:nvSpPr>
        <p:spPr>
          <a:xfrm>
            <a:off x="6779260" y="1691005"/>
            <a:ext cx="3810000" cy="583565"/>
          </a:xfrm>
          <a:prstGeom prst="rect">
            <a:avLst/>
          </a:prstGeom>
          <a:noFill/>
        </p:spPr>
        <p:txBody>
          <a:bodyPr wrap="square" rtlCol="0">
            <a:spAutoFit/>
          </a:bodyPr>
          <a:lstStyle/>
          <a:p>
            <a:pPr algn="ctr"/>
            <a:r>
              <a:rPr lang="en-US" sz="3200" dirty="0">
                <a:solidFill>
                  <a:schemeClr val="bg1"/>
                </a:solidFill>
                <a:latin typeface="Consolas" panose="020B0609020204030204" pitchFamily="49" charset="0"/>
                <a:ea typeface="Sarasa Fixed SC" panose="02000509000000000000"/>
                <a:cs typeface="Noto Sans Mono" panose="020B0509040504020204" charset="0"/>
              </a:rPr>
              <a:t>a || b || c</a:t>
            </a:r>
          </a:p>
        </p:txBody>
      </p:sp>
      <p:grpSp>
        <p:nvGrpSpPr>
          <p:cNvPr id="16" name="Group 57">
            <a:extLst>
              <a:ext uri="{FF2B5EF4-FFF2-40B4-BE49-F238E27FC236}">
                <a16:creationId xmlns:a16="http://schemas.microsoft.com/office/drawing/2014/main" id="{784C1037-6687-68A1-C0E1-D15A01B13BD2}"/>
              </a:ext>
            </a:extLst>
          </p:cNvPr>
          <p:cNvGrpSpPr/>
          <p:nvPr/>
        </p:nvGrpSpPr>
        <p:grpSpPr>
          <a:xfrm>
            <a:off x="7161530" y="2527935"/>
            <a:ext cx="3044825" cy="2884170"/>
            <a:chOff x="11278" y="3981"/>
            <a:chExt cx="4795" cy="4542"/>
          </a:xfrm>
          <a:solidFill>
            <a:srgbClr val="2A2351"/>
          </a:solidFill>
        </p:grpSpPr>
        <p:sp>
          <p:nvSpPr>
            <p:cNvPr id="17" name="Flowchart: Decision 40">
              <a:extLst>
                <a:ext uri="{FF2B5EF4-FFF2-40B4-BE49-F238E27FC236}">
                  <a16:creationId xmlns:a16="http://schemas.microsoft.com/office/drawing/2014/main" id="{F8BAE47A-2A94-6296-6CE9-C948A7B41F28}"/>
                </a:ext>
              </a:extLst>
            </p:cNvPr>
            <p:cNvSpPr/>
            <p:nvPr/>
          </p:nvSpPr>
          <p:spPr>
            <a:xfrm>
              <a:off x="14122" y="3981"/>
              <a:ext cx="1701" cy="822"/>
            </a:xfrm>
            <a:prstGeom prst="flowChartDecisi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onsolas" panose="020B0609020204030204" pitchFamily="49" charset="0"/>
                  <a:ea typeface="Sarasa Fixed SC" panose="02000509000000000000"/>
                </a:rPr>
                <a:t>a</a:t>
              </a:r>
            </a:p>
          </p:txBody>
        </p:sp>
        <p:sp>
          <p:nvSpPr>
            <p:cNvPr id="18" name="Flowchart: Decision 41">
              <a:extLst>
                <a:ext uri="{FF2B5EF4-FFF2-40B4-BE49-F238E27FC236}">
                  <a16:creationId xmlns:a16="http://schemas.microsoft.com/office/drawing/2014/main" id="{5E7AB7DA-ED8C-DE38-C2BE-7EF3B78EC54E}"/>
                </a:ext>
              </a:extLst>
            </p:cNvPr>
            <p:cNvSpPr/>
            <p:nvPr/>
          </p:nvSpPr>
          <p:spPr>
            <a:xfrm>
              <a:off x="14122" y="5257"/>
              <a:ext cx="1701" cy="822"/>
            </a:xfrm>
            <a:prstGeom prst="flowChartDecisi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onsolas" panose="020B0609020204030204" pitchFamily="49" charset="0"/>
                  <a:ea typeface="Sarasa Fixed SC" panose="02000509000000000000"/>
                </a:rPr>
                <a:t>b</a:t>
              </a:r>
            </a:p>
          </p:txBody>
        </p:sp>
        <p:sp>
          <p:nvSpPr>
            <p:cNvPr id="19" name="Flowchart: Decision 42">
              <a:extLst>
                <a:ext uri="{FF2B5EF4-FFF2-40B4-BE49-F238E27FC236}">
                  <a16:creationId xmlns:a16="http://schemas.microsoft.com/office/drawing/2014/main" id="{EEDD4A63-0810-4BD7-5AD6-12D72F1951AF}"/>
                </a:ext>
              </a:extLst>
            </p:cNvPr>
            <p:cNvSpPr/>
            <p:nvPr/>
          </p:nvSpPr>
          <p:spPr>
            <a:xfrm>
              <a:off x="14122" y="6533"/>
              <a:ext cx="1701" cy="822"/>
            </a:xfrm>
            <a:prstGeom prst="flowChartDecision">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onsolas" panose="020B0609020204030204" pitchFamily="49" charset="0"/>
                  <a:ea typeface="Sarasa Fixed SC" panose="02000509000000000000"/>
                </a:rPr>
                <a:t>c</a:t>
              </a:r>
            </a:p>
          </p:txBody>
        </p:sp>
        <p:sp>
          <p:nvSpPr>
            <p:cNvPr id="20" name="Oval 43">
              <a:extLst>
                <a:ext uri="{FF2B5EF4-FFF2-40B4-BE49-F238E27FC236}">
                  <a16:creationId xmlns:a16="http://schemas.microsoft.com/office/drawing/2014/main" id="{B64BF4B9-A267-962D-40A1-4AD2F7F11790}"/>
                </a:ext>
              </a:extLst>
            </p:cNvPr>
            <p:cNvSpPr/>
            <p:nvPr/>
          </p:nvSpPr>
          <p:spPr>
            <a:xfrm>
              <a:off x="11278" y="7809"/>
              <a:ext cx="2203" cy="7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onsolas" panose="020B0609020204030204" pitchFamily="49" charset="0"/>
                  <a:ea typeface="Sarasa Fixed SC" panose="02000509000000000000"/>
                </a:rPr>
                <a:t>true</a:t>
              </a:r>
            </a:p>
          </p:txBody>
        </p:sp>
        <p:sp>
          <p:nvSpPr>
            <p:cNvPr id="21" name="Oval 44">
              <a:extLst>
                <a:ext uri="{FF2B5EF4-FFF2-40B4-BE49-F238E27FC236}">
                  <a16:creationId xmlns:a16="http://schemas.microsoft.com/office/drawing/2014/main" id="{765B19C1-F8EB-9A6C-74F9-ED2B2731A21E}"/>
                </a:ext>
              </a:extLst>
            </p:cNvPr>
            <p:cNvSpPr/>
            <p:nvPr/>
          </p:nvSpPr>
          <p:spPr>
            <a:xfrm>
              <a:off x="13871" y="7809"/>
              <a:ext cx="2203" cy="71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onsolas" panose="020B0609020204030204" pitchFamily="49" charset="0"/>
                  <a:ea typeface="Sarasa Fixed SC" panose="02000509000000000000"/>
                </a:rPr>
                <a:t>false</a:t>
              </a:r>
            </a:p>
          </p:txBody>
        </p:sp>
        <p:cxnSp>
          <p:nvCxnSpPr>
            <p:cNvPr id="22" name="Elbow Connector 51">
              <a:extLst>
                <a:ext uri="{FF2B5EF4-FFF2-40B4-BE49-F238E27FC236}">
                  <a16:creationId xmlns:a16="http://schemas.microsoft.com/office/drawing/2014/main" id="{336389B1-E62A-3379-C691-C669F6FAB641}"/>
                </a:ext>
              </a:extLst>
            </p:cNvPr>
            <p:cNvCxnSpPr>
              <a:stCxn id="17" idx="1"/>
              <a:endCxn id="20" idx="0"/>
            </p:cNvCxnSpPr>
            <p:nvPr/>
          </p:nvCxnSpPr>
          <p:spPr>
            <a:xfrm rot="10800000" flipV="1">
              <a:off x="12380" y="4392"/>
              <a:ext cx="1742" cy="3417"/>
            </a:xfrm>
            <a:prstGeom prst="bentConnector2">
              <a:avLst/>
            </a:prstGeom>
            <a:grpFill/>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3" name="Elbow Connector 52">
              <a:extLst>
                <a:ext uri="{FF2B5EF4-FFF2-40B4-BE49-F238E27FC236}">
                  <a16:creationId xmlns:a16="http://schemas.microsoft.com/office/drawing/2014/main" id="{C6D7AC82-1A29-7A84-1EF8-74644D3FD53B}"/>
                </a:ext>
              </a:extLst>
            </p:cNvPr>
            <p:cNvCxnSpPr>
              <a:stCxn id="18" idx="1"/>
              <a:endCxn id="20" idx="0"/>
            </p:cNvCxnSpPr>
            <p:nvPr/>
          </p:nvCxnSpPr>
          <p:spPr>
            <a:xfrm rot="10800000" flipV="1">
              <a:off x="12380" y="5668"/>
              <a:ext cx="1742" cy="2141"/>
            </a:xfrm>
            <a:prstGeom prst="bentConnector2">
              <a:avLst/>
            </a:prstGeom>
            <a:grpFill/>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4" name="Elbow Connector 53">
              <a:extLst>
                <a:ext uri="{FF2B5EF4-FFF2-40B4-BE49-F238E27FC236}">
                  <a16:creationId xmlns:a16="http://schemas.microsoft.com/office/drawing/2014/main" id="{9631FABB-70A1-8778-7609-14114E6D508D}"/>
                </a:ext>
              </a:extLst>
            </p:cNvPr>
            <p:cNvCxnSpPr>
              <a:stCxn id="19" idx="1"/>
              <a:endCxn id="20" idx="0"/>
            </p:cNvCxnSpPr>
            <p:nvPr/>
          </p:nvCxnSpPr>
          <p:spPr>
            <a:xfrm rot="10800000" flipV="1">
              <a:off x="12380" y="6944"/>
              <a:ext cx="1742" cy="865"/>
            </a:xfrm>
            <a:prstGeom prst="bentConnector2">
              <a:avLst/>
            </a:prstGeom>
            <a:grpFill/>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54">
              <a:extLst>
                <a:ext uri="{FF2B5EF4-FFF2-40B4-BE49-F238E27FC236}">
                  <a16:creationId xmlns:a16="http://schemas.microsoft.com/office/drawing/2014/main" id="{6D740D47-96E9-CE63-42E0-F79F62C18A23}"/>
                </a:ext>
              </a:extLst>
            </p:cNvPr>
            <p:cNvCxnSpPr>
              <a:stCxn id="17" idx="2"/>
              <a:endCxn id="18" idx="0"/>
            </p:cNvCxnSpPr>
            <p:nvPr/>
          </p:nvCxnSpPr>
          <p:spPr>
            <a:xfrm>
              <a:off x="14973" y="4803"/>
              <a:ext cx="0" cy="454"/>
            </a:xfrm>
            <a:prstGeom prst="straightConnector1">
              <a:avLst/>
            </a:prstGeom>
            <a:grpFill/>
            <a:ln w="1270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55">
              <a:extLst>
                <a:ext uri="{FF2B5EF4-FFF2-40B4-BE49-F238E27FC236}">
                  <a16:creationId xmlns:a16="http://schemas.microsoft.com/office/drawing/2014/main" id="{6B79591D-CC60-44F1-F1D5-384F85194FA6}"/>
                </a:ext>
              </a:extLst>
            </p:cNvPr>
            <p:cNvCxnSpPr>
              <a:stCxn id="18" idx="2"/>
              <a:endCxn id="19" idx="0"/>
            </p:cNvCxnSpPr>
            <p:nvPr/>
          </p:nvCxnSpPr>
          <p:spPr>
            <a:xfrm>
              <a:off x="14973" y="6079"/>
              <a:ext cx="0" cy="454"/>
            </a:xfrm>
            <a:prstGeom prst="straightConnector1">
              <a:avLst/>
            </a:prstGeom>
            <a:grpFill/>
            <a:ln w="1270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56">
              <a:extLst>
                <a:ext uri="{FF2B5EF4-FFF2-40B4-BE49-F238E27FC236}">
                  <a16:creationId xmlns:a16="http://schemas.microsoft.com/office/drawing/2014/main" id="{BACF4CD5-78FC-71E5-8141-588367BA5D46}"/>
                </a:ext>
              </a:extLst>
            </p:cNvPr>
            <p:cNvCxnSpPr>
              <a:stCxn id="19" idx="2"/>
              <a:endCxn id="21" idx="0"/>
            </p:cNvCxnSpPr>
            <p:nvPr/>
          </p:nvCxnSpPr>
          <p:spPr>
            <a:xfrm>
              <a:off x="14973" y="7355"/>
              <a:ext cx="0" cy="454"/>
            </a:xfrm>
            <a:prstGeom prst="straightConnector1">
              <a:avLst/>
            </a:prstGeom>
            <a:grpFill/>
            <a:ln w="1270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659600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短路求值</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Text Box 4">
            <a:extLst>
              <a:ext uri="{FF2B5EF4-FFF2-40B4-BE49-F238E27FC236}">
                <a16:creationId xmlns:a16="http://schemas.microsoft.com/office/drawing/2014/main" id="{09039407-63AB-828C-3667-4D45CE58E6DB}"/>
              </a:ext>
            </a:extLst>
          </p:cNvPr>
          <p:cNvSpPr txBox="1"/>
          <p:nvPr/>
        </p:nvSpPr>
        <p:spPr>
          <a:xfrm>
            <a:off x="3429000" y="1691005"/>
            <a:ext cx="5333365" cy="583565"/>
          </a:xfrm>
          <a:prstGeom prst="rect">
            <a:avLst/>
          </a:prstGeom>
          <a:noFill/>
        </p:spPr>
        <p:txBody>
          <a:bodyPr wrap="square" rtlCol="0">
            <a:spAutoFit/>
          </a:bodyPr>
          <a:lstStyle/>
          <a:p>
            <a:pPr algn="ctr"/>
            <a:r>
              <a:rPr lang="en-US" sz="3200" dirty="0">
                <a:solidFill>
                  <a:schemeClr val="bg1"/>
                </a:solidFill>
                <a:latin typeface="Consolas" panose="020B0609020204030204" pitchFamily="49" charset="0"/>
                <a:ea typeface="Sarasa Fixed SC" panose="02000509000000000000"/>
                <a:cs typeface="Noto Sans Mono" panose="020B0509040504020204" charset="0"/>
              </a:rPr>
              <a:t>a || </a:t>
            </a:r>
            <a:r>
              <a:rPr lang="en-US" sz="3200" dirty="0">
                <a:solidFill>
                  <a:schemeClr val="tx2">
                    <a:lumMod val="40000"/>
                    <a:lumOff val="60000"/>
                  </a:schemeClr>
                </a:solidFill>
                <a:latin typeface="Consolas" panose="020B0609020204030204" pitchFamily="49" charset="0"/>
                <a:ea typeface="Sarasa Fixed SC" panose="02000509000000000000"/>
                <a:cs typeface="Noto Sans Mono" panose="020B0509040504020204" charset="0"/>
              </a:rPr>
              <a:t>(</a:t>
            </a:r>
            <a:r>
              <a:rPr lang="en-US" sz="3200" dirty="0">
                <a:solidFill>
                  <a:schemeClr val="bg1"/>
                </a:solidFill>
                <a:latin typeface="Consolas" panose="020B0609020204030204" pitchFamily="49" charset="0"/>
                <a:ea typeface="Sarasa Fixed SC" panose="02000509000000000000"/>
                <a:cs typeface="Noto Sans Mono" panose="020B0509040504020204" charset="0"/>
              </a:rPr>
              <a:t>b &amp;&amp; c</a:t>
            </a:r>
            <a:r>
              <a:rPr lang="en-US" sz="3200" dirty="0">
                <a:solidFill>
                  <a:schemeClr val="tx2">
                    <a:lumMod val="40000"/>
                    <a:lumOff val="60000"/>
                  </a:schemeClr>
                </a:solidFill>
                <a:latin typeface="Consolas" panose="020B0609020204030204" pitchFamily="49" charset="0"/>
                <a:ea typeface="Sarasa Fixed SC" panose="02000509000000000000"/>
                <a:cs typeface="Noto Sans Mono" panose="020B0509040504020204" charset="0"/>
              </a:rPr>
              <a:t>)</a:t>
            </a:r>
            <a:r>
              <a:rPr lang="en-US" sz="3200" dirty="0">
                <a:solidFill>
                  <a:schemeClr val="bg1"/>
                </a:solidFill>
                <a:latin typeface="Consolas" panose="020B0609020204030204" pitchFamily="49" charset="0"/>
                <a:ea typeface="Sarasa Fixed SC" panose="02000509000000000000"/>
                <a:cs typeface="Noto Sans Mono" panose="020B0509040504020204" charset="0"/>
              </a:rPr>
              <a:t> || d</a:t>
            </a:r>
            <a:endParaRPr lang="zh-CN" altLang="en-US" sz="3200" dirty="0">
              <a:solidFill>
                <a:schemeClr val="bg1"/>
              </a:solidFill>
              <a:latin typeface="Consolas" panose="020B0609020204030204" pitchFamily="49" charset="0"/>
              <a:ea typeface="Sarasa Fixed SC" panose="02000509000000000000"/>
              <a:cs typeface="Noto Sans Mono" panose="020B0509040504020204" charset="0"/>
            </a:endParaRPr>
          </a:p>
        </p:txBody>
      </p:sp>
      <p:grpSp>
        <p:nvGrpSpPr>
          <p:cNvPr id="3" name="Group 47">
            <a:extLst>
              <a:ext uri="{FF2B5EF4-FFF2-40B4-BE49-F238E27FC236}">
                <a16:creationId xmlns:a16="http://schemas.microsoft.com/office/drawing/2014/main" id="{2A58E7B6-D305-7640-79EF-3604C0DB55C1}"/>
              </a:ext>
            </a:extLst>
          </p:cNvPr>
          <p:cNvGrpSpPr/>
          <p:nvPr/>
        </p:nvGrpSpPr>
        <p:grpSpPr>
          <a:xfrm>
            <a:off x="4011930" y="2556510"/>
            <a:ext cx="4166870" cy="3786505"/>
            <a:chOff x="3184" y="3892"/>
            <a:chExt cx="6562" cy="5963"/>
          </a:xfrm>
        </p:grpSpPr>
        <p:sp>
          <p:nvSpPr>
            <p:cNvPr id="4" name="Flowchart: Decision 11">
              <a:extLst>
                <a:ext uri="{FF2B5EF4-FFF2-40B4-BE49-F238E27FC236}">
                  <a16:creationId xmlns:a16="http://schemas.microsoft.com/office/drawing/2014/main" id="{A625CEC2-B1F4-1AD4-C5B2-0C185AA6C666}"/>
                </a:ext>
              </a:extLst>
            </p:cNvPr>
            <p:cNvSpPr/>
            <p:nvPr/>
          </p:nvSpPr>
          <p:spPr>
            <a:xfrm>
              <a:off x="4348" y="3892"/>
              <a:ext cx="1701" cy="822"/>
            </a:xfrm>
            <a:prstGeom prst="flowChartDecision">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onsolas" panose="020B0609020204030204" pitchFamily="49" charset="0"/>
                  <a:ea typeface="Sarasa Fixed SC" panose="02000509000000000000"/>
                </a:rPr>
                <a:t>a</a:t>
              </a:r>
            </a:p>
          </p:txBody>
        </p:sp>
        <p:sp>
          <p:nvSpPr>
            <p:cNvPr id="5" name="Flowchart: Decision 12">
              <a:extLst>
                <a:ext uri="{FF2B5EF4-FFF2-40B4-BE49-F238E27FC236}">
                  <a16:creationId xmlns:a16="http://schemas.microsoft.com/office/drawing/2014/main" id="{6AF2C28A-DAB2-A957-8C64-57BCA344DC72}"/>
                </a:ext>
              </a:extLst>
            </p:cNvPr>
            <p:cNvSpPr/>
            <p:nvPr/>
          </p:nvSpPr>
          <p:spPr>
            <a:xfrm>
              <a:off x="5208" y="5154"/>
              <a:ext cx="1701" cy="822"/>
            </a:xfrm>
            <a:prstGeom prst="flowChartDecision">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onsolas" panose="020B0609020204030204" pitchFamily="49" charset="0"/>
                  <a:ea typeface="Sarasa Fixed SC" panose="02000509000000000000"/>
                </a:rPr>
                <a:t>b</a:t>
              </a:r>
            </a:p>
          </p:txBody>
        </p:sp>
        <p:sp>
          <p:nvSpPr>
            <p:cNvPr id="6" name="Flowchart: Decision 14">
              <a:extLst>
                <a:ext uri="{FF2B5EF4-FFF2-40B4-BE49-F238E27FC236}">
                  <a16:creationId xmlns:a16="http://schemas.microsoft.com/office/drawing/2014/main" id="{76C8F9BE-C438-FDF9-E10C-B1FE27AF8ADF}"/>
                </a:ext>
              </a:extLst>
            </p:cNvPr>
            <p:cNvSpPr/>
            <p:nvPr/>
          </p:nvSpPr>
          <p:spPr>
            <a:xfrm>
              <a:off x="5208" y="6315"/>
              <a:ext cx="1701" cy="822"/>
            </a:xfrm>
            <a:prstGeom prst="flowChartDecision">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onsolas" panose="020B0609020204030204" pitchFamily="49" charset="0"/>
                  <a:ea typeface="Sarasa Fixed SC" panose="02000509000000000000"/>
                </a:rPr>
                <a:t>c</a:t>
              </a:r>
            </a:p>
          </p:txBody>
        </p:sp>
        <p:sp>
          <p:nvSpPr>
            <p:cNvPr id="7" name="Oval 16">
              <a:extLst>
                <a:ext uri="{FF2B5EF4-FFF2-40B4-BE49-F238E27FC236}">
                  <a16:creationId xmlns:a16="http://schemas.microsoft.com/office/drawing/2014/main" id="{CA4F4973-5CB0-8E3F-7879-055B376CAC7D}"/>
                </a:ext>
              </a:extLst>
            </p:cNvPr>
            <p:cNvSpPr/>
            <p:nvPr/>
          </p:nvSpPr>
          <p:spPr>
            <a:xfrm>
              <a:off x="3184" y="9141"/>
              <a:ext cx="2203" cy="714"/>
            </a:xfrm>
            <a:prstGeom prst="ellipse">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onsolas" panose="020B0609020204030204" pitchFamily="49" charset="0"/>
                  <a:ea typeface="Sarasa Fixed SC" panose="02000509000000000000"/>
                </a:rPr>
                <a:t>true</a:t>
              </a:r>
            </a:p>
          </p:txBody>
        </p:sp>
        <p:sp>
          <p:nvSpPr>
            <p:cNvPr id="8" name="Oval 19">
              <a:extLst>
                <a:ext uri="{FF2B5EF4-FFF2-40B4-BE49-F238E27FC236}">
                  <a16:creationId xmlns:a16="http://schemas.microsoft.com/office/drawing/2014/main" id="{E03A1706-C812-C8BA-0BA0-98214AC011B6}"/>
                </a:ext>
              </a:extLst>
            </p:cNvPr>
            <p:cNvSpPr/>
            <p:nvPr/>
          </p:nvSpPr>
          <p:spPr>
            <a:xfrm>
              <a:off x="7544" y="9141"/>
              <a:ext cx="2203" cy="714"/>
            </a:xfrm>
            <a:prstGeom prst="ellipse">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onsolas" panose="020B0609020204030204" pitchFamily="49" charset="0"/>
                  <a:ea typeface="Sarasa Fixed SC" panose="02000509000000000000"/>
                </a:rPr>
                <a:t>false</a:t>
              </a:r>
            </a:p>
          </p:txBody>
        </p:sp>
        <p:sp>
          <p:nvSpPr>
            <p:cNvPr id="9" name="Flowchart: Decision 2">
              <a:extLst>
                <a:ext uri="{FF2B5EF4-FFF2-40B4-BE49-F238E27FC236}">
                  <a16:creationId xmlns:a16="http://schemas.microsoft.com/office/drawing/2014/main" id="{5E250FEB-FD19-CE73-7634-967D5BDF8CC3}"/>
                </a:ext>
              </a:extLst>
            </p:cNvPr>
            <p:cNvSpPr/>
            <p:nvPr/>
          </p:nvSpPr>
          <p:spPr>
            <a:xfrm>
              <a:off x="6523" y="7690"/>
              <a:ext cx="1701" cy="822"/>
            </a:xfrm>
            <a:prstGeom prst="flowChartDecision">
              <a:avLst/>
            </a:prstGeom>
            <a:noFill/>
            <a:ln>
              <a:solidFill>
                <a:schemeClr val="bg1"/>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Consolas" panose="020B0609020204030204" pitchFamily="49" charset="0"/>
                  <a:ea typeface="Sarasa Fixed SC" panose="02000509000000000000"/>
                </a:rPr>
                <a:t>d</a:t>
              </a:r>
            </a:p>
          </p:txBody>
        </p:sp>
        <p:cxnSp>
          <p:nvCxnSpPr>
            <p:cNvPr id="10" name="Straight Arrow Connector 25">
              <a:extLst>
                <a:ext uri="{FF2B5EF4-FFF2-40B4-BE49-F238E27FC236}">
                  <a16:creationId xmlns:a16="http://schemas.microsoft.com/office/drawing/2014/main" id="{D1DD3C7E-39CF-2ACD-F5A2-DB5D78DFDCC4}"/>
                </a:ext>
              </a:extLst>
            </p:cNvPr>
            <p:cNvCxnSpPr>
              <a:stCxn id="4" idx="1"/>
              <a:endCxn id="7" idx="0"/>
            </p:cNvCxnSpPr>
            <p:nvPr/>
          </p:nvCxnSpPr>
          <p:spPr>
            <a:xfrm flipH="1">
              <a:off x="4286" y="4303"/>
              <a:ext cx="62" cy="4838"/>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27">
              <a:extLst>
                <a:ext uri="{FF2B5EF4-FFF2-40B4-BE49-F238E27FC236}">
                  <a16:creationId xmlns:a16="http://schemas.microsoft.com/office/drawing/2014/main" id="{3D2A165C-E859-C61D-7047-01BC4E87B444}"/>
                </a:ext>
              </a:extLst>
            </p:cNvPr>
            <p:cNvCxnSpPr>
              <a:stCxn id="4" idx="3"/>
              <a:endCxn id="5" idx="0"/>
            </p:cNvCxnSpPr>
            <p:nvPr/>
          </p:nvCxnSpPr>
          <p:spPr>
            <a:xfrm>
              <a:off x="6049" y="4303"/>
              <a:ext cx="10" cy="851"/>
            </a:xfrm>
            <a:prstGeom prst="straightConnector1">
              <a:avLst/>
            </a:prstGeom>
            <a:ln w="1270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28">
              <a:extLst>
                <a:ext uri="{FF2B5EF4-FFF2-40B4-BE49-F238E27FC236}">
                  <a16:creationId xmlns:a16="http://schemas.microsoft.com/office/drawing/2014/main" id="{9D6E5860-011E-BE9D-8F0F-84272B975623}"/>
                </a:ext>
              </a:extLst>
            </p:cNvPr>
            <p:cNvCxnSpPr>
              <a:stCxn id="5" idx="2"/>
              <a:endCxn id="6" idx="0"/>
            </p:cNvCxnSpPr>
            <p:nvPr/>
          </p:nvCxnSpPr>
          <p:spPr>
            <a:xfrm>
              <a:off x="6059" y="5976"/>
              <a:ext cx="0" cy="339"/>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29">
              <a:extLst>
                <a:ext uri="{FF2B5EF4-FFF2-40B4-BE49-F238E27FC236}">
                  <a16:creationId xmlns:a16="http://schemas.microsoft.com/office/drawing/2014/main" id="{96C3EFF3-A6FC-064E-DA00-1B9BFAB3CE33}"/>
                </a:ext>
              </a:extLst>
            </p:cNvPr>
            <p:cNvCxnSpPr>
              <a:stCxn id="6" idx="2"/>
              <a:endCxn id="7" idx="0"/>
            </p:cNvCxnSpPr>
            <p:nvPr/>
          </p:nvCxnSpPr>
          <p:spPr>
            <a:xfrm flipH="1">
              <a:off x="4286" y="7137"/>
              <a:ext cx="1773" cy="2004"/>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30">
              <a:extLst>
                <a:ext uri="{FF2B5EF4-FFF2-40B4-BE49-F238E27FC236}">
                  <a16:creationId xmlns:a16="http://schemas.microsoft.com/office/drawing/2014/main" id="{782E223C-E5DC-9B08-F2D1-A0CEA4C098A4}"/>
                </a:ext>
              </a:extLst>
            </p:cNvPr>
            <p:cNvCxnSpPr>
              <a:stCxn id="5" idx="3"/>
              <a:endCxn id="9" idx="0"/>
            </p:cNvCxnSpPr>
            <p:nvPr/>
          </p:nvCxnSpPr>
          <p:spPr>
            <a:xfrm>
              <a:off x="6909" y="5565"/>
              <a:ext cx="465" cy="2125"/>
            </a:xfrm>
            <a:prstGeom prst="straightConnector1">
              <a:avLst/>
            </a:prstGeom>
            <a:ln w="1270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34">
              <a:extLst>
                <a:ext uri="{FF2B5EF4-FFF2-40B4-BE49-F238E27FC236}">
                  <a16:creationId xmlns:a16="http://schemas.microsoft.com/office/drawing/2014/main" id="{26F060BA-40CE-8DD0-64D8-93D3EB0B4943}"/>
                </a:ext>
              </a:extLst>
            </p:cNvPr>
            <p:cNvCxnSpPr>
              <a:stCxn id="6" idx="3"/>
              <a:endCxn id="9" idx="0"/>
            </p:cNvCxnSpPr>
            <p:nvPr/>
          </p:nvCxnSpPr>
          <p:spPr>
            <a:xfrm>
              <a:off x="6909" y="6726"/>
              <a:ext cx="465" cy="964"/>
            </a:xfrm>
            <a:prstGeom prst="straightConnector1">
              <a:avLst/>
            </a:prstGeom>
            <a:ln w="1270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39">
              <a:extLst>
                <a:ext uri="{FF2B5EF4-FFF2-40B4-BE49-F238E27FC236}">
                  <a16:creationId xmlns:a16="http://schemas.microsoft.com/office/drawing/2014/main" id="{72613D87-F013-AF79-BEE4-CD20DA191725}"/>
                </a:ext>
              </a:extLst>
            </p:cNvPr>
            <p:cNvCxnSpPr>
              <a:stCxn id="9" idx="1"/>
              <a:endCxn id="7" idx="0"/>
            </p:cNvCxnSpPr>
            <p:nvPr/>
          </p:nvCxnSpPr>
          <p:spPr>
            <a:xfrm flipH="1">
              <a:off x="4286" y="8101"/>
              <a:ext cx="2237" cy="1040"/>
            </a:xfrm>
            <a:prstGeom prst="straightConnector1">
              <a:avLst/>
            </a:prstGeom>
            <a:ln w="12700">
              <a:solidFill>
                <a:schemeClr val="bg1"/>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46">
              <a:extLst>
                <a:ext uri="{FF2B5EF4-FFF2-40B4-BE49-F238E27FC236}">
                  <a16:creationId xmlns:a16="http://schemas.microsoft.com/office/drawing/2014/main" id="{F5E28826-3E0A-DF8F-78D1-682C0EED9792}"/>
                </a:ext>
              </a:extLst>
            </p:cNvPr>
            <p:cNvCxnSpPr>
              <a:stCxn id="9" idx="3"/>
              <a:endCxn id="8" idx="0"/>
            </p:cNvCxnSpPr>
            <p:nvPr/>
          </p:nvCxnSpPr>
          <p:spPr>
            <a:xfrm>
              <a:off x="8224" y="8101"/>
              <a:ext cx="422" cy="1040"/>
            </a:xfrm>
            <a:prstGeom prst="straightConnector1">
              <a:avLst/>
            </a:prstGeom>
            <a:ln w="12700">
              <a:solidFill>
                <a:schemeClr val="bg1"/>
              </a:solidFill>
              <a:prstDash val="sysDot"/>
              <a:tailEnd type="arrow"/>
            </a:ln>
          </p:spPr>
          <p:style>
            <a:lnRef idx="1">
              <a:schemeClr val="accent1"/>
            </a:lnRef>
            <a:fillRef idx="0">
              <a:schemeClr val="accent1"/>
            </a:fillRef>
            <a:effectRef idx="0">
              <a:schemeClr val="accent1"/>
            </a:effectRef>
            <a:fontRef idx="minor">
              <a:schemeClr val="tx1"/>
            </a:fontRef>
          </p:style>
        </p:cxnSp>
      </p:grpSp>
      <p:sp>
        <p:nvSpPr>
          <p:cNvPr id="18" name="Rectangles 48">
            <a:extLst>
              <a:ext uri="{FF2B5EF4-FFF2-40B4-BE49-F238E27FC236}">
                <a16:creationId xmlns:a16="http://schemas.microsoft.com/office/drawing/2014/main" id="{87FC19AF-432E-503B-7DFA-E774A6B4CFE2}"/>
              </a:ext>
            </a:extLst>
          </p:cNvPr>
          <p:cNvSpPr/>
          <p:nvPr/>
        </p:nvSpPr>
        <p:spPr>
          <a:xfrm>
            <a:off x="5128895" y="3207385"/>
            <a:ext cx="1417955" cy="1472565"/>
          </a:xfrm>
          <a:prstGeom prst="rect">
            <a:avLst/>
          </a:prstGeom>
          <a:noFill/>
          <a:ln>
            <a:solidFill>
              <a:srgbClr val="D3FDFC"/>
            </a:solidFill>
            <a:prstDash val="dash"/>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highlight>
                <a:srgbClr val="D3FDFC"/>
              </a:highlight>
              <a:latin typeface="Consolas" panose="020B0609020204030204" pitchFamily="49" charset="0"/>
              <a:ea typeface="Sarasa Fixed SC" panose="02000509000000000000"/>
            </a:endParaRPr>
          </a:p>
        </p:txBody>
      </p:sp>
    </p:spTree>
    <p:extLst>
      <p:ext uri="{BB962C8B-B14F-4D97-AF65-F5344CB8AC3E}">
        <p14:creationId xmlns:p14="http://schemas.microsoft.com/office/powerpoint/2010/main" val="1956187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短路求值 </a:t>
              </a: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 </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扩展</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Content Placeholder 3">
            <a:extLst>
              <a:ext uri="{FF2B5EF4-FFF2-40B4-BE49-F238E27FC236}">
                <a16:creationId xmlns:a16="http://schemas.microsoft.com/office/drawing/2014/main" id="{224F09BC-64E2-A34B-2352-2691BFF31D2A}"/>
              </a:ext>
            </a:extLst>
          </p:cNvPr>
          <p:cNvSpPr>
            <a:spLocks noGrp="1"/>
          </p:cNvSpPr>
          <p:nvPr>
            <p:ph idx="1"/>
          </p:nvPr>
        </p:nvSpPr>
        <p:spPr>
          <a:xfrm>
            <a:off x="838200" y="1825625"/>
            <a:ext cx="10515600" cy="978535"/>
          </a:xfrm>
        </p:spPr>
        <p:txBody>
          <a:bodyPr/>
          <a:lstStyle/>
          <a:p>
            <a:r>
              <a:rPr lang="zh-CN" altLang="en-US" dirty="0">
                <a:solidFill>
                  <a:schemeClr val="bg1"/>
                </a:solidFill>
                <a:latin typeface="Consolas" panose="020B0609020204030204" pitchFamily="49" charset="0"/>
                <a:ea typeface="Sarasa Fixed SC" panose="02000509000000000000"/>
              </a:rPr>
              <a:t>如果</a:t>
            </a:r>
            <a:r>
              <a:rPr lang="en-US" altLang="zh-CN" dirty="0">
                <a:solidFill>
                  <a:schemeClr val="bg1"/>
                </a:solidFill>
                <a:latin typeface="Consolas" panose="020B0609020204030204" pitchFamily="49" charset="0"/>
                <a:ea typeface="Sarasa Fixed SC" panose="02000509000000000000"/>
              </a:rPr>
              <a:t> </a:t>
            </a:r>
            <a:r>
              <a:rPr lang="en-US" altLang="zh-CN" dirty="0" err="1">
                <a:solidFill>
                  <a:schemeClr val="bg1"/>
                </a:solidFill>
                <a:latin typeface="Consolas" panose="020B0609020204030204" pitchFamily="49" charset="0"/>
                <a:ea typeface="Sarasa Fixed SC" panose="02000509000000000000"/>
              </a:rPr>
              <a:t>cond</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参与算术运算</a:t>
            </a:r>
          </a:p>
          <a:p>
            <a:pPr lvl="1"/>
            <a:r>
              <a:rPr lang="en-US" altLang="zh-CN" dirty="0">
                <a:solidFill>
                  <a:schemeClr val="bg1"/>
                </a:solidFill>
                <a:latin typeface="Consolas" panose="020B0609020204030204" pitchFamily="49" charset="0"/>
                <a:ea typeface="Sarasa Fixed SC" panose="02000509000000000000"/>
                <a:cs typeface="Noto Sans Mono" panose="020B0509040504020204" charset="0"/>
              </a:rPr>
              <a:t>e.g. (a &amp;&amp; b) + 1</a:t>
            </a:r>
          </a:p>
        </p:txBody>
      </p:sp>
      <p:sp>
        <p:nvSpPr>
          <p:cNvPr id="3" name="Text Box 5">
            <a:extLst>
              <a:ext uri="{FF2B5EF4-FFF2-40B4-BE49-F238E27FC236}">
                <a16:creationId xmlns:a16="http://schemas.microsoft.com/office/drawing/2014/main" id="{FA18653F-72F5-821A-848E-9A84245AD07C}"/>
              </a:ext>
            </a:extLst>
          </p:cNvPr>
          <p:cNvSpPr txBox="1"/>
          <p:nvPr/>
        </p:nvSpPr>
        <p:spPr>
          <a:xfrm>
            <a:off x="5998845" y="1825625"/>
            <a:ext cx="4691380" cy="2861310"/>
          </a:xfrm>
          <a:prstGeom prst="rect">
            <a:avLst/>
          </a:prstGeom>
          <a:noFill/>
        </p:spPr>
        <p:txBody>
          <a:bodyPr wrap="square" rtlCol="0">
            <a:spAutoFit/>
          </a:bodyPr>
          <a:lstStyle/>
          <a:p>
            <a:r>
              <a:rPr lang="en-US" dirty="0">
                <a:solidFill>
                  <a:schemeClr val="bg1"/>
                </a:solidFill>
                <a:latin typeface="Consolas" panose="020B0609020204030204" pitchFamily="49" charset="0"/>
                <a:ea typeface="Sarasa Fixed SC" panose="02000509000000000000"/>
                <a:cs typeface="Noto Sans Mono" panose="020B0509040504020204" charset="0"/>
              </a:rPr>
              <a:t>  %</a:t>
            </a:r>
            <a:r>
              <a:rPr lang="en-US" dirty="0" err="1">
                <a:solidFill>
                  <a:schemeClr val="bg1"/>
                </a:solidFill>
                <a:latin typeface="Consolas" panose="020B0609020204030204" pitchFamily="49" charset="0"/>
                <a:ea typeface="Sarasa Fixed SC" panose="02000509000000000000"/>
                <a:cs typeface="Noto Sans Mono" panose="020B0509040504020204" charset="0"/>
              </a:rPr>
              <a:t>tmp</a:t>
            </a:r>
            <a:r>
              <a:rPr lang="en-US" dirty="0">
                <a:solidFill>
                  <a:schemeClr val="bg1"/>
                </a:solidFill>
                <a:latin typeface="Consolas" panose="020B0609020204030204" pitchFamily="49" charset="0"/>
                <a:ea typeface="Sarasa Fixed SC" panose="02000509000000000000"/>
                <a:cs typeface="Noto Sans Mono" panose="020B0509040504020204" charset="0"/>
              </a:rPr>
              <a:t> = </a:t>
            </a:r>
            <a:r>
              <a:rPr lang="en-US" dirty="0" err="1">
                <a:solidFill>
                  <a:schemeClr val="bg1"/>
                </a:solidFill>
                <a:latin typeface="Consolas" panose="020B0609020204030204" pitchFamily="49" charset="0"/>
                <a:ea typeface="Sarasa Fixed SC" panose="02000509000000000000"/>
                <a:cs typeface="Noto Sans Mono" panose="020B0509040504020204" charset="0"/>
              </a:rPr>
              <a:t>alloca</a:t>
            </a:r>
            <a:r>
              <a:rPr lang="en-US" dirty="0">
                <a:solidFill>
                  <a:schemeClr val="bg1"/>
                </a:solidFill>
                <a:latin typeface="Consolas" panose="020B0609020204030204" pitchFamily="49" charset="0"/>
                <a:ea typeface="Sarasa Fixed SC" panose="02000509000000000000"/>
                <a:cs typeface="Noto Sans Mono" panose="020B0509040504020204" charset="0"/>
              </a:rPr>
              <a:t> i1 ; bool result</a:t>
            </a:r>
          </a:p>
          <a:p>
            <a:r>
              <a:rPr lang="en-US" dirty="0">
                <a:solidFill>
                  <a:schemeClr val="bg1"/>
                </a:solidFill>
                <a:latin typeface="Consolas" panose="020B0609020204030204" pitchFamily="49" charset="0"/>
                <a:ea typeface="Sarasa Fixed SC" panose="02000509000000000000"/>
                <a:cs typeface="Noto Sans Mono" panose="020B0509040504020204" charset="0"/>
              </a:rPr>
              <a:t>  ...</a:t>
            </a:r>
          </a:p>
          <a:p>
            <a:endParaRPr lang="en-US" dirty="0">
              <a:solidFill>
                <a:schemeClr val="bg1"/>
              </a:solidFill>
              <a:latin typeface="Consolas" panose="020B0609020204030204" pitchFamily="49" charset="0"/>
              <a:ea typeface="Sarasa Fixed SC" panose="02000509000000000000"/>
              <a:cs typeface="Noto Sans Mono" panose="020B0509040504020204" charset="0"/>
            </a:endParaRPr>
          </a:p>
          <a:p>
            <a:r>
              <a:rPr lang="en-US" dirty="0" err="1">
                <a:solidFill>
                  <a:schemeClr val="bg1"/>
                </a:solidFill>
                <a:latin typeface="Consolas" panose="020B0609020204030204" pitchFamily="49" charset="0"/>
                <a:ea typeface="Sarasa Fixed SC" panose="02000509000000000000"/>
                <a:cs typeface="Noto Sans Mono" panose="020B0509040504020204" charset="0"/>
              </a:rPr>
              <a:t>true_block</a:t>
            </a:r>
            <a:r>
              <a:rPr lang="en-US" dirty="0">
                <a:solidFill>
                  <a:schemeClr val="bg1"/>
                </a:solidFill>
                <a:latin typeface="Consolas" panose="020B0609020204030204" pitchFamily="49" charset="0"/>
                <a:ea typeface="Sarasa Fixed SC" panose="02000509000000000000"/>
                <a:cs typeface="Noto Sans Mono" panose="020B0509040504020204" charset="0"/>
              </a:rPr>
              <a:t>:</a:t>
            </a:r>
          </a:p>
          <a:p>
            <a:r>
              <a:rPr lang="en-US" dirty="0">
                <a:solidFill>
                  <a:schemeClr val="bg1"/>
                </a:solidFill>
                <a:latin typeface="Consolas" panose="020B0609020204030204" pitchFamily="49" charset="0"/>
                <a:ea typeface="Sarasa Fixed SC" panose="02000509000000000000"/>
                <a:cs typeface="Noto Sans Mono" panose="020B0509040504020204" charset="0"/>
              </a:rPr>
              <a:t>  store i1 1, i1* %</a:t>
            </a:r>
            <a:r>
              <a:rPr lang="en-US" dirty="0" err="1">
                <a:solidFill>
                  <a:schemeClr val="bg1"/>
                </a:solidFill>
                <a:latin typeface="Consolas" panose="020B0609020204030204" pitchFamily="49" charset="0"/>
                <a:ea typeface="Sarasa Fixed SC" panose="02000509000000000000"/>
                <a:cs typeface="Noto Sans Mono" panose="020B0509040504020204" charset="0"/>
              </a:rPr>
              <a:t>tmp</a:t>
            </a:r>
            <a:endParaRPr lang="en-US" dirty="0">
              <a:solidFill>
                <a:schemeClr val="bg1"/>
              </a:solidFill>
              <a:latin typeface="Consolas" panose="020B0609020204030204" pitchFamily="49" charset="0"/>
              <a:ea typeface="Sarasa Fixed SC" panose="02000509000000000000"/>
              <a:cs typeface="Noto Sans Mono" panose="020B0509040504020204" charset="0"/>
            </a:endParaRPr>
          </a:p>
          <a:p>
            <a:r>
              <a:rPr lang="en-US" dirty="0">
                <a:solidFill>
                  <a:schemeClr val="bg1"/>
                </a:solidFill>
                <a:latin typeface="Consolas" panose="020B0609020204030204" pitchFamily="49" charset="0"/>
                <a:ea typeface="Sarasa Fixed SC" panose="02000509000000000000"/>
                <a:cs typeface="Noto Sans Mono" panose="020B0509040504020204" charset="0"/>
              </a:rPr>
              <a:t>  ...</a:t>
            </a:r>
          </a:p>
          <a:p>
            <a:endParaRPr lang="en-US" dirty="0">
              <a:solidFill>
                <a:schemeClr val="bg1"/>
              </a:solidFill>
              <a:latin typeface="Consolas" panose="020B0609020204030204" pitchFamily="49" charset="0"/>
              <a:ea typeface="Sarasa Fixed SC" panose="02000509000000000000"/>
              <a:cs typeface="Noto Sans Mono" panose="020B0509040504020204" charset="0"/>
            </a:endParaRPr>
          </a:p>
          <a:p>
            <a:r>
              <a:rPr lang="en-US" dirty="0" err="1">
                <a:solidFill>
                  <a:schemeClr val="bg1"/>
                </a:solidFill>
                <a:latin typeface="Consolas" panose="020B0609020204030204" pitchFamily="49" charset="0"/>
                <a:ea typeface="Sarasa Fixed SC" panose="02000509000000000000"/>
                <a:cs typeface="Noto Sans Mono" panose="020B0509040504020204" charset="0"/>
              </a:rPr>
              <a:t>false_block</a:t>
            </a:r>
            <a:r>
              <a:rPr lang="en-US" dirty="0">
                <a:solidFill>
                  <a:schemeClr val="bg1"/>
                </a:solidFill>
                <a:latin typeface="Consolas" panose="020B0609020204030204" pitchFamily="49" charset="0"/>
                <a:ea typeface="Sarasa Fixed SC" panose="02000509000000000000"/>
                <a:cs typeface="Noto Sans Mono" panose="020B0509040504020204" charset="0"/>
              </a:rPr>
              <a:t>:</a:t>
            </a:r>
          </a:p>
          <a:p>
            <a:r>
              <a:rPr lang="en-US" dirty="0">
                <a:solidFill>
                  <a:schemeClr val="bg1"/>
                </a:solidFill>
                <a:latin typeface="Consolas" panose="020B0609020204030204" pitchFamily="49" charset="0"/>
                <a:ea typeface="Sarasa Fixed SC" panose="02000509000000000000"/>
                <a:cs typeface="Noto Sans Mono" panose="020B0509040504020204" charset="0"/>
              </a:rPr>
              <a:t>  store i1 0, i1* %</a:t>
            </a:r>
            <a:r>
              <a:rPr lang="en-US" dirty="0" err="1">
                <a:solidFill>
                  <a:schemeClr val="bg1"/>
                </a:solidFill>
                <a:latin typeface="Consolas" panose="020B0609020204030204" pitchFamily="49" charset="0"/>
                <a:ea typeface="Sarasa Fixed SC" panose="02000509000000000000"/>
                <a:cs typeface="Noto Sans Mono" panose="020B0509040504020204" charset="0"/>
              </a:rPr>
              <a:t>tmp</a:t>
            </a:r>
            <a:endParaRPr lang="en-US" dirty="0">
              <a:solidFill>
                <a:schemeClr val="bg1"/>
              </a:solidFill>
              <a:latin typeface="Consolas" panose="020B0609020204030204" pitchFamily="49" charset="0"/>
              <a:ea typeface="Sarasa Fixed SC" panose="02000509000000000000"/>
              <a:cs typeface="Noto Sans Mono" panose="020B0509040504020204" charset="0"/>
            </a:endParaRPr>
          </a:p>
          <a:p>
            <a:r>
              <a:rPr lang="en-US" dirty="0">
                <a:solidFill>
                  <a:schemeClr val="bg1"/>
                </a:solidFill>
                <a:latin typeface="Consolas" panose="020B0609020204030204" pitchFamily="49" charset="0"/>
                <a:ea typeface="Sarasa Fixed SC" panose="02000509000000000000"/>
                <a:cs typeface="Noto Sans Mono" panose="020B0509040504020204" charset="0"/>
              </a:rPr>
              <a:t>  ...</a:t>
            </a:r>
          </a:p>
        </p:txBody>
      </p:sp>
    </p:spTree>
    <p:extLst>
      <p:ext uri="{BB962C8B-B14F-4D97-AF65-F5344CB8AC3E}">
        <p14:creationId xmlns:p14="http://schemas.microsoft.com/office/powerpoint/2010/main" val="2933526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LLVM IR </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调试</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pic>
        <p:nvPicPr>
          <p:cNvPr id="2" name="图片 1">
            <a:extLst>
              <a:ext uri="{FF2B5EF4-FFF2-40B4-BE49-F238E27FC236}">
                <a16:creationId xmlns:a16="http://schemas.microsoft.com/office/drawing/2014/main" id="{5AC65EBA-775A-48FB-05DD-92C75DB24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6108" y="2374206"/>
            <a:ext cx="5440375" cy="2443001"/>
          </a:xfrm>
          <a:prstGeom prst="rect">
            <a:avLst/>
          </a:prstGeom>
        </p:spPr>
      </p:pic>
      <p:sp>
        <p:nvSpPr>
          <p:cNvPr id="3" name="Content Placeholder 2">
            <a:extLst>
              <a:ext uri="{FF2B5EF4-FFF2-40B4-BE49-F238E27FC236}">
                <a16:creationId xmlns:a16="http://schemas.microsoft.com/office/drawing/2014/main" id="{7D108864-57D0-293C-D621-819A9325F0F7}"/>
              </a:ext>
            </a:extLst>
          </p:cNvPr>
          <p:cNvSpPr>
            <a:spLocks noGrp="1"/>
          </p:cNvSpPr>
          <p:nvPr>
            <p:ph idx="1"/>
          </p:nvPr>
        </p:nvSpPr>
        <p:spPr>
          <a:xfrm>
            <a:off x="838200" y="1825625"/>
            <a:ext cx="10515600" cy="4351338"/>
          </a:xfrm>
        </p:spPr>
        <p:txBody>
          <a:bodyPr>
            <a:normAutofit/>
          </a:bodyPr>
          <a:lstStyle/>
          <a:p>
            <a:r>
              <a:rPr lang="zh-CN" altLang="en-US" dirty="0">
                <a:solidFill>
                  <a:schemeClr val="bg1"/>
                </a:solidFill>
                <a:latin typeface="Consolas" panose="020B0609020204030204" pitchFamily="49" charset="0"/>
                <a:ea typeface="Sarasa Fixed SC" panose="02000509000000000000"/>
              </a:rPr>
              <a:t>没有直接的</a:t>
            </a:r>
            <a:r>
              <a:rPr lang="en-US" altLang="zh-CN" dirty="0">
                <a:solidFill>
                  <a:schemeClr val="bg1"/>
                </a:solidFill>
                <a:latin typeface="Consolas" panose="020B0609020204030204" pitchFamily="49" charset="0"/>
                <a:ea typeface="Sarasa Fixed SC" panose="02000509000000000000"/>
              </a:rPr>
              <a:t> IO </a:t>
            </a:r>
            <a:r>
              <a:rPr lang="zh-CN" altLang="en-US" dirty="0">
                <a:solidFill>
                  <a:schemeClr val="bg1"/>
                </a:solidFill>
                <a:latin typeface="Consolas" panose="020B0609020204030204" pitchFamily="49" charset="0"/>
                <a:ea typeface="Sarasa Fixed SC" panose="02000509000000000000"/>
              </a:rPr>
              <a:t>方式</a:t>
            </a:r>
          </a:p>
          <a:p>
            <a:r>
              <a:rPr lang="zh-CN" altLang="en-US" dirty="0">
                <a:solidFill>
                  <a:schemeClr val="bg1"/>
                </a:solidFill>
                <a:latin typeface="Consolas" panose="020B0609020204030204" pitchFamily="49" charset="0"/>
                <a:ea typeface="Sarasa Fixed SC" panose="02000509000000000000"/>
              </a:rPr>
              <a:t>通过链接库方式解决</a:t>
            </a:r>
          </a:p>
          <a:p>
            <a:pPr lvl="1"/>
            <a:r>
              <a:rPr lang="en-US" altLang="zh-CN" dirty="0">
                <a:solidFill>
                  <a:schemeClr val="bg1"/>
                </a:solidFill>
                <a:latin typeface="Consolas" panose="020B0609020204030204" pitchFamily="49" charset="0"/>
                <a:ea typeface="Sarasa Fixed SC" panose="02000509000000000000"/>
              </a:rPr>
              <a:t>C </a:t>
            </a:r>
            <a:r>
              <a:rPr lang="zh-CN" altLang="en-US" dirty="0">
                <a:solidFill>
                  <a:schemeClr val="bg1"/>
                </a:solidFill>
                <a:latin typeface="Consolas" panose="020B0609020204030204" pitchFamily="49" charset="0"/>
                <a:ea typeface="Sarasa Fixed SC" panose="02000509000000000000"/>
              </a:rPr>
              <a:t>语言实现基础的</a:t>
            </a:r>
            <a:r>
              <a:rPr lang="en-US" altLang="zh-CN" dirty="0">
                <a:solidFill>
                  <a:schemeClr val="bg1"/>
                </a:solidFill>
                <a:latin typeface="Consolas" panose="020B0609020204030204" pitchFamily="49" charset="0"/>
                <a:ea typeface="Sarasa Fixed SC" panose="02000509000000000000"/>
              </a:rPr>
              <a:t> IO </a:t>
            </a:r>
            <a:r>
              <a:rPr lang="zh-CN" altLang="en-US" dirty="0">
                <a:solidFill>
                  <a:schemeClr val="bg1"/>
                </a:solidFill>
                <a:latin typeface="Consolas" panose="020B0609020204030204" pitchFamily="49" charset="0"/>
                <a:ea typeface="Sarasa Fixed SC" panose="02000509000000000000"/>
              </a:rPr>
              <a:t>函数</a:t>
            </a:r>
          </a:p>
          <a:p>
            <a:pPr lvl="1"/>
            <a:r>
              <a:rPr lang="zh-CN" altLang="en-US" dirty="0">
                <a:solidFill>
                  <a:schemeClr val="bg1"/>
                </a:solidFill>
                <a:latin typeface="Consolas" panose="020B0609020204030204" pitchFamily="49" charset="0"/>
                <a:ea typeface="Sarasa Fixed SC" panose="02000509000000000000"/>
              </a:rPr>
              <a:t>生成的</a:t>
            </a:r>
            <a:r>
              <a:rPr lang="en-US" altLang="zh-CN" dirty="0">
                <a:solidFill>
                  <a:schemeClr val="bg1"/>
                </a:solidFill>
                <a:latin typeface="Consolas" panose="020B0609020204030204" pitchFamily="49" charset="0"/>
                <a:ea typeface="Sarasa Fixed SC" panose="02000509000000000000"/>
              </a:rPr>
              <a:t> IR </a:t>
            </a:r>
            <a:r>
              <a:rPr lang="zh-CN" altLang="en-US" dirty="0">
                <a:solidFill>
                  <a:schemeClr val="bg1"/>
                </a:solidFill>
                <a:latin typeface="Consolas" panose="020B0609020204030204" pitchFamily="49" charset="0"/>
                <a:ea typeface="Sarasa Fixed SC" panose="02000509000000000000"/>
              </a:rPr>
              <a:t>调用这些函数</a:t>
            </a:r>
          </a:p>
          <a:p>
            <a:pPr lvl="0"/>
            <a:r>
              <a:rPr lang="zh-CN" altLang="en-US" dirty="0">
                <a:solidFill>
                  <a:schemeClr val="bg1"/>
                </a:solidFill>
                <a:latin typeface="Consolas" panose="020B0609020204030204" pitchFamily="49" charset="0"/>
                <a:ea typeface="Sarasa Fixed SC" panose="02000509000000000000"/>
              </a:rPr>
              <a:t>可能需要的</a:t>
            </a:r>
            <a:r>
              <a:rPr lang="en-US" altLang="zh-CN" dirty="0">
                <a:solidFill>
                  <a:schemeClr val="bg1"/>
                </a:solidFill>
                <a:latin typeface="Consolas" panose="020B0609020204030204" pitchFamily="49" charset="0"/>
                <a:ea typeface="Sarasa Fixed SC" panose="02000509000000000000"/>
              </a:rPr>
              <a:t> IO </a:t>
            </a:r>
            <a:r>
              <a:rPr lang="zh-CN" altLang="en-US" dirty="0">
                <a:solidFill>
                  <a:schemeClr val="bg1"/>
                </a:solidFill>
                <a:latin typeface="Consolas" panose="020B0609020204030204" pitchFamily="49" charset="0"/>
                <a:ea typeface="Sarasa Fixed SC" panose="02000509000000000000"/>
              </a:rPr>
              <a:t>函数</a:t>
            </a:r>
          </a:p>
          <a:p>
            <a:pPr lvl="1"/>
            <a:r>
              <a:rPr lang="en-US" altLang="zh-CN" sz="2400" dirty="0" err="1">
                <a:solidFill>
                  <a:schemeClr val="bg1"/>
                </a:solidFill>
                <a:latin typeface="Consolas" panose="020B0609020204030204" pitchFamily="49" charset="0"/>
                <a:ea typeface="Sarasa Fixed SC" panose="02000509000000000000"/>
              </a:rPr>
              <a:t>getint</a:t>
            </a:r>
            <a:r>
              <a:rPr lang="en-US" altLang="zh-CN" sz="2400" dirty="0">
                <a:solidFill>
                  <a:schemeClr val="bg1"/>
                </a:solidFill>
                <a:latin typeface="Consolas" panose="020B0609020204030204" pitchFamily="49" charset="0"/>
                <a:ea typeface="Sarasa Fixed SC" panose="02000509000000000000"/>
              </a:rPr>
              <a:t>, </a:t>
            </a:r>
            <a:r>
              <a:rPr lang="en-US" altLang="zh-CN" sz="2400" dirty="0" err="1">
                <a:solidFill>
                  <a:schemeClr val="bg1"/>
                </a:solidFill>
                <a:latin typeface="Consolas" panose="020B0609020204030204" pitchFamily="49" charset="0"/>
                <a:ea typeface="Sarasa Fixed SC" panose="02000509000000000000"/>
              </a:rPr>
              <a:t>putint</a:t>
            </a:r>
            <a:r>
              <a:rPr lang="en-US" altLang="zh-CN" sz="2400" dirty="0">
                <a:solidFill>
                  <a:schemeClr val="bg1"/>
                </a:solidFill>
                <a:latin typeface="Consolas" panose="020B0609020204030204" pitchFamily="49" charset="0"/>
                <a:ea typeface="Sarasa Fixed SC" panose="02000509000000000000"/>
              </a:rPr>
              <a:t>, </a:t>
            </a:r>
            <a:r>
              <a:rPr lang="en-US" altLang="zh-CN" sz="2400" dirty="0" err="1">
                <a:solidFill>
                  <a:schemeClr val="bg1"/>
                </a:solidFill>
                <a:latin typeface="Consolas" panose="020B0609020204030204" pitchFamily="49" charset="0"/>
                <a:ea typeface="Sarasa Fixed SC" panose="02000509000000000000"/>
              </a:rPr>
              <a:t>putch</a:t>
            </a:r>
            <a:r>
              <a:rPr lang="en-US" altLang="zh-CN" sz="2400" dirty="0">
                <a:solidFill>
                  <a:schemeClr val="bg1"/>
                </a:solidFill>
                <a:latin typeface="Consolas" panose="020B0609020204030204" pitchFamily="49" charset="0"/>
                <a:ea typeface="Sarasa Fixed SC" panose="02000509000000000000"/>
              </a:rPr>
              <a:t>, </a:t>
            </a:r>
            <a:r>
              <a:rPr lang="en-US" altLang="zh-CN" sz="2400" dirty="0" err="1">
                <a:solidFill>
                  <a:schemeClr val="bg1"/>
                </a:solidFill>
                <a:latin typeface="Consolas" panose="020B0609020204030204" pitchFamily="49" charset="0"/>
                <a:ea typeface="Sarasa Fixed SC" panose="02000509000000000000"/>
              </a:rPr>
              <a:t>putstr</a:t>
            </a:r>
            <a:endParaRPr lang="en-US" altLang="zh-CN" sz="2400" dirty="0">
              <a:solidFill>
                <a:schemeClr val="bg1"/>
              </a:solidFill>
              <a:latin typeface="Consolas" panose="020B0609020204030204" pitchFamily="49" charset="0"/>
              <a:ea typeface="Sarasa Fixed SC" panose="02000509000000000000"/>
            </a:endParaRPr>
          </a:p>
          <a:p>
            <a:pPr lvl="0"/>
            <a:r>
              <a:rPr lang="zh-CN" altLang="en-US" dirty="0">
                <a:solidFill>
                  <a:schemeClr val="bg1"/>
                </a:solidFill>
                <a:latin typeface="Consolas" panose="020B0609020204030204" pitchFamily="49" charset="0"/>
                <a:ea typeface="Sarasa Fixed SC" panose="02000509000000000000"/>
              </a:rPr>
              <a:t>用</a:t>
            </a:r>
            <a:r>
              <a:rPr lang="en-US" altLang="zh-CN" dirty="0">
                <a:solidFill>
                  <a:schemeClr val="bg1"/>
                </a:solidFill>
                <a:latin typeface="Consolas" panose="020B0609020204030204" pitchFamily="49" charset="0"/>
                <a:ea typeface="Sarasa Fixed SC" panose="02000509000000000000"/>
              </a:rPr>
              <a:t> declare </a:t>
            </a:r>
            <a:r>
              <a:rPr lang="zh-CN" altLang="en-US" dirty="0">
                <a:solidFill>
                  <a:schemeClr val="bg1"/>
                </a:solidFill>
                <a:latin typeface="Consolas" panose="020B0609020204030204" pitchFamily="49" charset="0"/>
                <a:ea typeface="Sarasa Fixed SC" panose="02000509000000000000"/>
              </a:rPr>
              <a:t>关键字声明外部函数</a:t>
            </a:r>
          </a:p>
          <a:p>
            <a:pPr lvl="0"/>
            <a:r>
              <a:rPr lang="zh-CN" altLang="en-US" dirty="0">
                <a:solidFill>
                  <a:schemeClr val="bg1"/>
                </a:solidFill>
                <a:latin typeface="Consolas" panose="020B0609020204030204" pitchFamily="49" charset="0"/>
                <a:ea typeface="Sarasa Fixed SC" panose="02000509000000000000"/>
              </a:rPr>
              <a:t>可能用到的命令：</a:t>
            </a:r>
            <a:r>
              <a:rPr lang="en-US" altLang="zh-CN" dirty="0">
                <a:solidFill>
                  <a:schemeClr val="bg1"/>
                </a:solidFill>
                <a:latin typeface="Consolas" panose="020B0609020204030204" pitchFamily="49" charset="0"/>
                <a:ea typeface="Sarasa Fixed SC" panose="02000509000000000000"/>
                <a:cs typeface="Noto Sans Mono" panose="020B0509040504020204" charset="0"/>
              </a:rPr>
              <a:t>clang -emit-</a:t>
            </a:r>
            <a:r>
              <a:rPr lang="en-US" altLang="zh-CN" dirty="0" err="1">
                <a:solidFill>
                  <a:schemeClr val="bg1"/>
                </a:solidFill>
                <a:latin typeface="Consolas" panose="020B0609020204030204" pitchFamily="49" charset="0"/>
                <a:ea typeface="Sarasa Fixed SC" panose="02000509000000000000"/>
                <a:cs typeface="Noto Sans Mono" panose="020B0509040504020204" charset="0"/>
              </a:rPr>
              <a:t>llvm</a:t>
            </a:r>
            <a:r>
              <a:rPr lang="en-US" altLang="zh-CN" dirty="0">
                <a:solidFill>
                  <a:schemeClr val="bg1"/>
                </a:solidFill>
                <a:latin typeface="Consolas" panose="020B0609020204030204" pitchFamily="49" charset="0"/>
                <a:ea typeface="Sarasa Fixed SC" panose="02000509000000000000"/>
                <a:cs typeface="Noto Sans Mono" panose="020B0509040504020204" charset="0"/>
              </a:rPr>
              <a:t>, </a:t>
            </a:r>
            <a:r>
              <a:rPr lang="en-US" altLang="zh-CN" dirty="0" err="1">
                <a:solidFill>
                  <a:schemeClr val="bg1"/>
                </a:solidFill>
                <a:latin typeface="Consolas" panose="020B0609020204030204" pitchFamily="49" charset="0"/>
                <a:ea typeface="Sarasa Fixed SC" panose="02000509000000000000"/>
                <a:cs typeface="Noto Sans Mono" panose="020B0509040504020204" charset="0"/>
              </a:rPr>
              <a:t>llvm</a:t>
            </a:r>
            <a:r>
              <a:rPr lang="en-US" altLang="zh-CN" dirty="0">
                <a:solidFill>
                  <a:schemeClr val="bg1"/>
                </a:solidFill>
                <a:latin typeface="Consolas" panose="020B0609020204030204" pitchFamily="49" charset="0"/>
                <a:ea typeface="Sarasa Fixed SC" panose="02000509000000000000"/>
                <a:cs typeface="Noto Sans Mono" panose="020B0509040504020204" charset="0"/>
              </a:rPr>
              <a:t>-link, </a:t>
            </a:r>
            <a:r>
              <a:rPr lang="en-US" altLang="zh-CN" dirty="0" err="1">
                <a:solidFill>
                  <a:schemeClr val="bg1"/>
                </a:solidFill>
                <a:latin typeface="Consolas" panose="020B0609020204030204" pitchFamily="49" charset="0"/>
                <a:ea typeface="Sarasa Fixed SC" panose="02000509000000000000"/>
                <a:cs typeface="Noto Sans Mono" panose="020B0509040504020204" charset="0"/>
              </a:rPr>
              <a:t>lli</a:t>
            </a:r>
            <a:endParaRPr lang="en-US" altLang="zh-CN" dirty="0">
              <a:solidFill>
                <a:schemeClr val="bg1"/>
              </a:solidFill>
              <a:latin typeface="Consolas" panose="020B0609020204030204" pitchFamily="49" charset="0"/>
              <a:ea typeface="Sarasa Fixed SC" panose="02000509000000000000"/>
              <a:cs typeface="Noto Sans Mono" panose="020B0509040504020204" charset="0"/>
            </a:endParaRPr>
          </a:p>
        </p:txBody>
      </p:sp>
    </p:spTree>
    <p:extLst>
      <p:ext uri="{BB962C8B-B14F-4D97-AF65-F5344CB8AC3E}">
        <p14:creationId xmlns:p14="http://schemas.microsoft.com/office/powerpoint/2010/main" val="27611394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2293" name="组合 38"/>
          <p:cNvGrpSpPr/>
          <p:nvPr/>
        </p:nvGrpSpPr>
        <p:grpSpPr>
          <a:xfrm>
            <a:off x="2641600" y="2835275"/>
            <a:ext cx="9412288" cy="1420813"/>
            <a:chOff x="5188460" y="1799527"/>
            <a:chExt cx="5354763" cy="808136"/>
          </a:xfrm>
        </p:grpSpPr>
        <p:grpSp>
          <p:nvGrpSpPr>
            <p:cNvPr id="12295" name="组合 128"/>
            <p:cNvGrpSpPr/>
            <p:nvPr/>
          </p:nvGrpSpPr>
          <p:grpSpPr>
            <a:xfrm>
              <a:off x="6314123" y="1833301"/>
              <a:ext cx="4229100" cy="737023"/>
              <a:chOff x="3519362" y="3771607"/>
              <a:chExt cx="4229018" cy="737674"/>
            </a:xfrm>
          </p:grpSpPr>
          <p:sp>
            <p:nvSpPr>
              <p:cNvPr id="12297" name="文本框 129"/>
              <p:cNvSpPr txBox="1"/>
              <p:nvPr/>
            </p:nvSpPr>
            <p:spPr>
              <a:xfrm>
                <a:off x="3519362" y="3771607"/>
                <a:ext cx="4229018" cy="40234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4000" dirty="0">
                    <a:solidFill>
                      <a:schemeClr val="bg1"/>
                    </a:solidFill>
                    <a:latin typeface="微软雅黑" panose="020B0503020204020204" pitchFamily="34" charset="-122"/>
                    <a:ea typeface="微软雅黑" panose="020B0503020204020204" pitchFamily="34" charset="-122"/>
                  </a:rPr>
                  <a:t>中端优化</a:t>
                </a:r>
              </a:p>
            </p:txBody>
          </p:sp>
          <p:sp>
            <p:nvSpPr>
              <p:cNvPr id="12298" name="矩形 130"/>
              <p:cNvSpPr/>
              <p:nvPr/>
            </p:nvSpPr>
            <p:spPr>
              <a:xfrm>
                <a:off x="3560834" y="4239715"/>
                <a:ext cx="3130370" cy="26956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en-US" dirty="0">
                    <a:solidFill>
                      <a:schemeClr val="bg1"/>
                    </a:solidFill>
                    <a:latin typeface="Times New Roman Regular" panose="02020603050405020304" charset="0"/>
                    <a:ea typeface="微软雅黑" panose="020B0503020204020204" pitchFamily="34" charset="-122"/>
                    <a:cs typeface="Times New Roman Regular" panose="02020603050405020304" charset="0"/>
                    <a:sym typeface="+mn-ea"/>
                  </a:rPr>
                  <a:t>Midend Optimization</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5188460" y="1799527"/>
              <a:ext cx="808136" cy="808136"/>
              <a:chOff x="4923349" y="1475317"/>
              <a:chExt cx="305414" cy="305414"/>
            </a:xfrm>
            <a:solidFill>
              <a:srgbClr val="E94E60"/>
            </a:solidFill>
          </p:grpSpPr>
          <p:sp>
            <p:nvSpPr>
              <p:cNvPr id="42" name="椭圆 41"/>
              <p:cNvSpPr/>
              <p:nvPr/>
            </p:nvSpPr>
            <p:spPr>
              <a:xfrm>
                <a:off x="4923349" y="1475317"/>
                <a:ext cx="305414" cy="30541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椭圆 42"/>
              <p:cNvSpPr/>
              <p:nvPr/>
            </p:nvSpPr>
            <p:spPr>
              <a:xfrm>
                <a:off x="4975250" y="1527218"/>
                <a:ext cx="201613" cy="201613"/>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21506A"/>
                    </a:solidFill>
                    <a:effectLst/>
                    <a:uLnTx/>
                    <a:uFillTx/>
                    <a:latin typeface="微软雅黑" panose="020B0503020204020204" pitchFamily="34" charset="-122"/>
                    <a:ea typeface="微软雅黑" panose="020B0503020204020204" pitchFamily="34" charset="-122"/>
                    <a:cs typeface="+mn-cs"/>
                  </a:rPr>
                  <a:t>2</a:t>
                </a:r>
                <a:endParaRPr kumimoji="0" lang="zh-CN" altLang="en-US" sz="2400" b="1" i="0" u="none" strike="noStrike" kern="1200" cap="none" spc="0" normalizeH="0" baseline="0" noProof="0" dirty="0">
                  <a:ln>
                    <a:noFill/>
                  </a:ln>
                  <a:solidFill>
                    <a:srgbClr val="21506A"/>
                  </a:solidFill>
                  <a:effectLst/>
                  <a:uLnTx/>
                  <a:uFillTx/>
                  <a:latin typeface="微软雅黑" panose="020B0503020204020204" pitchFamily="34" charset="-122"/>
                  <a:ea typeface="微软雅黑" panose="020B0503020204020204" pitchFamily="34" charset="-122"/>
                  <a:cs typeface="+mn-cs"/>
                </a:endParaRPr>
              </a:p>
            </p:txBody>
          </p:sp>
        </p:grpSp>
      </p:grpSp>
      <p:sp>
        <p:nvSpPr>
          <p:cNvPr id="46" name="矩形 45"/>
          <p:cNvSpPr/>
          <p:nvPr/>
        </p:nvSpPr>
        <p:spPr>
          <a:xfrm>
            <a:off x="550863" y="1203325"/>
            <a:ext cx="11233150" cy="435927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3117850" cy="645160"/>
            <a:chOff x="550863" y="372761"/>
            <a:chExt cx="3117850" cy="645469"/>
          </a:xfrm>
        </p:grpSpPr>
        <p:sp>
          <p:nvSpPr>
            <p:cNvPr id="13337" name="TextBox 52"/>
            <p:cNvSpPr/>
            <p:nvPr/>
          </p:nvSpPr>
          <p:spPr>
            <a:xfrm>
              <a:off x="1392238" y="372761"/>
              <a:ext cx="227647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中端优化</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10" name="组合 9"/>
          <p:cNvGrpSpPr/>
          <p:nvPr/>
        </p:nvGrpSpPr>
        <p:grpSpPr>
          <a:xfrm>
            <a:off x="4215130" y="1450340"/>
            <a:ext cx="7091045" cy="1229995"/>
            <a:chOff x="1605" y="3982"/>
            <a:chExt cx="11167" cy="1937"/>
          </a:xfrm>
        </p:grpSpPr>
        <p:sp>
          <p:nvSpPr>
            <p:cNvPr id="48" name="标题1"/>
            <p:cNvSpPr>
              <a:spLocks noChangeArrowheads="1"/>
            </p:cNvSpPr>
            <p:nvPr/>
          </p:nvSpPr>
          <p:spPr bwMode="gray">
            <a:xfrm>
              <a:off x="1605" y="3982"/>
              <a:ext cx="1971" cy="1937"/>
            </a:xfrm>
            <a:prstGeom prst="roundRect">
              <a:avLst>
                <a:gd name="adj" fmla="val 11921"/>
              </a:avLst>
            </a:prstGeom>
            <a:solidFill>
              <a:schemeClr val="bg1"/>
            </a:solidFill>
            <a:ln w="25400" cap="flat" cmpd="sng" algn="ctr">
              <a:solidFill>
                <a:srgbClr val="4D9BC7"/>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2800" b="1" dirty="0">
                  <a:solidFill>
                    <a:srgbClr val="31759B"/>
                  </a:solidFill>
                  <a:latin typeface="黑体" panose="02010609060101010101" charset="-122"/>
                  <a:ea typeface="黑体" panose="02010609060101010101" charset="-122"/>
                </a:rPr>
                <a:t>基础优化</a:t>
              </a:r>
            </a:p>
          </p:txBody>
        </p:sp>
        <p:sp>
          <p:nvSpPr>
            <p:cNvPr id="6" name="文本1"/>
            <p:cNvSpPr>
              <a:spLocks noChangeArrowheads="1"/>
            </p:cNvSpPr>
            <p:nvPr/>
          </p:nvSpPr>
          <p:spPr bwMode="gray">
            <a:xfrm>
              <a:off x="4048" y="3982"/>
              <a:ext cx="8724" cy="1937"/>
            </a:xfrm>
            <a:prstGeom prst="roundRect">
              <a:avLst>
                <a:gd name="adj" fmla="val 11505"/>
              </a:avLst>
            </a:prstGeom>
            <a:noFill/>
            <a:ln w="34925" cap="flat" cmpd="sng" algn="ctr">
              <a:solidFill>
                <a:schemeClr val="bg1">
                  <a:alpha val="75000"/>
                </a:schemeClr>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spcAft>
                  <a:spcPts val="1200"/>
                </a:spcAft>
              </a:pPr>
              <a:r>
                <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rPr>
                <a:t>全局值编号</a:t>
              </a: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a:t>
              </a:r>
              <a:r>
                <a:rPr lang="en-US" altLang="zh-CN" sz="2400" dirty="0">
                  <a:solidFill>
                    <a:schemeClr val="bg1"/>
                  </a:solidFill>
                  <a:latin typeface="Times New Roman Regular" panose="02020603050405020304" charset="0"/>
                  <a:ea typeface="微软雅黑" panose="020B0503020204020204" pitchFamily="34" charset="-122"/>
                  <a:cs typeface="Times New Roman Regular" panose="02020603050405020304" charset="0"/>
                </a:rPr>
                <a:t>GVN</a:t>
              </a: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rPr>
                <a:t>、全局代码移动</a:t>
              </a: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a:t>
              </a:r>
              <a:r>
                <a:rPr lang="en-US" altLang="zh-CN" sz="2400" dirty="0">
                  <a:solidFill>
                    <a:schemeClr val="bg1"/>
                  </a:solidFill>
                  <a:latin typeface="Times New Roman Regular" panose="02020603050405020304" charset="0"/>
                  <a:ea typeface="微软雅黑" panose="020B0503020204020204" pitchFamily="34" charset="-122"/>
                  <a:cs typeface="Times New Roman Regular" panose="02020603050405020304" charset="0"/>
                </a:rPr>
                <a:t>GCM</a:t>
              </a:r>
              <a:r>
                <a:rPr lang="en-US" altLang="zh-CN" sz="2400" dirty="0">
                  <a:solidFill>
                    <a:schemeClr val="bg1"/>
                  </a:solidFill>
                  <a:latin typeface="Arial" panose="020B0604020202020204" pitchFamily="34" charset="0"/>
                  <a:ea typeface="微软雅黑" panose="020B0503020204020204" pitchFamily="34" charset="-122"/>
                  <a:cs typeface="Arial" panose="020B0604020202020204" pitchFamily="34" charset="0"/>
                </a:rPr>
                <a:t>)</a:t>
              </a:r>
              <a:r>
                <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rPr>
                <a:t>、死代码删除、函数内联……</a:t>
              </a:r>
            </a:p>
          </p:txBody>
        </p:sp>
      </p:grpSp>
      <p:grpSp>
        <p:nvGrpSpPr>
          <p:cNvPr id="11" name="组合 10"/>
          <p:cNvGrpSpPr/>
          <p:nvPr/>
        </p:nvGrpSpPr>
        <p:grpSpPr>
          <a:xfrm>
            <a:off x="4215130" y="3180080"/>
            <a:ext cx="7091045" cy="1230630"/>
            <a:chOff x="1605" y="3982"/>
            <a:chExt cx="11167" cy="1938"/>
          </a:xfrm>
        </p:grpSpPr>
        <p:sp>
          <p:nvSpPr>
            <p:cNvPr id="12" name="标题1"/>
            <p:cNvSpPr>
              <a:spLocks noChangeArrowheads="1"/>
            </p:cNvSpPr>
            <p:nvPr/>
          </p:nvSpPr>
          <p:spPr bwMode="gray">
            <a:xfrm>
              <a:off x="1605" y="3982"/>
              <a:ext cx="1970" cy="1937"/>
            </a:xfrm>
            <a:prstGeom prst="roundRect">
              <a:avLst>
                <a:gd name="adj" fmla="val 11921"/>
              </a:avLst>
            </a:prstGeom>
            <a:solidFill>
              <a:schemeClr val="bg1"/>
            </a:solidFill>
            <a:ln w="25400" cap="flat" cmpd="sng" algn="ctr">
              <a:solidFill>
                <a:srgbClr val="4D9BC7"/>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2800" b="1" dirty="0">
                  <a:solidFill>
                    <a:srgbClr val="31759B"/>
                  </a:solidFill>
                  <a:latin typeface="黑体" panose="02010609060101010101" charset="-122"/>
                  <a:ea typeface="黑体" panose="02010609060101010101" charset="-122"/>
                </a:rPr>
                <a:t>数组优化</a:t>
              </a:r>
              <a:endParaRPr lang="zh-CN" altLang="en-US" sz="2800" dirty="0">
                <a:solidFill>
                  <a:srgbClr val="523A2C"/>
                </a:solidFill>
                <a:latin typeface="黑体" panose="02010609060101010101" charset="-122"/>
                <a:ea typeface="黑体" panose="02010609060101010101" charset="-122"/>
              </a:endParaRPr>
            </a:p>
          </p:txBody>
        </p:sp>
        <p:sp>
          <p:nvSpPr>
            <p:cNvPr id="13" name="文本1"/>
            <p:cNvSpPr>
              <a:spLocks noChangeArrowheads="1"/>
            </p:cNvSpPr>
            <p:nvPr/>
          </p:nvSpPr>
          <p:spPr bwMode="gray">
            <a:xfrm>
              <a:off x="4048" y="3982"/>
              <a:ext cx="8724" cy="1938"/>
            </a:xfrm>
            <a:prstGeom prst="roundRect">
              <a:avLst>
                <a:gd name="adj" fmla="val 11505"/>
              </a:avLst>
            </a:prstGeom>
            <a:noFill/>
            <a:ln w="34925" cap="flat" cmpd="sng" algn="ctr">
              <a:solidFill>
                <a:schemeClr val="bg1">
                  <a:alpha val="75000"/>
                </a:schemeClr>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spcAft>
                  <a:spcPts val="1200"/>
                </a:spcAft>
                <a:buClrTx/>
                <a:buSzTx/>
                <a:buFontTx/>
              </a:pPr>
              <a:r>
                <a:rPr lang="en-US" altLang="zh-CN" sz="2400" dirty="0">
                  <a:solidFill>
                    <a:schemeClr val="bg1"/>
                  </a:solidFill>
                  <a:latin typeface="Times New Roman Regular" panose="02020603050405020304" charset="0"/>
                  <a:ea typeface="微软雅黑" panose="020B0503020204020204" pitchFamily="34" charset="-122"/>
                  <a:cs typeface="Times New Roman Regular" panose="02020603050405020304" charset="0"/>
                </a:rPr>
                <a:t>LCSSA</a:t>
              </a:r>
              <a:r>
                <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rPr>
                <a:t>、分支提升、局部数组全局化</a:t>
              </a:r>
            </a:p>
          </p:txBody>
        </p:sp>
      </p:grpSp>
      <p:grpSp>
        <p:nvGrpSpPr>
          <p:cNvPr id="14" name="组合 13"/>
          <p:cNvGrpSpPr/>
          <p:nvPr/>
        </p:nvGrpSpPr>
        <p:grpSpPr>
          <a:xfrm>
            <a:off x="4215130" y="4788535"/>
            <a:ext cx="7091045" cy="1229995"/>
            <a:chOff x="1605" y="3982"/>
            <a:chExt cx="11167" cy="1937"/>
          </a:xfrm>
        </p:grpSpPr>
        <p:sp>
          <p:nvSpPr>
            <p:cNvPr id="17" name="标题1"/>
            <p:cNvSpPr>
              <a:spLocks noChangeArrowheads="1"/>
            </p:cNvSpPr>
            <p:nvPr/>
          </p:nvSpPr>
          <p:spPr bwMode="gray">
            <a:xfrm>
              <a:off x="1605" y="3982"/>
              <a:ext cx="1971" cy="1937"/>
            </a:xfrm>
            <a:prstGeom prst="roundRect">
              <a:avLst>
                <a:gd name="adj" fmla="val 11921"/>
              </a:avLst>
            </a:prstGeom>
            <a:solidFill>
              <a:schemeClr val="bg1"/>
            </a:solidFill>
            <a:ln w="25400" cap="flat" cmpd="sng" algn="ctr">
              <a:solidFill>
                <a:srgbClr val="4D9BC7"/>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lnSpc>
                  <a:spcPct val="120000"/>
                </a:lnSpc>
                <a:spcBef>
                  <a:spcPct val="0"/>
                </a:spcBef>
                <a:spcAft>
                  <a:spcPct val="0"/>
                </a:spcAft>
                <a:defRPr/>
              </a:pPr>
              <a:r>
                <a:rPr lang="en-US" altLang="zh-CN" sz="2800" b="1" dirty="0">
                  <a:solidFill>
                    <a:srgbClr val="31759B"/>
                  </a:solidFill>
                  <a:latin typeface="黑体" panose="02010609060101010101" charset="-122"/>
                  <a:ea typeface="黑体" panose="02010609060101010101" charset="-122"/>
                </a:rPr>
                <a:t>循环优化</a:t>
              </a:r>
              <a:endParaRPr lang="zh-CN" altLang="en-US" sz="2800" dirty="0">
                <a:solidFill>
                  <a:srgbClr val="523A2C"/>
                </a:solidFill>
                <a:latin typeface="黑体" panose="02010609060101010101" charset="-122"/>
                <a:ea typeface="黑体" panose="02010609060101010101" charset="-122"/>
              </a:endParaRPr>
            </a:p>
          </p:txBody>
        </p:sp>
        <p:sp>
          <p:nvSpPr>
            <p:cNvPr id="18" name="文本1"/>
            <p:cNvSpPr>
              <a:spLocks noChangeArrowheads="1"/>
            </p:cNvSpPr>
            <p:nvPr/>
          </p:nvSpPr>
          <p:spPr bwMode="gray">
            <a:xfrm>
              <a:off x="4048" y="3982"/>
              <a:ext cx="8724" cy="1937"/>
            </a:xfrm>
            <a:prstGeom prst="roundRect">
              <a:avLst>
                <a:gd name="adj" fmla="val 11505"/>
              </a:avLst>
            </a:prstGeom>
            <a:noFill/>
            <a:ln w="34925" cap="flat" cmpd="sng" algn="ctr">
              <a:solidFill>
                <a:schemeClr val="bg1">
                  <a:alpha val="75000"/>
                </a:schemeClr>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spcAft>
                  <a:spcPts val="1200"/>
                </a:spcAft>
              </a:pPr>
              <a:r>
                <a:rPr lang="zh-CN" altLang="en-US" sz="2400" dirty="0">
                  <a:solidFill>
                    <a:schemeClr val="bg1"/>
                  </a:solidFill>
                  <a:latin typeface="Arial" panose="020B0604020202020204" pitchFamily="34" charset="0"/>
                  <a:ea typeface="微软雅黑" panose="020B0503020204020204" pitchFamily="34" charset="-122"/>
                  <a:cs typeface="Arial" panose="020B0604020202020204" pitchFamily="34" charset="0"/>
                </a:rPr>
                <a:t>循环合并、循环强度削弱、循环不变量外提、归纳变量强度削弱</a:t>
              </a:r>
              <a:endParaRPr lang="zh-CN" altLang="en-US" dirty="0">
                <a:latin typeface="Arial" panose="020B0604020202020204" pitchFamily="34" charset="0"/>
                <a:ea typeface="微软雅黑" panose="020B0503020204020204" pitchFamily="34" charset="-122"/>
                <a:cs typeface="Arial" panose="020B0604020202020204" pitchFamily="34" charset="0"/>
              </a:endParaRPr>
            </a:p>
          </p:txBody>
        </p:sp>
      </p:grpSp>
      <p:sp>
        <p:nvSpPr>
          <p:cNvPr id="2" name="圆角矩形 1"/>
          <p:cNvSpPr/>
          <p:nvPr/>
        </p:nvSpPr>
        <p:spPr>
          <a:xfrm>
            <a:off x="551815" y="3137535"/>
            <a:ext cx="2417445" cy="1192530"/>
          </a:xfrm>
          <a:prstGeom prst="roundRect">
            <a:avLst/>
          </a:prstGeom>
          <a:solidFill>
            <a:srgbClr val="31759B"/>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zh-CN" altLang="en-US" sz="3200" b="1" dirty="0">
                <a:solidFill>
                  <a:schemeClr val="bg1"/>
                </a:solidFill>
                <a:uFillTx/>
                <a:latin typeface="Times" panose="00000500000000020000" charset="0"/>
                <a:ea typeface="黑体-简 中等" panose="02000000000000000000" charset="-122"/>
                <a:cs typeface="Sarasa Gothic SC" panose="020B0502030000000004" pitchFamily="34" charset="-122"/>
                <a:sym typeface="+mn-ea"/>
              </a:rPr>
              <a:t>基于</a:t>
            </a:r>
            <a:r>
              <a:rPr lang="en-US" altLang="zh-CN" sz="3200" dirty="0">
                <a:solidFill>
                  <a:schemeClr val="bg1"/>
                </a:solidFill>
                <a:uFillTx/>
                <a:latin typeface="Times New Roman" panose="02020603050405020304" charset="0"/>
                <a:ea typeface="黑体-简 中等" panose="02000000000000000000" charset="-122"/>
                <a:cs typeface="Times New Roman Regular" panose="02020603050405020304" charset="0"/>
                <a:sym typeface="+mn-ea"/>
              </a:rPr>
              <a:t>LLVM</a:t>
            </a:r>
            <a:r>
              <a:rPr lang="zh-CN" altLang="en-US" sz="3200" b="1" dirty="0">
                <a:solidFill>
                  <a:schemeClr val="bg1"/>
                </a:solidFill>
                <a:uFillTx/>
                <a:latin typeface="Times" panose="00000500000000020000" charset="0"/>
                <a:ea typeface="黑体-简 中等" panose="02000000000000000000" charset="-122"/>
                <a:cs typeface="Sarasa Gothic SC" panose="020B0502030000000004" pitchFamily="34" charset="-122"/>
                <a:sym typeface="+mn-ea"/>
              </a:rPr>
              <a:t>的中层</a:t>
            </a:r>
            <a:r>
              <a:rPr lang="en-US" altLang="zh-CN" sz="3200" dirty="0">
                <a:solidFill>
                  <a:schemeClr val="bg1"/>
                </a:solidFill>
                <a:uFillTx/>
                <a:latin typeface="Times" panose="00000500000000020000" charset="0"/>
                <a:ea typeface="黑体-简 中等" panose="02000000000000000000" charset="-122"/>
                <a:cs typeface="Times New Roman Regular" panose="02020603050405020304" charset="0"/>
                <a:sym typeface="+mn-ea"/>
              </a:rPr>
              <a:t>IR</a:t>
            </a:r>
          </a:p>
        </p:txBody>
      </p:sp>
      <p:sp>
        <p:nvSpPr>
          <p:cNvPr id="4" name="左大括号 3"/>
          <p:cNvSpPr/>
          <p:nvPr/>
        </p:nvSpPr>
        <p:spPr>
          <a:xfrm>
            <a:off x="3359785" y="1484630"/>
            <a:ext cx="464820" cy="4498975"/>
          </a:xfrm>
          <a:prstGeom prst="leftBrace">
            <a:avLst/>
          </a:prstGeom>
          <a:noFill/>
          <a:ln w="28575">
            <a:solidFill>
              <a:schemeClr val="bg1"/>
            </a:solidFill>
          </a:ln>
          <a:effectLst/>
          <a:extLst>
            <a:ext uri="{909E8E84-426E-40DD-AFC4-6F175D3DCCD1}">
              <a14:hiddenFill xmlns:a14="http://schemas.microsoft.com/office/drawing/2010/main">
                <a:solidFill>
                  <a:schemeClr val="bg1"/>
                </a:solidFill>
              </a14:hiddenFill>
            </a:ext>
          </a:ex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7355840" cy="645160"/>
            <a:chOff x="550863" y="372761"/>
            <a:chExt cx="7355840" cy="645469"/>
          </a:xfrm>
        </p:grpSpPr>
        <p:sp>
          <p:nvSpPr>
            <p:cNvPr id="13337" name="TextBox 52"/>
            <p:cNvSpPr/>
            <p:nvPr/>
          </p:nvSpPr>
          <p:spPr>
            <a:xfrm>
              <a:off x="1392238" y="372761"/>
              <a:ext cx="651446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Times New Roman" panose="02020603050405020304" charset="0"/>
                  <a:ea typeface="微软雅黑" panose="020B0503020204020204" pitchFamily="34" charset="-122"/>
                  <a:sym typeface="+mn-ea"/>
                </a:rPr>
                <a:t>Mem2Reg</a:t>
              </a:r>
              <a:r>
                <a:rPr lang="zh-CN" altLang="en-US" sz="3600" b="1" dirty="0">
                  <a:solidFill>
                    <a:schemeClr val="bg1"/>
                  </a:solidFill>
                  <a:uFillTx/>
                  <a:latin typeface="黑体" panose="02010609060101010101" charset="-122"/>
                  <a:ea typeface="黑体" panose="02010609060101010101" charset="-122"/>
                  <a:sym typeface="+mn-ea"/>
                </a:rPr>
                <a:t>和</a:t>
              </a:r>
              <a:r>
                <a:rPr lang="zh-CN" altLang="en-US" sz="3600" b="1" dirty="0">
                  <a:solidFill>
                    <a:schemeClr val="bg1"/>
                  </a:solidFill>
                  <a:uFillTx/>
                  <a:latin typeface="Times New Roman" panose="02020603050405020304" charset="0"/>
                  <a:ea typeface="微软雅黑" panose="020B0503020204020204" pitchFamily="34" charset="-122"/>
                  <a:sym typeface="+mn-ea"/>
                </a:rPr>
                <a:t>RemovePhi</a:t>
              </a: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6" name="组合 5"/>
          <p:cNvGrpSpPr/>
          <p:nvPr/>
        </p:nvGrpSpPr>
        <p:grpSpPr>
          <a:xfrm>
            <a:off x="479425" y="1308735"/>
            <a:ext cx="11495405" cy="1720850"/>
            <a:chOff x="755" y="2061"/>
            <a:chExt cx="18103" cy="2710"/>
          </a:xfrm>
        </p:grpSpPr>
        <p:sp>
          <p:nvSpPr>
            <p:cNvPr id="7189" name="TextBox 52"/>
            <p:cNvSpPr/>
            <p:nvPr/>
          </p:nvSpPr>
          <p:spPr>
            <a:xfrm>
              <a:off x="755" y="2061"/>
              <a:ext cx="6659"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·Mem2Reg</a:t>
              </a:r>
              <a:endParaRPr lang="zh-CN" altLang="en-US"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endParaRPr>
            </a:p>
          </p:txBody>
        </p:sp>
        <p:sp>
          <p:nvSpPr>
            <p:cNvPr id="3" name="文本框 2"/>
            <p:cNvSpPr txBox="1"/>
            <p:nvPr/>
          </p:nvSpPr>
          <p:spPr>
            <a:xfrm>
              <a:off x="1096" y="2883"/>
              <a:ext cx="17763" cy="1888"/>
            </a:xfrm>
            <a:prstGeom prst="rect">
              <a:avLst/>
            </a:prstGeom>
            <a:noFill/>
          </p:spPr>
          <p:txBody>
            <a:bodyPr wrap="square" rtlCol="0">
              <a:spAutoFit/>
            </a:bodyPr>
            <a:lstStyle/>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SSA(static single assignment form) 静态单赋值形式，即每个变量均只被定义一次，然后被多次使用。此形式是许多中端优化的基础，如GVN。</a:t>
              </a:r>
            </a:p>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Mem2Reg：消除Load/Store形式的llvm IR中的Alloc和相关的Load/Store指令</a:t>
              </a:r>
            </a:p>
          </p:txBody>
        </p:sp>
      </p:grpSp>
      <p:grpSp>
        <p:nvGrpSpPr>
          <p:cNvPr id="7" name="组合 6"/>
          <p:cNvGrpSpPr/>
          <p:nvPr/>
        </p:nvGrpSpPr>
        <p:grpSpPr>
          <a:xfrm>
            <a:off x="576580" y="3051175"/>
            <a:ext cx="11305540" cy="2972435"/>
            <a:chOff x="908" y="4805"/>
            <a:chExt cx="17804" cy="4681"/>
          </a:xfrm>
        </p:grpSpPr>
        <p:sp>
          <p:nvSpPr>
            <p:cNvPr id="4" name="TextBox 52"/>
            <p:cNvSpPr/>
            <p:nvPr/>
          </p:nvSpPr>
          <p:spPr>
            <a:xfrm>
              <a:off x="908" y="4805"/>
              <a:ext cx="6659"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·RemovePhi</a:t>
              </a:r>
            </a:p>
          </p:txBody>
        </p:sp>
        <p:sp>
          <p:nvSpPr>
            <p:cNvPr id="5" name="文本框 4"/>
            <p:cNvSpPr txBox="1"/>
            <p:nvPr/>
          </p:nvSpPr>
          <p:spPr>
            <a:xfrm>
              <a:off x="1208" y="5854"/>
              <a:ext cx="17504" cy="3633"/>
            </a:xfrm>
            <a:prstGeom prst="rect">
              <a:avLst/>
            </a:prstGeom>
            <a:noFill/>
          </p:spPr>
          <p:txBody>
            <a:bodyPr wrap="square" rtlCol="0">
              <a:spAutoFit/>
            </a:bodyPr>
            <a:lstStyle/>
            <a:p>
              <a:pPr algn="l">
                <a:buClrTx/>
                <a:buSzTx/>
                <a:buNone/>
              </a:pPr>
              <a:r>
                <a:rPr lang="zh-CN" altLang="en-US" sz="2400" i="1" dirty="0">
                  <a:solidFill>
                    <a:schemeClr val="bg1"/>
                  </a:solidFill>
                  <a:uFillTx/>
                  <a:latin typeface="Times New Roman" panose="02020603050405020304" charset="0"/>
                  <a:ea typeface="微软雅黑" panose="020B0503020204020204" pitchFamily="34" charset="-122"/>
                  <a:cs typeface="Arial" panose="020B0604020202020204" pitchFamily="34" charset="0"/>
                  <a:sym typeface="+mn-ea"/>
                </a:rPr>
                <a:t>因为Phi指令不能被翻译为底层指令，因此需要消除Phi指令</a:t>
              </a: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endParaRPr>
            </a:p>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删除Phi，添加Pcopy（并行赋值）</a:t>
              </a: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endParaRPr>
            </a:p>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删除Pcopy，添加Move</a:t>
              </a:r>
            </a:p>
            <a:p>
              <a:pPr algn="l">
                <a:lnSpc>
                  <a:spcPct val="100000"/>
                </a:lnSpc>
                <a:buClrTx/>
                <a:buSzTx/>
                <a:buFont typeface="Wingdings" panose="05000000000000000000" pitchFamily="2" charset="2"/>
                <a:buChar char="u"/>
              </a:pP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endParaRPr>
            </a:p>
            <a:p>
              <a:pPr algn="l">
                <a:buClrTx/>
                <a:buSzTx/>
                <a:buNone/>
              </a:pPr>
              <a:r>
                <a:rPr lang="zh-CN" altLang="en-US" sz="2400" i="1" dirty="0">
                  <a:solidFill>
                    <a:schemeClr val="bg1"/>
                  </a:solidFill>
                  <a:uFillTx/>
                  <a:latin typeface="Times New Roman" panose="02020603050405020304" charset="0"/>
                  <a:ea typeface="微软雅黑" panose="020B0503020204020204" pitchFamily="34" charset="-122"/>
                  <a:cs typeface="Arial" panose="020B0604020202020204" pitchFamily="34" charset="0"/>
                  <a:sym typeface="+mn-ea"/>
                </a:rPr>
                <a:t>消除Phi指令的时候，如果当前基本块的前驱有多个后继则新建基本块</a:t>
              </a:r>
              <a:endParaRPr lang="zh-CN" altLang="en-US" sz="2400" i="1" dirty="0">
                <a:solidFill>
                  <a:schemeClr val="bg1"/>
                </a:solidFill>
                <a:uFillTx/>
                <a:latin typeface="Times New Roman" panose="02020603050405020304" charset="0"/>
                <a:ea typeface="微软雅黑" panose="020B0503020204020204" pitchFamily="34" charset="-122"/>
                <a:cs typeface="Arial" panose="020B0604020202020204" pitchFamily="34" charset="0"/>
              </a:endParaRPr>
            </a:p>
            <a:p>
              <a:pPr algn="l">
                <a:buClrTx/>
                <a:buSzTx/>
                <a:buNone/>
              </a:pPr>
              <a:r>
                <a:rPr lang="zh-CN" altLang="en-US" sz="2400" i="1" dirty="0">
                  <a:solidFill>
                    <a:schemeClr val="bg1"/>
                  </a:solidFill>
                  <a:uFillTx/>
                  <a:latin typeface="Times New Roman" panose="02020603050405020304" charset="0"/>
                  <a:ea typeface="微软雅黑" panose="020B0503020204020204" pitchFamily="34" charset="-122"/>
                  <a:cs typeface="Arial" panose="020B0604020202020204" pitchFamily="34" charset="0"/>
                  <a:sym typeface="+mn-ea"/>
                </a:rPr>
                <a:t>消除Pcopy的时候，如果出现循环赋值，创建中间变量来解决循环的问题</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7355840" cy="645160"/>
            <a:chOff x="550863" y="372761"/>
            <a:chExt cx="7355840" cy="645469"/>
          </a:xfrm>
        </p:grpSpPr>
        <p:sp>
          <p:nvSpPr>
            <p:cNvPr id="13337" name="TextBox 52"/>
            <p:cNvSpPr/>
            <p:nvPr/>
          </p:nvSpPr>
          <p:spPr>
            <a:xfrm>
              <a:off x="1392238" y="372761"/>
              <a:ext cx="651446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Times New Roman" panose="02020603050405020304" charset="0"/>
                  <a:ea typeface="微软雅黑" panose="020B0503020204020204" pitchFamily="34" charset="-122"/>
                  <a:sym typeface="+mn-ea"/>
                </a:rPr>
                <a:t>Mem2Reg</a:t>
              </a:r>
              <a:r>
                <a:rPr lang="zh-CN" altLang="en-US" sz="3600" b="1" dirty="0">
                  <a:solidFill>
                    <a:schemeClr val="bg1"/>
                  </a:solidFill>
                  <a:uFillTx/>
                  <a:latin typeface="黑体" panose="02010609060101010101" charset="-122"/>
                  <a:ea typeface="黑体" panose="02010609060101010101" charset="-122"/>
                  <a:sym typeface="+mn-ea"/>
                </a:rPr>
                <a:t>和</a:t>
              </a:r>
              <a:r>
                <a:rPr lang="zh-CN" altLang="en-US" sz="3600" b="1" dirty="0">
                  <a:solidFill>
                    <a:schemeClr val="bg1"/>
                  </a:solidFill>
                  <a:uFillTx/>
                  <a:latin typeface="Times New Roman" panose="02020603050405020304" charset="0"/>
                  <a:ea typeface="微软雅黑" panose="020B0503020204020204" pitchFamily="34" charset="-122"/>
                  <a:sym typeface="+mn-ea"/>
                </a:rPr>
                <a:t>RemovePhi</a:t>
              </a: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7189" name="TextBox 52"/>
          <p:cNvSpPr/>
          <p:nvPr/>
        </p:nvSpPr>
        <p:spPr>
          <a:xfrm>
            <a:off x="479425" y="1308735"/>
            <a:ext cx="4228465"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a:t>
            </a:r>
            <a:r>
              <a:rPr lang="zh-CN" altLang="en-US"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代码示例</a:t>
            </a: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38" y="1989697"/>
            <a:ext cx="2796782" cy="4115157"/>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40162" y="2637453"/>
            <a:ext cx="3497883" cy="2819644"/>
          </a:xfrm>
          <a:prstGeom prst="rect">
            <a:avLst/>
          </a:prstGeom>
        </p:spPr>
      </p:pic>
      <p:pic>
        <p:nvPicPr>
          <p:cNvPr id="14" name="图片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5198" y="2549815"/>
            <a:ext cx="2850127" cy="2994920"/>
          </a:xfrm>
          <a:prstGeom prst="rect">
            <a:avLst/>
          </a:prstGeom>
        </p:spPr>
      </p:pic>
      <p:sp>
        <p:nvSpPr>
          <p:cNvPr id="9" name="右箭头 8"/>
          <p:cNvSpPr/>
          <p:nvPr/>
        </p:nvSpPr>
        <p:spPr>
          <a:xfrm>
            <a:off x="3432810" y="3717290"/>
            <a:ext cx="863600" cy="575945"/>
          </a:xfrm>
          <a:prstGeom prst="rightArrow">
            <a:avLst/>
          </a:prstGeom>
          <a:noFill/>
          <a:ln w="22225">
            <a:solidFill>
              <a:schemeClr val="bg1"/>
            </a:solidFill>
          </a:ln>
        </p:spPr>
        <p:txBody>
          <a:bodyPr>
            <a:spAutoFit/>
          </a:bodyPr>
          <a:lstStyle/>
          <a:p>
            <a:pPr marL="0" lvl="0" indent="0"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右箭头 9"/>
          <p:cNvSpPr/>
          <p:nvPr/>
        </p:nvSpPr>
        <p:spPr>
          <a:xfrm>
            <a:off x="8081645" y="3717290"/>
            <a:ext cx="863600" cy="575945"/>
          </a:xfrm>
          <a:prstGeom prst="rightArrow">
            <a:avLst/>
          </a:prstGeom>
          <a:noFill/>
          <a:ln w="22225">
            <a:solidFill>
              <a:schemeClr val="bg1"/>
            </a:solidFill>
          </a:ln>
        </p:spPr>
        <p:txBody>
          <a:bodyPr>
            <a:spAutoFit/>
          </a:bodyPr>
          <a:lstStyle/>
          <a:p>
            <a:pPr marL="0" lvl="0" indent="0"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7355840" cy="645160"/>
            <a:chOff x="550863" y="372761"/>
            <a:chExt cx="7355840" cy="645469"/>
          </a:xfrm>
        </p:grpSpPr>
        <p:sp>
          <p:nvSpPr>
            <p:cNvPr id="13337" name="TextBox 52"/>
            <p:cNvSpPr/>
            <p:nvPr/>
          </p:nvSpPr>
          <p:spPr>
            <a:xfrm>
              <a:off x="1392238" y="372761"/>
              <a:ext cx="651446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uFillTx/>
                  <a:latin typeface="Times New Roman" panose="02020603050405020304" charset="0"/>
                  <a:ea typeface="微软雅黑" panose="020B0503020204020204" pitchFamily="34" charset="-122"/>
                  <a:sym typeface="+mn-ea"/>
                </a:rPr>
                <a:t>GVN</a:t>
              </a: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6" name="组合 5"/>
          <p:cNvGrpSpPr/>
          <p:nvPr/>
        </p:nvGrpSpPr>
        <p:grpSpPr>
          <a:xfrm>
            <a:off x="479425" y="1308735"/>
            <a:ext cx="11496040" cy="2090420"/>
            <a:chOff x="755" y="2061"/>
            <a:chExt cx="18104" cy="3292"/>
          </a:xfrm>
        </p:grpSpPr>
        <p:sp>
          <p:nvSpPr>
            <p:cNvPr id="7189" name="TextBox 52"/>
            <p:cNvSpPr/>
            <p:nvPr/>
          </p:nvSpPr>
          <p:spPr>
            <a:xfrm>
              <a:off x="755" y="2061"/>
              <a:ext cx="6659"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a:t>
              </a:r>
              <a:r>
                <a:rPr lang="zh-CN" altLang="en-US"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全局值编号</a:t>
              </a:r>
              <a:r>
                <a:rPr lang="en-US" altLang="zh-CN"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(GVN)</a:t>
              </a:r>
            </a:p>
          </p:txBody>
        </p:sp>
        <p:sp>
          <p:nvSpPr>
            <p:cNvPr id="3" name="文本框 2"/>
            <p:cNvSpPr txBox="1"/>
            <p:nvPr/>
          </p:nvSpPr>
          <p:spPr>
            <a:xfrm>
              <a:off x="1096" y="2883"/>
              <a:ext cx="17763" cy="2470"/>
            </a:xfrm>
            <a:prstGeom prst="rect">
              <a:avLst/>
            </a:prstGeom>
            <a:noFill/>
          </p:spPr>
          <p:txBody>
            <a:bodyPr wrap="square" rtlCol="0">
              <a:spAutoFit/>
            </a:bodyPr>
            <a:lstStyle/>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依赖于 IR 的 SSA 形式</a:t>
              </a: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endParaRPr>
            </a:p>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基础的可以 GVN 的指令包括 Alu, Cmp, GetElementPtr 等，可以同时进行常量传播</a:t>
              </a: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endParaRPr>
            </a:p>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给每个变量一个哈希值，用来表示计算该变量的表达式，遍历支配树，如果遇到的表达式已经存在，则可以删除冗余代码</a:t>
              </a:r>
            </a:p>
          </p:txBody>
        </p:sp>
      </p:grpSp>
      <p:sp>
        <p:nvSpPr>
          <p:cNvPr id="2" name="TextBox 52"/>
          <p:cNvSpPr/>
          <p:nvPr/>
        </p:nvSpPr>
        <p:spPr>
          <a:xfrm>
            <a:off x="479425" y="3799840"/>
            <a:ext cx="4228465"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a:t>
            </a:r>
            <a:r>
              <a:rPr lang="zh-CN" altLang="en-US"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代码示例</a:t>
            </a:r>
          </a:p>
        </p:txBody>
      </p:sp>
      <p:grpSp>
        <p:nvGrpSpPr>
          <p:cNvPr id="11" name="组合 10"/>
          <p:cNvGrpSpPr/>
          <p:nvPr/>
        </p:nvGrpSpPr>
        <p:grpSpPr>
          <a:xfrm>
            <a:off x="3424555" y="4231005"/>
            <a:ext cx="5821680" cy="1419860"/>
            <a:chOff x="5405" y="7003"/>
            <a:chExt cx="9168" cy="2236"/>
          </a:xfrm>
        </p:grpSpPr>
        <p:sp>
          <p:nvSpPr>
            <p:cNvPr id="8" name="文本框 7"/>
            <p:cNvSpPr txBox="1"/>
            <p:nvPr/>
          </p:nvSpPr>
          <p:spPr>
            <a:xfrm>
              <a:off x="5405" y="7003"/>
              <a:ext cx="2979" cy="2237"/>
            </a:xfrm>
            <a:prstGeom prst="rect">
              <a:avLst/>
            </a:prstGeom>
            <a:noFill/>
          </p:spPr>
          <p:txBody>
            <a:bodyPr wrap="square" rtlCol="0">
              <a:spAutoFit/>
            </a:bodyPr>
            <a:lstStyle/>
            <a:p>
              <a:pPr fontAlgn="base">
                <a:lnSpc>
                  <a:spcPct val="120000"/>
                </a:lnSpc>
                <a:spcBef>
                  <a:spcPct val="0"/>
                </a:spcBef>
                <a:spcAft>
                  <a:spcPct val="0"/>
                </a:spcAft>
              </a:pPr>
              <a:r>
                <a:rPr lang="en-US" altLang="zh-CN" sz="24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b = a + 1;</a:t>
              </a:r>
            </a:p>
            <a:p>
              <a:pPr fontAlgn="base">
                <a:lnSpc>
                  <a:spcPct val="120000"/>
                </a:lnSpc>
                <a:spcBef>
                  <a:spcPct val="0"/>
                </a:spcBef>
                <a:spcAft>
                  <a:spcPct val="0"/>
                </a:spcAft>
              </a:pPr>
              <a:r>
                <a:rPr lang="en-US" altLang="zh-CN" sz="24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c = a + 1;</a:t>
              </a:r>
            </a:p>
            <a:p>
              <a:pPr fontAlgn="base">
                <a:lnSpc>
                  <a:spcPct val="120000"/>
                </a:lnSpc>
                <a:spcBef>
                  <a:spcPct val="0"/>
                </a:spcBef>
                <a:spcAft>
                  <a:spcPct val="0"/>
                </a:spcAft>
              </a:pP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d = c</a:t>
              </a:r>
              <a:r>
                <a:rPr lang="zh-CN" altLang="en-US"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r>
                <a:rPr lang="zh-CN" altLang="en-US"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b;</a:t>
              </a:r>
            </a:p>
          </p:txBody>
        </p:sp>
        <p:sp>
          <p:nvSpPr>
            <p:cNvPr id="9" name="右箭头 8"/>
            <p:cNvSpPr/>
            <p:nvPr/>
          </p:nvSpPr>
          <p:spPr>
            <a:xfrm>
              <a:off x="8844" y="7668"/>
              <a:ext cx="1360" cy="907"/>
            </a:xfrm>
            <a:prstGeom prst="rightArrow">
              <a:avLst/>
            </a:prstGeom>
            <a:noFill/>
            <a:ln w="22225">
              <a:solidFill>
                <a:schemeClr val="bg1"/>
              </a:solidFill>
            </a:ln>
          </p:spPr>
          <p:txBody>
            <a:bodyPr>
              <a:spAutoFit/>
            </a:bodyPr>
            <a:lstStyle/>
            <a:p>
              <a:pPr marL="0" lvl="0" indent="0"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0" name="文本框 9"/>
            <p:cNvSpPr txBox="1"/>
            <p:nvPr/>
          </p:nvSpPr>
          <p:spPr>
            <a:xfrm>
              <a:off x="11415" y="7343"/>
              <a:ext cx="3159" cy="1539"/>
            </a:xfrm>
            <a:prstGeom prst="rect">
              <a:avLst/>
            </a:prstGeom>
            <a:noFill/>
          </p:spPr>
          <p:txBody>
            <a:bodyPr wrap="square" rtlCol="0">
              <a:spAutoFit/>
            </a:bodyPr>
            <a:lstStyle/>
            <a:p>
              <a:pPr fontAlgn="base">
                <a:lnSpc>
                  <a:spcPct val="120000"/>
                </a:lnSpc>
                <a:spcBef>
                  <a:spcPct val="0"/>
                </a:spcBef>
                <a:spcAft>
                  <a:spcPct val="0"/>
                </a:spcAft>
              </a:pPr>
              <a:r>
                <a:rPr lang="en-US" altLang="zh-CN" sz="24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b = a + 1; </a:t>
              </a:r>
            </a:p>
            <a:p>
              <a:pPr fontAlgn="base">
                <a:lnSpc>
                  <a:spcPct val="120000"/>
                </a:lnSpc>
                <a:spcBef>
                  <a:spcPct val="0"/>
                </a:spcBef>
                <a:spcAft>
                  <a:spcPct val="0"/>
                </a:spcAft>
              </a:pP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d = b</a:t>
              </a:r>
              <a:r>
                <a:rPr lang="zh-CN" altLang="en-US"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r>
                <a:rPr lang="zh-CN" altLang="en-US"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b;</a:t>
              </a:r>
            </a:p>
          </p:txBody>
        </p:sp>
      </p:grpSp>
      <p:sp>
        <p:nvSpPr>
          <p:cNvPr id="12" name="文本框 11"/>
          <p:cNvSpPr txBox="1"/>
          <p:nvPr/>
        </p:nvSpPr>
        <p:spPr>
          <a:xfrm>
            <a:off x="1919605" y="5733415"/>
            <a:ext cx="8728710" cy="829945"/>
          </a:xfrm>
          <a:prstGeom prst="rect">
            <a:avLst/>
          </a:prstGeom>
          <a:noFill/>
        </p:spPr>
        <p:txBody>
          <a:bodyPr wrap="square" rtlCol="0">
            <a:spAutoFit/>
          </a:bodyPr>
          <a:lstStyle/>
          <a:p>
            <a:r>
              <a:rPr lang="zh-CN" altLang="en-US" sz="2400" i="1" dirty="0">
                <a:solidFill>
                  <a:schemeClr val="accent6">
                    <a:lumMod val="40000"/>
                    <a:lumOff val="60000"/>
                  </a:schemeClr>
                </a:solidFill>
                <a:uFillTx/>
                <a:latin typeface="Times New Roman" panose="02020603050405020304" charset="0"/>
                <a:ea typeface="微软雅黑" panose="020B0503020204020204" pitchFamily="34" charset="-122"/>
                <a:cs typeface="Sarasa Gothic SC" panose="020B0502030000000004" pitchFamily="34" charset="-122"/>
              </a:rPr>
              <a:t>对于指令 c = a + 1，此时已经记录下b的哈希值为 a + 1，因此可以删除此条指令，并把对 c 的所有使用替换为对 b 的使用</a:t>
            </a:r>
            <a:endParaRPr lang="en-US" altLang="zh-CN" i="1" dirty="0">
              <a:solidFill>
                <a:schemeClr val="accent3">
                  <a:lumMod val="20000"/>
                  <a:lumOff val="80000"/>
                </a:schemeClr>
              </a:solidFill>
              <a:latin typeface="Consolas" panose="020B0609020204030204" pitchFamily="49" charset="0"/>
              <a:ea typeface="微软雅黑" panose="020B0503020204020204" pitchFamily="34" charset="-122"/>
              <a:cs typeface="Sarasa Gothic SC" panose="020B05020300000000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语法分析</a:t>
              </a: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二元表达式</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Content Placeholder 2">
            <a:extLst>
              <a:ext uri="{FF2B5EF4-FFF2-40B4-BE49-F238E27FC236}">
                <a16:creationId xmlns:a16="http://schemas.microsoft.com/office/drawing/2014/main" id="{23F969F3-E345-04F5-A81A-F7C94553FC37}"/>
              </a:ext>
            </a:extLst>
          </p:cNvPr>
          <p:cNvSpPr>
            <a:spLocks noGrp="1"/>
          </p:cNvSpPr>
          <p:nvPr>
            <p:ph idx="1"/>
          </p:nvPr>
        </p:nvSpPr>
        <p:spPr>
          <a:xfrm>
            <a:off x="838200" y="1825625"/>
            <a:ext cx="10515600" cy="4351338"/>
          </a:xfrm>
        </p:spPr>
        <p:txBody>
          <a:bodyPr>
            <a:normAutofit/>
          </a:bodyPr>
          <a:lstStyle/>
          <a:p>
            <a:r>
              <a:rPr lang="zh-CN" altLang="en-US" dirty="0">
                <a:solidFill>
                  <a:schemeClr val="bg1"/>
                </a:solidFill>
                <a:latin typeface="微软雅黑" panose="020B0503020204020204" pitchFamily="34" charset="-122"/>
                <a:ea typeface="微软雅黑" panose="020B0503020204020204" pitchFamily="34" charset="-122"/>
              </a:rPr>
              <a:t>由二元运算符连接得到的表达式</a:t>
            </a:r>
          </a:p>
          <a:p>
            <a:r>
              <a:rPr lang="zh-CN" altLang="en-US" dirty="0">
                <a:solidFill>
                  <a:schemeClr val="bg1"/>
                </a:solidFill>
                <a:latin typeface="微软雅黑" panose="020B0503020204020204" pitchFamily="34" charset="-122"/>
                <a:ea typeface="微软雅黑" panose="020B0503020204020204" pitchFamily="34" charset="-122"/>
              </a:rPr>
              <a:t>原始文法</a:t>
            </a:r>
          </a:p>
          <a:p>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solidFill>
                <a:schemeClr val="bg1"/>
              </a:solidFill>
              <a:latin typeface="微软雅黑" panose="020B0503020204020204" pitchFamily="34" charset="-122"/>
              <a:ea typeface="微软雅黑" panose="020B0503020204020204" pitchFamily="34" charset="-122"/>
            </a:endParaRPr>
          </a:p>
          <a:p>
            <a:r>
              <a:rPr lang="zh-CN" altLang="en-US" dirty="0">
                <a:solidFill>
                  <a:schemeClr val="bg1"/>
                </a:solidFill>
                <a:latin typeface="微软雅黑" panose="020B0503020204020204" pitchFamily="34" charset="-122"/>
                <a:ea typeface="微软雅黑" panose="020B0503020204020204" pitchFamily="34" charset="-122"/>
              </a:rPr>
              <a:t>困难</a:t>
            </a:r>
          </a:p>
          <a:p>
            <a:pPr lvl="1"/>
            <a:r>
              <a:rPr lang="zh-CN" altLang="en-US" dirty="0">
                <a:solidFill>
                  <a:schemeClr val="bg1"/>
                </a:solidFill>
                <a:latin typeface="微软雅黑" panose="020B0503020204020204" pitchFamily="34" charset="-122"/>
                <a:ea typeface="微软雅黑" panose="020B0503020204020204" pitchFamily="34" charset="-122"/>
              </a:rPr>
              <a:t>左递归文法</a:t>
            </a:r>
          </a:p>
          <a:p>
            <a:pPr lvl="1"/>
            <a:r>
              <a:rPr lang="zh-CN" altLang="en-US" dirty="0">
                <a:solidFill>
                  <a:schemeClr val="bg1"/>
                </a:solidFill>
                <a:latin typeface="微软雅黑" panose="020B0503020204020204" pitchFamily="34" charset="-122"/>
                <a:ea typeface="微软雅黑" panose="020B0503020204020204" pitchFamily="34" charset="-122"/>
              </a:rPr>
              <a:t>重复度过高</a:t>
            </a:r>
          </a:p>
        </p:txBody>
      </p:sp>
      <p:sp>
        <p:nvSpPr>
          <p:cNvPr id="3" name="Text Box 3">
            <a:extLst>
              <a:ext uri="{FF2B5EF4-FFF2-40B4-BE49-F238E27FC236}">
                <a16:creationId xmlns:a16="http://schemas.microsoft.com/office/drawing/2014/main" id="{582FFC97-8377-083E-8AF8-5DA95BF07B40}"/>
              </a:ext>
            </a:extLst>
          </p:cNvPr>
          <p:cNvSpPr txBox="1"/>
          <p:nvPr/>
        </p:nvSpPr>
        <p:spPr>
          <a:xfrm>
            <a:off x="1732915" y="2854765"/>
            <a:ext cx="8726170" cy="1753235"/>
          </a:xfrm>
          <a:prstGeom prst="rect">
            <a:avLst/>
          </a:prstGeom>
          <a:noFill/>
        </p:spPr>
        <p:txBody>
          <a:bodyPr wrap="square" rtlCol="0">
            <a:spAutoFit/>
          </a:bodyPr>
          <a:lstStyle/>
          <a:p>
            <a:r>
              <a:rPr lang="en-US" dirty="0" err="1">
                <a:solidFill>
                  <a:schemeClr val="bg1"/>
                </a:solidFill>
                <a:latin typeface="Consolas" panose="020B0609020204030204" pitchFamily="49" charset="0"/>
                <a:cs typeface="Noto Sans Mono" panose="020B0509040504020204" charset="0"/>
              </a:rPr>
              <a:t>MulExp</a:t>
            </a:r>
            <a:r>
              <a:rPr lang="en-US" dirty="0">
                <a:solidFill>
                  <a:schemeClr val="bg1"/>
                </a:solidFill>
                <a:latin typeface="Consolas" panose="020B0609020204030204" pitchFamily="49" charset="0"/>
                <a:cs typeface="Noto Sans Mono" panose="020B0509040504020204" charset="0"/>
              </a:rPr>
              <a:t>   := </a:t>
            </a:r>
            <a:r>
              <a:rPr lang="en-US" dirty="0" err="1">
                <a:solidFill>
                  <a:schemeClr val="bg1"/>
                </a:solidFill>
                <a:latin typeface="Consolas" panose="020B0609020204030204" pitchFamily="49" charset="0"/>
                <a:cs typeface="Noto Sans Mono" panose="020B0509040504020204" charset="0"/>
              </a:rPr>
              <a:t>UnaryExp</a:t>
            </a:r>
            <a:r>
              <a:rPr lang="en-US" dirty="0">
                <a:solidFill>
                  <a:schemeClr val="bg1"/>
                </a:solidFill>
                <a:latin typeface="Consolas" panose="020B0609020204030204" pitchFamily="49" charset="0"/>
                <a:cs typeface="Noto Sans Mono" panose="020B0509040504020204" charset="0"/>
              </a:rPr>
              <a:t> | </a:t>
            </a:r>
            <a:r>
              <a:rPr lang="en-US" dirty="0" err="1">
                <a:solidFill>
                  <a:schemeClr val="bg1"/>
                </a:solidFill>
                <a:latin typeface="Consolas" panose="020B0609020204030204" pitchFamily="49" charset="0"/>
                <a:cs typeface="Noto Sans Mono" panose="020B0509040504020204" charset="0"/>
              </a:rPr>
              <a:t>MulExp</a:t>
            </a:r>
            <a:r>
              <a:rPr lang="en-US" dirty="0">
                <a:solidFill>
                  <a:schemeClr val="bg1"/>
                </a:solidFill>
                <a:latin typeface="Consolas" panose="020B0609020204030204" pitchFamily="49" charset="0"/>
                <a:cs typeface="Noto Sans Mono" panose="020B0509040504020204" charset="0"/>
              </a:rPr>
              <a:t> ('*' | '/' | '%') </a:t>
            </a:r>
            <a:r>
              <a:rPr lang="en-US" dirty="0" err="1">
                <a:solidFill>
                  <a:schemeClr val="bg1"/>
                </a:solidFill>
                <a:latin typeface="Consolas" panose="020B0609020204030204" pitchFamily="49" charset="0"/>
                <a:cs typeface="Noto Sans Mono" panose="020B0509040504020204" charset="0"/>
              </a:rPr>
              <a:t>UnaryExp</a:t>
            </a:r>
            <a:endParaRPr lang="en-US" dirty="0">
              <a:solidFill>
                <a:schemeClr val="bg1"/>
              </a:solidFill>
              <a:latin typeface="Consolas" panose="020B0609020204030204" pitchFamily="49" charset="0"/>
              <a:cs typeface="Noto Sans Mono" panose="020B0509040504020204" charset="0"/>
            </a:endParaRPr>
          </a:p>
          <a:p>
            <a:r>
              <a:rPr lang="en-US" dirty="0" err="1">
                <a:solidFill>
                  <a:schemeClr val="bg1"/>
                </a:solidFill>
                <a:latin typeface="Consolas" panose="020B0609020204030204" pitchFamily="49" charset="0"/>
                <a:cs typeface="Noto Sans Mono" panose="020B0509040504020204" charset="0"/>
              </a:rPr>
              <a:t>AddExp</a:t>
            </a:r>
            <a:r>
              <a:rPr lang="en-US" dirty="0">
                <a:solidFill>
                  <a:schemeClr val="bg1"/>
                </a:solidFill>
                <a:latin typeface="Consolas" panose="020B0609020204030204" pitchFamily="49" charset="0"/>
                <a:cs typeface="Noto Sans Mono" panose="020B0509040504020204" charset="0"/>
              </a:rPr>
              <a:t>   := </a:t>
            </a:r>
            <a:r>
              <a:rPr lang="en-US" dirty="0" err="1">
                <a:solidFill>
                  <a:schemeClr val="bg1"/>
                </a:solidFill>
                <a:latin typeface="Consolas" panose="020B0609020204030204" pitchFamily="49" charset="0"/>
                <a:cs typeface="Noto Sans Mono" panose="020B0509040504020204" charset="0"/>
              </a:rPr>
              <a:t>MulExp</a:t>
            </a:r>
            <a:r>
              <a:rPr lang="en-US" dirty="0">
                <a:solidFill>
                  <a:schemeClr val="bg1"/>
                </a:solidFill>
                <a:latin typeface="Consolas" panose="020B0609020204030204" pitchFamily="49" charset="0"/>
                <a:cs typeface="Noto Sans Mono" panose="020B0509040504020204" charset="0"/>
              </a:rPr>
              <a:t> | </a:t>
            </a:r>
            <a:r>
              <a:rPr lang="en-US" dirty="0" err="1">
                <a:solidFill>
                  <a:schemeClr val="bg1"/>
                </a:solidFill>
                <a:latin typeface="Consolas" panose="020B0609020204030204" pitchFamily="49" charset="0"/>
                <a:cs typeface="Noto Sans Mono" panose="020B0509040504020204" charset="0"/>
              </a:rPr>
              <a:t>AddExp</a:t>
            </a:r>
            <a:r>
              <a:rPr lang="en-US" dirty="0">
                <a:solidFill>
                  <a:schemeClr val="bg1"/>
                </a:solidFill>
                <a:latin typeface="Consolas" panose="020B0609020204030204" pitchFamily="49" charset="0"/>
                <a:cs typeface="Noto Sans Mono" panose="020B0509040504020204" charset="0"/>
              </a:rPr>
              <a:t> ('+' | '-') </a:t>
            </a:r>
            <a:r>
              <a:rPr lang="en-US" dirty="0" err="1">
                <a:solidFill>
                  <a:schemeClr val="bg1"/>
                </a:solidFill>
                <a:latin typeface="Consolas" panose="020B0609020204030204" pitchFamily="49" charset="0"/>
                <a:cs typeface="Noto Sans Mono" panose="020B0509040504020204" charset="0"/>
              </a:rPr>
              <a:t>MulExp</a:t>
            </a:r>
            <a:endParaRPr lang="en-US" dirty="0">
              <a:solidFill>
                <a:schemeClr val="bg1"/>
              </a:solidFill>
              <a:latin typeface="Consolas" panose="020B0609020204030204" pitchFamily="49" charset="0"/>
              <a:cs typeface="Noto Sans Mono" panose="020B0509040504020204" charset="0"/>
            </a:endParaRPr>
          </a:p>
          <a:p>
            <a:r>
              <a:rPr lang="en-US" dirty="0" err="1">
                <a:solidFill>
                  <a:schemeClr val="bg1"/>
                </a:solidFill>
                <a:latin typeface="Consolas" panose="020B0609020204030204" pitchFamily="49" charset="0"/>
                <a:cs typeface="Noto Sans Mono" panose="020B0509040504020204" charset="0"/>
              </a:rPr>
              <a:t>RelExp</a:t>
            </a:r>
            <a:r>
              <a:rPr lang="en-US" dirty="0">
                <a:solidFill>
                  <a:schemeClr val="bg1"/>
                </a:solidFill>
                <a:latin typeface="Consolas" panose="020B0609020204030204" pitchFamily="49" charset="0"/>
                <a:cs typeface="Noto Sans Mono" panose="020B0509040504020204" charset="0"/>
              </a:rPr>
              <a:t>   := </a:t>
            </a:r>
            <a:r>
              <a:rPr lang="en-US" dirty="0" err="1">
                <a:solidFill>
                  <a:schemeClr val="bg1"/>
                </a:solidFill>
                <a:latin typeface="Consolas" panose="020B0609020204030204" pitchFamily="49" charset="0"/>
                <a:cs typeface="Noto Sans Mono" panose="020B0509040504020204" charset="0"/>
              </a:rPr>
              <a:t>AddExp</a:t>
            </a:r>
            <a:r>
              <a:rPr lang="en-US" dirty="0">
                <a:solidFill>
                  <a:schemeClr val="bg1"/>
                </a:solidFill>
                <a:latin typeface="Consolas" panose="020B0609020204030204" pitchFamily="49" charset="0"/>
                <a:cs typeface="Noto Sans Mono" panose="020B0509040504020204" charset="0"/>
              </a:rPr>
              <a:t> | </a:t>
            </a:r>
            <a:r>
              <a:rPr lang="en-US" dirty="0" err="1">
                <a:solidFill>
                  <a:schemeClr val="bg1"/>
                </a:solidFill>
                <a:latin typeface="Consolas" panose="020B0609020204030204" pitchFamily="49" charset="0"/>
                <a:cs typeface="Noto Sans Mono" panose="020B0509040504020204" charset="0"/>
              </a:rPr>
              <a:t>RelExp</a:t>
            </a:r>
            <a:r>
              <a:rPr lang="en-US" dirty="0">
                <a:solidFill>
                  <a:schemeClr val="bg1"/>
                </a:solidFill>
                <a:latin typeface="Consolas" panose="020B0609020204030204" pitchFamily="49" charset="0"/>
                <a:cs typeface="Noto Sans Mono" panose="020B0509040504020204" charset="0"/>
              </a:rPr>
              <a:t> ('&lt;' | '&gt;' | '&lt;=' | '&gt;=') </a:t>
            </a:r>
            <a:r>
              <a:rPr lang="en-US" dirty="0" err="1">
                <a:solidFill>
                  <a:schemeClr val="bg1"/>
                </a:solidFill>
                <a:latin typeface="Consolas" panose="020B0609020204030204" pitchFamily="49" charset="0"/>
                <a:cs typeface="Noto Sans Mono" panose="020B0509040504020204" charset="0"/>
              </a:rPr>
              <a:t>AddExp</a:t>
            </a:r>
            <a:endParaRPr lang="en-US" dirty="0">
              <a:solidFill>
                <a:schemeClr val="bg1"/>
              </a:solidFill>
              <a:latin typeface="Consolas" panose="020B0609020204030204" pitchFamily="49" charset="0"/>
              <a:cs typeface="Noto Sans Mono" panose="020B0509040504020204" charset="0"/>
            </a:endParaRPr>
          </a:p>
          <a:p>
            <a:r>
              <a:rPr lang="en-US" dirty="0" err="1">
                <a:solidFill>
                  <a:schemeClr val="bg1"/>
                </a:solidFill>
                <a:latin typeface="Consolas" panose="020B0609020204030204" pitchFamily="49" charset="0"/>
                <a:cs typeface="Noto Sans Mono" panose="020B0509040504020204" charset="0"/>
              </a:rPr>
              <a:t>EqExp</a:t>
            </a:r>
            <a:r>
              <a:rPr lang="en-US" dirty="0">
                <a:solidFill>
                  <a:schemeClr val="bg1"/>
                </a:solidFill>
                <a:latin typeface="Consolas" panose="020B0609020204030204" pitchFamily="49" charset="0"/>
                <a:cs typeface="Noto Sans Mono" panose="020B0509040504020204" charset="0"/>
              </a:rPr>
              <a:t>    := </a:t>
            </a:r>
            <a:r>
              <a:rPr lang="en-US" dirty="0" err="1">
                <a:solidFill>
                  <a:schemeClr val="bg1"/>
                </a:solidFill>
                <a:latin typeface="Consolas" panose="020B0609020204030204" pitchFamily="49" charset="0"/>
                <a:cs typeface="Noto Sans Mono" panose="020B0509040504020204" charset="0"/>
              </a:rPr>
              <a:t>RelExp</a:t>
            </a:r>
            <a:r>
              <a:rPr lang="en-US" dirty="0">
                <a:solidFill>
                  <a:schemeClr val="bg1"/>
                </a:solidFill>
                <a:latin typeface="Consolas" panose="020B0609020204030204" pitchFamily="49" charset="0"/>
                <a:cs typeface="Noto Sans Mono" panose="020B0509040504020204" charset="0"/>
              </a:rPr>
              <a:t> | </a:t>
            </a:r>
            <a:r>
              <a:rPr lang="en-US" dirty="0" err="1">
                <a:solidFill>
                  <a:schemeClr val="bg1"/>
                </a:solidFill>
                <a:latin typeface="Consolas" panose="020B0609020204030204" pitchFamily="49" charset="0"/>
                <a:cs typeface="Noto Sans Mono" panose="020B0509040504020204" charset="0"/>
              </a:rPr>
              <a:t>EqExp</a:t>
            </a:r>
            <a:r>
              <a:rPr lang="en-US" dirty="0">
                <a:solidFill>
                  <a:schemeClr val="bg1"/>
                </a:solidFill>
                <a:latin typeface="Consolas" panose="020B0609020204030204" pitchFamily="49" charset="0"/>
                <a:cs typeface="Noto Sans Mono" panose="020B0509040504020204" charset="0"/>
              </a:rPr>
              <a:t> ('==' | '!=') </a:t>
            </a:r>
            <a:r>
              <a:rPr lang="en-US" dirty="0" err="1">
                <a:solidFill>
                  <a:schemeClr val="bg1"/>
                </a:solidFill>
                <a:latin typeface="Consolas" panose="020B0609020204030204" pitchFamily="49" charset="0"/>
                <a:cs typeface="Noto Sans Mono" panose="020B0509040504020204" charset="0"/>
              </a:rPr>
              <a:t>RelExp</a:t>
            </a:r>
            <a:endParaRPr lang="en-US" dirty="0">
              <a:solidFill>
                <a:schemeClr val="bg1"/>
              </a:solidFill>
              <a:latin typeface="Consolas" panose="020B0609020204030204" pitchFamily="49" charset="0"/>
              <a:cs typeface="Noto Sans Mono" panose="020B0509040504020204" charset="0"/>
            </a:endParaRPr>
          </a:p>
          <a:p>
            <a:r>
              <a:rPr lang="en-US" dirty="0" err="1">
                <a:solidFill>
                  <a:schemeClr val="bg1"/>
                </a:solidFill>
                <a:latin typeface="Consolas" panose="020B0609020204030204" pitchFamily="49" charset="0"/>
                <a:cs typeface="Noto Sans Mono" panose="020B0509040504020204" charset="0"/>
              </a:rPr>
              <a:t>LAndExp</a:t>
            </a:r>
            <a:r>
              <a:rPr lang="en-US" dirty="0">
                <a:solidFill>
                  <a:schemeClr val="bg1"/>
                </a:solidFill>
                <a:latin typeface="Consolas" panose="020B0609020204030204" pitchFamily="49" charset="0"/>
                <a:cs typeface="Noto Sans Mono" panose="020B0509040504020204" charset="0"/>
              </a:rPr>
              <a:t>  := </a:t>
            </a:r>
            <a:r>
              <a:rPr lang="en-US" dirty="0" err="1">
                <a:solidFill>
                  <a:schemeClr val="bg1"/>
                </a:solidFill>
                <a:latin typeface="Consolas" panose="020B0609020204030204" pitchFamily="49" charset="0"/>
                <a:cs typeface="Noto Sans Mono" panose="020B0509040504020204" charset="0"/>
              </a:rPr>
              <a:t>EqExp</a:t>
            </a:r>
            <a:r>
              <a:rPr lang="en-US" dirty="0">
                <a:solidFill>
                  <a:schemeClr val="bg1"/>
                </a:solidFill>
                <a:latin typeface="Consolas" panose="020B0609020204030204" pitchFamily="49" charset="0"/>
                <a:cs typeface="Noto Sans Mono" panose="020B0509040504020204" charset="0"/>
              </a:rPr>
              <a:t> | </a:t>
            </a:r>
            <a:r>
              <a:rPr lang="en-US" dirty="0" err="1">
                <a:solidFill>
                  <a:schemeClr val="bg1"/>
                </a:solidFill>
                <a:latin typeface="Consolas" panose="020B0609020204030204" pitchFamily="49" charset="0"/>
                <a:cs typeface="Noto Sans Mono" panose="020B0509040504020204" charset="0"/>
              </a:rPr>
              <a:t>LAndExp</a:t>
            </a:r>
            <a:r>
              <a:rPr lang="en-US" dirty="0">
                <a:solidFill>
                  <a:schemeClr val="bg1"/>
                </a:solidFill>
                <a:latin typeface="Consolas" panose="020B0609020204030204" pitchFamily="49" charset="0"/>
                <a:cs typeface="Noto Sans Mono" panose="020B0509040504020204" charset="0"/>
              </a:rPr>
              <a:t> '&amp;&amp;' </a:t>
            </a:r>
            <a:r>
              <a:rPr lang="en-US" dirty="0" err="1">
                <a:solidFill>
                  <a:schemeClr val="bg1"/>
                </a:solidFill>
                <a:latin typeface="Consolas" panose="020B0609020204030204" pitchFamily="49" charset="0"/>
                <a:cs typeface="Noto Sans Mono" panose="020B0509040504020204" charset="0"/>
              </a:rPr>
              <a:t>EqExp</a:t>
            </a:r>
            <a:endParaRPr lang="en-US" dirty="0">
              <a:solidFill>
                <a:schemeClr val="bg1"/>
              </a:solidFill>
              <a:latin typeface="Consolas" panose="020B0609020204030204" pitchFamily="49" charset="0"/>
              <a:cs typeface="Noto Sans Mono" panose="020B0509040504020204" charset="0"/>
            </a:endParaRPr>
          </a:p>
          <a:p>
            <a:r>
              <a:rPr lang="en-US" dirty="0" err="1">
                <a:solidFill>
                  <a:schemeClr val="bg1"/>
                </a:solidFill>
                <a:latin typeface="Consolas" panose="020B0609020204030204" pitchFamily="49" charset="0"/>
                <a:cs typeface="Noto Sans Mono" panose="020B0509040504020204" charset="0"/>
              </a:rPr>
              <a:t>LOrExp</a:t>
            </a:r>
            <a:r>
              <a:rPr lang="en-US" dirty="0">
                <a:solidFill>
                  <a:schemeClr val="bg1"/>
                </a:solidFill>
                <a:latin typeface="Consolas" panose="020B0609020204030204" pitchFamily="49" charset="0"/>
                <a:cs typeface="Noto Sans Mono" panose="020B0509040504020204" charset="0"/>
              </a:rPr>
              <a:t>   := </a:t>
            </a:r>
            <a:r>
              <a:rPr lang="en-US" dirty="0" err="1">
                <a:solidFill>
                  <a:schemeClr val="bg1"/>
                </a:solidFill>
                <a:latin typeface="Consolas" panose="020B0609020204030204" pitchFamily="49" charset="0"/>
                <a:cs typeface="Noto Sans Mono" panose="020B0509040504020204" charset="0"/>
              </a:rPr>
              <a:t>LAndExp</a:t>
            </a:r>
            <a:r>
              <a:rPr lang="en-US" dirty="0">
                <a:solidFill>
                  <a:schemeClr val="bg1"/>
                </a:solidFill>
                <a:latin typeface="Consolas" panose="020B0609020204030204" pitchFamily="49" charset="0"/>
                <a:cs typeface="Noto Sans Mono" panose="020B0509040504020204" charset="0"/>
              </a:rPr>
              <a:t> | </a:t>
            </a:r>
            <a:r>
              <a:rPr lang="en-US" dirty="0" err="1">
                <a:solidFill>
                  <a:schemeClr val="bg1"/>
                </a:solidFill>
                <a:latin typeface="Consolas" panose="020B0609020204030204" pitchFamily="49" charset="0"/>
                <a:cs typeface="Noto Sans Mono" panose="020B0509040504020204" charset="0"/>
              </a:rPr>
              <a:t>LOrExp</a:t>
            </a:r>
            <a:r>
              <a:rPr lang="en-US" dirty="0">
                <a:solidFill>
                  <a:schemeClr val="bg1"/>
                </a:solidFill>
                <a:latin typeface="Consolas" panose="020B0609020204030204" pitchFamily="49" charset="0"/>
                <a:cs typeface="Noto Sans Mono" panose="020B0509040504020204" charset="0"/>
              </a:rPr>
              <a:t> '||' </a:t>
            </a:r>
            <a:r>
              <a:rPr lang="en-US" dirty="0" err="1">
                <a:solidFill>
                  <a:schemeClr val="bg1"/>
                </a:solidFill>
                <a:latin typeface="Consolas" panose="020B0609020204030204" pitchFamily="49" charset="0"/>
                <a:cs typeface="Noto Sans Mono" panose="020B0509040504020204" charset="0"/>
              </a:rPr>
              <a:t>LAndExp</a:t>
            </a:r>
            <a:endParaRPr lang="en-US" dirty="0">
              <a:solidFill>
                <a:schemeClr val="bg1"/>
              </a:solidFill>
              <a:latin typeface="Consolas" panose="020B0609020204030204" pitchFamily="49" charset="0"/>
              <a:cs typeface="Noto Sans Mono" panose="020B0509040504020204" charset="0"/>
            </a:endParaRPr>
          </a:p>
        </p:txBody>
      </p:sp>
    </p:spTree>
    <p:extLst>
      <p:ext uri="{BB962C8B-B14F-4D97-AF65-F5344CB8AC3E}">
        <p14:creationId xmlns:p14="http://schemas.microsoft.com/office/powerpoint/2010/main" val="37570183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7355840" cy="645160"/>
            <a:chOff x="550863" y="372761"/>
            <a:chExt cx="7355840" cy="645469"/>
          </a:xfrm>
        </p:grpSpPr>
        <p:sp>
          <p:nvSpPr>
            <p:cNvPr id="13337" name="TextBox 52"/>
            <p:cNvSpPr/>
            <p:nvPr/>
          </p:nvSpPr>
          <p:spPr>
            <a:xfrm>
              <a:off x="1392238" y="372761"/>
              <a:ext cx="651446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uFillTx/>
                  <a:latin typeface="Times New Roman" panose="02020603050405020304" charset="0"/>
                  <a:ea typeface="微软雅黑" panose="020B0503020204020204" pitchFamily="34" charset="-122"/>
                  <a:sym typeface="+mn-ea"/>
                </a:rPr>
                <a:t>GVN</a:t>
              </a: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6" name="组合 5"/>
          <p:cNvGrpSpPr/>
          <p:nvPr/>
        </p:nvGrpSpPr>
        <p:grpSpPr>
          <a:xfrm>
            <a:off x="479425" y="1308735"/>
            <a:ext cx="11496040" cy="1720850"/>
            <a:chOff x="755" y="2061"/>
            <a:chExt cx="18104" cy="2710"/>
          </a:xfrm>
        </p:grpSpPr>
        <p:sp>
          <p:nvSpPr>
            <p:cNvPr id="7189" name="TextBox 52"/>
            <p:cNvSpPr/>
            <p:nvPr/>
          </p:nvSpPr>
          <p:spPr>
            <a:xfrm>
              <a:off x="755" y="2061"/>
              <a:ext cx="6659"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a:t>
              </a:r>
              <a:r>
                <a:rPr lang="zh-CN" altLang="en-US"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强化</a:t>
              </a:r>
            </a:p>
          </p:txBody>
        </p:sp>
        <p:sp>
          <p:nvSpPr>
            <p:cNvPr id="3" name="文本框 2"/>
            <p:cNvSpPr txBox="1"/>
            <p:nvPr/>
          </p:nvSpPr>
          <p:spPr>
            <a:xfrm>
              <a:off x="1096" y="2883"/>
              <a:ext cx="17763" cy="1888"/>
            </a:xfrm>
            <a:prstGeom prst="rect">
              <a:avLst/>
            </a:prstGeom>
            <a:noFill/>
          </p:spPr>
          <p:txBody>
            <a:bodyPr wrap="square" rtlCol="0">
              <a:spAutoFit/>
            </a:bodyPr>
            <a:lstStyle/>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对于函数调用，如果函数内没有调用不可 GVN 的函数，且函数传参均为标量，并且此函数没有修改全局变量，则认为此函数可 GVN</a:t>
              </a: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endParaRPr>
            </a:p>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上述过程为迭代过程，认为预定义函数均为不可 GVN 的函数</a:t>
              </a:r>
            </a:p>
          </p:txBody>
        </p:sp>
      </p:grpSp>
      <p:grpSp>
        <p:nvGrpSpPr>
          <p:cNvPr id="17" name="组合 16"/>
          <p:cNvGrpSpPr/>
          <p:nvPr/>
        </p:nvGrpSpPr>
        <p:grpSpPr>
          <a:xfrm>
            <a:off x="6168390" y="5157470"/>
            <a:ext cx="6023610" cy="1198880"/>
            <a:chOff x="9714" y="8122"/>
            <a:chExt cx="9486" cy="1888"/>
          </a:xfrm>
        </p:grpSpPr>
        <p:sp>
          <p:nvSpPr>
            <p:cNvPr id="9" name="右箭头 8"/>
            <p:cNvSpPr/>
            <p:nvPr/>
          </p:nvSpPr>
          <p:spPr>
            <a:xfrm>
              <a:off x="13343" y="8689"/>
              <a:ext cx="1360" cy="907"/>
            </a:xfrm>
            <a:prstGeom prst="rightArrow">
              <a:avLst/>
            </a:prstGeom>
            <a:noFill/>
            <a:ln w="22225">
              <a:solidFill>
                <a:schemeClr val="bg1"/>
              </a:solidFill>
            </a:ln>
          </p:spPr>
          <p:txBody>
            <a:bodyPr>
              <a:spAutoFit/>
            </a:bodyPr>
            <a:lstStyle/>
            <a:p>
              <a:pPr marL="0" lvl="0" indent="0"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14"/>
            <p:cNvSpPr txBox="1"/>
            <p:nvPr/>
          </p:nvSpPr>
          <p:spPr>
            <a:xfrm>
              <a:off x="9714" y="8122"/>
              <a:ext cx="3159" cy="1888"/>
            </a:xfrm>
            <a:prstGeom prst="rect">
              <a:avLst/>
            </a:prstGeom>
            <a:noFill/>
          </p:spPr>
          <p:txBody>
            <a:bodyPr wrap="square" rtlCol="0">
              <a:spAutoFit/>
            </a:bodyPr>
            <a:lstStyle/>
            <a:p>
              <a:pPr>
                <a:lnSpc>
                  <a:spcPct val="100000"/>
                </a:lnSpc>
                <a:spcBef>
                  <a:spcPct val="0"/>
                </a:spcBef>
                <a:spcAft>
                  <a:spcPct val="0"/>
                </a:spcAft>
              </a:pPr>
              <a:r>
                <a:rPr lang="en-US" altLang="zh-CN" sz="24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b = fun2(a);</a:t>
              </a:r>
            </a:p>
            <a:p>
              <a:pPr>
                <a:lnSpc>
                  <a:spcPct val="100000"/>
                </a:lnSpc>
                <a:spcBef>
                  <a:spcPct val="0"/>
                </a:spcBef>
                <a:spcAft>
                  <a:spcPct val="0"/>
                </a:spcAft>
              </a:pPr>
              <a:r>
                <a:rPr lang="en-US" altLang="zh-CN" sz="24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c = fun2(a);</a:t>
              </a:r>
            </a:p>
            <a:p>
              <a:pPr>
                <a:lnSpc>
                  <a:spcPct val="100000"/>
                </a:lnSpc>
                <a:spcBef>
                  <a:spcPct val="0"/>
                </a:spcBef>
                <a:spcAft>
                  <a:spcPct val="0"/>
                </a:spcAft>
              </a:pP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d = c</a:t>
              </a:r>
              <a:r>
                <a:rPr lang="zh-CN" altLang="en-US"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r>
                <a:rPr lang="zh-CN" altLang="en-US"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b;</a:t>
              </a:r>
            </a:p>
          </p:txBody>
        </p:sp>
        <p:sp>
          <p:nvSpPr>
            <p:cNvPr id="16" name="文本框 15"/>
            <p:cNvSpPr txBox="1"/>
            <p:nvPr/>
          </p:nvSpPr>
          <p:spPr>
            <a:xfrm>
              <a:off x="15406" y="8462"/>
              <a:ext cx="3794" cy="1307"/>
            </a:xfrm>
            <a:prstGeom prst="rect">
              <a:avLst/>
            </a:prstGeom>
            <a:noFill/>
          </p:spPr>
          <p:txBody>
            <a:bodyPr wrap="square" rtlCol="0">
              <a:spAutoFit/>
            </a:bodyPr>
            <a:lstStyle/>
            <a:p>
              <a:pPr>
                <a:lnSpc>
                  <a:spcPct val="100000"/>
                </a:lnSpc>
                <a:spcBef>
                  <a:spcPct val="0"/>
                </a:spcBef>
                <a:spcAft>
                  <a:spcPct val="0"/>
                </a:spcAft>
              </a:pPr>
              <a:r>
                <a:rPr lang="en-US" altLang="zh-CN" sz="24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b = func2(a); </a:t>
              </a:r>
            </a:p>
            <a:p>
              <a:pPr>
                <a:lnSpc>
                  <a:spcPct val="100000"/>
                </a:lnSpc>
                <a:spcBef>
                  <a:spcPct val="0"/>
                </a:spcBef>
                <a:spcAft>
                  <a:spcPct val="0"/>
                </a:spcAft>
              </a:pP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d = b</a:t>
              </a:r>
              <a:r>
                <a:rPr lang="zh-CN" altLang="en-US"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r>
                <a:rPr lang="zh-CN" altLang="en-US"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b;</a:t>
              </a:r>
            </a:p>
          </p:txBody>
        </p:sp>
      </p:grpSp>
      <p:grpSp>
        <p:nvGrpSpPr>
          <p:cNvPr id="7" name="组合 6"/>
          <p:cNvGrpSpPr/>
          <p:nvPr/>
        </p:nvGrpSpPr>
        <p:grpSpPr>
          <a:xfrm>
            <a:off x="767715" y="3107055"/>
            <a:ext cx="7400925" cy="3227070"/>
            <a:chOff x="1209" y="4893"/>
            <a:chExt cx="11655" cy="5082"/>
          </a:xfrm>
        </p:grpSpPr>
        <p:grpSp>
          <p:nvGrpSpPr>
            <p:cNvPr id="4" name="组合 3"/>
            <p:cNvGrpSpPr/>
            <p:nvPr/>
          </p:nvGrpSpPr>
          <p:grpSpPr>
            <a:xfrm>
              <a:off x="1322" y="5740"/>
              <a:ext cx="11542" cy="4235"/>
              <a:chOff x="1460" y="5060"/>
              <a:chExt cx="11542" cy="4235"/>
            </a:xfrm>
          </p:grpSpPr>
          <p:sp>
            <p:nvSpPr>
              <p:cNvPr id="13" name="文本框 12"/>
              <p:cNvSpPr txBox="1"/>
              <p:nvPr/>
            </p:nvSpPr>
            <p:spPr>
              <a:xfrm>
                <a:off x="1460" y="5080"/>
                <a:ext cx="4345" cy="4215"/>
              </a:xfrm>
              <a:prstGeom prst="rect">
                <a:avLst/>
              </a:prstGeom>
              <a:noFill/>
            </p:spPr>
            <p:txBody>
              <a:bodyPr wrap="square" rtlCol="0">
                <a:spAutoFit/>
              </a:bodyPr>
              <a:lstStyle/>
              <a:p>
                <a:pPr>
                  <a:lnSpc>
                    <a:spcPct val="100000"/>
                  </a:lnSpc>
                  <a:spcBef>
                    <a:spcPct val="0"/>
                  </a:spcBef>
                  <a:spcAft>
                    <a:spcPct val="0"/>
                  </a:spcAft>
                </a:pPr>
                <a:r>
                  <a:rPr lang="en-US" altLang="zh-CN" sz="24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int</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fun1(</a:t>
                </a:r>
                <a:r>
                  <a:rPr lang="en-US" altLang="zh-CN" sz="24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int</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x) {</a:t>
                </a:r>
              </a:p>
              <a:p>
                <a:pPr>
                  <a:lnSpc>
                    <a:spcPct val="100000"/>
                  </a:lnSpc>
                  <a:spcBef>
                    <a:spcPct val="0"/>
                  </a:spcBef>
                  <a:spcAft>
                    <a:spcPct val="0"/>
                  </a:spcAft>
                </a:pP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if (x &gt; 10) {</a:t>
                </a:r>
              </a:p>
              <a:p>
                <a:pPr>
                  <a:lnSpc>
                    <a:spcPct val="100000"/>
                  </a:lnSpc>
                  <a:spcBef>
                    <a:spcPct val="0"/>
                  </a:spcBef>
                  <a:spcAft>
                    <a:spcPct val="0"/>
                  </a:spcAft>
                </a:pP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4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return</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x;</a:t>
                </a:r>
              </a:p>
              <a:p>
                <a:pPr>
                  <a:lnSpc>
                    <a:spcPct val="100000"/>
                  </a:lnSpc>
                  <a:spcBef>
                    <a:spcPct val="0"/>
                  </a:spcBef>
                  <a:spcAft>
                    <a:spcPct val="0"/>
                  </a:spcAft>
                </a:pP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 else{</a:t>
                </a:r>
              </a:p>
              <a:p>
                <a:pPr>
                  <a:lnSpc>
                    <a:spcPct val="100000"/>
                  </a:lnSpc>
                  <a:spcBef>
                    <a:spcPct val="0"/>
                  </a:spcBef>
                  <a:spcAft>
                    <a:spcPct val="0"/>
                  </a:spcAft>
                </a:pP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4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return</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10;</a:t>
                </a:r>
              </a:p>
              <a:p>
                <a:pPr>
                  <a:lnSpc>
                    <a:spcPct val="100000"/>
                  </a:lnSpc>
                  <a:spcBef>
                    <a:spcPct val="0"/>
                  </a:spcBef>
                  <a:spcAft>
                    <a:spcPct val="0"/>
                  </a:spcAft>
                </a:pP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p>
              <a:p>
                <a:pPr>
                  <a:lnSpc>
                    <a:spcPct val="100000"/>
                  </a:lnSpc>
                  <a:spcBef>
                    <a:spcPct val="0"/>
                  </a:spcBef>
                  <a:spcAft>
                    <a:spcPct val="0"/>
                  </a:spcAft>
                </a:pP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p>
            </p:txBody>
          </p:sp>
          <p:sp>
            <p:nvSpPr>
              <p:cNvPr id="14" name="文本框 13"/>
              <p:cNvSpPr txBox="1"/>
              <p:nvPr/>
            </p:nvSpPr>
            <p:spPr>
              <a:xfrm>
                <a:off x="5624" y="5060"/>
                <a:ext cx="7378" cy="1888"/>
              </a:xfrm>
              <a:prstGeom prst="rect">
                <a:avLst/>
              </a:prstGeom>
              <a:noFill/>
            </p:spPr>
            <p:txBody>
              <a:bodyPr wrap="square" rtlCol="0">
                <a:spAutoFit/>
              </a:bodyPr>
              <a:lstStyle/>
              <a:p>
                <a:pPr>
                  <a:lnSpc>
                    <a:spcPct val="100000"/>
                  </a:lnSpc>
                  <a:spcBef>
                    <a:spcPct val="0"/>
                  </a:spcBef>
                  <a:spcAft>
                    <a:spcPct val="0"/>
                  </a:spcAft>
                </a:pPr>
                <a:r>
                  <a:rPr lang="en-US" altLang="zh-CN" sz="24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int</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fun2(</a:t>
                </a:r>
                <a:r>
                  <a:rPr lang="en-US" altLang="zh-CN" sz="24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int</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x) {</a:t>
                </a:r>
              </a:p>
              <a:p>
                <a:pPr>
                  <a:lnSpc>
                    <a:spcPct val="100000"/>
                  </a:lnSpc>
                  <a:spcBef>
                    <a:spcPct val="0"/>
                  </a:spcBef>
                  <a:spcAft>
                    <a:spcPct val="0"/>
                  </a:spcAft>
                </a:pP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return fun1(x) + fun1(x * x);</a:t>
                </a:r>
              </a:p>
              <a:p>
                <a:pPr>
                  <a:lnSpc>
                    <a:spcPct val="100000"/>
                  </a:lnSpc>
                  <a:spcBef>
                    <a:spcPct val="0"/>
                  </a:spcBef>
                  <a:spcAft>
                    <a:spcPct val="0"/>
                  </a:spcAft>
                </a:pP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p>
            </p:txBody>
          </p:sp>
        </p:grpSp>
        <p:sp>
          <p:nvSpPr>
            <p:cNvPr id="5" name="文本框 4"/>
            <p:cNvSpPr txBox="1"/>
            <p:nvPr/>
          </p:nvSpPr>
          <p:spPr>
            <a:xfrm>
              <a:off x="1209" y="4893"/>
              <a:ext cx="6137" cy="725"/>
            </a:xfrm>
            <a:prstGeom prst="rect">
              <a:avLst/>
            </a:prstGeom>
            <a:noFill/>
          </p:spPr>
          <p:txBody>
            <a:bodyPr wrap="square" rtlCol="0">
              <a:spAutoFit/>
            </a:bodyPr>
            <a:lstStyle/>
            <a:p>
              <a:r>
                <a:rPr lang="zh-CN" altLang="en-US" sz="2400" dirty="0">
                  <a:solidFill>
                    <a:schemeClr val="accent3">
                      <a:lumMod val="20000"/>
                      <a:lumOff val="80000"/>
                    </a:schemeClr>
                  </a:solidFill>
                  <a:uFillTx/>
                  <a:latin typeface="Times New Roman" panose="02020603050405020304" charset="0"/>
                  <a:ea typeface="微软雅黑" panose="020B0503020204020204" pitchFamily="34" charset="-122"/>
                  <a:cs typeface="Sarasa Gothic SC" panose="020B0502030000000004" pitchFamily="34" charset="-122"/>
                  <a:sym typeface="+mn-ea"/>
                </a:rPr>
                <a:t>对于可以 GVN 的函数，如</a:t>
              </a:r>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7355840" cy="645160"/>
            <a:chOff x="550863" y="372761"/>
            <a:chExt cx="7355840" cy="645469"/>
          </a:xfrm>
        </p:grpSpPr>
        <p:sp>
          <p:nvSpPr>
            <p:cNvPr id="13337" name="TextBox 52"/>
            <p:cNvSpPr/>
            <p:nvPr/>
          </p:nvSpPr>
          <p:spPr>
            <a:xfrm>
              <a:off x="1392238" y="372761"/>
              <a:ext cx="651446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uFillTx/>
                  <a:latin typeface="Times New Roman" panose="02020603050405020304" charset="0"/>
                  <a:ea typeface="微软雅黑" panose="020B0503020204020204" pitchFamily="34" charset="-122"/>
                  <a:sym typeface="+mn-ea"/>
                </a:rPr>
                <a:t>GCM</a:t>
              </a: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6" name="组合 5"/>
          <p:cNvGrpSpPr/>
          <p:nvPr/>
        </p:nvGrpSpPr>
        <p:grpSpPr>
          <a:xfrm>
            <a:off x="479425" y="1308735"/>
            <a:ext cx="11496040" cy="4904740"/>
            <a:chOff x="755" y="2061"/>
            <a:chExt cx="18104" cy="7724"/>
          </a:xfrm>
        </p:grpSpPr>
        <p:sp>
          <p:nvSpPr>
            <p:cNvPr id="7189" name="TextBox 52"/>
            <p:cNvSpPr/>
            <p:nvPr/>
          </p:nvSpPr>
          <p:spPr>
            <a:xfrm>
              <a:off x="755" y="2061"/>
              <a:ext cx="6659"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a:t>
              </a:r>
              <a:r>
                <a:rPr lang="zh-CN" altLang="en-US"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全局代码移动</a:t>
              </a:r>
            </a:p>
          </p:txBody>
        </p:sp>
        <p:sp>
          <p:nvSpPr>
            <p:cNvPr id="3" name="文本框 2"/>
            <p:cNvSpPr txBox="1"/>
            <p:nvPr/>
          </p:nvSpPr>
          <p:spPr>
            <a:xfrm>
              <a:off x="1096" y="3243"/>
              <a:ext cx="17763" cy="6542"/>
            </a:xfrm>
            <a:prstGeom prst="rect">
              <a:avLst/>
            </a:prstGeom>
            <a:noFill/>
          </p:spPr>
          <p:txBody>
            <a:bodyPr wrap="square" rtlCol="0">
              <a:spAutoFit/>
            </a:bodyPr>
            <a:lstStyle/>
            <a:p>
              <a:pPr algn="l">
                <a:lnSpc>
                  <a:spcPct val="100000"/>
                </a:lnSpc>
                <a:buClrTx/>
                <a:buSzTx/>
                <a:buFont typeface="Wingdings" panose="05000000000000000000" pitchFamily="2" charset="2"/>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对于一条指令，找到代价最低的位置，只有非 pinned 指令才会被移动</a:t>
              </a:r>
            </a:p>
            <a:p>
              <a:pPr algn="l">
                <a:lnSpc>
                  <a:spcPct val="100000"/>
                </a:lnSpc>
                <a:buClrTx/>
                <a:buSzTx/>
                <a:buFont typeface="Wingdings" panose="05000000000000000000" pitchFamily="2" charset="2"/>
              </a:pP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endParaRPr>
            </a:p>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Pinned 指令：</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Phi, Store, Call, Br 等</a:t>
              </a:r>
            </a:p>
            <a:p>
              <a:pPr algn="l">
                <a:lnSpc>
                  <a:spcPct val="100000"/>
                </a:lnSpc>
                <a:buClrTx/>
                <a:buSzTx/>
                <a:buFont typeface="Wingdings" panose="05000000000000000000" pitchFamily="2" charset="2"/>
              </a:pPr>
              <a:endParaRPr lang="zh-CN" altLang="en-US" sz="2400" i="1" dirty="0">
                <a:solidFill>
                  <a:schemeClr val="bg1"/>
                </a:solidFill>
                <a:uFillTx/>
                <a:latin typeface="Times New Roman" panose="02020603050405020304" charset="0"/>
                <a:ea typeface="微软雅黑" panose="020B0503020204020204" pitchFamily="34" charset="-122"/>
                <a:cs typeface="Arial" panose="020B0604020202020204" pitchFamily="34" charset="0"/>
                <a:sym typeface="+mn-ea"/>
              </a:endParaRPr>
            </a:p>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Schedule Early: </a:t>
              </a: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对指令 </a:t>
              </a:r>
              <a:r>
                <a:rPr lang="en-US" altLang="zh-CN" sz="2400" b="1" dirty="0" err="1">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instr</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 </a:t>
              </a: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的所有 </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use </a:t>
              </a: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，如果 </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use </a:t>
              </a: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所在的基本块 </a:t>
              </a:r>
              <a:r>
                <a:rPr lang="en-US" altLang="zh-CN" sz="2400" b="1">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A </a:t>
              </a:r>
              <a:r>
                <a:rPr lang="zh-CN" altLang="en-US" sz="2400" b="1">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的</a:t>
              </a: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支配树深度小于 </a:t>
              </a:r>
              <a:r>
                <a:rPr lang="en-US" altLang="zh-CN" sz="2400" b="1" dirty="0" err="1">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instr</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 </a:t>
              </a: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所在的基本块 </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B </a:t>
              </a: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的支配树深度，则将指令放入基本块 </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A</a:t>
              </a:r>
            </a:p>
            <a:p>
              <a:pPr algn="l">
                <a:lnSpc>
                  <a:spcPct val="100000"/>
                </a:lnSpc>
                <a:buClrTx/>
                <a:buSzTx/>
                <a:buFont typeface="Wingdings" panose="05000000000000000000" pitchFamily="2" charset="2"/>
                <a:buChar char="u"/>
              </a:pPr>
              <a:endPar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endParaRPr>
            </a:p>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Schedule Late: </a:t>
              </a: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对指令 </a:t>
              </a:r>
              <a:r>
                <a:rPr lang="en-US" altLang="zh-CN" sz="2400" b="1" dirty="0" err="1">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instr</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 </a:t>
              </a: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的所有 </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user </a:t>
              </a: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，其所在基本块在支配树上的 </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LCA </a:t>
              </a: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到 </a:t>
              </a:r>
              <a:r>
                <a:rPr lang="en-US" altLang="zh-CN" sz="2400" b="1" dirty="0" err="1">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instr</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 </a:t>
              </a: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所在的原始基本块构成的链均可以放置该指令，把 </a:t>
              </a:r>
              <a:r>
                <a:rPr lang="en-US" altLang="zh-CN" sz="2400" b="1" dirty="0" err="1">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instr</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 </a:t>
              </a: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放入循环深度最小的基本块，循环深度相同时选择支配树深度较深的基本块</a:t>
              </a:r>
              <a:endParaRPr lang="en-US" altLang="zh-CN" sz="2400" dirty="0">
                <a:solidFill>
                  <a:schemeClr val="accent3">
                    <a:lumMod val="20000"/>
                    <a:lumOff val="80000"/>
                  </a:schemeClr>
                </a:solidFill>
                <a:latin typeface="Consolas" panose="020B0609020204030204" pitchFamily="49" charset="0"/>
                <a:ea typeface="微软雅黑" panose="020B0503020204020204" pitchFamily="34" charset="-122"/>
                <a:cs typeface="Sarasa Gothic SC" panose="020B0502030000000004" pitchFamily="34" charset="-122"/>
              </a:endParaRPr>
            </a:p>
            <a:p>
              <a:pPr algn="l">
                <a:lnSpc>
                  <a:spcPct val="100000"/>
                </a:lnSpc>
                <a:buClrTx/>
                <a:buSzTx/>
                <a:buFont typeface="Wingdings" panose="05000000000000000000" pitchFamily="2" charset="2"/>
                <a:buChar char="u"/>
              </a:pPr>
              <a:endParaRPr lang="zh-CN" altLang="en-US" sz="2400" i="1" dirty="0">
                <a:solidFill>
                  <a:schemeClr val="bg1"/>
                </a:solidFill>
                <a:uFillTx/>
                <a:latin typeface="Times New Roman" panose="02020603050405020304" charset="0"/>
                <a:ea typeface="微软雅黑" panose="020B0503020204020204" pitchFamily="34" charset="-122"/>
                <a:cs typeface="Arial" panose="020B0604020202020204" pitchFamily="34" charset="0"/>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7355840" cy="645160"/>
            <a:chOff x="550863" y="372761"/>
            <a:chExt cx="7355840" cy="645469"/>
          </a:xfrm>
        </p:grpSpPr>
        <p:sp>
          <p:nvSpPr>
            <p:cNvPr id="13337" name="TextBox 52"/>
            <p:cNvSpPr/>
            <p:nvPr/>
          </p:nvSpPr>
          <p:spPr>
            <a:xfrm>
              <a:off x="1392238" y="372761"/>
              <a:ext cx="651446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uFillTx/>
                  <a:latin typeface="Times New Roman" panose="02020603050405020304" charset="0"/>
                  <a:ea typeface="微软雅黑" panose="020B0503020204020204" pitchFamily="34" charset="-122"/>
                  <a:sym typeface="+mn-ea"/>
                </a:rPr>
                <a:t>LCSSA</a:t>
              </a: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6" name="组合 5"/>
          <p:cNvGrpSpPr/>
          <p:nvPr/>
        </p:nvGrpSpPr>
        <p:grpSpPr>
          <a:xfrm>
            <a:off x="479425" y="1308735"/>
            <a:ext cx="11496040" cy="1720850"/>
            <a:chOff x="755" y="2061"/>
            <a:chExt cx="18104" cy="2710"/>
          </a:xfrm>
        </p:grpSpPr>
        <p:sp>
          <p:nvSpPr>
            <p:cNvPr id="7189" name="TextBox 52"/>
            <p:cNvSpPr/>
            <p:nvPr/>
          </p:nvSpPr>
          <p:spPr>
            <a:xfrm>
              <a:off x="755" y="2061"/>
              <a:ext cx="6659"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·LCSSA</a:t>
              </a:r>
            </a:p>
          </p:txBody>
        </p:sp>
        <p:sp>
          <p:nvSpPr>
            <p:cNvPr id="3" name="文本框 2"/>
            <p:cNvSpPr txBox="1"/>
            <p:nvPr/>
          </p:nvSpPr>
          <p:spPr>
            <a:xfrm>
              <a:off x="1096" y="2883"/>
              <a:ext cx="17763" cy="1888"/>
            </a:xfrm>
            <a:prstGeom prst="rect">
              <a:avLst/>
            </a:prstGeom>
            <a:noFill/>
          </p:spPr>
          <p:txBody>
            <a:bodyPr wrap="square" rtlCol="0">
              <a:spAutoFit/>
            </a:bodyPr>
            <a:lstStyle/>
            <a:p>
              <a:pPr marL="0" lvl="5"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对于在循环中定义，且有在此循环外的使用的变量，在该循环的 exit 块添加冗余的 phi 指令</a:t>
              </a: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endParaRPr>
            </a:p>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在进行循环优化的时候，可以只考虑对冗余 phi 的影响</a:t>
              </a:r>
            </a:p>
          </p:txBody>
        </p:sp>
      </p:grpSp>
      <p:sp>
        <p:nvSpPr>
          <p:cNvPr id="2" name="TextBox 52"/>
          <p:cNvSpPr/>
          <p:nvPr/>
        </p:nvSpPr>
        <p:spPr>
          <a:xfrm>
            <a:off x="479425" y="3111500"/>
            <a:ext cx="4228465"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a:t>
            </a:r>
            <a:r>
              <a:rPr lang="zh-CN" altLang="en-US"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代码示例</a:t>
            </a:r>
          </a:p>
        </p:txBody>
      </p:sp>
      <p:sp>
        <p:nvSpPr>
          <p:cNvPr id="4" name="文本框 3"/>
          <p:cNvSpPr txBox="1"/>
          <p:nvPr/>
        </p:nvSpPr>
        <p:spPr>
          <a:xfrm>
            <a:off x="960755" y="3633470"/>
            <a:ext cx="2471420" cy="2861310"/>
          </a:xfrm>
          <a:prstGeom prst="rect">
            <a:avLst/>
          </a:prstGeom>
          <a:noFill/>
        </p:spPr>
        <p:txBody>
          <a:bodyPr wrap="square" rtlCol="0">
            <a:spAutoFit/>
          </a:bodyPr>
          <a:lstStyle/>
          <a:p>
            <a:pPr>
              <a:lnSpc>
                <a:spcPct val="100000"/>
              </a:lnSpc>
              <a:spcBef>
                <a:spcPct val="0"/>
              </a:spcBef>
              <a:spcAft>
                <a:spcPct val="0"/>
              </a:spcAft>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c = ...;</a:t>
            </a:r>
          </a:p>
          <a:p>
            <a:pPr>
              <a:lnSpc>
                <a:spcPct val="100000"/>
              </a:lnSpc>
              <a:spcBef>
                <a:spcPct val="0"/>
              </a:spcBef>
              <a:spcAft>
                <a:spcPct val="0"/>
              </a:spcAft>
            </a:pPr>
            <a:r>
              <a:rPr lang="en-US" altLang="zh-CN" sz="2000" b="1" dirty="0">
                <a:solidFill>
                  <a:schemeClr val="accent4"/>
                </a:solidFill>
                <a:latin typeface="Times New Roman Bold" panose="02020603050405020304" charset="0"/>
                <a:ea typeface="思源黑体 CN Normal" panose="020B0500000000000000" pitchFamily="34" charset="-122"/>
                <a:cs typeface="Times New Roman Bold" panose="02020603050405020304" charset="0"/>
              </a:rPr>
              <a:t>for</a:t>
            </a: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 {</a:t>
            </a:r>
          </a:p>
          <a:p>
            <a:pPr>
              <a:lnSpc>
                <a:spcPct val="100000"/>
              </a:lnSpc>
              <a:spcBef>
                <a:spcPct val="0"/>
              </a:spcBef>
              <a:spcAft>
                <a:spcPct val="0"/>
              </a:spcAft>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if (c)</a:t>
            </a:r>
          </a:p>
          <a:p>
            <a:pPr>
              <a:lnSpc>
                <a:spcPct val="100000"/>
              </a:lnSpc>
              <a:spcBef>
                <a:spcPct val="0"/>
              </a:spcBef>
              <a:spcAft>
                <a:spcPct val="0"/>
              </a:spcAft>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X1 = ...</a:t>
            </a:r>
          </a:p>
          <a:p>
            <a:pPr algn="l">
              <a:lnSpc>
                <a:spcPct val="100000"/>
              </a:lnSpc>
              <a:buClrTx/>
              <a:buSzTx/>
              <a:buNone/>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else</a:t>
            </a:r>
          </a:p>
          <a:p>
            <a:pPr>
              <a:lnSpc>
                <a:spcPct val="100000"/>
              </a:lnSpc>
              <a:spcBef>
                <a:spcPct val="0"/>
              </a:spcBef>
              <a:spcAft>
                <a:spcPct val="0"/>
              </a:spcAft>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X2 = ...</a:t>
            </a:r>
          </a:p>
          <a:p>
            <a:pPr>
              <a:lnSpc>
                <a:spcPct val="100000"/>
              </a:lnSpc>
              <a:spcBef>
                <a:spcPct val="0"/>
              </a:spcBef>
              <a:spcAft>
                <a:spcPct val="0"/>
              </a:spcAft>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X3 = </a:t>
            </a:r>
            <a:r>
              <a:rPr lang="en-US" altLang="zh-CN" sz="2000" b="1" dirty="0">
                <a:solidFill>
                  <a:schemeClr val="accent4"/>
                </a:solidFill>
                <a:latin typeface="Times New Roman Bold" panose="02020603050405020304" charset="0"/>
                <a:ea typeface="思源黑体 CN Normal" panose="020B0500000000000000" pitchFamily="34" charset="-122"/>
                <a:cs typeface="Times New Roman Bold" panose="02020603050405020304" charset="0"/>
              </a:rPr>
              <a:t>phi</a:t>
            </a: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(X1, X2);</a:t>
            </a:r>
          </a:p>
          <a:p>
            <a:pPr>
              <a:lnSpc>
                <a:spcPct val="100000"/>
              </a:lnSpc>
              <a:spcBef>
                <a:spcPct val="0"/>
              </a:spcBef>
              <a:spcAft>
                <a:spcPct val="0"/>
              </a:spcAft>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p>
          <a:p>
            <a:pPr>
              <a:lnSpc>
                <a:spcPct val="100000"/>
              </a:lnSpc>
              <a:spcBef>
                <a:spcPct val="0"/>
              </a:spcBef>
              <a:spcAft>
                <a:spcPct val="0"/>
              </a:spcAft>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 X3 + </a:t>
            </a:r>
            <a:r>
              <a:rPr lang="en-US" altLang="zh-CN" sz="2000" b="1" dirty="0">
                <a:solidFill>
                  <a:schemeClr val="accent2">
                    <a:lumMod val="75000"/>
                  </a:schemeClr>
                </a:solidFill>
                <a:latin typeface="Times New Roman Bold" panose="02020603050405020304" charset="0"/>
                <a:ea typeface="思源黑体 CN Normal" panose="020B0500000000000000" pitchFamily="34" charset="-122"/>
                <a:cs typeface="Times New Roman Bold" panose="02020603050405020304" charset="0"/>
              </a:rPr>
              <a:t>4</a:t>
            </a: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p>
        </p:txBody>
      </p:sp>
      <p:sp>
        <p:nvSpPr>
          <p:cNvPr id="5" name="文本框 4"/>
          <p:cNvSpPr txBox="1"/>
          <p:nvPr/>
        </p:nvSpPr>
        <p:spPr>
          <a:xfrm>
            <a:off x="4911725" y="3429000"/>
            <a:ext cx="2518410" cy="3476625"/>
          </a:xfrm>
          <a:prstGeom prst="rect">
            <a:avLst/>
          </a:prstGeom>
          <a:noFill/>
        </p:spPr>
        <p:txBody>
          <a:bodyPr wrap="square" rtlCol="0">
            <a:spAutoFit/>
          </a:bodyPr>
          <a:lstStyle/>
          <a:p>
            <a:pPr algn="l" fontAlgn="base">
              <a:lnSpc>
                <a:spcPct val="100000"/>
              </a:lnSpc>
              <a:buClrTx/>
              <a:buSzTx/>
              <a:buNone/>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c = ...;</a:t>
            </a:r>
          </a:p>
          <a:p>
            <a:pPr algn="l" fontAlgn="base">
              <a:lnSpc>
                <a:spcPct val="100000"/>
              </a:lnSpc>
              <a:buClrTx/>
              <a:buSzTx/>
              <a:buNone/>
            </a:pPr>
            <a:r>
              <a:rPr lang="en-US" altLang="zh-CN" sz="2000" b="1" dirty="0">
                <a:solidFill>
                  <a:schemeClr val="accent4"/>
                </a:solidFill>
                <a:latin typeface="Times New Roman Bold" panose="02020603050405020304" charset="0"/>
                <a:ea typeface="思源黑体 CN Normal" panose="020B0500000000000000" pitchFamily="34" charset="-122"/>
                <a:cs typeface="Times New Roman Bold" panose="02020603050405020304" charset="0"/>
              </a:rPr>
              <a:t>for</a:t>
            </a: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 {</a:t>
            </a:r>
          </a:p>
          <a:p>
            <a:pPr algn="l" fontAlgn="base">
              <a:lnSpc>
                <a:spcPct val="100000"/>
              </a:lnSpc>
              <a:buClrTx/>
              <a:buSzTx/>
              <a:buNone/>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if (c)</a:t>
            </a:r>
          </a:p>
          <a:p>
            <a:pPr algn="l" fontAlgn="base">
              <a:lnSpc>
                <a:spcPct val="100000"/>
              </a:lnSpc>
              <a:buClrTx/>
              <a:buSzTx/>
              <a:buNone/>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X1 = ...</a:t>
            </a:r>
          </a:p>
          <a:p>
            <a:pPr algn="l" fontAlgn="base">
              <a:lnSpc>
                <a:spcPct val="100000"/>
              </a:lnSpc>
              <a:buClrTx/>
              <a:buSzTx/>
              <a:buNone/>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else</a:t>
            </a:r>
          </a:p>
          <a:p>
            <a:pPr algn="l" fontAlgn="base">
              <a:lnSpc>
                <a:spcPct val="100000"/>
              </a:lnSpc>
              <a:buClrTx/>
              <a:buSzTx/>
              <a:buNone/>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X2 = ...</a:t>
            </a:r>
          </a:p>
          <a:p>
            <a:pPr algn="l" fontAlgn="base">
              <a:lnSpc>
                <a:spcPct val="100000"/>
              </a:lnSpc>
              <a:buClrTx/>
              <a:buSzTx/>
              <a:buNone/>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X3 = </a:t>
            </a:r>
            <a:r>
              <a:rPr lang="en-US" altLang="zh-CN" sz="2000" b="1" dirty="0">
                <a:solidFill>
                  <a:schemeClr val="accent4"/>
                </a:solidFill>
                <a:latin typeface="Times New Roman Bold" panose="02020603050405020304" charset="0"/>
                <a:ea typeface="思源黑体 CN Normal" panose="020B0500000000000000" pitchFamily="34" charset="-122"/>
                <a:cs typeface="Times New Roman Bold" panose="02020603050405020304" charset="0"/>
              </a:rPr>
              <a:t>ph</a:t>
            </a: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i(X1, X2);</a:t>
            </a:r>
          </a:p>
          <a:p>
            <a:pPr algn="l" fontAlgn="base">
              <a:lnSpc>
                <a:spcPct val="100000"/>
              </a:lnSpc>
              <a:buClrTx/>
              <a:buSzTx/>
              <a:buNone/>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p>
          <a:p>
            <a:pPr algn="l" fontAlgn="base">
              <a:lnSpc>
                <a:spcPct val="100000"/>
              </a:lnSpc>
              <a:buClrTx/>
              <a:buSzTx/>
              <a:buNone/>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X4 = </a:t>
            </a:r>
            <a:r>
              <a:rPr lang="en-US" altLang="zh-CN" sz="2000" b="1" dirty="0">
                <a:solidFill>
                  <a:schemeClr val="accent4"/>
                </a:solidFill>
                <a:latin typeface="Times New Roman Bold" panose="02020603050405020304" charset="0"/>
                <a:ea typeface="思源黑体 CN Normal" panose="020B0500000000000000" pitchFamily="34" charset="-122"/>
                <a:cs typeface="Times New Roman Bold" panose="02020603050405020304" charset="0"/>
              </a:rPr>
              <a:t>phi</a:t>
            </a: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(X3);</a:t>
            </a:r>
          </a:p>
          <a:p>
            <a:pPr algn="l" fontAlgn="base">
              <a:lnSpc>
                <a:spcPct val="100000"/>
              </a:lnSpc>
              <a:buClrTx/>
              <a:buSzTx/>
              <a:buNone/>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 X4 + </a:t>
            </a:r>
            <a:r>
              <a:rPr lang="en-US" altLang="zh-CN" sz="2000" b="1" dirty="0">
                <a:solidFill>
                  <a:schemeClr val="accent2">
                    <a:lumMod val="75000"/>
                  </a:schemeClr>
                </a:solidFill>
                <a:latin typeface="Times New Roman Bold" panose="02020603050405020304" charset="0"/>
                <a:ea typeface="思源黑体 CN Normal" panose="020B0500000000000000" pitchFamily="34" charset="-122"/>
                <a:cs typeface="Times New Roman Bold" panose="02020603050405020304" charset="0"/>
              </a:rPr>
              <a:t>4</a:t>
            </a: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p>
          <a:p>
            <a:pPr algn="l">
              <a:buClrTx/>
              <a:buSzTx/>
              <a:buNone/>
            </a:pPr>
            <a:endPar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endParaRPr>
          </a:p>
        </p:txBody>
      </p:sp>
      <p:pic>
        <p:nvPicPr>
          <p:cNvPr id="18" name="图片 17"/>
          <p:cNvPicPr>
            <a:picLocks noChangeAspect="1"/>
          </p:cNvPicPr>
          <p:nvPr/>
        </p:nvPicPr>
        <p:blipFill>
          <a:blip r:embed="rId2"/>
          <a:stretch>
            <a:fillRect/>
          </a:stretch>
        </p:blipFill>
        <p:spPr>
          <a:xfrm>
            <a:off x="7752526" y="3633555"/>
            <a:ext cx="3109761" cy="2786295"/>
          </a:xfrm>
          <a:prstGeom prst="rect">
            <a:avLst/>
          </a:prstGeom>
        </p:spPr>
      </p:pic>
      <p:sp>
        <p:nvSpPr>
          <p:cNvPr id="7" name="右箭头 6"/>
          <p:cNvSpPr/>
          <p:nvPr/>
        </p:nvSpPr>
        <p:spPr>
          <a:xfrm>
            <a:off x="3740150" y="4775835"/>
            <a:ext cx="863600" cy="575945"/>
          </a:xfrm>
          <a:prstGeom prst="rightArrow">
            <a:avLst/>
          </a:prstGeom>
          <a:noFill/>
          <a:ln w="22225">
            <a:solidFill>
              <a:schemeClr val="bg1"/>
            </a:solidFill>
          </a:ln>
        </p:spPr>
        <p:txBody>
          <a:bodyPr>
            <a:spAutoFit/>
          </a:bodyPr>
          <a:lstStyle/>
          <a:p>
            <a:pPr marL="0" lvl="0" indent="0"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P spid="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7355840" cy="645160"/>
            <a:chOff x="550863" y="372761"/>
            <a:chExt cx="7355840" cy="645469"/>
          </a:xfrm>
        </p:grpSpPr>
        <p:sp>
          <p:nvSpPr>
            <p:cNvPr id="13337" name="TextBox 52"/>
            <p:cNvSpPr/>
            <p:nvPr/>
          </p:nvSpPr>
          <p:spPr>
            <a:xfrm>
              <a:off x="1392238" y="372761"/>
              <a:ext cx="651446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黑体" panose="02010609060101010101" charset="-122"/>
                  <a:ea typeface="黑体" panose="02010609060101010101" charset="-122"/>
                  <a:sym typeface="+mn-ea"/>
                </a:rPr>
                <a:t>分支提升</a:t>
              </a:r>
              <a:endParaRPr lang="zh-CN" altLang="en-US" sz="3600" b="1" dirty="0">
                <a:solidFill>
                  <a:schemeClr val="bg1"/>
                </a:solidFill>
                <a:uFillTx/>
                <a:latin typeface="Times New Roman" panose="02020603050405020304" charset="0"/>
                <a:ea typeface="微软雅黑" panose="020B0503020204020204" pitchFamily="34" charset="-122"/>
                <a:sym typeface="+mn-ea"/>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3" name="文本框 2"/>
          <p:cNvSpPr txBox="1"/>
          <p:nvPr/>
        </p:nvSpPr>
        <p:spPr>
          <a:xfrm>
            <a:off x="576580" y="1196975"/>
            <a:ext cx="4418330" cy="1938020"/>
          </a:xfrm>
          <a:prstGeom prst="rect">
            <a:avLst/>
          </a:prstGeom>
          <a:noFill/>
        </p:spPr>
        <p:txBody>
          <a:bodyPr wrap="square" rtlCol="0">
            <a:spAutoFit/>
          </a:bodyPr>
          <a:lstStyle/>
          <a:p>
            <a:pPr>
              <a:lnSpc>
                <a:spcPct val="125000"/>
              </a:lnSpc>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对于循环内的 const 分支（即 cond 为循环不变量的 branch 指令），可以提出循环，进一步优化后，有较高的效率提升。</a:t>
            </a:r>
          </a:p>
        </p:txBody>
      </p:sp>
      <p:sp>
        <p:nvSpPr>
          <p:cNvPr id="7" name="右箭头 6"/>
          <p:cNvSpPr/>
          <p:nvPr/>
        </p:nvSpPr>
        <p:spPr>
          <a:xfrm>
            <a:off x="4357370" y="4531995"/>
            <a:ext cx="863600" cy="575945"/>
          </a:xfrm>
          <a:prstGeom prst="rightArrow">
            <a:avLst/>
          </a:prstGeom>
          <a:noFill/>
          <a:ln w="22225">
            <a:solidFill>
              <a:schemeClr val="bg1"/>
            </a:solidFill>
          </a:ln>
        </p:spPr>
        <p:txBody>
          <a:bodyPr>
            <a:spAutoFit/>
          </a:bodyPr>
          <a:lstStyle/>
          <a:p>
            <a:pPr marL="0" lvl="0" indent="0"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9" name="文本框 8"/>
          <p:cNvSpPr txBox="1"/>
          <p:nvPr/>
        </p:nvSpPr>
        <p:spPr>
          <a:xfrm>
            <a:off x="1416050" y="3141345"/>
            <a:ext cx="2498090" cy="3476625"/>
          </a:xfrm>
          <a:prstGeom prst="rect">
            <a:avLst/>
          </a:prstGeom>
          <a:noFill/>
        </p:spPr>
        <p:txBody>
          <a:bodyPr wrap="square" rtlCol="0">
            <a:spAutoFit/>
          </a:bodyPr>
          <a:lstStyle/>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c = ...;</a:t>
            </a:r>
          </a:p>
          <a:p>
            <a:pPr>
              <a:lnSpc>
                <a:spcPct val="100000"/>
              </a:lnSpc>
              <a:spcBef>
                <a:spcPct val="0"/>
              </a:spcBef>
              <a:spcAft>
                <a:spcPct val="0"/>
              </a:spcAft>
            </a:pP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for</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 {</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if</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(c)</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X1 = ...</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else</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X2 = ...</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X3 =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phi</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(X1, X2);</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X4 =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phi</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(X3);</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 X4 + 4</a:t>
            </a:r>
            <a:r>
              <a:rPr lang="zh-CN" altLang="en-US"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p>
          <a:p>
            <a:pPr>
              <a:lnSpc>
                <a:spcPct val="100000"/>
              </a:lnSpc>
            </a:pPr>
            <a:endPar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endParaRPr>
          </a:p>
        </p:txBody>
      </p:sp>
      <p:sp>
        <p:nvSpPr>
          <p:cNvPr id="11" name="文本框 10"/>
          <p:cNvSpPr txBox="1"/>
          <p:nvPr/>
        </p:nvSpPr>
        <p:spPr>
          <a:xfrm>
            <a:off x="5664200" y="404495"/>
            <a:ext cx="2720340" cy="6247130"/>
          </a:xfrm>
          <a:prstGeom prst="rect">
            <a:avLst/>
          </a:prstGeom>
          <a:noFill/>
        </p:spPr>
        <p:txBody>
          <a:bodyPr wrap="square" rtlCol="0">
            <a:spAutoFit/>
          </a:bodyPr>
          <a:lstStyle/>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c = ...;</a:t>
            </a:r>
          </a:p>
          <a:p>
            <a:pPr>
              <a:lnSpc>
                <a:spcPct val="100000"/>
              </a:lnSpc>
              <a:spcBef>
                <a:spcPct val="0"/>
              </a:spcBef>
              <a:spcAft>
                <a:spcPct val="0"/>
              </a:spcAft>
            </a:pP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if</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(c) {</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for</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 {</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if</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(true)</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X1 = ...</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else</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X2 = ...</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X3 =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phi</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(X1, X2);</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else</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for</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 {</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if</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(false)</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X1' = ...</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else</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X2' = ...</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X3' =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phi</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(X1', X2');</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X4 =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phi</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(X3, X3’)</a:t>
            </a:r>
          </a:p>
          <a:p>
            <a:pPr>
              <a:lnSpc>
                <a:spcPct val="10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 X4 + 4</a:t>
            </a:r>
            <a:r>
              <a:rPr lang="zh-CN" altLang="en-US"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p>
        </p:txBody>
      </p:sp>
      <p:sp>
        <p:nvSpPr>
          <p:cNvPr id="15" name="文本框 14"/>
          <p:cNvSpPr txBox="1"/>
          <p:nvPr/>
        </p:nvSpPr>
        <p:spPr>
          <a:xfrm>
            <a:off x="9696450" y="1266190"/>
            <a:ext cx="2214880" cy="4523105"/>
          </a:xfrm>
          <a:prstGeom prst="rect">
            <a:avLst/>
          </a:prstGeom>
          <a:noFill/>
        </p:spPr>
        <p:txBody>
          <a:bodyPr wrap="square" rtlCol="0">
            <a:spAutoFit/>
          </a:bodyPr>
          <a:lstStyle/>
          <a:p>
            <a:pPr fontAlgn="base">
              <a:lnSpc>
                <a:spcPct val="12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c = ...;</a:t>
            </a:r>
          </a:p>
          <a:p>
            <a:pPr fontAlgn="base">
              <a:lnSpc>
                <a:spcPct val="120000"/>
              </a:lnSpc>
              <a:spcBef>
                <a:spcPct val="0"/>
              </a:spcBef>
              <a:spcAft>
                <a:spcPct val="0"/>
              </a:spcAft>
            </a:pP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if</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(c) {</a:t>
            </a:r>
          </a:p>
          <a:p>
            <a:pPr fontAlgn="base">
              <a:lnSpc>
                <a:spcPct val="12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for</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 {</a:t>
            </a:r>
          </a:p>
          <a:p>
            <a:pPr fontAlgn="base">
              <a:lnSpc>
                <a:spcPct val="12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X3 = ...</a:t>
            </a:r>
          </a:p>
          <a:p>
            <a:pPr fontAlgn="base">
              <a:lnSpc>
                <a:spcPct val="12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p>
          <a:p>
            <a:pPr fontAlgn="base">
              <a:lnSpc>
                <a:spcPct val="12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else</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p>
          <a:p>
            <a:pPr fontAlgn="base">
              <a:lnSpc>
                <a:spcPct val="12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for</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 {</a:t>
            </a:r>
          </a:p>
          <a:p>
            <a:pPr fontAlgn="base">
              <a:lnSpc>
                <a:spcPct val="12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X3' = ...</a:t>
            </a:r>
          </a:p>
          <a:p>
            <a:pPr fontAlgn="base">
              <a:lnSpc>
                <a:spcPct val="12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p>
          <a:p>
            <a:pPr fontAlgn="base">
              <a:lnSpc>
                <a:spcPct val="12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a:t>
            </a:r>
          </a:p>
          <a:p>
            <a:pPr fontAlgn="base">
              <a:lnSpc>
                <a:spcPct val="12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X4 = </a:t>
            </a:r>
            <a:r>
              <a:rPr lang="en-US" altLang="zh-CN" sz="2000" b="1" dirty="0">
                <a:solidFill>
                  <a:schemeClr val="accent4"/>
                </a:solidFill>
                <a:latin typeface="Times New Roman Regular" panose="02020603050405020304" charset="0"/>
                <a:ea typeface="思源黑体 CN Normal" panose="020B0500000000000000" pitchFamily="34" charset="-122"/>
                <a:cs typeface="Times New Roman Regular" panose="02020603050405020304" charset="0"/>
              </a:rPr>
              <a:t>phi</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(X3, X3’)</a:t>
            </a:r>
          </a:p>
          <a:p>
            <a:pPr fontAlgn="base">
              <a:lnSpc>
                <a:spcPct val="120000"/>
              </a:lnSpc>
              <a:spcBef>
                <a:spcPct val="0"/>
              </a:spcBef>
              <a:spcAft>
                <a:spcPct val="0"/>
              </a:spcAft>
            </a:pP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 X4 + 4</a:t>
            </a:r>
            <a:r>
              <a:rPr lang="zh-CN" altLang="en-US"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a:t>
            </a:r>
            <a:r>
              <a:rPr lang="en-US" altLang="zh-CN" sz="20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p>
        </p:txBody>
      </p:sp>
      <p:sp>
        <p:nvSpPr>
          <p:cNvPr id="8" name="右箭头 7"/>
          <p:cNvSpPr/>
          <p:nvPr/>
        </p:nvSpPr>
        <p:spPr>
          <a:xfrm>
            <a:off x="8608695" y="3213100"/>
            <a:ext cx="863600" cy="575945"/>
          </a:xfrm>
          <a:prstGeom prst="rightArrow">
            <a:avLst/>
          </a:prstGeom>
          <a:noFill/>
          <a:ln w="22225">
            <a:solidFill>
              <a:schemeClr val="bg1"/>
            </a:solidFill>
          </a:ln>
        </p:spPr>
        <p:txBody>
          <a:bodyPr>
            <a:spAutoFit/>
          </a:bodyPr>
          <a:lstStyle/>
          <a:p>
            <a:pPr marL="0" lvl="0" indent="0"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P spid="11" grpId="0"/>
      <p:bldP spid="15" grpId="0"/>
      <p:bldP spid="8"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3549650" cy="645160"/>
            <a:chOff x="550863" y="372761"/>
            <a:chExt cx="3549650" cy="645469"/>
          </a:xfrm>
        </p:grpSpPr>
        <p:sp>
          <p:nvSpPr>
            <p:cNvPr id="13337" name="TextBox 52"/>
            <p:cNvSpPr/>
            <p:nvPr/>
          </p:nvSpPr>
          <p:spPr>
            <a:xfrm>
              <a:off x="1392238" y="372761"/>
              <a:ext cx="270827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死代码删除</a:t>
              </a: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2" name="组合 1"/>
          <p:cNvGrpSpPr/>
          <p:nvPr/>
        </p:nvGrpSpPr>
        <p:grpSpPr>
          <a:xfrm>
            <a:off x="479425" y="1308735"/>
            <a:ext cx="7735570" cy="1351915"/>
            <a:chOff x="755" y="2061"/>
            <a:chExt cx="12182" cy="2129"/>
          </a:xfrm>
        </p:grpSpPr>
        <p:sp>
          <p:nvSpPr>
            <p:cNvPr id="7189" name="TextBox 52"/>
            <p:cNvSpPr/>
            <p:nvPr/>
          </p:nvSpPr>
          <p:spPr>
            <a:xfrm>
              <a:off x="755" y="2061"/>
              <a:ext cx="6659"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构造指令的调用闭包：</a:t>
              </a:r>
            </a:p>
          </p:txBody>
        </p:sp>
        <p:sp>
          <p:nvSpPr>
            <p:cNvPr id="3" name="文本框 2"/>
            <p:cNvSpPr txBox="1"/>
            <p:nvPr/>
          </p:nvSpPr>
          <p:spPr>
            <a:xfrm>
              <a:off x="1323" y="2883"/>
              <a:ext cx="11614" cy="1307"/>
            </a:xfrm>
            <a:prstGeom prst="rect">
              <a:avLst/>
            </a:prstGeom>
            <a:noFill/>
          </p:spPr>
          <p:txBody>
            <a:bodyPr wrap="square" rtlCol="0">
              <a:spAutoFit/>
            </a:bodyPr>
            <a:lstStyle/>
            <a:p>
              <a:pPr marL="285750" lvl="5"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定义 Store, Branch, Return, Call 等为有副作用的指令 </a:t>
              </a: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endParaRPr>
            </a:p>
            <a:p>
              <a:pPr marL="285750" lvl="5"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删除不包含有副作用指令的闭包</a:t>
              </a:r>
            </a:p>
          </p:txBody>
        </p:sp>
      </p:grpSp>
      <p:grpSp>
        <p:nvGrpSpPr>
          <p:cNvPr id="4" name="组合 3"/>
          <p:cNvGrpSpPr/>
          <p:nvPr/>
        </p:nvGrpSpPr>
        <p:grpSpPr>
          <a:xfrm>
            <a:off x="479425" y="3093720"/>
            <a:ext cx="7735570" cy="1351915"/>
            <a:chOff x="754" y="2326"/>
            <a:chExt cx="12182" cy="2129"/>
          </a:xfrm>
        </p:grpSpPr>
        <p:sp>
          <p:nvSpPr>
            <p:cNvPr id="5" name="TextBox 52"/>
            <p:cNvSpPr/>
            <p:nvPr/>
          </p:nvSpPr>
          <p:spPr>
            <a:xfrm>
              <a:off x="754" y="2326"/>
              <a:ext cx="6659"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sym typeface="+mn-ea"/>
                </a:rPr>
                <a:t>删除无用循环：</a:t>
              </a: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文本框 5"/>
            <p:cNvSpPr txBox="1"/>
            <p:nvPr/>
          </p:nvSpPr>
          <p:spPr>
            <a:xfrm>
              <a:off x="1322" y="3148"/>
              <a:ext cx="11614" cy="1307"/>
            </a:xfrm>
            <a:prstGeom prst="rect">
              <a:avLst/>
            </a:prstGeom>
            <a:noFill/>
          </p:spPr>
          <p:txBody>
            <a:bodyPr wrap="square" rtlCol="0">
              <a:spAutoFit/>
            </a:bodyPr>
            <a:lstStyle/>
            <a:p>
              <a:pPr marL="285750"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只进行迭代变量的运算，或者循环内定义的变量在循环外没有使用</a:t>
              </a:r>
              <a:r>
                <a:rPr lang="zh-CN" altLang="en-US" sz="2400" dirty="0">
                  <a:solidFill>
                    <a:schemeClr val="accent3">
                      <a:lumMod val="20000"/>
                      <a:lumOff val="80000"/>
                    </a:schemeClr>
                  </a:solidFill>
                  <a:uFillTx/>
                  <a:latin typeface="Times New Roman" panose="02020603050405020304" charset="0"/>
                  <a:ea typeface="微软雅黑" panose="020B0503020204020204" pitchFamily="34" charset="-122"/>
                  <a:cs typeface="Sarasa Gothic SC" panose="020B0502030000000004" pitchFamily="34" charset="-122"/>
                  <a:sym typeface="+mn-ea"/>
                </a:rPr>
                <a:t> </a:t>
              </a:r>
            </a:p>
          </p:txBody>
        </p:sp>
      </p:grpSp>
      <p:grpSp>
        <p:nvGrpSpPr>
          <p:cNvPr id="12" name="组合 11"/>
          <p:cNvGrpSpPr/>
          <p:nvPr/>
        </p:nvGrpSpPr>
        <p:grpSpPr>
          <a:xfrm>
            <a:off x="479425" y="4797425"/>
            <a:ext cx="7735570" cy="1351915"/>
            <a:chOff x="869" y="7101"/>
            <a:chExt cx="12182" cy="2129"/>
          </a:xfrm>
        </p:grpSpPr>
        <p:sp>
          <p:nvSpPr>
            <p:cNvPr id="9" name="TextBox 52"/>
            <p:cNvSpPr/>
            <p:nvPr/>
          </p:nvSpPr>
          <p:spPr>
            <a:xfrm>
              <a:off x="869" y="7101"/>
              <a:ext cx="6659"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删除无用函数调用：</a:t>
              </a:r>
            </a:p>
          </p:txBody>
        </p:sp>
        <p:sp>
          <p:nvSpPr>
            <p:cNvPr id="10" name="文本框 9"/>
            <p:cNvSpPr txBox="1"/>
            <p:nvPr/>
          </p:nvSpPr>
          <p:spPr>
            <a:xfrm>
              <a:off x="1437" y="7923"/>
              <a:ext cx="11614" cy="1307"/>
            </a:xfrm>
            <a:prstGeom prst="rect">
              <a:avLst/>
            </a:prstGeom>
            <a:noFill/>
          </p:spPr>
          <p:txBody>
            <a:bodyPr wrap="square" rtlCol="0">
              <a:spAutoFit/>
            </a:bodyPr>
            <a:lstStyle/>
            <a:p>
              <a:pPr marL="285750"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对于无副作用的函数，如果其返回值没有被使用，则删除此调用 </a:t>
              </a:r>
            </a:p>
          </p:txBody>
        </p:sp>
      </p:grpSp>
      <p:sp>
        <p:nvSpPr>
          <p:cNvPr id="13" name="文本框 12"/>
          <p:cNvSpPr txBox="1"/>
          <p:nvPr/>
        </p:nvSpPr>
        <p:spPr>
          <a:xfrm>
            <a:off x="8214710" y="2655437"/>
            <a:ext cx="3880135" cy="2749550"/>
          </a:xfrm>
          <a:prstGeom prst="rect">
            <a:avLst/>
          </a:prstGeom>
          <a:noFill/>
        </p:spPr>
        <p:txBody>
          <a:bodyPr wrap="square" rtlCol="0">
            <a:spAutoFit/>
          </a:bodyPr>
          <a:lstStyle/>
          <a:p>
            <a:pPr fontAlgn="base">
              <a:lnSpc>
                <a:spcPct val="120000"/>
              </a:lnSpc>
              <a:spcBef>
                <a:spcPct val="0"/>
              </a:spcBef>
              <a:spcAft>
                <a:spcPct val="0"/>
              </a:spcAft>
            </a:pPr>
            <a:r>
              <a:rPr lang="nn-NO" altLang="zh-CN" sz="24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for </a:t>
            </a:r>
            <a:r>
              <a:rPr lang="nn-NO"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r>
              <a:rPr lang="nn-NO" altLang="zh-CN" sz="24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int</a:t>
            </a:r>
            <a:r>
              <a:rPr lang="nn-NO"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i = 0; i &lt; n; i++) {</a:t>
            </a:r>
          </a:p>
          <a:p>
            <a:pPr fontAlgn="base">
              <a:lnSpc>
                <a:spcPct val="120000"/>
              </a:lnSpc>
              <a:spcBef>
                <a:spcPct val="0"/>
              </a:spcBef>
              <a:spcAft>
                <a:spcPct val="0"/>
              </a:spcAft>
            </a:pPr>
            <a:r>
              <a:rPr lang="nn-NO"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//null</a:t>
            </a:r>
          </a:p>
          <a:p>
            <a:pPr fontAlgn="base">
              <a:lnSpc>
                <a:spcPct val="120000"/>
              </a:lnSpc>
              <a:spcBef>
                <a:spcPct val="0"/>
              </a:spcBef>
              <a:spcAft>
                <a:spcPct val="0"/>
              </a:spcAft>
            </a:pPr>
            <a:r>
              <a:rPr lang="nn-NO"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 </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or</a:t>
            </a:r>
          </a:p>
          <a:p>
            <a:pPr fontAlgn="base">
              <a:lnSpc>
                <a:spcPct val="120000"/>
              </a:lnSpc>
              <a:spcBef>
                <a:spcPct val="0"/>
              </a:spcBef>
              <a:spcAft>
                <a:spcPct val="0"/>
              </a:spcAft>
            </a:pP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 = a + 1;</a:t>
            </a:r>
            <a:endParaRPr lang="nn-NO"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endParaRPr>
          </a:p>
          <a:p>
            <a:pPr fontAlgn="base">
              <a:lnSpc>
                <a:spcPct val="120000"/>
              </a:lnSpc>
              <a:spcBef>
                <a:spcPct val="0"/>
              </a:spcBef>
              <a:spcAft>
                <a:spcPct val="0"/>
              </a:spcAft>
            </a:pPr>
            <a:r>
              <a:rPr lang="nn-NO"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p>
          <a:p>
            <a:pPr fontAlgn="base">
              <a:lnSpc>
                <a:spcPct val="120000"/>
              </a:lnSpc>
              <a:spcBef>
                <a:spcPct val="0"/>
              </a:spcBef>
              <a:spcAft>
                <a:spcPct val="0"/>
              </a:spcAft>
            </a:pPr>
            <a:r>
              <a:rPr lang="nn-NO"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no use of 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7355840" cy="645160"/>
            <a:chOff x="550863" y="372761"/>
            <a:chExt cx="7355840" cy="645469"/>
          </a:xfrm>
        </p:grpSpPr>
        <p:sp>
          <p:nvSpPr>
            <p:cNvPr id="13337" name="TextBox 52"/>
            <p:cNvSpPr/>
            <p:nvPr/>
          </p:nvSpPr>
          <p:spPr>
            <a:xfrm>
              <a:off x="1392238" y="372761"/>
              <a:ext cx="651446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黑体" panose="02010609060101010101" charset="-122"/>
                  <a:ea typeface="黑体" panose="02010609060101010101" charset="-122"/>
                  <a:sym typeface="+mn-ea"/>
                </a:rPr>
                <a:t>函数内联</a:t>
              </a:r>
              <a:endParaRPr lang="zh-CN" altLang="en-US" sz="3600" b="1" dirty="0">
                <a:solidFill>
                  <a:schemeClr val="bg1"/>
                </a:solidFill>
                <a:uFillTx/>
                <a:latin typeface="Times New Roman" panose="02020603050405020304" charset="0"/>
                <a:ea typeface="微软雅黑" panose="020B0503020204020204" pitchFamily="34" charset="-122"/>
                <a:sym typeface="+mn-ea"/>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6" name="组合 5"/>
          <p:cNvGrpSpPr/>
          <p:nvPr/>
        </p:nvGrpSpPr>
        <p:grpSpPr>
          <a:xfrm>
            <a:off x="479425" y="1308735"/>
            <a:ext cx="11496040" cy="1351915"/>
            <a:chOff x="755" y="2061"/>
            <a:chExt cx="18104" cy="2129"/>
          </a:xfrm>
        </p:grpSpPr>
        <p:sp>
          <p:nvSpPr>
            <p:cNvPr id="7189" name="TextBox 52"/>
            <p:cNvSpPr/>
            <p:nvPr/>
          </p:nvSpPr>
          <p:spPr>
            <a:xfrm>
              <a:off x="755" y="2061"/>
              <a:ext cx="6659"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a:t>
              </a:r>
              <a:r>
                <a:rPr lang="zh-CN" altLang="en-US"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函数内联</a:t>
              </a:r>
            </a:p>
          </p:txBody>
        </p:sp>
        <p:sp>
          <p:nvSpPr>
            <p:cNvPr id="3" name="文本框 2"/>
            <p:cNvSpPr txBox="1"/>
            <p:nvPr/>
          </p:nvSpPr>
          <p:spPr>
            <a:xfrm>
              <a:off x="1096" y="2883"/>
              <a:ext cx="17763" cy="1307"/>
            </a:xfrm>
            <a:prstGeom prst="rect">
              <a:avLst/>
            </a:prstGeom>
            <a:noFill/>
          </p:spPr>
          <p:txBody>
            <a:bodyPr wrap="square" rtlCol="0">
              <a:spAutoFit/>
            </a:bodyPr>
            <a:lstStyle/>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将可内联的函数复制到相应的函数调用位置</a:t>
              </a: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endParaRPr>
            </a:p>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减少调用函数的开销，带来更大优化空间</a:t>
              </a:r>
            </a:p>
          </p:txBody>
        </p:sp>
      </p:grpSp>
      <p:sp>
        <p:nvSpPr>
          <p:cNvPr id="2" name="TextBox 52"/>
          <p:cNvSpPr/>
          <p:nvPr/>
        </p:nvSpPr>
        <p:spPr>
          <a:xfrm>
            <a:off x="551815" y="2781300"/>
            <a:ext cx="4228465"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a:t>
            </a:r>
            <a:r>
              <a:rPr lang="zh-CN" altLang="en-US"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代码示例</a:t>
            </a:r>
          </a:p>
        </p:txBody>
      </p:sp>
      <p:sp>
        <p:nvSpPr>
          <p:cNvPr id="8" name="文本框 7"/>
          <p:cNvSpPr txBox="1"/>
          <p:nvPr/>
        </p:nvSpPr>
        <p:spPr>
          <a:xfrm>
            <a:off x="1429385" y="3423920"/>
            <a:ext cx="1960880" cy="3636010"/>
          </a:xfrm>
          <a:prstGeom prst="rect">
            <a:avLst/>
          </a:prstGeom>
          <a:noFill/>
        </p:spPr>
        <p:txBody>
          <a:bodyPr wrap="square" rtlCol="0">
            <a:spAutoFit/>
          </a:bodyPr>
          <a:lstStyle/>
          <a:p>
            <a:pPr fontAlgn="base">
              <a:lnSpc>
                <a:spcPct val="120000"/>
              </a:lnSpc>
              <a:spcBef>
                <a:spcPct val="0"/>
              </a:spcBef>
              <a:spcAft>
                <a:spcPct val="0"/>
              </a:spcAft>
            </a:pPr>
            <a:r>
              <a:rPr lang="en-US" altLang="zh-CN" sz="2400" b="1" dirty="0">
                <a:solidFill>
                  <a:srgbClr val="FB9E00"/>
                </a:solidFill>
                <a:latin typeface="Times New Roman Regular" panose="02020603050405020304" charset="0"/>
                <a:ea typeface="思源黑体 CN Normal" panose="020B0500000000000000" pitchFamily="34" charset="-122"/>
                <a:cs typeface="Times New Roman Regular" panose="02020603050405020304" charset="0"/>
              </a:rPr>
              <a:t>int fun</a:t>
            </a:r>
            <a:r>
              <a:rPr lang="nn-NO" altLang="zh-CN" sz="2400" b="1" dirty="0">
                <a:solidFill>
                  <a:srgbClr val="FB9E00"/>
                </a:solidFill>
                <a:latin typeface="Times New Roman Regular" panose="02020603050405020304" charset="0"/>
                <a:ea typeface="思源黑体 CN Normal" panose="020B0500000000000000" pitchFamily="34" charset="-122"/>
                <a:cs typeface="Times New Roman Regular" panose="02020603050405020304" charset="0"/>
              </a:rPr>
              <a:t> </a:t>
            </a:r>
            <a:r>
              <a:rPr lang="nn-NO" altLang="zh-CN" sz="24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a:t>
            </a:r>
            <a:r>
              <a:rPr lang="nn-NO" altLang="zh-CN" sz="2400" b="1" dirty="0">
                <a:solidFill>
                  <a:schemeClr val="bg1"/>
                </a:solidFill>
                <a:latin typeface="Times New Roman Regular" panose="02020603050405020304" charset="0"/>
                <a:ea typeface="思源黑体 CN Normal" panose="020B0500000000000000" pitchFamily="34" charset="-122"/>
                <a:cs typeface="Times New Roman Regular" panose="02020603050405020304" charset="0"/>
              </a:rPr>
              <a:t>) {</a:t>
            </a:r>
          </a:p>
          <a:p>
            <a:pPr fontAlgn="base">
              <a:lnSpc>
                <a:spcPct val="120000"/>
              </a:lnSpc>
              <a:spcBef>
                <a:spcPct val="0"/>
              </a:spcBef>
              <a:spcAft>
                <a:spcPct val="0"/>
              </a:spcAft>
            </a:pPr>
            <a:r>
              <a:rPr lang="nn-NO" altLang="zh-CN" sz="2400" b="1" dirty="0">
                <a:solidFill>
                  <a:schemeClr val="bg1"/>
                </a:solidFill>
                <a:latin typeface="Times New Roman Regular" panose="02020603050405020304" charset="0"/>
                <a:ea typeface="思源黑体 CN Normal" panose="020B0500000000000000" pitchFamily="34" charset="-122"/>
                <a:cs typeface="Times New Roman Regular" panose="02020603050405020304" charset="0"/>
              </a:rPr>
              <a:t>    </a:t>
            </a:r>
            <a:r>
              <a:rPr lang="nn-NO" altLang="zh-CN" sz="2400" b="1" dirty="0">
                <a:solidFill>
                  <a:srgbClr val="FB9E00"/>
                </a:solidFill>
                <a:latin typeface="Times New Roman Regular" panose="02020603050405020304" charset="0"/>
                <a:ea typeface="思源黑体 CN Normal" panose="020B0500000000000000" pitchFamily="34" charset="-122"/>
                <a:cs typeface="Times New Roman Regular" panose="02020603050405020304" charset="0"/>
              </a:rPr>
              <a:t>return</a:t>
            </a:r>
            <a:r>
              <a:rPr lang="nn-NO" altLang="zh-CN" sz="2400" b="1" dirty="0">
                <a:solidFill>
                  <a:schemeClr val="bg1"/>
                </a:solidFill>
                <a:latin typeface="Times New Roman Regular" panose="02020603050405020304" charset="0"/>
                <a:ea typeface="思源黑体 CN Normal" panose="020B0500000000000000" pitchFamily="34" charset="-122"/>
                <a:cs typeface="Times New Roman Regular" panose="02020603050405020304" charset="0"/>
              </a:rPr>
              <a:t> 1;</a:t>
            </a:r>
          </a:p>
          <a:p>
            <a:pPr fontAlgn="base">
              <a:lnSpc>
                <a:spcPct val="120000"/>
              </a:lnSpc>
              <a:spcBef>
                <a:spcPct val="0"/>
              </a:spcBef>
              <a:spcAft>
                <a:spcPct val="0"/>
              </a:spcAft>
            </a:pPr>
            <a:r>
              <a:rPr lang="nn-NO" altLang="zh-CN" sz="2400" b="1" dirty="0">
                <a:solidFill>
                  <a:schemeClr val="bg1"/>
                </a:solidFill>
                <a:latin typeface="Times New Roman Regular" panose="02020603050405020304" charset="0"/>
                <a:ea typeface="思源黑体 CN Normal" panose="020B0500000000000000" pitchFamily="34" charset="-122"/>
                <a:cs typeface="Times New Roman Regular" panose="02020603050405020304" charset="0"/>
              </a:rPr>
              <a:t>}</a:t>
            </a:r>
          </a:p>
          <a:p>
            <a:pPr fontAlgn="base">
              <a:lnSpc>
                <a:spcPct val="120000"/>
              </a:lnSpc>
              <a:spcBef>
                <a:spcPct val="0"/>
              </a:spcBef>
              <a:spcAft>
                <a:spcPct val="0"/>
              </a:spcAft>
            </a:pPr>
            <a:endParaRPr lang="nn-NO" altLang="zh-CN" sz="2400" b="1" dirty="0">
              <a:solidFill>
                <a:schemeClr val="bg1"/>
              </a:solidFill>
              <a:latin typeface="Times New Roman Regular" panose="02020603050405020304" charset="0"/>
              <a:ea typeface="思源黑体 CN Normal" panose="020B0500000000000000" pitchFamily="34" charset="-122"/>
              <a:cs typeface="Times New Roman Regular" panose="02020603050405020304" charset="0"/>
            </a:endParaRPr>
          </a:p>
          <a:p>
            <a:pPr fontAlgn="base">
              <a:lnSpc>
                <a:spcPct val="120000"/>
              </a:lnSpc>
              <a:spcBef>
                <a:spcPct val="0"/>
              </a:spcBef>
              <a:spcAft>
                <a:spcPct val="0"/>
              </a:spcAft>
            </a:pPr>
            <a:r>
              <a:rPr lang="en-US" altLang="zh-CN" sz="2400" b="1" dirty="0">
                <a:solidFill>
                  <a:srgbClr val="FB9E00"/>
                </a:solidFill>
                <a:latin typeface="Times New Roman Regular" panose="02020603050405020304" charset="0"/>
                <a:ea typeface="思源黑体 CN Normal" panose="020B0500000000000000" pitchFamily="34" charset="-122"/>
                <a:cs typeface="Times New Roman Regular" panose="02020603050405020304" charset="0"/>
              </a:rPr>
              <a:t>b = a + fun();</a:t>
            </a:r>
          </a:p>
          <a:p>
            <a:pPr fontAlgn="base">
              <a:lnSpc>
                <a:spcPct val="120000"/>
              </a:lnSpc>
              <a:spcBef>
                <a:spcPct val="0"/>
              </a:spcBef>
              <a:spcAft>
                <a:spcPct val="0"/>
              </a:spcAft>
            </a:pPr>
            <a:r>
              <a:rPr lang="en-US" altLang="zh-CN" sz="2400" b="1" dirty="0">
                <a:solidFill>
                  <a:srgbClr val="FB9E00"/>
                </a:solidFill>
                <a:latin typeface="Times New Roman Regular" panose="02020603050405020304" charset="0"/>
                <a:ea typeface="思源黑体 CN Normal" panose="020B0500000000000000" pitchFamily="34" charset="-122"/>
                <a:cs typeface="Times New Roman Regular" panose="02020603050405020304" charset="0"/>
              </a:rPr>
              <a:t>c = a + fun();</a:t>
            </a:r>
          </a:p>
          <a:p>
            <a:pPr fontAlgn="base">
              <a:lnSpc>
                <a:spcPct val="120000"/>
              </a:lnSpc>
              <a:spcBef>
                <a:spcPct val="0"/>
              </a:spcBef>
              <a:spcAft>
                <a:spcPct val="0"/>
              </a:spcAft>
            </a:pPr>
            <a:r>
              <a:rPr lang="en-US" altLang="zh-CN" sz="24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d = c</a:t>
            </a:r>
            <a:r>
              <a:rPr lang="zh-CN" altLang="en-US" sz="24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r>
              <a:rPr lang="en-US" altLang="zh-CN" sz="24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a:t>
            </a:r>
            <a:r>
              <a:rPr lang="zh-CN" altLang="en-US" sz="24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r>
              <a:rPr lang="en-US" altLang="zh-CN" sz="24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b;</a:t>
            </a:r>
            <a:endParaRPr lang="zh-CN" altLang="zh-CN" sz="24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endParaRPr>
          </a:p>
          <a:p>
            <a:pPr fontAlgn="base">
              <a:lnSpc>
                <a:spcPct val="120000"/>
              </a:lnSpc>
              <a:spcBef>
                <a:spcPct val="0"/>
              </a:spcBef>
              <a:spcAft>
                <a:spcPct val="0"/>
              </a:spcAft>
            </a:pPr>
            <a:endParaRPr lang="zh-CN" altLang="zh-CN" sz="24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endParaRPr>
          </a:p>
        </p:txBody>
      </p:sp>
      <p:sp>
        <p:nvSpPr>
          <p:cNvPr id="10" name="文本框 9"/>
          <p:cNvSpPr txBox="1"/>
          <p:nvPr/>
        </p:nvSpPr>
        <p:spPr>
          <a:xfrm>
            <a:off x="5317490" y="4531360"/>
            <a:ext cx="1461135" cy="1420495"/>
          </a:xfrm>
          <a:prstGeom prst="rect">
            <a:avLst/>
          </a:prstGeom>
          <a:noFill/>
        </p:spPr>
        <p:txBody>
          <a:bodyPr wrap="square" rtlCol="0">
            <a:spAutoFit/>
          </a:bodyPr>
          <a:lstStyle/>
          <a:p>
            <a:pPr fontAlgn="base">
              <a:lnSpc>
                <a:spcPct val="120000"/>
              </a:lnSpc>
              <a:spcBef>
                <a:spcPct val="0"/>
              </a:spcBef>
              <a:spcAft>
                <a:spcPct val="0"/>
              </a:spcAft>
            </a:pPr>
            <a:r>
              <a:rPr lang="en-US" altLang="zh-CN" sz="2400" b="1" dirty="0">
                <a:solidFill>
                  <a:srgbClr val="FB9E00"/>
                </a:solidFill>
                <a:latin typeface="Times New Roman Regular" panose="02020603050405020304" charset="0"/>
                <a:ea typeface="思源黑体 CN Normal" panose="020B0500000000000000" pitchFamily="34" charset="-122"/>
                <a:cs typeface="Times New Roman Regular" panose="02020603050405020304" charset="0"/>
              </a:rPr>
              <a:t>b = a + 1;</a:t>
            </a:r>
          </a:p>
          <a:p>
            <a:pPr fontAlgn="base">
              <a:lnSpc>
                <a:spcPct val="120000"/>
              </a:lnSpc>
              <a:spcBef>
                <a:spcPct val="0"/>
              </a:spcBef>
              <a:spcAft>
                <a:spcPct val="0"/>
              </a:spcAft>
            </a:pPr>
            <a:r>
              <a:rPr lang="en-US" altLang="zh-CN" sz="2400" b="1" dirty="0">
                <a:solidFill>
                  <a:srgbClr val="FB9E00"/>
                </a:solidFill>
                <a:latin typeface="Times New Roman Regular" panose="02020603050405020304" charset="0"/>
                <a:ea typeface="思源黑体 CN Normal" panose="020B0500000000000000" pitchFamily="34" charset="-122"/>
                <a:cs typeface="Times New Roman Regular" panose="02020603050405020304" charset="0"/>
              </a:rPr>
              <a:t>c = a + 1;</a:t>
            </a:r>
          </a:p>
          <a:p>
            <a:pPr fontAlgn="base">
              <a:lnSpc>
                <a:spcPct val="120000"/>
              </a:lnSpc>
              <a:spcBef>
                <a:spcPct val="0"/>
              </a:spcBef>
              <a:spcAft>
                <a:spcPct val="0"/>
              </a:spcAft>
            </a:pPr>
            <a:r>
              <a:rPr lang="en-US" altLang="zh-CN" sz="24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d = c</a:t>
            </a:r>
            <a:r>
              <a:rPr lang="zh-CN" altLang="en-US" sz="24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r>
              <a:rPr lang="en-US" altLang="zh-CN" sz="24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a:t>
            </a:r>
            <a:r>
              <a:rPr lang="zh-CN" altLang="en-US" sz="24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 </a:t>
            </a:r>
            <a:r>
              <a:rPr lang="en-US" altLang="zh-CN" sz="2400" b="1" dirty="0">
                <a:solidFill>
                  <a:srgbClr val="E3DFFF"/>
                </a:solidFill>
                <a:latin typeface="Times New Roman Regular" panose="02020603050405020304" charset="0"/>
                <a:ea typeface="思源黑体 CN Normal" panose="020B0500000000000000" pitchFamily="34" charset="-122"/>
                <a:cs typeface="Times New Roman Regular" panose="02020603050405020304" charset="0"/>
              </a:rPr>
              <a:t>b;</a:t>
            </a:r>
          </a:p>
        </p:txBody>
      </p:sp>
      <p:sp>
        <p:nvSpPr>
          <p:cNvPr id="11" name="文本框 10"/>
          <p:cNvSpPr txBox="1"/>
          <p:nvPr/>
        </p:nvSpPr>
        <p:spPr>
          <a:xfrm>
            <a:off x="8774282" y="4752949"/>
            <a:ext cx="2006162" cy="977265"/>
          </a:xfrm>
          <a:prstGeom prst="rect">
            <a:avLst/>
          </a:prstGeom>
          <a:noFill/>
        </p:spPr>
        <p:txBody>
          <a:bodyPr wrap="square" rtlCol="0">
            <a:spAutoFit/>
          </a:bodyPr>
          <a:lstStyle/>
          <a:p>
            <a:pPr fontAlgn="base">
              <a:lnSpc>
                <a:spcPct val="120000"/>
              </a:lnSpc>
              <a:spcBef>
                <a:spcPct val="0"/>
              </a:spcBef>
              <a:spcAft>
                <a:spcPct val="0"/>
              </a:spcAft>
            </a:pPr>
            <a:r>
              <a:rPr lang="en-US" altLang="zh-CN" sz="24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b = a + 1; </a:t>
            </a:r>
          </a:p>
          <a:p>
            <a:pPr fontAlgn="base">
              <a:lnSpc>
                <a:spcPct val="120000"/>
              </a:lnSpc>
              <a:spcBef>
                <a:spcPct val="0"/>
              </a:spcBef>
              <a:spcAft>
                <a:spcPct val="0"/>
              </a:spcAft>
            </a:pP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d = b</a:t>
            </a:r>
            <a:r>
              <a:rPr lang="zh-CN" altLang="en-US"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r>
              <a:rPr lang="zh-CN" altLang="en-US"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4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b;</a:t>
            </a:r>
          </a:p>
        </p:txBody>
      </p:sp>
      <p:sp>
        <p:nvSpPr>
          <p:cNvPr id="12" name="右箭头 11"/>
          <p:cNvSpPr/>
          <p:nvPr/>
        </p:nvSpPr>
        <p:spPr>
          <a:xfrm>
            <a:off x="3949700" y="4953635"/>
            <a:ext cx="863600" cy="575945"/>
          </a:xfrm>
          <a:prstGeom prst="rightArrow">
            <a:avLst/>
          </a:prstGeom>
          <a:noFill/>
          <a:ln w="22225">
            <a:solidFill>
              <a:schemeClr val="bg1"/>
            </a:solidFill>
          </a:ln>
        </p:spPr>
        <p:txBody>
          <a:bodyPr>
            <a:spAutoFit/>
          </a:bodyPr>
          <a:lstStyle/>
          <a:p>
            <a:pPr marL="0" lvl="0" indent="0"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8" name="右箭头 17"/>
          <p:cNvSpPr/>
          <p:nvPr/>
        </p:nvSpPr>
        <p:spPr>
          <a:xfrm>
            <a:off x="7334250" y="4954270"/>
            <a:ext cx="863600" cy="575945"/>
          </a:xfrm>
          <a:prstGeom prst="rightArrow">
            <a:avLst/>
          </a:prstGeom>
          <a:noFill/>
          <a:ln w="22225">
            <a:solidFill>
              <a:schemeClr val="bg1"/>
            </a:solidFill>
          </a:ln>
        </p:spPr>
        <p:txBody>
          <a:bodyPr>
            <a:spAutoFit/>
          </a:bodyPr>
          <a:lstStyle/>
          <a:p>
            <a:pPr marL="0" lvl="0" indent="0"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8" grpId="0"/>
      <p:bldP spid="10" grpId="0"/>
      <p:bldP spid="11" grpId="0"/>
      <p:bldP spid="12" grpId="0" bldLvl="0" animBg="1"/>
      <p:bldP spid="18"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7355840" cy="645160"/>
            <a:chOff x="550863" y="372761"/>
            <a:chExt cx="7355840" cy="645469"/>
          </a:xfrm>
        </p:grpSpPr>
        <p:sp>
          <p:nvSpPr>
            <p:cNvPr id="13337" name="TextBox 52"/>
            <p:cNvSpPr/>
            <p:nvPr/>
          </p:nvSpPr>
          <p:spPr>
            <a:xfrm>
              <a:off x="1392238" y="372761"/>
              <a:ext cx="651446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黑体" panose="02010609060101010101" charset="-122"/>
                  <a:ea typeface="黑体" panose="02010609060101010101" charset="-122"/>
                  <a:sym typeface="+mn-ea"/>
                </a:rPr>
                <a:t>循环优化</a:t>
              </a: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6" name="组合 5"/>
          <p:cNvGrpSpPr/>
          <p:nvPr/>
        </p:nvGrpSpPr>
        <p:grpSpPr>
          <a:xfrm>
            <a:off x="479425" y="1308735"/>
            <a:ext cx="11496040" cy="982345"/>
            <a:chOff x="755" y="2061"/>
            <a:chExt cx="18104" cy="1547"/>
          </a:xfrm>
        </p:grpSpPr>
        <p:sp>
          <p:nvSpPr>
            <p:cNvPr id="7189" name="TextBox 52"/>
            <p:cNvSpPr/>
            <p:nvPr/>
          </p:nvSpPr>
          <p:spPr>
            <a:xfrm>
              <a:off x="755" y="2061"/>
              <a:ext cx="6659"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l" eaLnBrk="1" hangingPunct="1">
                <a:lnSpc>
                  <a:spcPct val="100000"/>
                </a:lnSpc>
                <a:buClrTx/>
                <a:buSzTx/>
                <a:buNone/>
              </a:pPr>
              <a:r>
                <a:rPr lang="en-US" altLang="zh-CN"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a:t>
              </a:r>
              <a:r>
                <a:rPr lang="zh-CN" altLang="en-US"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归纳变量削弱</a:t>
              </a:r>
            </a:p>
          </p:txBody>
        </p:sp>
        <p:sp>
          <p:nvSpPr>
            <p:cNvPr id="3" name="文本框 2"/>
            <p:cNvSpPr txBox="1"/>
            <p:nvPr/>
          </p:nvSpPr>
          <p:spPr>
            <a:xfrm>
              <a:off x="1096" y="2883"/>
              <a:ext cx="17763" cy="725"/>
            </a:xfrm>
            <a:prstGeom prst="rect">
              <a:avLst/>
            </a:prstGeom>
            <a:noFill/>
          </p:spPr>
          <p:txBody>
            <a:bodyPr wrap="square" rtlCol="0">
              <a:spAutoFit/>
            </a:bodyPr>
            <a:lstStyle/>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在循环中，对于乘法/除法等高开销的指令，根据其特点削弱为左移/右移等操作</a:t>
              </a:r>
            </a:p>
          </p:txBody>
        </p:sp>
      </p:grpSp>
      <p:grpSp>
        <p:nvGrpSpPr>
          <p:cNvPr id="7" name="组合 6"/>
          <p:cNvGrpSpPr/>
          <p:nvPr/>
        </p:nvGrpSpPr>
        <p:grpSpPr>
          <a:xfrm>
            <a:off x="576580" y="4004945"/>
            <a:ext cx="11305540" cy="982345"/>
            <a:chOff x="908" y="6307"/>
            <a:chExt cx="17804" cy="1547"/>
          </a:xfrm>
        </p:grpSpPr>
        <p:sp>
          <p:nvSpPr>
            <p:cNvPr id="4" name="TextBox 52"/>
            <p:cNvSpPr/>
            <p:nvPr/>
          </p:nvSpPr>
          <p:spPr>
            <a:xfrm>
              <a:off x="908" y="6307"/>
              <a:ext cx="6659"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algn="l" eaLnBrk="1" hangingPunct="1">
                <a:lnSpc>
                  <a:spcPct val="100000"/>
                </a:lnSpc>
                <a:spcBef>
                  <a:spcPts val="1000"/>
                </a:spcBef>
                <a:buClrTx/>
                <a:buSzTx/>
                <a:buNone/>
              </a:pPr>
              <a:r>
                <a:rPr lang="en-US" altLang="zh-CN"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a:t>
              </a:r>
              <a:r>
                <a:rPr lang="zh-CN" altLang="en-US"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循环展开</a:t>
              </a:r>
            </a:p>
          </p:txBody>
        </p:sp>
        <p:sp>
          <p:nvSpPr>
            <p:cNvPr id="5" name="文本框 4"/>
            <p:cNvSpPr txBox="1"/>
            <p:nvPr/>
          </p:nvSpPr>
          <p:spPr>
            <a:xfrm>
              <a:off x="1208" y="7129"/>
              <a:ext cx="17504" cy="725"/>
            </a:xfrm>
            <a:prstGeom prst="rect">
              <a:avLst/>
            </a:prstGeom>
            <a:noFill/>
          </p:spPr>
          <p:txBody>
            <a:bodyPr wrap="square" rtlCol="0">
              <a:spAutoFit/>
            </a:bodyPr>
            <a:lstStyle/>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展开符合要求的循环，减少无用的判断和转跳，并带来更大的优化空间</a:t>
              </a:r>
              <a:endParaRPr lang="zh-CN" altLang="en-US" sz="2400" i="1" dirty="0">
                <a:solidFill>
                  <a:schemeClr val="bg1"/>
                </a:solidFill>
                <a:uFillTx/>
                <a:latin typeface="Times New Roman" panose="02020603050405020304" charset="0"/>
                <a:ea typeface="微软雅黑" panose="020B0503020204020204" pitchFamily="34" charset="-122"/>
                <a:cs typeface="Arial" panose="020B0604020202020204" pitchFamily="34" charset="0"/>
                <a:sym typeface="+mn-ea"/>
              </a:endParaRPr>
            </a:p>
          </p:txBody>
        </p:sp>
      </p:grpSp>
      <p:grpSp>
        <p:nvGrpSpPr>
          <p:cNvPr id="16" name="组合 15"/>
          <p:cNvGrpSpPr/>
          <p:nvPr/>
        </p:nvGrpSpPr>
        <p:grpSpPr>
          <a:xfrm>
            <a:off x="2792095" y="2345055"/>
            <a:ext cx="6760210" cy="1938020"/>
            <a:chOff x="4611" y="3671"/>
            <a:chExt cx="10646" cy="3052"/>
          </a:xfrm>
        </p:grpSpPr>
        <p:sp>
          <p:nvSpPr>
            <p:cNvPr id="15" name="文本框 14"/>
            <p:cNvSpPr txBox="1"/>
            <p:nvPr/>
          </p:nvSpPr>
          <p:spPr>
            <a:xfrm>
              <a:off x="10961" y="4838"/>
              <a:ext cx="4296" cy="725"/>
            </a:xfrm>
            <a:prstGeom prst="rect">
              <a:avLst/>
            </a:prstGeom>
            <a:noFill/>
          </p:spPr>
          <p:txBody>
            <a:bodyPr wrap="square" rtlCol="0">
              <a:spAutoFit/>
            </a:bodyPr>
            <a:lstStyle/>
            <a:p>
              <a:pPr fontAlgn="base">
                <a:lnSpc>
                  <a:spcPct val="120000"/>
                </a:lnSpc>
                <a:spcBef>
                  <a:spcPct val="0"/>
                </a:spcBef>
                <a:spcAft>
                  <a:spcPct val="0"/>
                </a:spcAft>
              </a:pPr>
              <a:r>
                <a:rPr lang="pt-BR"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num = num </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&lt;&lt; (n * 2)</a:t>
              </a:r>
            </a:p>
          </p:txBody>
        </p:sp>
        <p:sp>
          <p:nvSpPr>
            <p:cNvPr id="9" name="文本框 8"/>
            <p:cNvSpPr txBox="1"/>
            <p:nvPr/>
          </p:nvSpPr>
          <p:spPr>
            <a:xfrm>
              <a:off x="4611" y="3671"/>
              <a:ext cx="3603" cy="3052"/>
            </a:xfrm>
            <a:prstGeom prst="rect">
              <a:avLst/>
            </a:prstGeom>
            <a:noFill/>
          </p:spPr>
          <p:txBody>
            <a:bodyPr wrap="square" rtlCol="0">
              <a:spAutoFit/>
            </a:bodyPr>
            <a:lstStyle/>
            <a:p>
              <a:pPr fontAlgn="base">
                <a:lnSpc>
                  <a:spcPct val="120000"/>
                </a:lnSpc>
                <a:spcBef>
                  <a:spcPct val="0"/>
                </a:spcBef>
                <a:spcAft>
                  <a:spcPct val="0"/>
                </a:spcAft>
              </a:pPr>
              <a:r>
                <a:rPr lang="pt-BR"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int</a:t>
              </a:r>
              <a:r>
                <a:rPr lang="pt-BR"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i = 0;</a:t>
              </a:r>
            </a:p>
            <a:p>
              <a:pPr fontAlgn="base">
                <a:lnSpc>
                  <a:spcPct val="120000"/>
                </a:lnSpc>
                <a:spcBef>
                  <a:spcPct val="0"/>
                </a:spcBef>
                <a:spcAft>
                  <a:spcPct val="0"/>
                </a:spcAft>
              </a:pPr>
              <a:r>
                <a:rPr lang="pt-BR"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while</a:t>
              </a:r>
              <a:r>
                <a:rPr lang="pt-BR"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(i &lt; n) {</a:t>
              </a:r>
            </a:p>
            <a:p>
              <a:pPr fontAlgn="base">
                <a:lnSpc>
                  <a:spcPct val="120000"/>
                </a:lnSpc>
                <a:spcBef>
                  <a:spcPct val="0"/>
                </a:spcBef>
                <a:spcAft>
                  <a:spcPct val="0"/>
                </a:spcAft>
              </a:pPr>
              <a:r>
                <a:rPr lang="pt-BR"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num = num * 4;</a:t>
              </a:r>
            </a:p>
            <a:p>
              <a:pPr fontAlgn="base">
                <a:lnSpc>
                  <a:spcPct val="120000"/>
                </a:lnSpc>
                <a:spcBef>
                  <a:spcPct val="0"/>
                </a:spcBef>
                <a:spcAft>
                  <a:spcPct val="0"/>
                </a:spcAft>
              </a:pPr>
              <a:r>
                <a:rPr lang="pt-BR"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i = i + 1;</a:t>
              </a:r>
            </a:p>
            <a:p>
              <a:pPr fontAlgn="base">
                <a:lnSpc>
                  <a:spcPct val="120000"/>
                </a:lnSpc>
                <a:spcBef>
                  <a:spcPct val="0"/>
                </a:spcBef>
                <a:spcAft>
                  <a:spcPct val="0"/>
                </a:spcAft>
              </a:pPr>
              <a:r>
                <a:rPr lang="pt-BR"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p>
          </p:txBody>
        </p:sp>
        <p:sp>
          <p:nvSpPr>
            <p:cNvPr id="12" name="右箭头 11"/>
            <p:cNvSpPr/>
            <p:nvPr/>
          </p:nvSpPr>
          <p:spPr>
            <a:xfrm>
              <a:off x="8907" y="4720"/>
              <a:ext cx="1360" cy="907"/>
            </a:xfrm>
            <a:prstGeom prst="rightArrow">
              <a:avLst/>
            </a:prstGeom>
            <a:noFill/>
            <a:ln w="22225">
              <a:solidFill>
                <a:schemeClr val="bg1"/>
              </a:solidFill>
            </a:ln>
          </p:spPr>
          <p:txBody>
            <a:bodyPr>
              <a:spAutoFit/>
            </a:bodyPr>
            <a:lstStyle/>
            <a:p>
              <a:pPr marL="0" lvl="0" indent="0"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13" name="组合 12"/>
          <p:cNvGrpSpPr/>
          <p:nvPr/>
        </p:nvGrpSpPr>
        <p:grpSpPr>
          <a:xfrm>
            <a:off x="2240280" y="4885690"/>
            <a:ext cx="8117205" cy="1938020"/>
            <a:chOff x="2394" y="7717"/>
            <a:chExt cx="12783" cy="3052"/>
          </a:xfrm>
        </p:grpSpPr>
        <p:sp>
          <p:nvSpPr>
            <p:cNvPr id="14" name="文本框 13"/>
            <p:cNvSpPr txBox="1"/>
            <p:nvPr/>
          </p:nvSpPr>
          <p:spPr>
            <a:xfrm>
              <a:off x="8466" y="7717"/>
              <a:ext cx="2049" cy="3052"/>
            </a:xfrm>
            <a:prstGeom prst="rect">
              <a:avLst/>
            </a:prstGeom>
            <a:noFill/>
          </p:spPr>
          <p:txBody>
            <a:bodyPr wrap="square" rtlCol="0">
              <a:spAutoFit/>
            </a:bodyPr>
            <a:lstStyle/>
            <a:p>
              <a:pPr fontAlgn="base">
                <a:lnSpc>
                  <a:spcPct val="120000"/>
                </a:lnSpc>
                <a:spcBef>
                  <a:spcPct val="0"/>
                </a:spcBef>
                <a:spcAft>
                  <a:spcPct val="0"/>
                </a:spcAft>
              </a:pP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a = a + 1;</a:t>
              </a:r>
            </a:p>
            <a:p>
              <a:pPr fontAlgn="base">
                <a:lnSpc>
                  <a:spcPct val="120000"/>
                </a:lnSpc>
                <a:spcBef>
                  <a:spcPct val="0"/>
                </a:spcBef>
                <a:spcAft>
                  <a:spcPct val="0"/>
                </a:spcAft>
              </a:pP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a = a + 1;</a:t>
              </a:r>
            </a:p>
            <a:p>
              <a:pPr fontAlgn="base">
                <a:lnSpc>
                  <a:spcPct val="120000"/>
                </a:lnSpc>
                <a:spcBef>
                  <a:spcPct val="0"/>
                </a:spcBef>
                <a:spcAft>
                  <a:spcPct val="0"/>
                </a:spcAft>
              </a:pP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a = a + 1;</a:t>
              </a:r>
            </a:p>
            <a:p>
              <a:pPr fontAlgn="base">
                <a:lnSpc>
                  <a:spcPct val="120000"/>
                </a:lnSpc>
                <a:spcBef>
                  <a:spcPct val="0"/>
                </a:spcBef>
                <a:spcAft>
                  <a:spcPct val="0"/>
                </a:spcAft>
              </a:pP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a = a + 1;</a:t>
              </a:r>
            </a:p>
            <a:p>
              <a:pPr fontAlgn="base">
                <a:lnSpc>
                  <a:spcPct val="120000"/>
                </a:lnSpc>
                <a:spcBef>
                  <a:spcPct val="0"/>
                </a:spcBef>
                <a:spcAft>
                  <a:spcPct val="0"/>
                </a:spcAft>
              </a:pP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a = a + 1;</a:t>
              </a:r>
            </a:p>
          </p:txBody>
        </p:sp>
        <p:sp>
          <p:nvSpPr>
            <p:cNvPr id="2" name="文本框 1"/>
            <p:cNvSpPr txBox="1"/>
            <p:nvPr/>
          </p:nvSpPr>
          <p:spPr>
            <a:xfrm>
              <a:off x="13096" y="8850"/>
              <a:ext cx="2081" cy="725"/>
            </a:xfrm>
            <a:prstGeom prst="rect">
              <a:avLst/>
            </a:prstGeom>
            <a:noFill/>
          </p:spPr>
          <p:txBody>
            <a:bodyPr wrap="square" rtlCol="0">
              <a:spAutoFit/>
            </a:bodyPr>
            <a:lstStyle/>
            <a:p>
              <a:pPr fontAlgn="base">
                <a:lnSpc>
                  <a:spcPct val="120000"/>
                </a:lnSpc>
                <a:spcBef>
                  <a:spcPct val="0"/>
                </a:spcBef>
                <a:spcAft>
                  <a:spcPct val="0"/>
                </a:spcAft>
              </a:pP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a = a + 5;</a:t>
              </a:r>
            </a:p>
          </p:txBody>
        </p:sp>
        <p:sp>
          <p:nvSpPr>
            <p:cNvPr id="8" name="文本框 7"/>
            <p:cNvSpPr txBox="1"/>
            <p:nvPr/>
          </p:nvSpPr>
          <p:spPr>
            <a:xfrm>
              <a:off x="2394" y="8024"/>
              <a:ext cx="3387" cy="2470"/>
            </a:xfrm>
            <a:prstGeom prst="rect">
              <a:avLst/>
            </a:prstGeom>
            <a:noFill/>
          </p:spPr>
          <p:txBody>
            <a:bodyPr wrap="square" rtlCol="0">
              <a:spAutoFit/>
            </a:bodyPr>
            <a:lstStyle/>
            <a:p>
              <a:pPr fontAlgn="base">
                <a:lnSpc>
                  <a:spcPct val="120000"/>
                </a:lnSpc>
                <a:spcBef>
                  <a:spcPct val="0"/>
                </a:spcBef>
                <a:spcAft>
                  <a:spcPct val="0"/>
                </a:spcAft>
              </a:pPr>
              <a:r>
                <a:rPr lang="nn-NO"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for </a:t>
              </a: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r>
                <a:rPr lang="nn-NO"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int</a:t>
              </a: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i = 0; i &lt; 5; i++) {</a:t>
              </a:r>
            </a:p>
            <a:p>
              <a:pPr fontAlgn="base">
                <a:lnSpc>
                  <a:spcPct val="120000"/>
                </a:lnSpc>
                <a:spcBef>
                  <a:spcPct val="0"/>
                </a:spcBef>
                <a:spcAft>
                  <a:spcPct val="0"/>
                </a:spcAft>
              </a:pP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a = a + 1;</a:t>
              </a:r>
            </a:p>
            <a:p>
              <a:pPr fontAlgn="base">
                <a:lnSpc>
                  <a:spcPct val="120000"/>
                </a:lnSpc>
                <a:spcBef>
                  <a:spcPct val="0"/>
                </a:spcBef>
                <a:spcAft>
                  <a:spcPct val="0"/>
                </a:spcAft>
              </a:pP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p>
          </p:txBody>
        </p:sp>
        <p:sp>
          <p:nvSpPr>
            <p:cNvPr id="10" name="右箭头 9"/>
            <p:cNvSpPr/>
            <p:nvPr/>
          </p:nvSpPr>
          <p:spPr>
            <a:xfrm>
              <a:off x="6539" y="8782"/>
              <a:ext cx="1360" cy="907"/>
            </a:xfrm>
            <a:prstGeom prst="rightArrow">
              <a:avLst/>
            </a:prstGeom>
            <a:noFill/>
            <a:ln w="22225">
              <a:solidFill>
                <a:schemeClr val="bg1"/>
              </a:solidFill>
            </a:ln>
          </p:spPr>
          <p:txBody>
            <a:bodyPr>
              <a:spAutoFit/>
            </a:bodyPr>
            <a:lstStyle/>
            <a:p>
              <a:pPr marL="0" lvl="0" indent="0"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1" name="右箭头 10"/>
            <p:cNvSpPr/>
            <p:nvPr/>
          </p:nvSpPr>
          <p:spPr>
            <a:xfrm>
              <a:off x="11125" y="8805"/>
              <a:ext cx="1360" cy="907"/>
            </a:xfrm>
            <a:prstGeom prst="rightArrow">
              <a:avLst/>
            </a:prstGeom>
            <a:noFill/>
            <a:ln w="22225">
              <a:solidFill>
                <a:schemeClr val="bg1"/>
              </a:solidFill>
            </a:ln>
          </p:spPr>
          <p:txBody>
            <a:bodyPr>
              <a:spAutoFit/>
            </a:bodyPr>
            <a:lstStyle/>
            <a:p>
              <a:pPr marL="0" lvl="0" indent="0"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02</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7355840" cy="645160"/>
            <a:chOff x="550863" y="372761"/>
            <a:chExt cx="7355840" cy="645469"/>
          </a:xfrm>
        </p:grpSpPr>
        <p:sp>
          <p:nvSpPr>
            <p:cNvPr id="13337" name="TextBox 52"/>
            <p:cNvSpPr/>
            <p:nvPr/>
          </p:nvSpPr>
          <p:spPr>
            <a:xfrm>
              <a:off x="1392238" y="372761"/>
              <a:ext cx="651446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黑体" panose="02010609060101010101" charset="-122"/>
                  <a:ea typeface="黑体" panose="02010609060101010101" charset="-122"/>
                  <a:sym typeface="+mn-ea"/>
                </a:rPr>
                <a:t>循环优化</a:t>
              </a:r>
              <a:endParaRPr lang="zh-CN" altLang="en-US" sz="3600" b="1" dirty="0">
                <a:solidFill>
                  <a:schemeClr val="bg1"/>
                </a:solidFill>
                <a:uFillTx/>
                <a:latin typeface="Times New Roman" panose="02020603050405020304" charset="0"/>
                <a:ea typeface="微软雅黑" panose="020B0503020204020204" pitchFamily="34" charset="-122"/>
                <a:sym typeface="+mn-ea"/>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6" name="组合 5"/>
          <p:cNvGrpSpPr/>
          <p:nvPr/>
        </p:nvGrpSpPr>
        <p:grpSpPr>
          <a:xfrm>
            <a:off x="479425" y="1308735"/>
            <a:ext cx="11496040" cy="1720850"/>
            <a:chOff x="755" y="2061"/>
            <a:chExt cx="18104" cy="2710"/>
          </a:xfrm>
        </p:grpSpPr>
        <p:sp>
          <p:nvSpPr>
            <p:cNvPr id="7189" name="TextBox 52"/>
            <p:cNvSpPr/>
            <p:nvPr/>
          </p:nvSpPr>
          <p:spPr>
            <a:xfrm>
              <a:off x="755" y="2061"/>
              <a:ext cx="6659"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a:t>
              </a:r>
              <a:r>
                <a:rPr lang="zh-CN" altLang="en-US"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循环融合</a:t>
              </a:r>
            </a:p>
          </p:txBody>
        </p:sp>
        <p:sp>
          <p:nvSpPr>
            <p:cNvPr id="3" name="文本框 2"/>
            <p:cNvSpPr txBox="1"/>
            <p:nvPr/>
          </p:nvSpPr>
          <p:spPr>
            <a:xfrm>
              <a:off x="1096" y="2883"/>
              <a:ext cx="17763" cy="1888"/>
            </a:xfrm>
            <a:prstGeom prst="rect">
              <a:avLst/>
            </a:prstGeom>
            <a:noFill/>
          </p:spPr>
          <p:txBody>
            <a:bodyPr wrap="square" rtlCol="0">
              <a:spAutoFit/>
            </a:bodyPr>
            <a:lstStyle/>
            <a:p>
              <a:pPr algn="l">
                <a:lnSpc>
                  <a:spcPct val="100000"/>
                </a:lnSpc>
                <a:buClrTx/>
                <a:buSzTx/>
                <a:buFont typeface="Wingdings" panose="05000000000000000000" pitchFamily="2" charset="2"/>
                <a:buChar char="u"/>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对于两个相邻的简单循环，如果迭代变量的初始值，边界，步长相等，且两个循环内的指令之间不存在反依赖，可以进行循环合并减少转跳指令与迭代变量计算的同时带来更多优化空间</a:t>
              </a:r>
            </a:p>
          </p:txBody>
        </p:sp>
      </p:grpSp>
      <p:sp>
        <p:nvSpPr>
          <p:cNvPr id="2" name="TextBox 52"/>
          <p:cNvSpPr/>
          <p:nvPr/>
        </p:nvSpPr>
        <p:spPr>
          <a:xfrm>
            <a:off x="479425" y="3041650"/>
            <a:ext cx="4228465"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a:t>
            </a:r>
            <a:r>
              <a:rPr lang="zh-CN" altLang="en-US" b="1" dirty="0">
                <a:solidFill>
                  <a:schemeClr val="bg1"/>
                </a:solidFill>
                <a:latin typeface="Times New Roman Bold" panose="02020603050405020304" charset="0"/>
                <a:ea typeface="微软雅黑" panose="020B0503020204020204" pitchFamily="34" charset="-122"/>
                <a:cs typeface="Times New Roman Bold" panose="02020603050405020304" charset="0"/>
                <a:sym typeface="微软雅黑" panose="020B0503020204020204" pitchFamily="34" charset="-122"/>
              </a:rPr>
              <a:t>代码示例</a:t>
            </a:r>
          </a:p>
        </p:txBody>
      </p:sp>
      <p:grpSp>
        <p:nvGrpSpPr>
          <p:cNvPr id="16" name="组合 15"/>
          <p:cNvGrpSpPr/>
          <p:nvPr/>
        </p:nvGrpSpPr>
        <p:grpSpPr>
          <a:xfrm>
            <a:off x="838835" y="3501390"/>
            <a:ext cx="10993755" cy="3784600"/>
            <a:chOff x="982" y="5513"/>
            <a:chExt cx="17313" cy="5960"/>
          </a:xfrm>
        </p:grpSpPr>
        <p:sp>
          <p:nvSpPr>
            <p:cNvPr id="14" name="文本框 13"/>
            <p:cNvSpPr txBox="1"/>
            <p:nvPr/>
          </p:nvSpPr>
          <p:spPr>
            <a:xfrm>
              <a:off x="7178" y="6308"/>
              <a:ext cx="4700" cy="4215"/>
            </a:xfrm>
            <a:prstGeom prst="rect">
              <a:avLst/>
            </a:prstGeom>
            <a:noFill/>
          </p:spPr>
          <p:txBody>
            <a:bodyPr wrap="square" rtlCol="0">
              <a:spAutoFit/>
            </a:bodyPr>
            <a:lstStyle/>
            <a:p>
              <a:pPr fontAlgn="base">
                <a:lnSpc>
                  <a:spcPct val="120000"/>
                </a:lnSpc>
                <a:spcBef>
                  <a:spcPct val="0"/>
                </a:spcBef>
                <a:spcAft>
                  <a:spcPct val="0"/>
                </a:spcAft>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b = ...;</a:t>
              </a:r>
            </a:p>
            <a:p>
              <a:pPr fontAlgn="base">
                <a:lnSpc>
                  <a:spcPct val="120000"/>
                </a:lnSpc>
                <a:spcBef>
                  <a:spcPct val="0"/>
                </a:spcBef>
                <a:spcAft>
                  <a:spcPct val="0"/>
                </a:spcAft>
              </a:pPr>
              <a:r>
                <a:rPr lang="nn-NO"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for </a:t>
              </a: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r>
                <a:rPr lang="nn-NO"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int</a:t>
              </a: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i = 0; i &lt; n; i++) {</a:t>
              </a:r>
            </a:p>
            <a:p>
              <a:pPr fontAlgn="base">
                <a:lnSpc>
                  <a:spcPct val="120000"/>
                </a:lnSpc>
                <a:spcBef>
                  <a:spcPct val="0"/>
                </a:spcBef>
                <a:spcAft>
                  <a:spcPct val="0"/>
                </a:spcAft>
              </a:pP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a = b + 1;</a:t>
              </a:r>
            </a:p>
            <a:p>
              <a:pPr fontAlgn="base">
                <a:lnSpc>
                  <a:spcPct val="120000"/>
                </a:lnSpc>
                <a:spcBef>
                  <a:spcPct val="0"/>
                </a:spcBef>
                <a:spcAft>
                  <a:spcPct val="0"/>
                </a:spcAft>
              </a:pP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array[</a:t>
              </a:r>
              <a:r>
                <a:rPr lang="en-US" altLang="zh-CN" sz="2000" b="1" dirty="0" err="1">
                  <a:solidFill>
                    <a:srgbClr val="FB9E00"/>
                  </a:solidFill>
                  <a:latin typeface="Times New Roman Bold" panose="02020603050405020304" charset="0"/>
                  <a:ea typeface="思源黑体 CN Normal" panose="020B0500000000000000" pitchFamily="34" charset="-122"/>
                  <a:cs typeface="Times New Roman Bold" panose="02020603050405020304" charset="0"/>
                </a:rPr>
                <a:t>i</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 array[</a:t>
              </a:r>
              <a:r>
                <a:rPr lang="en-US" altLang="zh-CN" sz="2000" b="1" dirty="0" err="1">
                  <a:solidFill>
                    <a:srgbClr val="FB9E00"/>
                  </a:solidFill>
                  <a:latin typeface="Times New Roman Bold" panose="02020603050405020304" charset="0"/>
                  <a:ea typeface="思源黑体 CN Normal" panose="020B0500000000000000" pitchFamily="34" charset="-122"/>
                  <a:cs typeface="Times New Roman Bold" panose="02020603050405020304" charset="0"/>
                </a:rPr>
                <a:t>i</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 a;</a:t>
              </a:r>
            </a:p>
            <a:p>
              <a:pPr fontAlgn="base">
                <a:lnSpc>
                  <a:spcPct val="120000"/>
                </a:lnSpc>
                <a:spcBef>
                  <a:spcPct val="0"/>
                </a:spcBef>
                <a:spcAft>
                  <a:spcPct val="0"/>
                </a:spcAft>
              </a:pP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c = b + 1;</a:t>
              </a:r>
            </a:p>
            <a:p>
              <a:pPr fontAlgn="base">
                <a:lnSpc>
                  <a:spcPct val="120000"/>
                </a:lnSpc>
                <a:spcBef>
                  <a:spcPct val="0"/>
                </a:spcBef>
                <a:spcAft>
                  <a:spcPct val="0"/>
                </a:spcAft>
              </a:pP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array[</a:t>
              </a:r>
              <a:r>
                <a:rPr lang="en-US" altLang="zh-CN" sz="2000" b="1" dirty="0" err="1">
                  <a:solidFill>
                    <a:srgbClr val="FB9E00"/>
                  </a:solidFill>
                  <a:latin typeface="Times New Roman Bold" panose="02020603050405020304" charset="0"/>
                  <a:ea typeface="思源黑体 CN Normal" panose="020B0500000000000000" pitchFamily="34" charset="-122"/>
                  <a:cs typeface="Times New Roman Bold" panose="02020603050405020304" charset="0"/>
                </a:rPr>
                <a:t>i</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 array[</a:t>
              </a:r>
              <a:r>
                <a:rPr lang="en-US" altLang="zh-CN" sz="2000" b="1" dirty="0" err="1">
                  <a:solidFill>
                    <a:srgbClr val="FB9E00"/>
                  </a:solidFill>
                  <a:latin typeface="Times New Roman Bold" panose="02020603050405020304" charset="0"/>
                  <a:ea typeface="思源黑体 CN Normal" panose="020B0500000000000000" pitchFamily="34" charset="-122"/>
                  <a:cs typeface="Times New Roman Bold" panose="02020603050405020304" charset="0"/>
                </a:rPr>
                <a:t>i</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 c;</a:t>
              </a:r>
            </a:p>
            <a:p>
              <a:pPr fontAlgn="base">
                <a:lnSpc>
                  <a:spcPct val="120000"/>
                </a:lnSpc>
                <a:spcBef>
                  <a:spcPct val="0"/>
                </a:spcBef>
                <a:spcAft>
                  <a:spcPct val="0"/>
                </a:spcAft>
              </a:pP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p>
          </p:txBody>
        </p:sp>
        <p:sp>
          <p:nvSpPr>
            <p:cNvPr id="15" name="文本框 14"/>
            <p:cNvSpPr txBox="1"/>
            <p:nvPr/>
          </p:nvSpPr>
          <p:spPr>
            <a:xfrm>
              <a:off x="13343" y="6599"/>
              <a:ext cx="4953" cy="3633"/>
            </a:xfrm>
            <a:prstGeom prst="rect">
              <a:avLst/>
            </a:prstGeom>
            <a:noFill/>
          </p:spPr>
          <p:txBody>
            <a:bodyPr wrap="square" rtlCol="0">
              <a:spAutoFit/>
            </a:bodyPr>
            <a:lstStyle/>
            <a:p>
              <a:pPr fontAlgn="base">
                <a:lnSpc>
                  <a:spcPct val="120000"/>
                </a:lnSpc>
                <a:spcBef>
                  <a:spcPct val="0"/>
                </a:spcBef>
                <a:spcAft>
                  <a:spcPct val="0"/>
                </a:spcAft>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b = ...;</a:t>
              </a:r>
            </a:p>
            <a:p>
              <a:pPr fontAlgn="base">
                <a:lnSpc>
                  <a:spcPct val="120000"/>
                </a:lnSpc>
                <a:spcBef>
                  <a:spcPct val="0"/>
                </a:spcBef>
                <a:spcAft>
                  <a:spcPct val="0"/>
                </a:spcAft>
              </a:pPr>
              <a:r>
                <a:rPr lang="nn-NO"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for </a:t>
              </a: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r>
                <a:rPr lang="nn-NO"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int</a:t>
              </a: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i = 0; i &lt; n; i++) {</a:t>
              </a:r>
            </a:p>
            <a:p>
              <a:pPr fontAlgn="base">
                <a:lnSpc>
                  <a:spcPct val="120000"/>
                </a:lnSpc>
                <a:spcBef>
                  <a:spcPct val="0"/>
                </a:spcBef>
                <a:spcAft>
                  <a:spcPct val="0"/>
                </a:spcAft>
              </a:pP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a = b + 1;</a:t>
              </a:r>
            </a:p>
            <a:p>
              <a:pPr fontAlgn="base">
                <a:lnSpc>
                  <a:spcPct val="120000"/>
                </a:lnSpc>
                <a:spcBef>
                  <a:spcPct val="0"/>
                </a:spcBef>
                <a:spcAft>
                  <a:spcPct val="0"/>
                </a:spcAft>
              </a:pP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array[</a:t>
              </a:r>
              <a:r>
                <a:rPr lang="en-US" altLang="zh-CN" sz="2000" b="1" dirty="0" err="1">
                  <a:solidFill>
                    <a:srgbClr val="FB9E00"/>
                  </a:solidFill>
                  <a:latin typeface="Times New Roman Bold" panose="02020603050405020304" charset="0"/>
                  <a:ea typeface="思源黑体 CN Normal" panose="020B0500000000000000" pitchFamily="34" charset="-122"/>
                  <a:cs typeface="Times New Roman Bold" panose="02020603050405020304" charset="0"/>
                </a:rPr>
                <a:t>i</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 array[</a:t>
              </a:r>
              <a:r>
                <a:rPr lang="en-US" altLang="zh-CN" sz="2000" b="1" dirty="0" err="1">
                  <a:solidFill>
                    <a:srgbClr val="FB9E00"/>
                  </a:solidFill>
                  <a:latin typeface="Times New Roman Bold" panose="02020603050405020304" charset="0"/>
                  <a:ea typeface="思源黑体 CN Normal" panose="020B0500000000000000" pitchFamily="34" charset="-122"/>
                  <a:cs typeface="Times New Roman Bold" panose="02020603050405020304" charset="0"/>
                </a:rPr>
                <a:t>i</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 a;</a:t>
              </a:r>
            </a:p>
            <a:p>
              <a:pPr fontAlgn="base">
                <a:lnSpc>
                  <a:spcPct val="120000"/>
                </a:lnSpc>
                <a:spcBef>
                  <a:spcPct val="0"/>
                </a:spcBef>
                <a:spcAft>
                  <a:spcPct val="0"/>
                </a:spcAft>
              </a:pP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array[</a:t>
              </a:r>
              <a:r>
                <a:rPr lang="en-US" altLang="zh-CN" sz="2000" b="1" dirty="0" err="1">
                  <a:solidFill>
                    <a:srgbClr val="FB9E00"/>
                  </a:solidFill>
                  <a:latin typeface="Times New Roman Bold" panose="02020603050405020304" charset="0"/>
                  <a:ea typeface="思源黑体 CN Normal" panose="020B0500000000000000" pitchFamily="34" charset="-122"/>
                  <a:cs typeface="Times New Roman Bold" panose="02020603050405020304" charset="0"/>
                </a:rPr>
                <a:t>i</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 array[</a:t>
              </a:r>
              <a:r>
                <a:rPr lang="en-US" altLang="zh-CN" sz="2000" b="1" dirty="0" err="1">
                  <a:solidFill>
                    <a:srgbClr val="FB9E00"/>
                  </a:solidFill>
                  <a:latin typeface="Times New Roman Bold" panose="02020603050405020304" charset="0"/>
                  <a:ea typeface="思源黑体 CN Normal" panose="020B0500000000000000" pitchFamily="34" charset="-122"/>
                  <a:cs typeface="Times New Roman Bold" panose="02020603050405020304" charset="0"/>
                </a:rPr>
                <a:t>i</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 a;</a:t>
              </a:r>
            </a:p>
            <a:p>
              <a:pPr fontAlgn="base">
                <a:lnSpc>
                  <a:spcPct val="120000"/>
                </a:lnSpc>
                <a:spcBef>
                  <a:spcPct val="0"/>
                </a:spcBef>
                <a:spcAft>
                  <a:spcPct val="0"/>
                </a:spcAft>
              </a:pP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p>
          </p:txBody>
        </p:sp>
        <p:sp>
          <p:nvSpPr>
            <p:cNvPr id="5" name="文本框 4"/>
            <p:cNvSpPr txBox="1"/>
            <p:nvPr/>
          </p:nvSpPr>
          <p:spPr>
            <a:xfrm>
              <a:off x="982" y="5513"/>
              <a:ext cx="4556" cy="5960"/>
            </a:xfrm>
            <a:prstGeom prst="rect">
              <a:avLst/>
            </a:prstGeom>
            <a:noFill/>
          </p:spPr>
          <p:txBody>
            <a:bodyPr wrap="square" rtlCol="0">
              <a:spAutoFit/>
            </a:bodyPr>
            <a:lstStyle/>
            <a:p>
              <a:pPr fontAlgn="base">
                <a:lnSpc>
                  <a:spcPct val="120000"/>
                </a:lnSpc>
                <a:spcBef>
                  <a:spcPct val="0"/>
                </a:spcBef>
                <a:spcAft>
                  <a:spcPct val="0"/>
                </a:spcAft>
              </a:pPr>
              <a:r>
                <a:rPr lang="en-US"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b = ...;</a:t>
              </a:r>
            </a:p>
            <a:p>
              <a:pPr fontAlgn="base">
                <a:lnSpc>
                  <a:spcPct val="120000"/>
                </a:lnSpc>
                <a:spcBef>
                  <a:spcPct val="0"/>
                </a:spcBef>
                <a:spcAft>
                  <a:spcPct val="0"/>
                </a:spcAft>
              </a:pPr>
              <a:r>
                <a:rPr lang="nn-NO"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for </a:t>
              </a: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r>
                <a:rPr lang="nn-NO"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int</a:t>
              </a: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i = 0; i &lt; n; i++) {</a:t>
              </a:r>
            </a:p>
            <a:p>
              <a:pPr fontAlgn="base">
                <a:lnSpc>
                  <a:spcPct val="120000"/>
                </a:lnSpc>
                <a:spcBef>
                  <a:spcPct val="0"/>
                </a:spcBef>
                <a:spcAft>
                  <a:spcPct val="0"/>
                </a:spcAft>
              </a:pP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a = b + 1;</a:t>
              </a:r>
            </a:p>
            <a:p>
              <a:pPr fontAlgn="base">
                <a:lnSpc>
                  <a:spcPct val="120000"/>
                </a:lnSpc>
                <a:spcBef>
                  <a:spcPct val="0"/>
                </a:spcBef>
                <a:spcAft>
                  <a:spcPct val="0"/>
                </a:spcAft>
              </a:pP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array[</a:t>
              </a:r>
              <a:r>
                <a:rPr lang="en-US" altLang="zh-CN" sz="2000" b="1" dirty="0" err="1">
                  <a:solidFill>
                    <a:srgbClr val="FB9E00"/>
                  </a:solidFill>
                  <a:latin typeface="Times New Roman Bold" panose="02020603050405020304" charset="0"/>
                  <a:ea typeface="思源黑体 CN Normal" panose="020B0500000000000000" pitchFamily="34" charset="-122"/>
                  <a:cs typeface="Times New Roman Bold" panose="02020603050405020304" charset="0"/>
                </a:rPr>
                <a:t>i</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 array[</a:t>
              </a:r>
              <a:r>
                <a:rPr lang="en-US" altLang="zh-CN" sz="2000" b="1" dirty="0" err="1">
                  <a:solidFill>
                    <a:srgbClr val="FB9E00"/>
                  </a:solidFill>
                  <a:latin typeface="Times New Roman Bold" panose="02020603050405020304" charset="0"/>
                  <a:ea typeface="思源黑体 CN Normal" panose="020B0500000000000000" pitchFamily="34" charset="-122"/>
                  <a:cs typeface="Times New Roman Bold" panose="02020603050405020304" charset="0"/>
                </a:rPr>
                <a:t>i</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 a;</a:t>
              </a:r>
            </a:p>
            <a:p>
              <a:pPr fontAlgn="base">
                <a:lnSpc>
                  <a:spcPct val="120000"/>
                </a:lnSpc>
                <a:spcBef>
                  <a:spcPct val="0"/>
                </a:spcBef>
                <a:spcAft>
                  <a:spcPct val="0"/>
                </a:spcAft>
              </a:pP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p>
            <a:p>
              <a:pPr fontAlgn="base">
                <a:lnSpc>
                  <a:spcPct val="120000"/>
                </a:lnSpc>
                <a:spcBef>
                  <a:spcPct val="0"/>
                </a:spcBef>
                <a:spcAft>
                  <a:spcPct val="0"/>
                </a:spcAft>
              </a:pPr>
              <a:r>
                <a:rPr lang="nn-NO"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for </a:t>
              </a: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r>
                <a:rPr lang="nn-NO"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int</a:t>
              </a: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i = 0; i &lt; n; i++) {</a:t>
              </a:r>
            </a:p>
            <a:p>
              <a:pPr fontAlgn="base">
                <a:lnSpc>
                  <a:spcPct val="120000"/>
                </a:lnSpc>
                <a:spcBef>
                  <a:spcPct val="0"/>
                </a:spcBef>
                <a:spcAft>
                  <a:spcPct val="0"/>
                </a:spcAft>
              </a:pP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    </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c = b + 1;</a:t>
              </a:r>
            </a:p>
            <a:p>
              <a:pPr fontAlgn="base">
                <a:lnSpc>
                  <a:spcPct val="120000"/>
                </a:lnSpc>
                <a:spcBef>
                  <a:spcPct val="0"/>
                </a:spcBef>
                <a:spcAft>
                  <a:spcPct val="0"/>
                </a:spcAft>
              </a:pP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array[</a:t>
              </a:r>
              <a:r>
                <a:rPr lang="en-US" altLang="zh-CN" sz="2000" b="1" dirty="0" err="1">
                  <a:solidFill>
                    <a:srgbClr val="FB9E00"/>
                  </a:solidFill>
                  <a:latin typeface="Times New Roman Bold" panose="02020603050405020304" charset="0"/>
                  <a:ea typeface="思源黑体 CN Normal" panose="020B0500000000000000" pitchFamily="34" charset="-122"/>
                  <a:cs typeface="Times New Roman Bold" panose="02020603050405020304" charset="0"/>
                </a:rPr>
                <a:t>i</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 array[</a:t>
              </a:r>
              <a:r>
                <a:rPr lang="en-US" altLang="zh-CN" sz="2000" b="1" dirty="0" err="1">
                  <a:solidFill>
                    <a:srgbClr val="FB9E00"/>
                  </a:solidFill>
                  <a:latin typeface="Times New Roman Bold" panose="02020603050405020304" charset="0"/>
                  <a:ea typeface="思源黑体 CN Normal" panose="020B0500000000000000" pitchFamily="34" charset="-122"/>
                  <a:cs typeface="Times New Roman Bold" panose="02020603050405020304" charset="0"/>
                </a:rPr>
                <a:t>i</a:t>
              </a:r>
              <a:r>
                <a:rPr lang="en-US" altLang="zh-CN" sz="2000" b="1" dirty="0">
                  <a:solidFill>
                    <a:srgbClr val="FB9E00"/>
                  </a:solidFill>
                  <a:latin typeface="Times New Roman Bold" panose="02020603050405020304" charset="0"/>
                  <a:ea typeface="思源黑体 CN Normal" panose="020B0500000000000000" pitchFamily="34" charset="-122"/>
                  <a:cs typeface="Times New Roman Bold" panose="02020603050405020304" charset="0"/>
                </a:rPr>
                <a:t>] + c;</a:t>
              </a:r>
            </a:p>
            <a:p>
              <a:pPr fontAlgn="base">
                <a:lnSpc>
                  <a:spcPct val="120000"/>
                </a:lnSpc>
                <a:spcBef>
                  <a:spcPct val="0"/>
                </a:spcBef>
                <a:spcAft>
                  <a:spcPct val="0"/>
                </a:spcAft>
              </a:pPr>
              <a:r>
                <a:rPr lang="nn-NO" altLang="zh-CN" sz="2000" b="1" dirty="0">
                  <a:solidFill>
                    <a:srgbClr val="E3DFFF"/>
                  </a:solidFill>
                  <a:latin typeface="Times New Roman Bold" panose="02020603050405020304" charset="0"/>
                  <a:ea typeface="思源黑体 CN Normal" panose="020B0500000000000000" pitchFamily="34" charset="-122"/>
                  <a:cs typeface="Times New Roman Bold" panose="02020603050405020304" charset="0"/>
                </a:rPr>
                <a:t>}</a:t>
              </a:r>
              <a:endParaRPr lang="zh-CN" altLang="en-US" sz="2000" b="1" dirty="0">
                <a:latin typeface="Times New Roman Bold" panose="02020603050405020304" charset="0"/>
                <a:cs typeface="Times New Roman Bold" panose="02020603050405020304" charset="0"/>
              </a:endParaRPr>
            </a:p>
            <a:p>
              <a:pPr fontAlgn="base">
                <a:lnSpc>
                  <a:spcPct val="120000"/>
                </a:lnSpc>
                <a:spcBef>
                  <a:spcPct val="0"/>
                </a:spcBef>
                <a:spcAft>
                  <a:spcPct val="0"/>
                </a:spcAft>
              </a:pPr>
              <a:endParaRPr lang="zh-CN" altLang="en-US" sz="2000" b="1" dirty="0">
                <a:latin typeface="Times New Roman Bold" panose="02020603050405020304" charset="0"/>
                <a:cs typeface="Times New Roman Bold" panose="02020603050405020304" charset="0"/>
              </a:endParaRPr>
            </a:p>
          </p:txBody>
        </p:sp>
        <p:sp>
          <p:nvSpPr>
            <p:cNvPr id="7" name="右箭头 6"/>
            <p:cNvSpPr/>
            <p:nvPr/>
          </p:nvSpPr>
          <p:spPr>
            <a:xfrm>
              <a:off x="5678" y="7962"/>
              <a:ext cx="1360" cy="907"/>
            </a:xfrm>
            <a:prstGeom prst="rightArrow">
              <a:avLst/>
            </a:prstGeom>
            <a:noFill/>
            <a:ln w="22225">
              <a:solidFill>
                <a:schemeClr val="bg1"/>
              </a:solidFill>
            </a:ln>
          </p:spPr>
          <p:txBody>
            <a:bodyPr>
              <a:spAutoFit/>
            </a:bodyPr>
            <a:lstStyle/>
            <a:p>
              <a:pPr marL="0" lvl="0" indent="0"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 name="右箭头 12"/>
            <p:cNvSpPr/>
            <p:nvPr/>
          </p:nvSpPr>
          <p:spPr>
            <a:xfrm>
              <a:off x="11930" y="8008"/>
              <a:ext cx="1360" cy="907"/>
            </a:xfrm>
            <a:prstGeom prst="rightArrow">
              <a:avLst/>
            </a:prstGeom>
            <a:noFill/>
            <a:ln w="22225">
              <a:solidFill>
                <a:schemeClr val="bg1"/>
              </a:solidFill>
            </a:ln>
          </p:spPr>
          <p:txBody>
            <a:bodyPr>
              <a:spAutoFit/>
            </a:bodyPr>
            <a:lstStyle/>
            <a:p>
              <a:pPr marL="0" lvl="0" indent="0"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4081423" cy="645160"/>
            <a:chOff x="550863" y="372761"/>
            <a:chExt cx="4081423" cy="645469"/>
          </a:xfrm>
        </p:grpSpPr>
        <p:sp>
          <p:nvSpPr>
            <p:cNvPr id="13337" name="TextBox 52"/>
            <p:cNvSpPr/>
            <p:nvPr/>
          </p:nvSpPr>
          <p:spPr>
            <a:xfrm>
              <a:off x="1392238" y="372761"/>
              <a:ext cx="3240048"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黑体" panose="02010609060101010101" charset="-122"/>
                  <a:ea typeface="黑体" panose="02010609060101010101" charset="-122"/>
                  <a:sym typeface="微软雅黑" panose="020B0503020204020204" pitchFamily="34" charset="-122"/>
                </a:rPr>
                <a:t>循环交换</a:t>
              </a: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2" name="组合 1"/>
          <p:cNvGrpSpPr/>
          <p:nvPr/>
        </p:nvGrpSpPr>
        <p:grpSpPr>
          <a:xfrm>
            <a:off x="479425" y="1308735"/>
            <a:ext cx="7734935" cy="3870960"/>
            <a:chOff x="755" y="2061"/>
            <a:chExt cx="12181" cy="6096"/>
          </a:xfrm>
        </p:grpSpPr>
        <p:sp>
          <p:nvSpPr>
            <p:cNvPr id="7189" name="TextBox 52"/>
            <p:cNvSpPr/>
            <p:nvPr/>
          </p:nvSpPr>
          <p:spPr>
            <a:xfrm>
              <a:off x="755" y="2061"/>
              <a:ext cx="6659"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是否交换循环？</a:t>
              </a:r>
            </a:p>
          </p:txBody>
        </p:sp>
        <p:sp>
          <p:nvSpPr>
            <p:cNvPr id="3" name="文本框 2"/>
            <p:cNvSpPr txBox="1"/>
            <p:nvPr/>
          </p:nvSpPr>
          <p:spPr>
            <a:xfrm>
              <a:off x="1322" y="3359"/>
              <a:ext cx="11614" cy="4798"/>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循环为简单循环的嵌套</a:t>
              </a: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endParaRPr>
            </a:p>
            <a:p>
              <a:pPr marL="285750" indent="-285750" algn="l">
                <a:lnSpc>
                  <a:spcPct val="100000"/>
                </a:lnSpc>
                <a:buClrTx/>
                <a:buSzTx/>
                <a:buFont typeface="Arial" panose="020B0604020202020204" pitchFamily="34" charset="0"/>
                <a:buChar char="•"/>
              </a:pP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endParaRPr>
            </a:p>
            <a:p>
              <a:pPr marL="285750" indent="-285750">
                <a:buFont typeface="Wingdings" panose="05000000000000000000" pitchFamily="2" charset="2"/>
                <a:buChar char="ü"/>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循环没有迭代依赖</a:t>
              </a:r>
              <a:endParaRPr lang="en-US" altLang="zh-CN"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endParaRPr>
            </a:p>
            <a:p>
              <a:pPr marL="285750" indent="-285750">
                <a:buFont typeface="Wingdings" panose="05000000000000000000" pitchFamily="2" charset="2"/>
                <a:buChar char="ü"/>
              </a:pP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endParaRPr>
            </a:p>
            <a:p>
              <a:pPr marL="285750" indent="-285750">
                <a:buFont typeface="Wingdings" panose="05000000000000000000" pitchFamily="2" charset="2"/>
                <a:buChar char="ü"/>
              </a:pPr>
              <a:r>
                <a:rPr lang="zh-CN" altLang="en-US" sz="2400" i="1" dirty="0">
                  <a:solidFill>
                    <a:srgbClr val="D3FDFC"/>
                  </a:solidFill>
                  <a:latin typeface="Times New Roman" panose="02020603050405020304" charset="0"/>
                  <a:ea typeface="微软雅黑" panose="020B0503020204020204" pitchFamily="34" charset="-122"/>
                  <a:cs typeface="Arial" panose="020B0604020202020204" pitchFamily="34" charset="0"/>
                  <a:sym typeface="+mn-ea"/>
                </a:rPr>
                <a:t>使用</a:t>
              </a:r>
              <a:r>
                <a:rPr lang="en-US" altLang="zh-CN" sz="2400" i="1" dirty="0">
                  <a:solidFill>
                    <a:srgbClr val="D3FDFC"/>
                  </a:solidFill>
                  <a:latin typeface="Times New Roman" panose="02020603050405020304" charset="0"/>
                  <a:ea typeface="微软雅黑" panose="020B0503020204020204" pitchFamily="34" charset="-122"/>
                  <a:cs typeface="Arial" panose="020B0604020202020204" pitchFamily="34" charset="0"/>
                  <a:sym typeface="+mn-ea"/>
                </a:rPr>
                <a:t>cost model</a:t>
              </a:r>
              <a:r>
                <a:rPr lang="zh-CN" altLang="en-US" sz="2400" i="1" dirty="0">
                  <a:solidFill>
                    <a:srgbClr val="D3FDFC"/>
                  </a:solidFill>
                  <a:latin typeface="Times New Roman" panose="02020603050405020304" charset="0"/>
                  <a:ea typeface="微软雅黑" panose="020B0503020204020204" pitchFamily="34" charset="-122"/>
                  <a:cs typeface="Arial" panose="020B0604020202020204" pitchFamily="34" charset="0"/>
                  <a:sym typeface="+mn-ea"/>
                </a:rPr>
                <a:t>计算评分</a:t>
              </a:r>
              <a:r>
                <a:rPr lang="en-US" altLang="zh-CN" sz="2400" i="1" dirty="0">
                  <a:solidFill>
                    <a:srgbClr val="D3FDFC"/>
                  </a:solidFill>
                  <a:latin typeface="Times New Roman" panose="02020603050405020304" charset="0"/>
                  <a:ea typeface="微软雅黑" panose="020B0503020204020204" pitchFamily="34" charset="-122"/>
                  <a:cs typeface="Arial" panose="020B0604020202020204" pitchFamily="34" charset="0"/>
                  <a:sym typeface="+mn-ea"/>
                </a:rPr>
                <a:t>—</a:t>
              </a:r>
              <a:r>
                <a:rPr lang="zh-CN" altLang="en-US" sz="2400" i="1" dirty="0">
                  <a:solidFill>
                    <a:srgbClr val="D3FDFC"/>
                  </a:solidFill>
                  <a:latin typeface="Times New Roman" panose="02020603050405020304" charset="0"/>
                  <a:ea typeface="微软雅黑" panose="020B0503020204020204" pitchFamily="34" charset="-122"/>
                  <a:cs typeface="Arial" panose="020B0604020202020204" pitchFamily="34" charset="0"/>
                  <a:sym typeface="+mn-ea"/>
                </a:rPr>
                <a:t>评估迭代变量</a:t>
              </a:r>
              <a:r>
                <a:rPr lang="zh-CN" altLang="en-US" sz="2400" i="1">
                  <a:solidFill>
                    <a:srgbClr val="D3FDFC"/>
                  </a:solidFill>
                  <a:latin typeface="Times New Roman" panose="02020603050405020304" charset="0"/>
                  <a:ea typeface="微软雅黑" panose="020B0503020204020204" pitchFamily="34" charset="-122"/>
                  <a:cs typeface="Arial" panose="020B0604020202020204" pitchFamily="34" charset="0"/>
                  <a:sym typeface="+mn-ea"/>
                </a:rPr>
                <a:t>变化尺度和内存局部性</a:t>
              </a:r>
              <a:endParaRPr lang="en-US" altLang="zh-CN" sz="2400" i="1" dirty="0">
                <a:solidFill>
                  <a:srgbClr val="D3FDFC"/>
                </a:solidFill>
                <a:latin typeface="Times New Roman" panose="02020603050405020304" charset="0"/>
                <a:ea typeface="微软雅黑" panose="020B0503020204020204" pitchFamily="34" charset="-122"/>
                <a:cs typeface="Arial" panose="020B0604020202020204" pitchFamily="34" charset="0"/>
                <a:sym typeface="+mn-ea"/>
              </a:endParaRPr>
            </a:p>
            <a:p>
              <a:pPr marL="285750" indent="-285750">
                <a:buFont typeface="Wingdings" panose="05000000000000000000" pitchFamily="2" charset="2"/>
                <a:buChar char="ü"/>
              </a:pPr>
              <a:endParaRPr lang="en-US" altLang="zh-CN" sz="2400" i="1" dirty="0">
                <a:solidFill>
                  <a:srgbClr val="D3FDFC"/>
                </a:solidFill>
                <a:latin typeface="Times New Roman" panose="02020603050405020304" charset="0"/>
                <a:ea typeface="微软雅黑" panose="020B0503020204020204" pitchFamily="34" charset="-122"/>
                <a:cs typeface="Arial" panose="020B0604020202020204" pitchFamily="34" charset="0"/>
                <a:sym typeface="+mn-ea"/>
              </a:endParaRPr>
            </a:p>
            <a:p>
              <a:pPr marL="285750" indent="-285750">
                <a:buFont typeface="Wingdings" panose="05000000000000000000" pitchFamily="2" charset="2"/>
                <a:buChar char="ü"/>
              </a:pPr>
              <a:r>
                <a:rPr lang="zh-CN" altLang="en-US" sz="2400" i="1" dirty="0">
                  <a:solidFill>
                    <a:srgbClr val="D3FDFC"/>
                  </a:solidFill>
                  <a:latin typeface="Times New Roman" panose="02020603050405020304" charset="0"/>
                  <a:ea typeface="微软雅黑" panose="020B0503020204020204" pitchFamily="34" charset="-122"/>
                  <a:cs typeface="Arial" panose="020B0604020202020204" pitchFamily="34" charset="0"/>
                  <a:sym typeface="+mn-ea"/>
                </a:rPr>
                <a:t>根据评分选择最优的交换策略</a:t>
              </a:r>
              <a:endParaRPr lang="zh-CN" altLang="en-US" sz="2400" dirty="0">
                <a:solidFill>
                  <a:schemeClr val="accent3">
                    <a:lumMod val="20000"/>
                    <a:lumOff val="80000"/>
                  </a:schemeClr>
                </a:solidFill>
                <a:uFillTx/>
                <a:latin typeface="Times New Roman" panose="02020603050405020304" charset="0"/>
                <a:ea typeface="微软雅黑" panose="020B0503020204020204" pitchFamily="34" charset="-122"/>
                <a:cs typeface="Sarasa Gothic SC" panose="020B0502030000000004" pitchFamily="34"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3549650" cy="645160"/>
            <a:chOff x="550863" y="372761"/>
            <a:chExt cx="3549650" cy="645469"/>
          </a:xfrm>
        </p:grpSpPr>
        <p:sp>
          <p:nvSpPr>
            <p:cNvPr id="13337" name="TextBox 52"/>
            <p:cNvSpPr/>
            <p:nvPr/>
          </p:nvSpPr>
          <p:spPr>
            <a:xfrm>
              <a:off x="1392238" y="372761"/>
              <a:ext cx="270827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黑体" panose="02010609060101010101" charset="-122"/>
                  <a:ea typeface="黑体" panose="02010609060101010101" charset="-122"/>
                  <a:sym typeface="微软雅黑" panose="020B0503020204020204" pitchFamily="34" charset="-122"/>
                </a:rPr>
                <a:t>循环并行</a:t>
              </a: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2" name="组合 1"/>
          <p:cNvGrpSpPr/>
          <p:nvPr/>
        </p:nvGrpSpPr>
        <p:grpSpPr>
          <a:xfrm>
            <a:off x="479425" y="1308735"/>
            <a:ext cx="7734935" cy="3126740"/>
            <a:chOff x="755" y="2061"/>
            <a:chExt cx="12181" cy="4924"/>
          </a:xfrm>
        </p:grpSpPr>
        <p:sp>
          <p:nvSpPr>
            <p:cNvPr id="7189" name="TextBox 52"/>
            <p:cNvSpPr/>
            <p:nvPr/>
          </p:nvSpPr>
          <p:spPr>
            <a:xfrm>
              <a:off x="755" y="2061"/>
              <a:ext cx="6659"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循环并行条件</a:t>
              </a:r>
            </a:p>
          </p:txBody>
        </p:sp>
        <p:sp>
          <p:nvSpPr>
            <p:cNvPr id="3" name="文本框 2"/>
            <p:cNvSpPr txBox="1"/>
            <p:nvPr/>
          </p:nvSpPr>
          <p:spPr>
            <a:xfrm>
              <a:off x="1322" y="3352"/>
              <a:ext cx="11614" cy="3633"/>
            </a:xfrm>
            <a:prstGeom prst="rect">
              <a:avLst/>
            </a:prstGeom>
            <a:noFill/>
          </p:spPr>
          <p:txBody>
            <a:bodyPr wrap="square" rtlCol="0">
              <a:spAutoFit/>
            </a:bodyPr>
            <a:lstStyle/>
            <a:p>
              <a:pPr marL="285750" indent="-285750">
                <a:buFont typeface="Wingdings" panose="05000000000000000000" pitchFamily="2" charset="2"/>
                <a:buChar char="ü"/>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循环为简单循环或其嵌套</a:t>
              </a: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endParaRPr>
            </a:p>
            <a:p>
              <a:pPr marL="285750" indent="-285750" algn="l">
                <a:lnSpc>
                  <a:spcPct val="100000"/>
                </a:lnSpc>
                <a:buClrTx/>
                <a:buSzTx/>
                <a:buFont typeface="Arial" panose="020B0604020202020204" pitchFamily="34" charset="0"/>
                <a:buChar char="•"/>
              </a:pP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endParaRPr>
            </a:p>
            <a:p>
              <a:pPr marL="285750" indent="-285750">
                <a:buFont typeface="Wingdings" panose="05000000000000000000" pitchFamily="2" charset="2"/>
                <a:buChar char="ü"/>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循环内指令不存在loop-carried dependence 和 loop-independent dependence</a:t>
              </a: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endParaRPr>
            </a:p>
            <a:p>
              <a:pPr marL="285750" indent="-285750">
                <a:buFont typeface="Wingdings" panose="05000000000000000000" pitchFamily="2" charset="2"/>
                <a:buChar char="ü"/>
              </a:pP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endParaRPr>
            </a:p>
            <a:p>
              <a:pPr marL="285750" indent="-285750">
                <a:buFont typeface="Wingdings" panose="05000000000000000000" pitchFamily="2" charset="2"/>
                <a:buChar char="ü"/>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循环内定义变量不在循环外使用</a:t>
              </a:r>
              <a:endParaRPr lang="zh-CN" altLang="en-US" sz="2400" dirty="0">
                <a:solidFill>
                  <a:schemeClr val="accent3">
                    <a:lumMod val="20000"/>
                    <a:lumOff val="80000"/>
                  </a:schemeClr>
                </a:solidFill>
                <a:uFillTx/>
                <a:latin typeface="Times New Roman" panose="02020603050405020304" charset="0"/>
                <a:ea typeface="微软雅黑" panose="020B0503020204020204" pitchFamily="34" charset="-122"/>
                <a:cs typeface="Sarasa Gothic SC" panose="020B0502030000000004" pitchFamily="34" charset="-122"/>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语法分析</a:t>
              </a: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二元表达式</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6" name="Content Placeholder 2">
            <a:extLst>
              <a:ext uri="{FF2B5EF4-FFF2-40B4-BE49-F238E27FC236}">
                <a16:creationId xmlns:a16="http://schemas.microsoft.com/office/drawing/2014/main" id="{D9D3C037-22A5-C51A-579C-2E0D2C7B765F}"/>
              </a:ext>
            </a:extLst>
          </p:cNvPr>
          <p:cNvSpPr>
            <a:spLocks noGrp="1"/>
          </p:cNvSpPr>
          <p:nvPr>
            <p:ph idx="1"/>
          </p:nvPr>
        </p:nvSpPr>
        <p:spPr>
          <a:xfrm>
            <a:off x="838200" y="1825625"/>
            <a:ext cx="10515600" cy="4351338"/>
          </a:xfrm>
        </p:spPr>
        <p:txBody>
          <a:bodyPr>
            <a:normAutofit/>
          </a:bodyPr>
          <a:lstStyle/>
          <a:p>
            <a:r>
              <a:rPr lang="zh-CN" altLang="en-US" dirty="0">
                <a:solidFill>
                  <a:schemeClr val="bg1"/>
                </a:solidFill>
                <a:latin typeface="微软雅黑" panose="020B0503020204020204" pitchFamily="34" charset="-122"/>
                <a:ea typeface="Sarasa Fixed SC" panose="02000509000000000000"/>
              </a:rPr>
              <a:t>消除左递归：改写为循环形式</a:t>
            </a:r>
          </a:p>
          <a:p>
            <a:endParaRPr lang="zh-CN" altLang="en-US" dirty="0">
              <a:solidFill>
                <a:schemeClr val="bg1"/>
              </a:solidFill>
              <a:latin typeface="微软雅黑" panose="020B0503020204020204" pitchFamily="34" charset="-122"/>
              <a:ea typeface="Sarasa Fixed SC" panose="02000509000000000000"/>
            </a:endParaRPr>
          </a:p>
          <a:p>
            <a:r>
              <a:rPr lang="zh-CN" altLang="en-US" dirty="0">
                <a:solidFill>
                  <a:schemeClr val="bg1"/>
                </a:solidFill>
                <a:latin typeface="微软雅黑" panose="020B0503020204020204" pitchFamily="34" charset="-122"/>
                <a:ea typeface="Sarasa Fixed SC" panose="02000509000000000000"/>
              </a:rPr>
              <a:t>原始文法</a:t>
            </a:r>
          </a:p>
          <a:p>
            <a:r>
              <a:rPr lang="en-US" altLang="zh-CN" dirty="0" err="1">
                <a:solidFill>
                  <a:schemeClr val="bg1"/>
                </a:solidFill>
                <a:latin typeface="Consolas" panose="020B0609020204030204" pitchFamily="49" charset="0"/>
                <a:ea typeface="Sarasa Fixed SC" panose="02000509000000000000"/>
              </a:rPr>
              <a:t>AddExp</a:t>
            </a:r>
            <a:r>
              <a:rPr lang="en-US" altLang="zh-CN" dirty="0">
                <a:solidFill>
                  <a:schemeClr val="bg1"/>
                </a:solidFill>
                <a:latin typeface="Consolas" panose="020B0609020204030204" pitchFamily="49" charset="0"/>
                <a:ea typeface="Sarasa Fixed SC" panose="02000509000000000000"/>
              </a:rPr>
              <a:t> := </a:t>
            </a:r>
            <a:r>
              <a:rPr lang="en-US" altLang="zh-CN" dirty="0" err="1">
                <a:solidFill>
                  <a:schemeClr val="bg1"/>
                </a:solidFill>
                <a:latin typeface="Consolas" panose="020B0609020204030204" pitchFamily="49" charset="0"/>
                <a:ea typeface="Sarasa Fixed SC" panose="02000509000000000000"/>
              </a:rPr>
              <a:t>MulExp</a:t>
            </a:r>
            <a:r>
              <a:rPr lang="en-US" altLang="zh-CN" dirty="0">
                <a:solidFill>
                  <a:schemeClr val="bg1"/>
                </a:solidFill>
                <a:latin typeface="Consolas" panose="020B0609020204030204" pitchFamily="49" charset="0"/>
                <a:ea typeface="Sarasa Fixed SC" panose="02000509000000000000"/>
              </a:rPr>
              <a:t> | </a:t>
            </a:r>
            <a:r>
              <a:rPr lang="en-US" altLang="zh-CN" dirty="0" err="1">
                <a:solidFill>
                  <a:schemeClr val="bg1"/>
                </a:solidFill>
                <a:latin typeface="Consolas" panose="020B0609020204030204" pitchFamily="49" charset="0"/>
                <a:ea typeface="Sarasa Fixed SC" panose="02000509000000000000"/>
              </a:rPr>
              <a:t>AddExp</a:t>
            </a:r>
            <a:r>
              <a:rPr lang="en-US" altLang="zh-CN" dirty="0">
                <a:solidFill>
                  <a:schemeClr val="bg1"/>
                </a:solidFill>
                <a:latin typeface="Consolas" panose="020B0609020204030204" pitchFamily="49" charset="0"/>
                <a:ea typeface="Sarasa Fixed SC" panose="02000509000000000000"/>
              </a:rPr>
              <a:t> (‘+’|‘-’) </a:t>
            </a:r>
            <a:r>
              <a:rPr lang="en-US" altLang="zh-CN" dirty="0" err="1">
                <a:solidFill>
                  <a:schemeClr val="bg1"/>
                </a:solidFill>
                <a:latin typeface="Consolas" panose="020B0609020204030204" pitchFamily="49" charset="0"/>
                <a:ea typeface="Sarasa Fixed SC" panose="02000509000000000000"/>
              </a:rPr>
              <a:t>MulExp</a:t>
            </a:r>
            <a:endParaRPr lang="en-US" altLang="zh-CN" dirty="0">
              <a:solidFill>
                <a:schemeClr val="bg1"/>
              </a:solidFill>
              <a:latin typeface="Consolas" panose="020B0609020204030204" pitchFamily="49" charset="0"/>
              <a:ea typeface="Sarasa Fixed SC" panose="02000509000000000000"/>
            </a:endParaRPr>
          </a:p>
          <a:p>
            <a:endParaRPr lang="en-US" altLang="zh-CN" dirty="0">
              <a:solidFill>
                <a:schemeClr val="bg1"/>
              </a:solidFill>
              <a:latin typeface="微软雅黑" panose="020B0503020204020204" pitchFamily="34" charset="-122"/>
              <a:ea typeface="Sarasa Fixed SC" panose="02000509000000000000"/>
            </a:endParaRPr>
          </a:p>
          <a:p>
            <a:r>
              <a:rPr lang="zh-CN" altLang="en-US" dirty="0">
                <a:solidFill>
                  <a:schemeClr val="bg1"/>
                </a:solidFill>
                <a:latin typeface="微软雅黑" panose="020B0503020204020204" pitchFamily="34" charset="-122"/>
                <a:ea typeface="Sarasa Fixed SC" panose="02000509000000000000"/>
              </a:rPr>
              <a:t>修改后</a:t>
            </a:r>
          </a:p>
          <a:p>
            <a:r>
              <a:rPr lang="en-US" altLang="zh-CN" dirty="0" err="1">
                <a:solidFill>
                  <a:schemeClr val="bg1"/>
                </a:solidFill>
                <a:latin typeface="Consolas" panose="020B0609020204030204" pitchFamily="49" charset="0"/>
                <a:ea typeface="Sarasa Fixed SC" panose="02000509000000000000"/>
              </a:rPr>
              <a:t>AddExp</a:t>
            </a:r>
            <a:r>
              <a:rPr lang="en-US" altLang="zh-CN" dirty="0">
                <a:solidFill>
                  <a:schemeClr val="bg1"/>
                </a:solidFill>
                <a:latin typeface="Consolas" panose="020B0609020204030204" pitchFamily="49" charset="0"/>
                <a:ea typeface="Sarasa Fixed SC" panose="02000509000000000000"/>
              </a:rPr>
              <a:t> := </a:t>
            </a:r>
            <a:r>
              <a:rPr lang="en-US" altLang="zh-CN" dirty="0" err="1">
                <a:solidFill>
                  <a:schemeClr val="bg1"/>
                </a:solidFill>
                <a:latin typeface="Consolas" panose="020B0609020204030204" pitchFamily="49" charset="0"/>
                <a:ea typeface="Sarasa Fixed SC" panose="02000509000000000000"/>
              </a:rPr>
              <a:t>MulExp</a:t>
            </a:r>
            <a:r>
              <a:rPr lang="en-US" altLang="zh-CN" dirty="0">
                <a:solidFill>
                  <a:schemeClr val="bg1"/>
                </a:solidFill>
                <a:latin typeface="Consolas" panose="020B0609020204030204" pitchFamily="49" charset="0"/>
                <a:ea typeface="Sarasa Fixed SC" panose="02000509000000000000"/>
              </a:rPr>
              <a:t> { (‘+’|‘-’) </a:t>
            </a:r>
            <a:r>
              <a:rPr lang="en-US" altLang="zh-CN" dirty="0" err="1">
                <a:solidFill>
                  <a:schemeClr val="bg1"/>
                </a:solidFill>
                <a:latin typeface="Consolas" panose="020B0609020204030204" pitchFamily="49" charset="0"/>
                <a:ea typeface="Sarasa Fixed SC" panose="02000509000000000000"/>
              </a:rPr>
              <a:t>MulExp</a:t>
            </a:r>
            <a:r>
              <a:rPr lang="en-US" altLang="zh-CN" dirty="0">
                <a:solidFill>
                  <a:schemeClr val="bg1"/>
                </a:solidFill>
                <a:latin typeface="Consolas" panose="020B0609020204030204" pitchFamily="49" charset="0"/>
                <a:ea typeface="Sarasa Fixed SC" panose="02000509000000000000"/>
              </a:rPr>
              <a:t> }</a:t>
            </a:r>
          </a:p>
          <a:p>
            <a:endParaRPr lang="en-US" altLang="zh-CN" dirty="0">
              <a:solidFill>
                <a:schemeClr val="bg1"/>
              </a:solidFill>
              <a:latin typeface="微软雅黑" panose="020B0503020204020204" pitchFamily="34" charset="-122"/>
              <a:ea typeface="Sarasa Fixed SC" panose="02000509000000000000"/>
            </a:endParaRPr>
          </a:p>
        </p:txBody>
      </p:sp>
    </p:spTree>
    <p:extLst>
      <p:ext uri="{BB962C8B-B14F-4D97-AF65-F5344CB8AC3E}">
        <p14:creationId xmlns:p14="http://schemas.microsoft.com/office/powerpoint/2010/main" val="6863434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04</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6000750" cy="645160"/>
            <a:chOff x="550863" y="372761"/>
            <a:chExt cx="6000750" cy="645469"/>
          </a:xfrm>
        </p:grpSpPr>
        <p:sp>
          <p:nvSpPr>
            <p:cNvPr id="13337" name="TextBox 52"/>
            <p:cNvSpPr/>
            <p:nvPr/>
          </p:nvSpPr>
          <p:spPr>
            <a:xfrm>
              <a:off x="1392238" y="372761"/>
              <a:ext cx="515937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黑体" panose="02010609060101010101" charset="-122"/>
                  <a:ea typeface="黑体" panose="02010609060101010101" charset="-122"/>
                  <a:sym typeface="+mn-ea"/>
                </a:rPr>
                <a:t>递归函数记忆化</a:t>
              </a:r>
              <a:endParaRPr lang="zh-CN" altLang="en-US" sz="3600" b="1" dirty="0">
                <a:solidFill>
                  <a:schemeClr val="bg1"/>
                </a:solidFill>
                <a:uFillTx/>
                <a:latin typeface="黑体" panose="02010609060101010101" charset="-122"/>
                <a:ea typeface="黑体" panose="02010609060101010101"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5" name="组合 1"/>
          <p:cNvGrpSpPr/>
          <p:nvPr/>
        </p:nvGrpSpPr>
        <p:grpSpPr>
          <a:xfrm>
            <a:off x="479425" y="1308735"/>
            <a:ext cx="7987665" cy="1351915"/>
            <a:chOff x="755" y="2061"/>
            <a:chExt cx="12182" cy="2129"/>
          </a:xfrm>
        </p:grpSpPr>
        <p:sp>
          <p:nvSpPr>
            <p:cNvPr id="3" name="TextBox 52"/>
            <p:cNvSpPr/>
            <p:nvPr/>
          </p:nvSpPr>
          <p:spPr>
            <a:xfrm>
              <a:off x="755" y="2061"/>
              <a:ext cx="9730"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检测可以被记忆化的递归函数</a:t>
              </a:r>
            </a:p>
          </p:txBody>
        </p:sp>
        <p:sp>
          <p:nvSpPr>
            <p:cNvPr id="6" name="文本框 2"/>
            <p:cNvSpPr txBox="1"/>
            <p:nvPr/>
          </p:nvSpPr>
          <p:spPr>
            <a:xfrm>
              <a:off x="1323" y="2883"/>
              <a:ext cx="11614" cy="1307"/>
            </a:xfrm>
            <a:prstGeom prst="rect">
              <a:avLst/>
            </a:prstGeom>
            <a:noFill/>
          </p:spPr>
          <p:txBody>
            <a:bodyPr wrap="square" rtlCol="0">
              <a:spAutoFit/>
            </a:bodyPr>
            <a:lstStyle/>
            <a:p>
              <a:pPr marL="285750" lvl="5"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无副作用，仅调用自身</a:t>
              </a:r>
            </a:p>
            <a:p>
              <a:pPr marL="285750" lvl="5"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不含对全局变量和参数指针的读取</a:t>
              </a:r>
            </a:p>
          </p:txBody>
        </p:sp>
      </p:grpSp>
      <p:grpSp>
        <p:nvGrpSpPr>
          <p:cNvPr id="7" name="组合 1"/>
          <p:cNvGrpSpPr/>
          <p:nvPr/>
        </p:nvGrpSpPr>
        <p:grpSpPr>
          <a:xfrm>
            <a:off x="479425" y="2924810"/>
            <a:ext cx="8580120" cy="2090420"/>
            <a:chOff x="755" y="2061"/>
            <a:chExt cx="12182" cy="3292"/>
          </a:xfrm>
        </p:grpSpPr>
        <p:sp>
          <p:nvSpPr>
            <p:cNvPr id="8" name="TextBox 52"/>
            <p:cNvSpPr/>
            <p:nvPr/>
          </p:nvSpPr>
          <p:spPr>
            <a:xfrm>
              <a:off x="755" y="2061"/>
              <a:ext cx="9730"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在中层</a:t>
              </a: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IR</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层面进行修改</a:t>
              </a:r>
            </a:p>
          </p:txBody>
        </p:sp>
        <p:sp>
          <p:nvSpPr>
            <p:cNvPr id="9" name="文本框 2"/>
            <p:cNvSpPr txBox="1"/>
            <p:nvPr/>
          </p:nvSpPr>
          <p:spPr>
            <a:xfrm>
              <a:off x="1323" y="2883"/>
              <a:ext cx="11614" cy="2470"/>
            </a:xfrm>
            <a:prstGeom prst="rect">
              <a:avLst/>
            </a:prstGeom>
            <a:noFill/>
          </p:spPr>
          <p:txBody>
            <a:bodyPr wrap="square" rtlCol="0">
              <a:spAutoFit/>
            </a:bodyPr>
            <a:lstStyle/>
            <a:p>
              <a:pPr marL="285750" lvl="5"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新增全局数组用来存储已被计算过的结果</a:t>
              </a:r>
            </a:p>
            <a:p>
              <a:pPr marL="285750" lvl="5"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对参数组合计算哈希值，作为索引访问记忆化数组</a:t>
              </a:r>
            </a:p>
            <a:p>
              <a:pPr marL="285750" lvl="5"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开头插入计算哈希值并判断是否直接返回的代码</a:t>
              </a:r>
            </a:p>
            <a:p>
              <a:pPr marL="285750" lvl="5"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对原函数体的每一条</a:t>
              </a:r>
              <a:r>
                <a:rPr lang="en-US" altLang="zh-CN"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 return </a:t>
              </a: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指令前插入</a:t>
              </a:r>
              <a:r>
                <a:rPr lang="en-US" altLang="zh-CN"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 store </a:t>
              </a: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记录返回值</a:t>
              </a:r>
            </a:p>
          </p:txBody>
        </p:sp>
      </p:grpSp>
      <p:grpSp>
        <p:nvGrpSpPr>
          <p:cNvPr id="10" name="组合 1"/>
          <p:cNvGrpSpPr/>
          <p:nvPr/>
        </p:nvGrpSpPr>
        <p:grpSpPr>
          <a:xfrm>
            <a:off x="576580" y="5156835"/>
            <a:ext cx="8947785" cy="982345"/>
            <a:chOff x="755" y="2061"/>
            <a:chExt cx="12182" cy="1547"/>
          </a:xfrm>
        </p:grpSpPr>
        <p:sp>
          <p:nvSpPr>
            <p:cNvPr id="11" name="TextBox 52"/>
            <p:cNvSpPr/>
            <p:nvPr/>
          </p:nvSpPr>
          <p:spPr>
            <a:xfrm>
              <a:off x="755" y="2061"/>
              <a:ext cx="9730"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采用双重哈希计算规避冲突</a:t>
              </a:r>
            </a:p>
          </p:txBody>
        </p:sp>
        <p:sp>
          <p:nvSpPr>
            <p:cNvPr id="12" name="文本框 2"/>
            <p:cNvSpPr txBox="1"/>
            <p:nvPr/>
          </p:nvSpPr>
          <p:spPr>
            <a:xfrm>
              <a:off x="1323" y="2883"/>
              <a:ext cx="11614" cy="725"/>
            </a:xfrm>
            <a:prstGeom prst="rect">
              <a:avLst/>
            </a:prstGeom>
            <a:noFill/>
          </p:spPr>
          <p:txBody>
            <a:bodyPr wrap="square" rtlCol="0">
              <a:spAutoFit/>
            </a:bodyPr>
            <a:lstStyle/>
            <a:p>
              <a:pPr marL="285750" lvl="5"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发生冲突时，采用开放寻址法向后寻找未被使用过的索引</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05</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2293" name="组合 38"/>
          <p:cNvGrpSpPr/>
          <p:nvPr/>
        </p:nvGrpSpPr>
        <p:grpSpPr>
          <a:xfrm>
            <a:off x="2641600" y="2835275"/>
            <a:ext cx="9412288" cy="1420813"/>
            <a:chOff x="5188460" y="1799527"/>
            <a:chExt cx="5354763" cy="808136"/>
          </a:xfrm>
        </p:grpSpPr>
        <p:grpSp>
          <p:nvGrpSpPr>
            <p:cNvPr id="12295" name="组合 128"/>
            <p:cNvGrpSpPr/>
            <p:nvPr/>
          </p:nvGrpSpPr>
          <p:grpSpPr>
            <a:xfrm>
              <a:off x="6314123" y="1833301"/>
              <a:ext cx="4229100" cy="764584"/>
              <a:chOff x="3519362" y="3771607"/>
              <a:chExt cx="4229018" cy="765259"/>
            </a:xfrm>
          </p:grpSpPr>
          <p:sp>
            <p:nvSpPr>
              <p:cNvPr id="12297" name="文本框 129"/>
              <p:cNvSpPr txBox="1"/>
              <p:nvPr/>
            </p:nvSpPr>
            <p:spPr>
              <a:xfrm>
                <a:off x="3519362" y="3771607"/>
                <a:ext cx="4229018" cy="402346"/>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FontTx/>
                  <a:buNone/>
                </a:pPr>
                <a:r>
                  <a:rPr lang="zh-CN" altLang="en-US" sz="4000" dirty="0">
                    <a:solidFill>
                      <a:schemeClr val="bg1"/>
                    </a:solidFill>
                    <a:latin typeface="微软雅黑" panose="020B0503020204020204" pitchFamily="34" charset="-122"/>
                    <a:ea typeface="微软雅黑" panose="020B0503020204020204" pitchFamily="34" charset="-122"/>
                  </a:rPr>
                  <a:t>后端优化</a:t>
                </a:r>
              </a:p>
            </p:txBody>
          </p:sp>
          <p:sp>
            <p:nvSpPr>
              <p:cNvPr id="12298" name="矩形 130"/>
              <p:cNvSpPr/>
              <p:nvPr/>
            </p:nvSpPr>
            <p:spPr>
              <a:xfrm>
                <a:off x="3560834" y="4239715"/>
                <a:ext cx="3130370" cy="297151"/>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nSpc>
                    <a:spcPct val="100000"/>
                  </a:lnSpc>
                  <a:spcBef>
                    <a:spcPct val="0"/>
                  </a:spcBef>
                  <a:buFontTx/>
                  <a:buNone/>
                </a:pPr>
                <a:r>
                  <a:rPr lang="en-US" dirty="0">
                    <a:solidFill>
                      <a:schemeClr val="bg1"/>
                    </a:solidFill>
                    <a:latin typeface="Times New Roman Regular" panose="02020603050405020304" charset="0"/>
                    <a:ea typeface="微软雅黑" panose="020B0503020204020204" pitchFamily="34" charset="-122"/>
                    <a:cs typeface="Times New Roman Regular" panose="02020603050405020304" charset="0"/>
                    <a:sym typeface="+mn-ea"/>
                  </a:rPr>
                  <a:t>Backend Optimization</a:t>
                </a:r>
                <a:endParaRPr lang="zh-CN" altLang="en-US" dirty="0">
                  <a:solidFill>
                    <a:schemeClr val="bg1"/>
                  </a:solidFill>
                  <a:latin typeface="微软雅黑" panose="020B0503020204020204" pitchFamily="34" charset="-122"/>
                  <a:ea typeface="微软雅黑" panose="020B0503020204020204" pitchFamily="34" charset="-122"/>
                </a:endParaRPr>
              </a:p>
            </p:txBody>
          </p:sp>
        </p:grpSp>
        <p:grpSp>
          <p:nvGrpSpPr>
            <p:cNvPr id="41" name="组合 40"/>
            <p:cNvGrpSpPr/>
            <p:nvPr/>
          </p:nvGrpSpPr>
          <p:grpSpPr>
            <a:xfrm>
              <a:off x="5188460" y="1799527"/>
              <a:ext cx="808136" cy="808136"/>
              <a:chOff x="4923349" y="1475317"/>
              <a:chExt cx="305414" cy="305414"/>
            </a:xfrm>
            <a:solidFill>
              <a:srgbClr val="E94E60"/>
            </a:solidFill>
          </p:grpSpPr>
          <p:sp>
            <p:nvSpPr>
              <p:cNvPr id="42" name="椭圆 41"/>
              <p:cNvSpPr/>
              <p:nvPr/>
            </p:nvSpPr>
            <p:spPr>
              <a:xfrm>
                <a:off x="4923349" y="1475317"/>
                <a:ext cx="305414" cy="305414"/>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600" b="0"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43" name="椭圆 42"/>
              <p:cNvSpPr/>
              <p:nvPr/>
            </p:nvSpPr>
            <p:spPr>
              <a:xfrm>
                <a:off x="4975250" y="1527218"/>
                <a:ext cx="201613" cy="201613"/>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2400" b="1" i="0" u="none" strike="noStrike" kern="1200" cap="none" spc="0" normalizeH="0" baseline="0" noProof="0" dirty="0">
                    <a:ln>
                      <a:noFill/>
                    </a:ln>
                    <a:solidFill>
                      <a:srgbClr val="21506A"/>
                    </a:solidFill>
                    <a:effectLst/>
                    <a:uLnTx/>
                    <a:uFillTx/>
                    <a:latin typeface="微软雅黑" panose="020B0503020204020204" pitchFamily="34" charset="-122"/>
                    <a:ea typeface="微软雅黑" panose="020B0503020204020204" pitchFamily="34" charset="-122"/>
                    <a:cs typeface="+mn-cs"/>
                  </a:rPr>
                  <a:t>3</a:t>
                </a:r>
              </a:p>
            </p:txBody>
          </p:sp>
        </p:grpSp>
      </p:grpSp>
      <p:sp>
        <p:nvSpPr>
          <p:cNvPr id="46" name="矩形 45"/>
          <p:cNvSpPr/>
          <p:nvPr/>
        </p:nvSpPr>
        <p:spPr>
          <a:xfrm>
            <a:off x="550863" y="1203325"/>
            <a:ext cx="11233150" cy="435927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05</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4763770" cy="645160"/>
            <a:chOff x="550863" y="372761"/>
            <a:chExt cx="4763770" cy="645469"/>
          </a:xfrm>
        </p:grpSpPr>
        <p:sp>
          <p:nvSpPr>
            <p:cNvPr id="13337" name="TextBox 52"/>
            <p:cNvSpPr/>
            <p:nvPr/>
          </p:nvSpPr>
          <p:spPr>
            <a:xfrm>
              <a:off x="1392238" y="372761"/>
              <a:ext cx="392239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黑体" panose="02010609060101010101" charset="-122"/>
                  <a:ea typeface="黑体" panose="02010609060101010101" charset="-122"/>
                  <a:sym typeface="微软雅黑" panose="020B0503020204020204" pitchFamily="34" charset="-122"/>
                </a:rPr>
                <a:t>图着色寄存器分</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配</a:t>
              </a: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7189" name="TextBox 52"/>
          <p:cNvSpPr/>
          <p:nvPr/>
        </p:nvSpPr>
        <p:spPr>
          <a:xfrm>
            <a:off x="767842" y="1484820"/>
            <a:ext cx="2719838" cy="521970"/>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基本思想</a:t>
            </a:r>
          </a:p>
        </p:txBody>
      </p:sp>
      <p:sp>
        <p:nvSpPr>
          <p:cNvPr id="3" name="文本框 2"/>
          <p:cNvSpPr txBox="1"/>
          <p:nvPr/>
        </p:nvSpPr>
        <p:spPr>
          <a:xfrm>
            <a:off x="1127760" y="2006600"/>
            <a:ext cx="8576945" cy="1529715"/>
          </a:xfrm>
          <a:prstGeom prst="rect">
            <a:avLst/>
          </a:prstGeom>
          <a:noFill/>
        </p:spPr>
        <p:txBody>
          <a:bodyPr wrap="square" rtlCol="0">
            <a:spAutoFit/>
          </a:bodyPr>
          <a:lstStyle/>
          <a:p>
            <a:pPr>
              <a:lnSpc>
                <a:spcPct val="130000"/>
              </a:lnSpc>
            </a:pPr>
            <a:r>
              <a:rPr lang="zh-CN" altLang="en-US" sz="2400" i="1" dirty="0">
                <a:solidFill>
                  <a:srgbClr val="D3FDFC"/>
                </a:solidFill>
                <a:ea typeface="微软雅黑" panose="020B0503020204020204" pitchFamily="34" charset="-122"/>
                <a:cs typeface="Arial" panose="020B0604020202020204" pitchFamily="34" charset="0"/>
                <a:sym typeface="+mn-ea"/>
              </a:rPr>
              <a:t>跑两遍图着色，</a:t>
            </a:r>
          </a:p>
          <a:p>
            <a:pPr>
              <a:lnSpc>
                <a:spcPct val="130000"/>
              </a:lnSpc>
            </a:pPr>
            <a:r>
              <a:rPr lang="zh-CN" altLang="en-US" sz="2400" i="1" dirty="0">
                <a:solidFill>
                  <a:srgbClr val="D3FDFC"/>
                </a:solidFill>
                <a:ea typeface="微软雅黑" panose="020B0503020204020204" pitchFamily="34" charset="-122"/>
                <a:cs typeface="Arial" panose="020B0604020202020204" pitchFamily="34" charset="0"/>
                <a:sym typeface="+mn-ea"/>
              </a:rPr>
              <a:t>第一遍为所有需要浮点寄存器的虚拟寄存器分配浮点寄存器，</a:t>
            </a:r>
          </a:p>
          <a:p>
            <a:pPr>
              <a:lnSpc>
                <a:spcPct val="130000"/>
              </a:lnSpc>
            </a:pPr>
            <a:r>
              <a:rPr lang="zh-CN" altLang="en-US" sz="2400" i="1" dirty="0">
                <a:solidFill>
                  <a:srgbClr val="D3FDFC"/>
                </a:solidFill>
                <a:ea typeface="微软雅黑" panose="020B0503020204020204" pitchFamily="34" charset="-122"/>
                <a:cs typeface="Arial" panose="020B0604020202020204" pitchFamily="34" charset="0"/>
                <a:sym typeface="+mn-ea"/>
              </a:rPr>
              <a:t>第二遍为剩余虚拟寄存器分配通用寄存器</a:t>
            </a:r>
          </a:p>
        </p:txBody>
      </p:sp>
      <p:grpSp>
        <p:nvGrpSpPr>
          <p:cNvPr id="4" name="组合 3"/>
          <p:cNvGrpSpPr/>
          <p:nvPr/>
        </p:nvGrpSpPr>
        <p:grpSpPr>
          <a:xfrm>
            <a:off x="1054100" y="4018915"/>
            <a:ext cx="10058400" cy="1871345"/>
            <a:chOff x="1799" y="5948"/>
            <a:chExt cx="15840" cy="2947"/>
          </a:xfrm>
        </p:grpSpPr>
        <p:sp>
          <p:nvSpPr>
            <p:cNvPr id="144" name="文本框 143"/>
            <p:cNvSpPr txBox="1"/>
            <p:nvPr/>
          </p:nvSpPr>
          <p:spPr>
            <a:xfrm>
              <a:off x="4653" y="6710"/>
              <a:ext cx="3161" cy="1503"/>
            </a:xfrm>
            <a:prstGeom prst="rect">
              <a:avLst/>
            </a:prstGeom>
            <a:noFill/>
          </p:spPr>
          <p:txBody>
            <a:bodyPr wrap="square" rtlCol="0">
              <a:spAutoFit/>
            </a:bodyPr>
            <a:lstStyle/>
            <a:p>
              <a:pPr algn="ctr"/>
              <a:r>
                <a:rPr lang="zh-CN" altLang="en-US" sz="2800" b="1" dirty="0">
                  <a:solidFill>
                    <a:schemeClr val="bg1"/>
                  </a:solidFill>
                  <a:latin typeface="Consolas" panose="020B0609020204030204" pitchFamily="49" charset="0"/>
                  <a:ea typeface="华文新魏" panose="02010800040101010101" pitchFamily="2" charset="-122"/>
                </a:rPr>
                <a:t>浮点寄存器</a:t>
              </a:r>
              <a:endParaRPr lang="en-US" altLang="zh-CN" sz="2800" b="1" dirty="0">
                <a:solidFill>
                  <a:schemeClr val="bg1"/>
                </a:solidFill>
                <a:latin typeface="Consolas" panose="020B0609020204030204" pitchFamily="49" charset="0"/>
                <a:ea typeface="华文新魏" panose="02010800040101010101" pitchFamily="2" charset="-122"/>
              </a:endParaRPr>
            </a:p>
            <a:p>
              <a:pPr algn="ctr"/>
              <a:r>
                <a:rPr lang="zh-CN" altLang="en-US" sz="2800" b="1" dirty="0">
                  <a:solidFill>
                    <a:schemeClr val="bg1"/>
                  </a:solidFill>
                  <a:latin typeface="Consolas" panose="020B0609020204030204" pitchFamily="49" charset="0"/>
                  <a:ea typeface="华文新魏" panose="02010800040101010101" pitchFamily="2" charset="-122"/>
                </a:rPr>
                <a:t>分配</a:t>
              </a:r>
            </a:p>
          </p:txBody>
        </p:sp>
        <p:sp>
          <p:nvSpPr>
            <p:cNvPr id="145" name="文本框 144"/>
            <p:cNvSpPr txBox="1"/>
            <p:nvPr/>
          </p:nvSpPr>
          <p:spPr>
            <a:xfrm>
              <a:off x="11301" y="6710"/>
              <a:ext cx="3284" cy="1503"/>
            </a:xfrm>
            <a:prstGeom prst="rect">
              <a:avLst/>
            </a:prstGeom>
            <a:noFill/>
          </p:spPr>
          <p:txBody>
            <a:bodyPr wrap="square" rtlCol="0">
              <a:spAutoFit/>
            </a:bodyPr>
            <a:lstStyle/>
            <a:p>
              <a:pPr algn="ctr"/>
              <a:r>
                <a:rPr lang="zh-CN" altLang="en-US" sz="2800" b="1" dirty="0">
                  <a:solidFill>
                    <a:schemeClr val="bg1"/>
                  </a:solidFill>
                  <a:latin typeface="Consolas" panose="020B0609020204030204" pitchFamily="49" charset="0"/>
                  <a:ea typeface="华文新魏" panose="02010800040101010101" pitchFamily="2" charset="-122"/>
                </a:rPr>
                <a:t>通用寄存器</a:t>
              </a:r>
              <a:endParaRPr lang="en-US" altLang="zh-CN" sz="2800" b="1" dirty="0">
                <a:solidFill>
                  <a:schemeClr val="bg1"/>
                </a:solidFill>
                <a:latin typeface="Consolas" panose="020B0609020204030204" pitchFamily="49" charset="0"/>
                <a:ea typeface="华文新魏" panose="02010800040101010101" pitchFamily="2" charset="-122"/>
              </a:endParaRPr>
            </a:p>
            <a:p>
              <a:pPr algn="ctr"/>
              <a:r>
                <a:rPr lang="zh-CN" altLang="en-US" sz="2800" b="1" dirty="0">
                  <a:solidFill>
                    <a:schemeClr val="bg1"/>
                  </a:solidFill>
                  <a:latin typeface="Consolas" panose="020B0609020204030204" pitchFamily="49" charset="0"/>
                  <a:ea typeface="华文新魏" panose="02010800040101010101" pitchFamily="2" charset="-122"/>
                </a:rPr>
                <a:t>分配</a:t>
              </a:r>
            </a:p>
          </p:txBody>
        </p:sp>
        <p:sp>
          <p:nvSpPr>
            <p:cNvPr id="5" name="椭圆 4"/>
            <p:cNvSpPr/>
            <p:nvPr/>
          </p:nvSpPr>
          <p:spPr>
            <a:xfrm>
              <a:off x="3817" y="5948"/>
              <a:ext cx="4950" cy="2866"/>
            </a:xfrm>
            <a:prstGeom prst="ellipse">
              <a:avLst/>
            </a:prstGeom>
            <a:noFill/>
            <a:ln w="28575">
              <a:solidFill>
                <a:srgbClr val="D3FDF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箭头连接符 5"/>
            <p:cNvCxnSpPr/>
            <p:nvPr/>
          </p:nvCxnSpPr>
          <p:spPr>
            <a:xfrm>
              <a:off x="1799" y="6628"/>
              <a:ext cx="1614" cy="834"/>
            </a:xfrm>
            <a:prstGeom prst="straightConnector1">
              <a:avLst/>
            </a:prstGeom>
            <a:ln w="3810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9172" y="7401"/>
              <a:ext cx="1103" cy="0"/>
            </a:xfrm>
            <a:prstGeom prst="straightConnector1">
              <a:avLst/>
            </a:prstGeom>
            <a:ln w="3810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V="1">
              <a:off x="15807" y="6513"/>
              <a:ext cx="1833" cy="949"/>
            </a:xfrm>
            <a:prstGeom prst="straightConnector1">
              <a:avLst/>
            </a:prstGeom>
            <a:ln w="38100">
              <a:solidFill>
                <a:srgbClr val="FFC000"/>
              </a:solidFill>
              <a:tailEnd type="triangle" w="med" len="lg"/>
            </a:ln>
          </p:spPr>
          <p:style>
            <a:lnRef idx="1">
              <a:schemeClr val="accent1"/>
            </a:lnRef>
            <a:fillRef idx="0">
              <a:schemeClr val="accent1"/>
            </a:fillRef>
            <a:effectRef idx="0">
              <a:schemeClr val="accent1"/>
            </a:effectRef>
            <a:fontRef idx="minor">
              <a:schemeClr val="tx1"/>
            </a:fontRef>
          </p:style>
        </p:cxnSp>
        <p:sp>
          <p:nvSpPr>
            <p:cNvPr id="21" name="椭圆 20"/>
            <p:cNvSpPr/>
            <p:nvPr/>
          </p:nvSpPr>
          <p:spPr>
            <a:xfrm>
              <a:off x="10468" y="6029"/>
              <a:ext cx="4950" cy="2866"/>
            </a:xfrm>
            <a:prstGeom prst="ellipse">
              <a:avLst/>
            </a:prstGeom>
            <a:noFill/>
            <a:ln w="28575">
              <a:solidFill>
                <a:srgbClr val="D3FDFC"/>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05</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4763770" cy="645160"/>
            <a:chOff x="550863" y="372761"/>
            <a:chExt cx="4763770" cy="645469"/>
          </a:xfrm>
        </p:grpSpPr>
        <p:sp>
          <p:nvSpPr>
            <p:cNvPr id="13337" name="TextBox 52"/>
            <p:cNvSpPr/>
            <p:nvPr/>
          </p:nvSpPr>
          <p:spPr>
            <a:xfrm>
              <a:off x="1392238" y="372761"/>
              <a:ext cx="392239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图着色寄存器分配</a:t>
              </a: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7189" name="TextBox 52"/>
          <p:cNvSpPr/>
          <p:nvPr/>
        </p:nvSpPr>
        <p:spPr>
          <a:xfrm>
            <a:off x="767080" y="1341120"/>
            <a:ext cx="4228465"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溢出时的启发式函数</a:t>
            </a:r>
          </a:p>
        </p:txBody>
      </p:sp>
      <p:grpSp>
        <p:nvGrpSpPr>
          <p:cNvPr id="8" name="组合 7"/>
          <p:cNvGrpSpPr/>
          <p:nvPr/>
        </p:nvGrpSpPr>
        <p:grpSpPr>
          <a:xfrm>
            <a:off x="1687830" y="1976755"/>
            <a:ext cx="8535035" cy="848995"/>
            <a:chOff x="2794" y="3850"/>
            <a:chExt cx="13612" cy="1798"/>
          </a:xfrm>
        </p:grpSpPr>
        <p:sp>
          <p:nvSpPr>
            <p:cNvPr id="7" name="矩形 6"/>
            <p:cNvSpPr/>
            <p:nvPr/>
          </p:nvSpPr>
          <p:spPr>
            <a:xfrm>
              <a:off x="2794" y="3850"/>
              <a:ext cx="13612" cy="1798"/>
            </a:xfrm>
            <a:prstGeom prst="rect">
              <a:avLst/>
            </a:prstGeom>
            <a:solidFill>
              <a:schemeClr val="bg1"/>
            </a:solidFill>
            <a:ln w="9525">
              <a:noFill/>
            </a:ln>
          </p:spPr>
          <p:txBody>
            <a:bodyPr wrap="square">
              <a:noAutofit/>
            </a:bodyPr>
            <a:lstStyle/>
            <a:p>
              <a:pPr marL="0" lvl="0" indent="0"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2" name="334E55B0-647D-440b-865C-3EC943EB4CBC-1" descr="wpsoffice"/>
            <p:cNvPicPr>
              <a:picLocks noChangeAspect="1"/>
            </p:cNvPicPr>
            <p:nvPr/>
          </p:nvPicPr>
          <p:blipFill>
            <a:blip r:embed="rId2"/>
            <a:stretch>
              <a:fillRect/>
            </a:stretch>
          </p:blipFill>
          <p:spPr>
            <a:xfrm>
              <a:off x="2934" y="4102"/>
              <a:ext cx="13296" cy="1289"/>
            </a:xfrm>
            <a:prstGeom prst="rect">
              <a:avLst/>
            </a:prstGeom>
          </p:spPr>
        </p:pic>
      </p:grpSp>
      <p:grpSp>
        <p:nvGrpSpPr>
          <p:cNvPr id="18" name="组合 17"/>
          <p:cNvGrpSpPr/>
          <p:nvPr/>
        </p:nvGrpSpPr>
        <p:grpSpPr>
          <a:xfrm>
            <a:off x="158579" y="3216910"/>
            <a:ext cx="11874671" cy="3400425"/>
            <a:chOff x="56" y="4706"/>
            <a:chExt cx="18580" cy="5355"/>
          </a:xfrm>
        </p:grpSpPr>
        <p:sp>
          <p:nvSpPr>
            <p:cNvPr id="9" name="椭圆 8"/>
            <p:cNvSpPr/>
            <p:nvPr/>
          </p:nvSpPr>
          <p:spPr>
            <a:xfrm>
              <a:off x="56" y="4706"/>
              <a:ext cx="18580" cy="5355"/>
            </a:xfrm>
            <a:prstGeom prst="ellipse">
              <a:avLst/>
            </a:prstGeom>
            <a:noFill/>
            <a:ln w="28575">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6">
                    <a:lumMod val="60000"/>
                    <a:lumOff val="40000"/>
                  </a:schemeClr>
                </a:solidFill>
              </a:endParaRPr>
            </a:p>
          </p:txBody>
        </p:sp>
        <p:sp>
          <p:nvSpPr>
            <p:cNvPr id="10" name="文本框 9"/>
            <p:cNvSpPr txBox="1"/>
            <p:nvPr/>
          </p:nvSpPr>
          <p:spPr>
            <a:xfrm>
              <a:off x="740" y="7030"/>
              <a:ext cx="2287" cy="628"/>
            </a:xfrm>
            <a:prstGeom prst="rect">
              <a:avLst/>
            </a:prstGeom>
            <a:noFill/>
          </p:spPr>
          <p:txBody>
            <a:bodyPr wrap="square" rtlCol="0">
              <a:spAutoFit/>
            </a:bodyPr>
            <a:lstStyle/>
            <a:p>
              <a:r>
                <a:rPr lang="zh-CN" altLang="en-US" sz="2000" b="1" dirty="0">
                  <a:solidFill>
                    <a:schemeClr val="accent6">
                      <a:lumMod val="60000"/>
                      <a:lumOff val="40000"/>
                    </a:schemeClr>
                  </a:solidFill>
                  <a:latin typeface="+mn-ea"/>
                  <a:ea typeface="+mn-ea"/>
                </a:rPr>
                <a:t>冲突图构建</a:t>
              </a:r>
            </a:p>
          </p:txBody>
        </p:sp>
        <p:sp>
          <p:nvSpPr>
            <p:cNvPr id="12" name="文本框 11"/>
            <p:cNvSpPr txBox="1"/>
            <p:nvPr/>
          </p:nvSpPr>
          <p:spPr>
            <a:xfrm>
              <a:off x="4432" y="7010"/>
              <a:ext cx="1139" cy="628"/>
            </a:xfrm>
            <a:prstGeom prst="rect">
              <a:avLst/>
            </a:prstGeom>
            <a:noFill/>
          </p:spPr>
          <p:txBody>
            <a:bodyPr wrap="square" rtlCol="0">
              <a:spAutoFit/>
            </a:bodyPr>
            <a:lstStyle/>
            <a:p>
              <a:r>
                <a:rPr lang="zh-CN" altLang="en-US" sz="2000" b="1" dirty="0">
                  <a:solidFill>
                    <a:schemeClr val="accent6">
                      <a:lumMod val="60000"/>
                      <a:lumOff val="40000"/>
                    </a:schemeClr>
                  </a:solidFill>
                  <a:latin typeface="+mn-ea"/>
                  <a:ea typeface="+mn-ea"/>
                </a:rPr>
                <a:t>简化</a:t>
              </a:r>
              <a:endParaRPr lang="zh-CN" altLang="en-US" b="1" dirty="0">
                <a:solidFill>
                  <a:schemeClr val="bg1"/>
                </a:solidFill>
                <a:latin typeface="Consolas" panose="020B0609020204030204" pitchFamily="49" charset="0"/>
                <a:ea typeface="华文新魏" panose="02010800040101010101" pitchFamily="2" charset="-122"/>
              </a:endParaRPr>
            </a:p>
          </p:txBody>
        </p:sp>
        <p:sp>
          <p:nvSpPr>
            <p:cNvPr id="13" name="文本框 12"/>
            <p:cNvSpPr txBox="1"/>
            <p:nvPr/>
          </p:nvSpPr>
          <p:spPr>
            <a:xfrm>
              <a:off x="6256" y="7010"/>
              <a:ext cx="1139" cy="628"/>
            </a:xfrm>
            <a:prstGeom prst="rect">
              <a:avLst/>
            </a:prstGeom>
            <a:noFill/>
          </p:spPr>
          <p:txBody>
            <a:bodyPr wrap="square" rtlCol="0">
              <a:spAutoFit/>
            </a:bodyPr>
            <a:lstStyle/>
            <a:p>
              <a:r>
                <a:rPr lang="zh-CN" altLang="en-US" sz="2000" b="1" dirty="0">
                  <a:solidFill>
                    <a:schemeClr val="accent6">
                      <a:lumMod val="60000"/>
                      <a:lumOff val="40000"/>
                    </a:schemeClr>
                  </a:solidFill>
                  <a:latin typeface="+mn-ea"/>
                  <a:ea typeface="+mn-ea"/>
                </a:rPr>
                <a:t>合并</a:t>
              </a:r>
              <a:endParaRPr lang="zh-CN" altLang="en-US" b="1" dirty="0">
                <a:solidFill>
                  <a:schemeClr val="bg1"/>
                </a:solidFill>
                <a:latin typeface="Consolas" panose="020B0609020204030204" pitchFamily="49" charset="0"/>
                <a:ea typeface="华文新魏" panose="02010800040101010101" pitchFamily="2" charset="-122"/>
              </a:endParaRPr>
            </a:p>
          </p:txBody>
        </p:sp>
        <p:sp>
          <p:nvSpPr>
            <p:cNvPr id="15" name="文本框 14"/>
            <p:cNvSpPr txBox="1"/>
            <p:nvPr/>
          </p:nvSpPr>
          <p:spPr>
            <a:xfrm>
              <a:off x="8073" y="7010"/>
              <a:ext cx="1139" cy="628"/>
            </a:xfrm>
            <a:prstGeom prst="rect">
              <a:avLst/>
            </a:prstGeom>
            <a:noFill/>
          </p:spPr>
          <p:txBody>
            <a:bodyPr wrap="square" rtlCol="0">
              <a:spAutoFit/>
            </a:bodyPr>
            <a:lstStyle/>
            <a:p>
              <a:r>
                <a:rPr lang="zh-CN" altLang="en-US" sz="2000" b="1" dirty="0">
                  <a:solidFill>
                    <a:schemeClr val="accent6">
                      <a:lumMod val="60000"/>
                      <a:lumOff val="40000"/>
                    </a:schemeClr>
                  </a:solidFill>
                  <a:latin typeface="+mn-ea"/>
                  <a:ea typeface="+mn-ea"/>
                </a:rPr>
                <a:t>冻结</a:t>
              </a:r>
              <a:endParaRPr lang="zh-CN" altLang="en-US" b="1" dirty="0">
                <a:solidFill>
                  <a:schemeClr val="bg1"/>
                </a:solidFill>
                <a:latin typeface="Consolas" panose="020B0609020204030204" pitchFamily="49" charset="0"/>
                <a:ea typeface="华文新魏" panose="02010800040101010101" pitchFamily="2" charset="-122"/>
              </a:endParaRPr>
            </a:p>
          </p:txBody>
        </p:sp>
        <p:sp>
          <p:nvSpPr>
            <p:cNvPr id="16" name="文本框 15"/>
            <p:cNvSpPr txBox="1"/>
            <p:nvPr/>
          </p:nvSpPr>
          <p:spPr>
            <a:xfrm>
              <a:off x="9984" y="7010"/>
              <a:ext cx="1947" cy="628"/>
            </a:xfrm>
            <a:prstGeom prst="rect">
              <a:avLst/>
            </a:prstGeom>
            <a:noFill/>
          </p:spPr>
          <p:txBody>
            <a:bodyPr wrap="square" rtlCol="0">
              <a:spAutoFit/>
            </a:bodyPr>
            <a:lstStyle/>
            <a:p>
              <a:pPr algn="l">
                <a:buClrTx/>
                <a:buSzTx/>
                <a:buFontTx/>
              </a:pPr>
              <a:r>
                <a:rPr lang="zh-CN" altLang="en-US" sz="2000" b="1" dirty="0">
                  <a:solidFill>
                    <a:schemeClr val="accent6">
                      <a:lumMod val="60000"/>
                      <a:lumOff val="40000"/>
                    </a:schemeClr>
                  </a:solidFill>
                  <a:latin typeface="+mn-ea"/>
                  <a:ea typeface="+mn-ea"/>
                </a:rPr>
                <a:t>潜在溢出</a:t>
              </a:r>
            </a:p>
          </p:txBody>
        </p:sp>
        <p:sp>
          <p:nvSpPr>
            <p:cNvPr id="17" name="文本框 16"/>
            <p:cNvSpPr txBox="1"/>
            <p:nvPr/>
          </p:nvSpPr>
          <p:spPr>
            <a:xfrm>
              <a:off x="12622" y="7010"/>
              <a:ext cx="1985" cy="628"/>
            </a:xfrm>
            <a:prstGeom prst="rect">
              <a:avLst/>
            </a:prstGeom>
            <a:noFill/>
          </p:spPr>
          <p:txBody>
            <a:bodyPr wrap="square" rtlCol="0">
              <a:spAutoFit/>
            </a:bodyPr>
            <a:lstStyle/>
            <a:p>
              <a:r>
                <a:rPr lang="zh-CN" altLang="en-US" sz="2000" b="1" dirty="0">
                  <a:solidFill>
                    <a:schemeClr val="accent6">
                      <a:lumMod val="60000"/>
                      <a:lumOff val="40000"/>
                    </a:schemeClr>
                  </a:solidFill>
                  <a:latin typeface="+mn-ea"/>
                  <a:ea typeface="+mn-ea"/>
                </a:rPr>
                <a:t>尝试着色</a:t>
              </a:r>
              <a:endParaRPr lang="zh-CN" altLang="en-US" b="1" dirty="0">
                <a:solidFill>
                  <a:schemeClr val="bg1"/>
                </a:solidFill>
                <a:latin typeface="Consolas" panose="020B0609020204030204" pitchFamily="49" charset="0"/>
                <a:ea typeface="华文新魏" panose="02010800040101010101" pitchFamily="2" charset="-122"/>
              </a:endParaRPr>
            </a:p>
          </p:txBody>
        </p:sp>
        <p:sp>
          <p:nvSpPr>
            <p:cNvPr id="19" name="文本框 18"/>
            <p:cNvSpPr txBox="1"/>
            <p:nvPr/>
          </p:nvSpPr>
          <p:spPr>
            <a:xfrm>
              <a:off x="15260" y="7010"/>
              <a:ext cx="1729" cy="1113"/>
            </a:xfrm>
            <a:prstGeom prst="rect">
              <a:avLst/>
            </a:prstGeom>
            <a:noFill/>
          </p:spPr>
          <p:txBody>
            <a:bodyPr wrap="square" rtlCol="0">
              <a:spAutoFit/>
            </a:bodyPr>
            <a:lstStyle/>
            <a:p>
              <a:r>
                <a:rPr lang="zh-CN" altLang="en-US" sz="2000" b="1" dirty="0">
                  <a:solidFill>
                    <a:schemeClr val="accent6">
                      <a:lumMod val="60000"/>
                      <a:lumOff val="40000"/>
                    </a:schemeClr>
                  </a:solidFill>
                  <a:latin typeface="+mn-ea"/>
                  <a:ea typeface="+mn-ea"/>
                </a:rPr>
                <a:t>实际溢出</a:t>
              </a:r>
              <a:endParaRPr lang="zh-CN" altLang="en-US" b="1" dirty="0">
                <a:solidFill>
                  <a:schemeClr val="bg1"/>
                </a:solidFill>
                <a:latin typeface="Consolas" panose="020B0609020204030204" pitchFamily="49" charset="0"/>
                <a:ea typeface="华文新魏" panose="02010800040101010101" pitchFamily="2" charset="-122"/>
              </a:endParaRPr>
            </a:p>
          </p:txBody>
        </p:sp>
        <p:cxnSp>
          <p:nvCxnSpPr>
            <p:cNvPr id="29" name="连接符: 曲线 28"/>
            <p:cNvCxnSpPr>
              <a:stCxn id="12" idx="0"/>
            </p:cNvCxnSpPr>
            <p:nvPr/>
          </p:nvCxnSpPr>
          <p:spPr>
            <a:xfrm rot="16200000" flipH="1" flipV="1">
              <a:off x="4602" y="6805"/>
              <a:ext cx="195" cy="604"/>
            </a:xfrm>
            <a:prstGeom prst="curvedConnector4">
              <a:avLst>
                <a:gd name="adj1" fmla="val -393023"/>
                <a:gd name="adj2" fmla="val 148786"/>
              </a:avLst>
            </a:prstGeom>
            <a:ln w="38100">
              <a:solidFill>
                <a:srgbClr val="D1E5F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6" name="连接符: 曲线 35"/>
            <p:cNvCxnSpPr/>
            <p:nvPr/>
          </p:nvCxnSpPr>
          <p:spPr>
            <a:xfrm rot="16200000" flipV="1">
              <a:off x="5884" y="6253"/>
              <a:ext cx="20" cy="1535"/>
            </a:xfrm>
            <a:prstGeom prst="curvedConnector3">
              <a:avLst>
                <a:gd name="adj1" fmla="val 3520000"/>
              </a:avLst>
            </a:prstGeom>
            <a:ln w="38100">
              <a:solidFill>
                <a:srgbClr val="D1E5F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3" name="直接箭头连接符 72"/>
            <p:cNvCxnSpPr>
              <a:endCxn id="12" idx="1"/>
            </p:cNvCxnSpPr>
            <p:nvPr/>
          </p:nvCxnSpPr>
          <p:spPr>
            <a:xfrm flipV="1">
              <a:off x="3319" y="7324"/>
              <a:ext cx="1113" cy="13"/>
            </a:xfrm>
            <a:prstGeom prst="straightConnector1">
              <a:avLst/>
            </a:prstGeom>
            <a:ln w="38100">
              <a:solidFill>
                <a:srgbClr val="D1E5F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p:nvPr/>
          </p:nvCxnSpPr>
          <p:spPr>
            <a:xfrm>
              <a:off x="5394" y="7308"/>
              <a:ext cx="968" cy="6"/>
            </a:xfrm>
            <a:prstGeom prst="straightConnector1">
              <a:avLst/>
            </a:prstGeom>
            <a:ln w="38100">
              <a:solidFill>
                <a:srgbClr val="D1E5F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79" name="直接箭头连接符 78"/>
            <p:cNvCxnSpPr/>
            <p:nvPr/>
          </p:nvCxnSpPr>
          <p:spPr>
            <a:xfrm>
              <a:off x="7187" y="7295"/>
              <a:ext cx="968" cy="6"/>
            </a:xfrm>
            <a:prstGeom prst="straightConnector1">
              <a:avLst/>
            </a:prstGeom>
            <a:ln w="38100">
              <a:solidFill>
                <a:srgbClr val="D1E5F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a:off x="8998" y="7308"/>
              <a:ext cx="968" cy="6"/>
            </a:xfrm>
            <a:prstGeom prst="straightConnector1">
              <a:avLst/>
            </a:prstGeom>
            <a:ln w="38100">
              <a:solidFill>
                <a:srgbClr val="D1E5F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2" name="直接箭头连接符 81"/>
            <p:cNvCxnSpPr/>
            <p:nvPr/>
          </p:nvCxnSpPr>
          <p:spPr>
            <a:xfrm>
              <a:off x="11696" y="7289"/>
              <a:ext cx="968" cy="6"/>
            </a:xfrm>
            <a:prstGeom prst="straightConnector1">
              <a:avLst/>
            </a:prstGeom>
            <a:ln w="38100">
              <a:solidFill>
                <a:srgbClr val="D1E5F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83" name="直接箭头连接符 82"/>
            <p:cNvCxnSpPr/>
            <p:nvPr/>
          </p:nvCxnSpPr>
          <p:spPr>
            <a:xfrm>
              <a:off x="14293" y="7316"/>
              <a:ext cx="968" cy="6"/>
            </a:xfrm>
            <a:prstGeom prst="straightConnector1">
              <a:avLst/>
            </a:prstGeom>
            <a:ln w="38100">
              <a:solidFill>
                <a:srgbClr val="D1E5F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2" name="连接符: 曲线 101"/>
            <p:cNvCxnSpPr>
              <a:endCxn id="12" idx="2"/>
            </p:cNvCxnSpPr>
            <p:nvPr/>
          </p:nvCxnSpPr>
          <p:spPr>
            <a:xfrm rot="5400000">
              <a:off x="7833" y="4786"/>
              <a:ext cx="20" cy="5683"/>
            </a:xfrm>
            <a:prstGeom prst="curvedConnector3">
              <a:avLst>
                <a:gd name="adj1" fmla="val 5240000"/>
              </a:avLst>
            </a:prstGeom>
            <a:ln w="38100">
              <a:solidFill>
                <a:srgbClr val="D1E5F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07" name="连接符: 曲线 106"/>
            <p:cNvCxnSpPr/>
            <p:nvPr/>
          </p:nvCxnSpPr>
          <p:spPr>
            <a:xfrm rot="5400000">
              <a:off x="6831" y="5844"/>
              <a:ext cx="20" cy="3428"/>
            </a:xfrm>
            <a:prstGeom prst="curvedConnector3">
              <a:avLst>
                <a:gd name="adj1" fmla="val 1800000"/>
              </a:avLst>
            </a:prstGeom>
            <a:ln w="38100">
              <a:solidFill>
                <a:srgbClr val="D1E5F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1" name="连接符: 曲线 120"/>
            <p:cNvCxnSpPr/>
            <p:nvPr/>
          </p:nvCxnSpPr>
          <p:spPr>
            <a:xfrm rot="16200000" flipH="1" flipV="1">
              <a:off x="13028" y="6728"/>
              <a:ext cx="195" cy="604"/>
            </a:xfrm>
            <a:prstGeom prst="curvedConnector4">
              <a:avLst>
                <a:gd name="adj1" fmla="val -429871"/>
                <a:gd name="adj2" fmla="val 148786"/>
              </a:avLst>
            </a:prstGeom>
            <a:ln w="38100">
              <a:solidFill>
                <a:srgbClr val="D1E5F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24" name="连接符: 曲线 123"/>
            <p:cNvCxnSpPr>
              <a:stCxn id="19" idx="2"/>
              <a:endCxn id="17" idx="2"/>
            </p:cNvCxnSpPr>
            <p:nvPr/>
          </p:nvCxnSpPr>
          <p:spPr>
            <a:xfrm rot="5400000" flipH="1">
              <a:off x="14627" y="6626"/>
              <a:ext cx="485" cy="2510"/>
            </a:xfrm>
            <a:prstGeom prst="curvedConnector3">
              <a:avLst>
                <a:gd name="adj1" fmla="val -77423"/>
              </a:avLst>
            </a:prstGeom>
            <a:ln w="38100">
              <a:solidFill>
                <a:srgbClr val="D1E5F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7" name="直接箭头连接符 136"/>
            <p:cNvCxnSpPr/>
            <p:nvPr/>
          </p:nvCxnSpPr>
          <p:spPr>
            <a:xfrm>
              <a:off x="1074" y="6332"/>
              <a:ext cx="881" cy="734"/>
            </a:xfrm>
            <a:prstGeom prst="straightConnector1">
              <a:avLst/>
            </a:prstGeom>
            <a:ln w="38100">
              <a:solidFill>
                <a:srgbClr val="D1E5F1"/>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139" name="直接箭头连接符 138"/>
            <p:cNvCxnSpPr/>
            <p:nvPr/>
          </p:nvCxnSpPr>
          <p:spPr>
            <a:xfrm flipV="1">
              <a:off x="16670" y="6514"/>
              <a:ext cx="1154" cy="833"/>
            </a:xfrm>
            <a:prstGeom prst="straightConnector1">
              <a:avLst/>
            </a:prstGeom>
            <a:ln w="38100">
              <a:solidFill>
                <a:srgbClr val="D1E5F1"/>
              </a:solidFill>
              <a:tailEnd type="triangle" w="med" len="lg"/>
            </a:ln>
          </p:spPr>
          <p:style>
            <a:lnRef idx="1">
              <a:schemeClr val="accent1"/>
            </a:lnRef>
            <a:fillRef idx="0">
              <a:schemeClr val="accent1"/>
            </a:fillRef>
            <a:effectRef idx="0">
              <a:schemeClr val="accent1"/>
            </a:effectRef>
            <a:fontRef idx="minor">
              <a:schemeClr val="tx1"/>
            </a:fontRef>
          </p:style>
        </p:cxnSp>
        <p:sp>
          <p:nvSpPr>
            <p:cNvPr id="157" name="文本框 156"/>
            <p:cNvSpPr txBox="1"/>
            <p:nvPr/>
          </p:nvSpPr>
          <p:spPr>
            <a:xfrm>
              <a:off x="7656" y="5267"/>
              <a:ext cx="3429" cy="822"/>
            </a:xfrm>
            <a:prstGeom prst="rect">
              <a:avLst/>
            </a:prstGeom>
            <a:noFill/>
          </p:spPr>
          <p:txBody>
            <a:bodyPr wrap="square">
              <a:spAutoFit/>
            </a:bodyPr>
            <a:lstStyle/>
            <a:p>
              <a:r>
                <a:rPr lang="zh-CN" altLang="en-US" sz="2800" b="1" dirty="0">
                  <a:solidFill>
                    <a:schemeClr val="accent4">
                      <a:lumMod val="40000"/>
                      <a:lumOff val="60000"/>
                    </a:schemeClr>
                  </a:solidFill>
                  <a:latin typeface="宋体" panose="02010600030101010101" pitchFamily="2" charset="-122"/>
                </a:rPr>
                <a:t>图着色过程</a:t>
              </a:r>
            </a:p>
          </p:txBody>
        </p:sp>
        <p:sp>
          <p:nvSpPr>
            <p:cNvPr id="160" name="文本框 159"/>
            <p:cNvSpPr txBox="1"/>
            <p:nvPr/>
          </p:nvSpPr>
          <p:spPr>
            <a:xfrm>
              <a:off x="11442" y="8275"/>
              <a:ext cx="1986" cy="628"/>
            </a:xfrm>
            <a:prstGeom prst="rect">
              <a:avLst/>
            </a:prstGeom>
            <a:noFill/>
          </p:spPr>
          <p:txBody>
            <a:bodyPr wrap="square" rtlCol="0">
              <a:spAutoFit/>
            </a:bodyPr>
            <a:lstStyle/>
            <a:p>
              <a:r>
                <a:rPr lang="zh-CN" altLang="en-US" sz="2000" b="1" dirty="0">
                  <a:solidFill>
                    <a:schemeClr val="accent6">
                      <a:lumMod val="60000"/>
                      <a:lumOff val="40000"/>
                    </a:schemeClr>
                  </a:solidFill>
                  <a:latin typeface="+mn-ea"/>
                  <a:ea typeface="+mn-ea"/>
                </a:rPr>
                <a:t>发生溢出</a:t>
              </a:r>
              <a:endParaRPr lang="zh-CN" altLang="en-US" b="1" dirty="0">
                <a:solidFill>
                  <a:schemeClr val="bg1"/>
                </a:solidFill>
                <a:latin typeface="Consolas" panose="020B0609020204030204" pitchFamily="49" charset="0"/>
                <a:ea typeface="华文新魏" panose="02010800040101010101" pitchFamily="2" charset="-122"/>
              </a:endParaRPr>
            </a:p>
          </p:txBody>
        </p:sp>
      </p:grpSp>
      <p:cxnSp>
        <p:nvCxnSpPr>
          <p:cNvPr id="25" name="连接符: 曲线 142"/>
          <p:cNvCxnSpPr/>
          <p:nvPr/>
        </p:nvCxnSpPr>
        <p:spPr>
          <a:xfrm flipH="1" flipV="1">
            <a:off x="809069" y="5038592"/>
            <a:ext cx="9905046" cy="3817"/>
          </a:xfrm>
          <a:prstGeom prst="curvedConnector5">
            <a:avLst>
              <a:gd name="adj1" fmla="val -540"/>
              <a:gd name="adj2" fmla="val -24092376"/>
              <a:gd name="adj3" fmla="val 100667"/>
            </a:avLst>
          </a:prstGeom>
          <a:ln w="38100">
            <a:solidFill>
              <a:srgbClr val="D1E5F1"/>
            </a:solidFill>
            <a:tailEnd type="triangle" w="med" len="lg"/>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05</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3117850" cy="645160"/>
            <a:chOff x="550863" y="372761"/>
            <a:chExt cx="3117850" cy="645469"/>
          </a:xfrm>
        </p:grpSpPr>
        <p:sp>
          <p:nvSpPr>
            <p:cNvPr id="13337" name="TextBox 52"/>
            <p:cNvSpPr/>
            <p:nvPr/>
          </p:nvSpPr>
          <p:spPr>
            <a:xfrm>
              <a:off x="1392238" y="372761"/>
              <a:ext cx="227647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黑体" panose="02010609060101010101" charset="-122"/>
                  <a:ea typeface="黑体" panose="02010609060101010101" charset="-122"/>
                  <a:sym typeface="微软雅黑" panose="020B0503020204020204" pitchFamily="34" charset="-122"/>
                </a:rPr>
                <a:t>乘除优化</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7189" name="TextBox 52"/>
          <p:cNvSpPr/>
          <p:nvPr/>
        </p:nvSpPr>
        <p:spPr>
          <a:xfrm>
            <a:off x="479425" y="1308735"/>
            <a:ext cx="4228465"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accent3">
                    <a:lumMod val="20000"/>
                    <a:lumOff val="80000"/>
                  </a:schemeClr>
                </a:solidFill>
                <a:latin typeface="Consolas" panose="020B0609020204030204" pitchFamily="49" charset="0"/>
                <a:ea typeface="微软雅黑" panose="020B0503020204020204" pitchFamily="34" charset="-122"/>
                <a:cs typeface="Sarasa Gothic SC" panose="020B0502030000000004" pitchFamily="34" charset="-122"/>
                <a:sym typeface="+mn-ea"/>
              </a:rPr>
              <a:t>常数乘法</a:t>
            </a: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840105" y="1830705"/>
            <a:ext cx="10441305" cy="829945"/>
          </a:xfrm>
          <a:prstGeom prst="rect">
            <a:avLst/>
          </a:prstGeom>
          <a:noFill/>
        </p:spPr>
        <p:txBody>
          <a:bodyPr wrap="square" rtlCol="0">
            <a:spAutoFit/>
          </a:bodyPr>
          <a:lstStyle/>
          <a:p>
            <a:r>
              <a:rPr lang="zh-CN" altLang="en-US" sz="2400" i="1" dirty="0">
                <a:solidFill>
                  <a:srgbClr val="D3FDFC"/>
                </a:solidFill>
                <a:ea typeface="微软雅黑" panose="020B0503020204020204" pitchFamily="34" charset="-122"/>
                <a:cs typeface="Arial" panose="020B0604020202020204" pitchFamily="34" charset="0"/>
                <a:sym typeface="+mn-ea"/>
              </a:rPr>
              <a:t>只需考虑乘数的绝对值，如果常量乘数为负则将乘积取相反数，将乘法指令转化成移位 (左移) 指令：</a:t>
            </a:r>
          </a:p>
        </p:txBody>
      </p:sp>
      <p:grpSp>
        <p:nvGrpSpPr>
          <p:cNvPr id="5" name="组合 4"/>
          <p:cNvGrpSpPr/>
          <p:nvPr/>
        </p:nvGrpSpPr>
        <p:grpSpPr>
          <a:xfrm>
            <a:off x="626745" y="3325495"/>
            <a:ext cx="10841990" cy="2727960"/>
            <a:chOff x="1002" y="4478"/>
            <a:chExt cx="17074" cy="4296"/>
          </a:xfrm>
        </p:grpSpPr>
        <p:grpSp>
          <p:nvGrpSpPr>
            <p:cNvPr id="8" name="组合 7"/>
            <p:cNvGrpSpPr/>
            <p:nvPr/>
          </p:nvGrpSpPr>
          <p:grpSpPr>
            <a:xfrm>
              <a:off x="2223" y="4478"/>
              <a:ext cx="14701" cy="1845"/>
              <a:chOff x="2003" y="4555"/>
              <a:chExt cx="14701" cy="1845"/>
            </a:xfrm>
          </p:grpSpPr>
          <p:sp>
            <p:nvSpPr>
              <p:cNvPr id="2" name="下箭头 1"/>
              <p:cNvSpPr/>
              <p:nvPr/>
            </p:nvSpPr>
            <p:spPr>
              <a:xfrm>
                <a:off x="2003" y="4606"/>
                <a:ext cx="2975" cy="1794"/>
              </a:xfrm>
              <a:prstGeom prst="downArrow">
                <a:avLst>
                  <a:gd name="adj1" fmla="val 50386"/>
                  <a:gd name="adj2" fmla="val 26871"/>
                </a:avLst>
              </a:prstGeom>
              <a:noFill/>
              <a:ln w="22225">
                <a:solidFill>
                  <a:schemeClr val="bg1"/>
                </a:solidFill>
              </a:ln>
            </p:spPr>
            <p:txBody>
              <a:bodyPr wrap="square">
                <a:noAutofit/>
              </a:bodyPr>
              <a:lstStyle/>
              <a:p>
                <a:pPr marL="0" lvl="0" indent="0" algn="ctr" eaLnBrk="1" hangingPunct="1">
                  <a:lnSpc>
                    <a:spcPct val="100000"/>
                  </a:lnSpc>
                  <a:spcBef>
                    <a:spcPct val="0"/>
                  </a:spcBef>
                  <a:buNone/>
                </a:pP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乘数是</a:t>
                </a:r>
              </a:p>
              <a:p>
                <a:pPr marL="0" lvl="0" indent="0" algn="ctr" eaLnBrk="1" hangingPunct="1">
                  <a:lnSpc>
                    <a:spcPct val="100000"/>
                  </a:lnSpc>
                  <a:spcBef>
                    <a:spcPct val="0"/>
                  </a:spcBef>
                  <a:buNone/>
                </a:pPr>
                <a:r>
                  <a:rPr lang="en-US" altLang="zh-CN"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的幂</a:t>
                </a:r>
              </a:p>
              <a:p>
                <a:pPr marL="0" lvl="0" indent="0" algn="ctr" eaLnBrk="1" hangingPunct="1">
                  <a:lnSpc>
                    <a:spcPct val="100000"/>
                  </a:lnSpc>
                  <a:spcBef>
                    <a:spcPct val="0"/>
                  </a:spcBef>
                  <a:buNone/>
                </a:pPr>
                <a:endParaRPr lang="zh-CN" altLang="en-US" sz="20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6" name="下箭头 5"/>
              <p:cNvSpPr/>
              <p:nvPr/>
            </p:nvSpPr>
            <p:spPr>
              <a:xfrm>
                <a:off x="7793" y="4605"/>
                <a:ext cx="2968" cy="1795"/>
              </a:xfrm>
              <a:prstGeom prst="downArrow">
                <a:avLst>
                  <a:gd name="adj1" fmla="val 51010"/>
                  <a:gd name="adj2" fmla="val 27298"/>
                </a:avLst>
              </a:prstGeom>
              <a:noFill/>
              <a:ln w="22225">
                <a:solidFill>
                  <a:schemeClr val="bg1"/>
                </a:solidFill>
              </a:ln>
            </p:spPr>
            <p:txBody>
              <a:bodyPr wrap="square">
                <a:noAutofit/>
              </a:bodyPr>
              <a:lstStyle/>
              <a:p>
                <a:pPr marL="0" lvl="0" indent="0" algn="ctr" eaLnBrk="1" hangingPunct="1">
                  <a:lnSpc>
                    <a:spcPct val="100000"/>
                  </a:lnSpc>
                  <a:spcBef>
                    <a:spcPct val="0"/>
                  </a:spcBef>
                  <a:buNone/>
                </a:pP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乘数是</a:t>
                </a: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2</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的幂减一</a:t>
                </a:r>
              </a:p>
            </p:txBody>
          </p:sp>
          <p:sp>
            <p:nvSpPr>
              <p:cNvPr id="7" name="下箭头 6"/>
              <p:cNvSpPr/>
              <p:nvPr/>
            </p:nvSpPr>
            <p:spPr>
              <a:xfrm>
                <a:off x="13587" y="4555"/>
                <a:ext cx="3117" cy="1845"/>
              </a:xfrm>
              <a:prstGeom prst="downArrow">
                <a:avLst>
                  <a:gd name="adj1" fmla="val 49014"/>
                  <a:gd name="adj2" fmla="val 29013"/>
                </a:avLst>
              </a:prstGeom>
              <a:noFill/>
              <a:ln w="22225">
                <a:solidFill>
                  <a:schemeClr val="bg1"/>
                </a:solidFill>
              </a:ln>
            </p:spPr>
            <p:txBody>
              <a:bodyPr wrap="square">
                <a:noAutofit/>
              </a:bodyPr>
              <a:lstStyle/>
              <a:p>
                <a:pPr marL="0" lvl="0" indent="0" algn="ctr" eaLnBrk="1" hangingPunct="1">
                  <a:lnSpc>
                    <a:spcPct val="100000"/>
                  </a:lnSpc>
                  <a:spcBef>
                    <a:spcPct val="0"/>
                  </a:spcBef>
                  <a:buNone/>
                </a:pPr>
                <a:r>
                  <a:rPr lang="zh-CN" altLang="en-US" sz="1800" b="1" dirty="0">
                    <a:solidFill>
                      <a:schemeClr val="bg1"/>
                    </a:solidFill>
                    <a:latin typeface="微软雅黑" panose="020B0503020204020204" pitchFamily="34" charset="-122"/>
                    <a:ea typeface="微软雅黑" panose="020B0503020204020204" pitchFamily="34" charset="-122"/>
                    <a:sym typeface="+mn-ea"/>
                  </a:rPr>
                  <a:t>乘数是两个 2 的幂之和</a:t>
                </a:r>
                <a:endParaRPr lang="zh-CN" altLang="en-US" sz="18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grpSp>
        <p:grpSp>
          <p:nvGrpSpPr>
            <p:cNvPr id="4" name="组合 3"/>
            <p:cNvGrpSpPr/>
            <p:nvPr/>
          </p:nvGrpSpPr>
          <p:grpSpPr>
            <a:xfrm>
              <a:off x="1002" y="6648"/>
              <a:ext cx="17075" cy="2126"/>
              <a:chOff x="1002" y="6648"/>
              <a:chExt cx="17075" cy="2126"/>
            </a:xfrm>
          </p:grpSpPr>
          <p:sp>
            <p:nvSpPr>
              <p:cNvPr id="48" name="标题1"/>
              <p:cNvSpPr>
                <a:spLocks noChangeArrowheads="1"/>
              </p:cNvSpPr>
              <p:nvPr/>
            </p:nvSpPr>
            <p:spPr bwMode="gray">
              <a:xfrm>
                <a:off x="1002" y="6662"/>
                <a:ext cx="5416" cy="2112"/>
              </a:xfrm>
              <a:prstGeom prst="roundRect">
                <a:avLst>
                  <a:gd name="adj" fmla="val 11921"/>
                </a:avLst>
              </a:prstGeom>
              <a:solidFill>
                <a:schemeClr val="bg1"/>
              </a:solidFill>
              <a:ln w="25400" cap="flat" cmpd="sng" algn="ctr">
                <a:solidFill>
                  <a:srgbClr val="4D9BC7"/>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lnSpc>
                    <a:spcPct val="125000"/>
                  </a:lnSpc>
                  <a:spcBef>
                    <a:spcPct val="0"/>
                  </a:spcBef>
                  <a:buFont typeface="Wingdings" panose="05000000000000000000" pitchFamily="2" charset="2"/>
                </a:pPr>
                <a:r>
                  <a:rPr lang="en-US" altLang="zh-CN" sz="2000" b="1" dirty="0">
                    <a:solidFill>
                      <a:srgbClr val="31759B"/>
                    </a:solidFill>
                    <a:uFillTx/>
                    <a:latin typeface="Times New Roman" panose="02020603050405020304" charset="0"/>
                    <a:ea typeface="黑体" panose="02010609060101010101" charset="-122"/>
                    <a:sym typeface="+mn-ea"/>
                  </a:rPr>
                  <a:t>转化为一条左移指令</a:t>
                </a:r>
                <a:endParaRPr lang="en-US" altLang="zh-CN" sz="2000" b="1" dirty="0">
                  <a:solidFill>
                    <a:srgbClr val="31759B"/>
                  </a:solidFill>
                  <a:uFillTx/>
                  <a:latin typeface="Times New Roman" panose="02020603050405020304" charset="0"/>
                  <a:ea typeface="黑体" panose="02010609060101010101" charset="-122"/>
                </a:endParaRPr>
              </a:p>
              <a:p>
                <a:pPr marL="0" lvl="1" algn="ctr">
                  <a:lnSpc>
                    <a:spcPct val="125000"/>
                  </a:lnSpc>
                  <a:spcBef>
                    <a:spcPct val="0"/>
                  </a:spcBef>
                  <a:buFont typeface="Wingdings" panose="05000000000000000000" pitchFamily="2" charset="2"/>
                </a:pPr>
                <a:r>
                  <a:rPr lang="en-US" altLang="zh-CN" sz="2000" b="1" dirty="0">
                    <a:solidFill>
                      <a:srgbClr val="31759B"/>
                    </a:solidFill>
                    <a:uFillTx/>
                    <a:latin typeface="Times New Roman" panose="02020603050405020304" charset="0"/>
                    <a:ea typeface="黑体" panose="02010609060101010101" charset="-122"/>
                    <a:sym typeface="+mn-ea"/>
                  </a:rPr>
                  <a:t>a * (2sh) = (a &lt;&lt; sh)</a:t>
                </a:r>
              </a:p>
            </p:txBody>
          </p:sp>
          <p:sp>
            <p:nvSpPr>
              <p:cNvPr id="9" name="标题1"/>
              <p:cNvSpPr>
                <a:spLocks noChangeArrowheads="1"/>
              </p:cNvSpPr>
              <p:nvPr/>
            </p:nvSpPr>
            <p:spPr bwMode="gray">
              <a:xfrm>
                <a:off x="6879" y="6648"/>
                <a:ext cx="5424" cy="2112"/>
              </a:xfrm>
              <a:prstGeom prst="roundRect">
                <a:avLst>
                  <a:gd name="adj" fmla="val 11921"/>
                </a:avLst>
              </a:prstGeom>
              <a:solidFill>
                <a:schemeClr val="bg1"/>
              </a:solidFill>
              <a:ln w="25400" cap="flat" cmpd="sng" algn="ctr">
                <a:solidFill>
                  <a:srgbClr val="4D9BC7"/>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lnSpc>
                    <a:spcPct val="125000"/>
                  </a:lnSpc>
                  <a:buClrTx/>
                  <a:buSzTx/>
                  <a:buFont typeface="Wingdings" panose="05000000000000000000" pitchFamily="2" charset="2"/>
                  <a:buNone/>
                </a:pPr>
                <a:r>
                  <a:rPr lang="en-US" altLang="zh-CN" sz="2000" b="1" dirty="0">
                    <a:solidFill>
                      <a:srgbClr val="31759B"/>
                    </a:solidFill>
                    <a:uFillTx/>
                    <a:latin typeface="Times New Roman" panose="02020603050405020304" charset="0"/>
                    <a:ea typeface="黑体" panose="02010609060101010101" charset="-122"/>
                    <a:sym typeface="+mn-ea"/>
                  </a:rPr>
                  <a:t>转化为一条左移和一条减法</a:t>
                </a:r>
                <a:endParaRPr lang="en-US" altLang="zh-CN" sz="2000" b="1" dirty="0">
                  <a:solidFill>
                    <a:srgbClr val="31759B"/>
                  </a:solidFill>
                  <a:uFillTx/>
                  <a:latin typeface="Times New Roman" panose="02020603050405020304" charset="0"/>
                  <a:ea typeface="黑体" panose="02010609060101010101" charset="-122"/>
                </a:endParaRPr>
              </a:p>
              <a:p>
                <a:pPr marL="0" lvl="1" algn="ctr">
                  <a:lnSpc>
                    <a:spcPct val="125000"/>
                  </a:lnSpc>
                  <a:buClrTx/>
                  <a:buSzTx/>
                  <a:buFont typeface="Wingdings" panose="05000000000000000000" pitchFamily="2" charset="2"/>
                  <a:buNone/>
                </a:pPr>
                <a:r>
                  <a:rPr lang="en-US" altLang="zh-CN" sz="2000" b="1" dirty="0">
                    <a:solidFill>
                      <a:srgbClr val="31759B"/>
                    </a:solidFill>
                    <a:uFillTx/>
                    <a:latin typeface="Times New Roman" panose="02020603050405020304" charset="0"/>
                    <a:ea typeface="黑体" panose="02010609060101010101" charset="-122"/>
                    <a:sym typeface="+mn-ea"/>
                  </a:rPr>
                  <a:t>a * (2sh - 1) = (a &lt;&lt; sh) - a</a:t>
                </a:r>
              </a:p>
            </p:txBody>
          </p:sp>
          <p:sp>
            <p:nvSpPr>
              <p:cNvPr id="10" name="标题1"/>
              <p:cNvSpPr>
                <a:spLocks noChangeArrowheads="1"/>
              </p:cNvSpPr>
              <p:nvPr/>
            </p:nvSpPr>
            <p:spPr bwMode="gray">
              <a:xfrm>
                <a:off x="12653" y="6662"/>
                <a:ext cx="5424" cy="2112"/>
              </a:xfrm>
              <a:prstGeom prst="roundRect">
                <a:avLst>
                  <a:gd name="adj" fmla="val 11921"/>
                </a:avLst>
              </a:prstGeom>
              <a:solidFill>
                <a:schemeClr val="bg1"/>
              </a:solidFill>
              <a:ln w="25400" cap="flat" cmpd="sng" algn="ctr">
                <a:solidFill>
                  <a:srgbClr val="4D9BC7"/>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lnSpc>
                    <a:spcPct val="125000"/>
                  </a:lnSpc>
                  <a:buClrTx/>
                  <a:buSzTx/>
                  <a:buFont typeface="Wingdings" panose="05000000000000000000" pitchFamily="2" charset="2"/>
                  <a:buNone/>
                </a:pPr>
                <a:r>
                  <a:rPr lang="en-US" altLang="zh-CN" sz="2000" b="1" dirty="0">
                    <a:solidFill>
                      <a:srgbClr val="31759B"/>
                    </a:solidFill>
                    <a:uFillTx/>
                    <a:latin typeface="Times New Roman" panose="02020603050405020304" charset="0"/>
                    <a:ea typeface="黑体" panose="02010609060101010101" charset="-122"/>
                    <a:sym typeface="+mn-ea"/>
                  </a:rPr>
                  <a:t>转化为两条左移和一条加法</a:t>
                </a:r>
              </a:p>
              <a:p>
                <a:pPr marL="0" lvl="1" algn="ctr">
                  <a:lnSpc>
                    <a:spcPct val="125000"/>
                  </a:lnSpc>
                  <a:buClrTx/>
                  <a:buSzTx/>
                  <a:buFont typeface="Wingdings" panose="05000000000000000000" pitchFamily="2" charset="2"/>
                  <a:buNone/>
                </a:pPr>
                <a:r>
                  <a:rPr lang="en-US" altLang="zh-CN" sz="2000" b="1" dirty="0">
                    <a:solidFill>
                      <a:srgbClr val="31759B"/>
                    </a:solidFill>
                    <a:uFillTx/>
                    <a:latin typeface="Times New Roman" panose="02020603050405020304" charset="0"/>
                    <a:ea typeface="黑体" panose="02010609060101010101" charset="-122"/>
                    <a:sym typeface="+mn-ea"/>
                  </a:rPr>
                  <a:t>a * (2s1 + 2s2) = </a:t>
                </a:r>
              </a:p>
              <a:p>
                <a:pPr marL="0" lvl="1" algn="ctr">
                  <a:lnSpc>
                    <a:spcPct val="125000"/>
                  </a:lnSpc>
                  <a:buClrTx/>
                  <a:buSzTx/>
                  <a:buFont typeface="Wingdings" panose="05000000000000000000" pitchFamily="2" charset="2"/>
                  <a:buNone/>
                </a:pPr>
                <a:r>
                  <a:rPr lang="en-US" altLang="zh-CN" sz="2000" b="1" dirty="0">
                    <a:solidFill>
                      <a:srgbClr val="31759B"/>
                    </a:solidFill>
                    <a:uFillTx/>
                    <a:latin typeface="Times New Roman" panose="02020603050405020304" charset="0"/>
                    <a:ea typeface="黑体" panose="02010609060101010101" charset="-122"/>
                    <a:sym typeface="+mn-ea"/>
                  </a:rPr>
                  <a:t>(a &lt;&lt; s1) + (a &lt;&lt; s2)</a:t>
                </a:r>
              </a:p>
            </p:txBody>
          </p:sp>
        </p:grp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05</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3117850" cy="645160"/>
            <a:chOff x="550863" y="372761"/>
            <a:chExt cx="3117850" cy="645469"/>
          </a:xfrm>
        </p:grpSpPr>
        <p:sp>
          <p:nvSpPr>
            <p:cNvPr id="13337" name="TextBox 52"/>
            <p:cNvSpPr/>
            <p:nvPr/>
          </p:nvSpPr>
          <p:spPr>
            <a:xfrm>
              <a:off x="1392238" y="372761"/>
              <a:ext cx="227647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黑体" panose="02010609060101010101" charset="-122"/>
                  <a:ea typeface="黑体" panose="02010609060101010101" charset="-122"/>
                  <a:sym typeface="微软雅黑" panose="020B0503020204020204" pitchFamily="34" charset="-122"/>
                </a:rPr>
                <a:t>乘除优化</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7189" name="TextBox 52"/>
          <p:cNvSpPr/>
          <p:nvPr/>
        </p:nvSpPr>
        <p:spPr>
          <a:xfrm>
            <a:off x="479425" y="1308735"/>
            <a:ext cx="4228465"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accent3">
                    <a:lumMod val="20000"/>
                    <a:lumOff val="80000"/>
                  </a:schemeClr>
                </a:solidFill>
                <a:latin typeface="Consolas" panose="020B0609020204030204" pitchFamily="49" charset="0"/>
                <a:ea typeface="微软雅黑" panose="020B0503020204020204" pitchFamily="34" charset="-122"/>
                <a:cs typeface="Sarasa Gothic SC" panose="020B0502030000000004" pitchFamily="34" charset="-122"/>
                <a:sym typeface="+mn-ea"/>
              </a:rPr>
              <a:t>常数除法</a:t>
            </a: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3" name="文本框 2"/>
          <p:cNvSpPr txBox="1"/>
          <p:nvPr/>
        </p:nvSpPr>
        <p:spPr>
          <a:xfrm>
            <a:off x="840105" y="1830705"/>
            <a:ext cx="9469755" cy="829945"/>
          </a:xfrm>
          <a:prstGeom prst="rect">
            <a:avLst/>
          </a:prstGeom>
          <a:noFill/>
        </p:spPr>
        <p:txBody>
          <a:bodyPr wrap="square" rtlCol="0">
            <a:spAutoFit/>
          </a:bodyPr>
          <a:lstStyle/>
          <a:p>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参考论文 《Division by Invariant Integers using Multiplication》 中的算法，将除法运算转化为乘、加/减、位移等运算。</a:t>
            </a:r>
          </a:p>
        </p:txBody>
      </p:sp>
      <p:sp>
        <p:nvSpPr>
          <p:cNvPr id="11" name="文本框 10"/>
          <p:cNvSpPr txBox="1"/>
          <p:nvPr/>
        </p:nvSpPr>
        <p:spPr>
          <a:xfrm>
            <a:off x="839470" y="2781300"/>
            <a:ext cx="9977755" cy="3969385"/>
          </a:xfrm>
          <a:prstGeom prst="rect">
            <a:avLst/>
          </a:prstGeom>
          <a:noFill/>
        </p:spPr>
        <p:txBody>
          <a:bodyPr wrap="square" rtlCol="0">
            <a:spAutoFit/>
          </a:bodyPr>
          <a:lstStyle/>
          <a:p>
            <a:pPr>
              <a:lnSpc>
                <a:spcPct val="150000"/>
              </a:lnSpc>
            </a:pPr>
            <a:r>
              <a:rPr lang="en-US" altLang="zh-CN" sz="2400" b="1" dirty="0">
                <a:solidFill>
                  <a:schemeClr val="bg1"/>
                </a:solidFill>
                <a:uFillTx/>
                <a:latin typeface="Times New Roman" panose="02020603050405020304" charset="0"/>
                <a:ea typeface="微软雅黑" panose="020B0503020204020204" pitchFamily="34" charset="-122"/>
              </a:rPr>
              <a:t>(1)</a:t>
            </a:r>
            <a:r>
              <a:rPr lang="zh-CN" altLang="en-US" sz="2400" b="1" dirty="0">
                <a:solidFill>
                  <a:schemeClr val="bg1"/>
                </a:solidFill>
                <a:uFillTx/>
                <a:latin typeface="Times New Roman" panose="02020603050405020304" charset="0"/>
                <a:ea typeface="微软雅黑" panose="020B0503020204020204" pitchFamily="34" charset="-122"/>
              </a:rPr>
              <a:t>除数为2的幂</a:t>
            </a:r>
            <a:r>
              <a:rPr lang="en-US" altLang="zh-CN" sz="2400" dirty="0">
                <a:solidFill>
                  <a:schemeClr val="accent3">
                    <a:lumMod val="20000"/>
                    <a:lumOff val="80000"/>
                  </a:schemeClr>
                </a:solidFill>
                <a:latin typeface="Consolas" panose="020B0609020204030204" pitchFamily="49" charset="0"/>
                <a:ea typeface="微软雅黑" panose="020B0503020204020204" pitchFamily="34" charset="-122"/>
                <a:cs typeface="Sarasa Gothic SC" panose="020B0502030000000004" pitchFamily="34" charset="-122"/>
                <a:sym typeface="+mn-ea"/>
              </a:rPr>
              <a:t> </a:t>
            </a:r>
            <a:r>
              <a:rPr lang="zh-CN" altLang="en-US" sz="2400" b="1" dirty="0">
                <a:solidFill>
                  <a:schemeClr val="bg1"/>
                </a:solidFill>
                <a:uFillTx/>
                <a:latin typeface="Times New Roman" panose="02020603050405020304" charset="0"/>
                <a:ea typeface="微软雅黑" panose="020B0503020204020204" pitchFamily="34" charset="-122"/>
                <a:sym typeface="+mn-ea"/>
              </a:rPr>
              <a:t>(只看绝对值)：</a:t>
            </a:r>
          </a:p>
          <a:p>
            <a:pPr marL="285750" indent="-285750">
              <a:lnSpc>
                <a:spcPct val="100000"/>
              </a:lnSpc>
              <a:spcBef>
                <a:spcPct val="0"/>
              </a:spcBef>
              <a:buFont typeface="Arial" panose="020B0604020202020204" pitchFamily="34" charset="0"/>
              <a:buChar char="•"/>
            </a:pP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被除数非负，则</a:t>
            </a:r>
            <a:r>
              <a:rPr 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等价于一次</a:t>
            </a:r>
            <a:r>
              <a:rPr lang="zh-CN"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算术右移</a:t>
            </a:r>
            <a:endParaRPr 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endParaRPr>
          </a:p>
          <a:p>
            <a:pPr marL="285750" indent="-285750">
              <a:lnSpc>
                <a:spcPct val="100000"/>
              </a:lnSpc>
              <a:spcBef>
                <a:spcPct val="0"/>
              </a:spcBef>
              <a:buFont typeface="Arial" panose="020B0604020202020204" pitchFamily="34" charset="0"/>
              <a:buChar char="•"/>
            </a:pP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若被除数为负，则不能整除时</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 x / 2</a:t>
            </a:r>
            <a:r>
              <a:rPr lang="en-US" altLang="zh-CN" sz="2400" b="1" baseline="30000"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sh</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 = (x asr sh) + 1 </a:t>
            </a:r>
            <a:endPar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endParaRPr>
          </a:p>
          <a:p>
            <a:pPr marL="742950" lvl="1" indent="-285750">
              <a:lnSpc>
                <a:spcPct val="100000"/>
              </a:lnSpc>
              <a:spcBef>
                <a:spcPct val="0"/>
              </a:spcBef>
              <a:buFont typeface="Arial" panose="020B0604020202020204" pitchFamily="34" charset="0"/>
              <a:buChar char="•"/>
            </a:pPr>
            <a:r>
              <a:rPr lang="zh-CN" altLang="en-US"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被除数加上</a:t>
            </a:r>
            <a:r>
              <a:rPr lang="en-US" altLang="zh-CN"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 (</a:t>
            </a:r>
            <a:r>
              <a:rPr lang="zh-CN" altLang="en-US"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除数</a:t>
            </a:r>
            <a:r>
              <a:rPr lang="en-US" altLang="zh-CN"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-1) </a:t>
            </a:r>
            <a:r>
              <a:rPr lang="zh-CN" altLang="en-US"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以修正上述误差，</a:t>
            </a:r>
            <a:r>
              <a:rPr lang="en-US" altLang="zh-CN"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a:t>
            </a:r>
            <a:r>
              <a:rPr lang="zh-CN" altLang="en-US"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除数</a:t>
            </a:r>
            <a:r>
              <a:rPr lang="en-US" altLang="zh-CN"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-1) </a:t>
            </a:r>
            <a:r>
              <a:rPr lang="zh-CN" altLang="en-US"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的后</a:t>
            </a:r>
            <a:r>
              <a:rPr lang="en-US" altLang="zh-CN"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 sh </a:t>
            </a:r>
            <a:r>
              <a:rPr lang="zh-CN" altLang="en-US"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位为全</a:t>
            </a:r>
            <a:r>
              <a:rPr lang="en-US" altLang="zh-CN"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 1</a:t>
            </a:r>
            <a:endParaRPr lang="en-US" altLang="zh-CN"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endParaRPr>
          </a:p>
          <a:p>
            <a:pPr marL="742950" lvl="1" indent="-285750">
              <a:lnSpc>
                <a:spcPct val="100000"/>
              </a:lnSpc>
              <a:spcBef>
                <a:spcPct val="0"/>
              </a:spcBef>
              <a:buFont typeface="Arial" panose="020B0604020202020204" pitchFamily="34" charset="0"/>
              <a:buChar char="•"/>
            </a:pPr>
            <a:r>
              <a:rPr lang="zh-CN" altLang="en-US"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用一条</a:t>
            </a:r>
            <a:r>
              <a:rPr lang="en-US" altLang="zh-CN"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 asr 31 </a:t>
            </a:r>
            <a:r>
              <a:rPr lang="zh-CN" altLang="en-US"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取出被除数符号位，再无符号右移</a:t>
            </a:r>
            <a:r>
              <a:rPr lang="en-US" altLang="zh-CN"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 lsr (32-sh) </a:t>
            </a:r>
            <a:r>
              <a:rPr lang="zh-CN" altLang="en-US" sz="2400" b="1" dirty="0">
                <a:solidFill>
                  <a:schemeClr val="accent6">
                    <a:lumMod val="40000"/>
                    <a:lumOff val="60000"/>
                  </a:schemeClr>
                </a:solidFill>
                <a:uFillTx/>
                <a:latin typeface="Times New Roman" panose="02020603050405020304" charset="0"/>
                <a:ea typeface="黑体-简 中等" panose="02000000000000000000" charset="-122"/>
                <a:cs typeface="Sarasa Gothic SC" panose="020B0502030000000004" pitchFamily="34" charset="-122"/>
                <a:sym typeface="+mn-ea"/>
              </a:rPr>
              <a:t>位</a:t>
            </a:r>
            <a:endPar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endParaRPr>
          </a:p>
          <a:p>
            <a:pPr marL="285750" lvl="0" indent="-285750">
              <a:lnSpc>
                <a:spcPct val="100000"/>
              </a:lnSpc>
              <a:spcBef>
                <a:spcPct val="0"/>
              </a:spcBef>
              <a:buFont typeface="Arial" panose="020B0604020202020204" pitchFamily="34" charset="0"/>
              <a:buChar char="•"/>
            </a:pP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除数为负数的情况同乘法，用一条</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 rsb </a:t>
            </a: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指令对商取相反数</a:t>
            </a:r>
            <a:endParaRPr lang="zh-CN" altLang="en-US" sz="2400" b="1" dirty="0">
              <a:solidFill>
                <a:schemeClr val="bg1"/>
              </a:solidFill>
              <a:uFillTx/>
              <a:latin typeface="Times New Roman" panose="02020603050405020304" charset="0"/>
              <a:ea typeface="微软雅黑" panose="020B0503020204020204" pitchFamily="34" charset="-122"/>
              <a:sym typeface="+mn-ea"/>
            </a:endParaRPr>
          </a:p>
          <a:p>
            <a:pPr>
              <a:lnSpc>
                <a:spcPct val="150000"/>
              </a:lnSpc>
            </a:pPr>
            <a:r>
              <a:rPr lang="en-US" altLang="zh-CN" sz="2400" b="1" dirty="0">
                <a:solidFill>
                  <a:schemeClr val="bg1"/>
                </a:solidFill>
                <a:uFillTx/>
                <a:latin typeface="Times New Roman" panose="02020603050405020304" charset="0"/>
                <a:ea typeface="微软雅黑" panose="020B0503020204020204" pitchFamily="34" charset="-122"/>
              </a:rPr>
              <a:t>(2)其他除数为常数的情况：</a:t>
            </a:r>
            <a:endParaRPr lang="zh-CN" altLang="en-US" sz="2400" dirty="0">
              <a:solidFill>
                <a:schemeClr val="accent3">
                  <a:lumMod val="20000"/>
                  <a:lumOff val="80000"/>
                </a:schemeClr>
              </a:solidFill>
              <a:uFillTx/>
              <a:latin typeface="Times New Roman" panose="02020603050405020304" charset="0"/>
              <a:ea typeface="微软雅黑" panose="020B0503020204020204" pitchFamily="34" charset="-122"/>
              <a:cs typeface="Sarasa Gothic SC" panose="020B0502030000000004" pitchFamily="34" charset="-122"/>
            </a:endParaRPr>
          </a:p>
          <a:p>
            <a:pPr indent="-285750" algn="l">
              <a:lnSpc>
                <a:spcPct val="100000"/>
              </a:lnSpc>
              <a:buClrTx/>
              <a:buSzTx/>
              <a:buFont typeface="Arial" panose="020B0604020202020204" pitchFamily="34" charset="0"/>
              <a:buChar char="•"/>
            </a:pP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涉及对乘积取高 32 位运算，需支持 smmul 指令</a:t>
            </a:r>
            <a:endPar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endParaRPr>
          </a:p>
          <a:p>
            <a:pPr>
              <a:lnSpc>
                <a:spcPct val="150000"/>
              </a:lnSpc>
            </a:pPr>
            <a:endParaRPr lang="en-US" altLang="zh-CN" sz="2400" b="1" dirty="0">
              <a:solidFill>
                <a:schemeClr val="bg1"/>
              </a:solidFill>
              <a:uFillTx/>
              <a:latin typeface="Times New Roman" panose="02020603050405020304" charset="0"/>
              <a:ea typeface="微软雅黑" panose="020B0503020204020204" pitchFamily="34"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05</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3117850" cy="645160"/>
            <a:chOff x="550863" y="372761"/>
            <a:chExt cx="3117850" cy="645469"/>
          </a:xfrm>
        </p:grpSpPr>
        <p:sp>
          <p:nvSpPr>
            <p:cNvPr id="13337" name="TextBox 52"/>
            <p:cNvSpPr/>
            <p:nvPr/>
          </p:nvSpPr>
          <p:spPr>
            <a:xfrm>
              <a:off x="1392238" y="372761"/>
              <a:ext cx="227647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黑体" panose="02010609060101010101" charset="-122"/>
                  <a:ea typeface="黑体" panose="02010609060101010101" charset="-122"/>
                  <a:sym typeface="微软雅黑" panose="020B0503020204020204" pitchFamily="34" charset="-122"/>
                </a:rPr>
                <a:t>乘除优化</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7189" name="TextBox 52"/>
          <p:cNvSpPr/>
          <p:nvPr/>
        </p:nvSpPr>
        <p:spPr>
          <a:xfrm>
            <a:off x="479425" y="1308735"/>
            <a:ext cx="4228465" cy="521970"/>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accent3">
                    <a:lumMod val="20000"/>
                    <a:lumOff val="80000"/>
                  </a:schemeClr>
                </a:solidFill>
                <a:latin typeface="Consolas" panose="020B0609020204030204" pitchFamily="49" charset="0"/>
                <a:ea typeface="微软雅黑" panose="020B0503020204020204" pitchFamily="34" charset="-122"/>
                <a:cs typeface="Sarasa Gothic SC" panose="020B0502030000000004" pitchFamily="34" charset="-122"/>
                <a:sym typeface="+mn-ea"/>
              </a:rPr>
              <a:t>常数取模</a:t>
            </a:r>
          </a:p>
        </p:txBody>
      </p:sp>
      <p:sp>
        <p:nvSpPr>
          <p:cNvPr id="3" name="文本框 2"/>
          <p:cNvSpPr txBox="1"/>
          <p:nvPr/>
        </p:nvSpPr>
        <p:spPr>
          <a:xfrm>
            <a:off x="767080" y="1830705"/>
            <a:ext cx="11299190" cy="1420495"/>
          </a:xfrm>
          <a:prstGeom prst="rect">
            <a:avLst/>
          </a:prstGeom>
          <a:noFill/>
        </p:spPr>
        <p:txBody>
          <a:bodyPr wrap="square" rtlCol="0">
            <a:spAutoFit/>
          </a:bodyPr>
          <a:lstStyle/>
          <a:p>
            <a:pPr indent="0">
              <a:lnSpc>
                <a:spcPct val="120000"/>
              </a:lnSpc>
              <a:spcBef>
                <a:spcPct val="0"/>
              </a:spcBef>
              <a:buFont typeface="Arial" panose="020B0604020202020204" pitchFamily="34" charset="0"/>
              <a:buNone/>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模数的绝对值为 2 的幂时转化为按位与运算，其他情况转化为除法、乘法、减法，再对常数除法进行优化。在 C 语言中，模运算的正负性只与被模数有关，而与模数无关，只需考虑模数的绝对值。</a:t>
            </a:r>
          </a:p>
        </p:txBody>
      </p:sp>
      <p:sp>
        <p:nvSpPr>
          <p:cNvPr id="11" name="文本框 10"/>
          <p:cNvSpPr txBox="1"/>
          <p:nvPr/>
        </p:nvSpPr>
        <p:spPr>
          <a:xfrm>
            <a:off x="767080" y="3220085"/>
            <a:ext cx="10439400" cy="3599815"/>
          </a:xfrm>
          <a:prstGeom prst="rect">
            <a:avLst/>
          </a:prstGeom>
          <a:noFill/>
        </p:spPr>
        <p:txBody>
          <a:bodyPr wrap="square" rtlCol="0">
            <a:spAutoFit/>
          </a:bodyPr>
          <a:lstStyle/>
          <a:p>
            <a:pPr>
              <a:lnSpc>
                <a:spcPct val="150000"/>
              </a:lnSpc>
            </a:pPr>
            <a:r>
              <a:rPr lang="en-US" altLang="zh-CN" sz="2400" b="1" dirty="0">
                <a:solidFill>
                  <a:schemeClr val="bg1"/>
                </a:solidFill>
                <a:uFillTx/>
                <a:latin typeface="Times New Roman" panose="02020603050405020304" charset="0"/>
                <a:ea typeface="微软雅黑" panose="020B0503020204020204" pitchFamily="34" charset="-122"/>
              </a:rPr>
              <a:t>(1)</a:t>
            </a:r>
            <a:r>
              <a:rPr lang="zh-CN" altLang="en-US" sz="2400" b="1" dirty="0">
                <a:solidFill>
                  <a:schemeClr val="bg1"/>
                </a:solidFill>
                <a:uFillTx/>
                <a:latin typeface="Times New Roman" panose="02020603050405020304" charset="0"/>
                <a:ea typeface="微软雅黑" panose="020B0503020204020204" pitchFamily="34" charset="-122"/>
              </a:rPr>
              <a:t>被模数为正数时</a:t>
            </a:r>
            <a:r>
              <a:rPr lang="zh-CN" altLang="en-US" sz="2400" b="1" dirty="0">
                <a:solidFill>
                  <a:schemeClr val="bg1"/>
                </a:solidFill>
                <a:uFillTx/>
                <a:latin typeface="Times New Roman" panose="02020603050405020304" charset="0"/>
                <a:ea typeface="微软雅黑" panose="020B0503020204020204" pitchFamily="34" charset="-122"/>
                <a:sym typeface="+mn-ea"/>
              </a:rPr>
              <a:t>：</a:t>
            </a:r>
          </a:p>
          <a:p>
            <a:pPr>
              <a:lnSpc>
                <a:spcPct val="150000"/>
              </a:lnSpc>
            </a:pP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a % 2sh = a &amp; (2sh - 1)</a:t>
            </a:r>
          </a:p>
          <a:p>
            <a:pPr>
              <a:lnSpc>
                <a:spcPct val="150000"/>
              </a:lnSpc>
            </a:pPr>
            <a:r>
              <a:rPr lang="en-US" altLang="zh-CN" sz="2400" b="1" dirty="0">
                <a:solidFill>
                  <a:schemeClr val="bg1"/>
                </a:solidFill>
                <a:uFillTx/>
                <a:latin typeface="Times New Roman" panose="02020603050405020304" charset="0"/>
                <a:ea typeface="微软雅黑" panose="020B0503020204020204" pitchFamily="34" charset="-122"/>
              </a:rPr>
              <a:t>(2)</a:t>
            </a:r>
            <a:r>
              <a:rPr lang="zh-CN" altLang="en-US" sz="2400" b="1" dirty="0">
                <a:solidFill>
                  <a:schemeClr val="bg1"/>
                </a:solidFill>
                <a:uFillTx/>
                <a:latin typeface="Times New Roman" panose="02020603050405020304" charset="0"/>
                <a:ea typeface="微软雅黑" panose="020B0503020204020204" pitchFamily="34" charset="-122"/>
              </a:rPr>
              <a:t>被模数为负数时</a:t>
            </a:r>
            <a:r>
              <a:rPr lang="en-US" altLang="zh-CN" sz="2400" b="1" dirty="0">
                <a:solidFill>
                  <a:schemeClr val="bg1"/>
                </a:solidFill>
                <a:uFillTx/>
                <a:latin typeface="Times New Roman" panose="02020603050405020304" charset="0"/>
                <a:ea typeface="微软雅黑" panose="020B0503020204020204" pitchFamily="34" charset="-122"/>
              </a:rPr>
              <a:t>：</a:t>
            </a:r>
            <a:endParaRPr lang="zh-CN" altLang="en-US" sz="2400" dirty="0">
              <a:solidFill>
                <a:schemeClr val="accent3">
                  <a:lumMod val="20000"/>
                  <a:lumOff val="80000"/>
                </a:schemeClr>
              </a:solidFill>
              <a:uFillTx/>
              <a:latin typeface="Times New Roman" panose="02020603050405020304" charset="0"/>
              <a:ea typeface="微软雅黑" panose="020B0503020204020204" pitchFamily="34" charset="-122"/>
              <a:cs typeface="Sarasa Gothic SC" panose="020B0502030000000004" pitchFamily="34" charset="-122"/>
            </a:endParaRPr>
          </a:p>
          <a:p>
            <a:pPr indent="-285750" algn="l">
              <a:lnSpc>
                <a:spcPct val="100000"/>
              </a:lnSpc>
              <a:buClrTx/>
              <a:buSzTx/>
              <a:buFont typeface="Arial" panose="020B0604020202020204" pitchFamily="34" charset="0"/>
              <a:buChar char="•"/>
            </a:pP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余数补码后</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 sh </a:t>
            </a:r>
            <a:r>
              <a:rPr lang="zh-CN" altLang="en-US"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位仍由被模数补码做按位与取得，高位为被模数符号位，即在补码意义下，</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a % 2</a:t>
            </a:r>
            <a:r>
              <a:rPr lang="en-US" altLang="zh-CN" sz="2400" b="1" baseline="30000"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sh</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 = (a &amp; (2</a:t>
            </a:r>
            <a:r>
              <a:rPr lang="en-US" altLang="zh-CN" sz="2400" b="1" baseline="30000"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sh </a:t>
            </a:r>
            <a:r>
              <a:rPr lang="en-US" altLang="zh-CN" sz="2400" b="1" dirty="0">
                <a:solidFill>
                  <a:schemeClr val="accent3">
                    <a:lumMod val="20000"/>
                    <a:lumOff val="80000"/>
                  </a:schemeClr>
                </a:solidFill>
                <a:uFillTx/>
                <a:latin typeface="Times New Roman" panose="02020603050405020304" charset="0"/>
                <a:ea typeface="黑体-简 中等" panose="02000000000000000000" charset="-122"/>
                <a:cs typeface="Sarasa Gothic SC" panose="020B0502030000000004" pitchFamily="34" charset="-122"/>
                <a:sym typeface="+mn-ea"/>
              </a:rPr>
              <a:t>- 1)) | ((a asr 31) &lt;&lt; sh)</a:t>
            </a:r>
          </a:p>
          <a:p>
            <a:pPr algn="l">
              <a:lnSpc>
                <a:spcPct val="100000"/>
              </a:lnSpc>
              <a:buClrTx/>
              <a:buSzTx/>
              <a:buFont typeface="Arial" panose="020B0604020202020204" pitchFamily="34" charset="0"/>
            </a:pPr>
            <a:endParaRPr lang="en-US" altLang="zh-CN" sz="2400" dirty="0">
              <a:solidFill>
                <a:schemeClr val="accent3">
                  <a:lumMod val="20000"/>
                  <a:lumOff val="80000"/>
                </a:schemeClr>
              </a:solidFill>
              <a:uFillTx/>
              <a:latin typeface="Times New Roman" panose="02020603050405020304" charset="0"/>
              <a:ea typeface="微软雅黑" panose="020B0503020204020204" pitchFamily="34" charset="-122"/>
              <a:cs typeface="Sarasa Gothic SC" panose="020B0502030000000004" pitchFamily="34" charset="-122"/>
              <a:sym typeface="+mn-ea"/>
            </a:endParaRPr>
          </a:p>
          <a:p>
            <a:pPr algn="l">
              <a:lnSpc>
                <a:spcPct val="100000"/>
              </a:lnSpc>
              <a:buClrTx/>
              <a:buSzTx/>
              <a:buFont typeface="Arial" panose="020B0604020202020204" pitchFamily="34" charset="0"/>
            </a:pPr>
            <a:r>
              <a:rPr lang="zh-CN" altLang="en-US" sz="2400" b="1" dirty="0">
                <a:solidFill>
                  <a:srgbClr val="FF0000"/>
                </a:solidFill>
                <a:uFillTx/>
                <a:latin typeface="Times New Roman" panose="02020603050405020304" charset="0"/>
                <a:ea typeface="微软雅黑" panose="020B0503020204020204" pitchFamily="34" charset="-122"/>
                <a:sym typeface="+mn-ea"/>
              </a:rPr>
              <a:t>特判：当余数为零时，不能对余数高位补符号位！</a:t>
            </a:r>
          </a:p>
          <a:p>
            <a:pPr algn="l">
              <a:lnSpc>
                <a:spcPct val="100000"/>
              </a:lnSpc>
              <a:buClrTx/>
              <a:buSzTx/>
              <a:buFont typeface="Arial" panose="020B0604020202020204" pitchFamily="34" charset="0"/>
            </a:pPr>
            <a:r>
              <a:rPr lang="zh-CN" altLang="en-US" sz="2400" b="1" i="1" dirty="0">
                <a:solidFill>
                  <a:schemeClr val="bg1"/>
                </a:solidFill>
                <a:uFillTx/>
                <a:latin typeface="Times New Roman" panose="02020603050405020304" charset="0"/>
                <a:ea typeface="微软雅黑" panose="020B0503020204020204" pitchFamily="34" charset="-122"/>
                <a:sym typeface="+mn-ea"/>
              </a:rPr>
              <a:t>即上述的按位或运算应采用 ARM 的条件执行。</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05</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6000750" cy="645160"/>
            <a:chOff x="550863" y="372761"/>
            <a:chExt cx="6000750" cy="645469"/>
          </a:xfrm>
        </p:grpSpPr>
        <p:sp>
          <p:nvSpPr>
            <p:cNvPr id="13337" name="TextBox 52"/>
            <p:cNvSpPr/>
            <p:nvPr/>
          </p:nvSpPr>
          <p:spPr>
            <a:xfrm>
              <a:off x="1392238" y="372761"/>
              <a:ext cx="515937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黑体" panose="02010609060101010101" charset="-122"/>
                  <a:ea typeface="黑体" panose="02010609060101010101" charset="-122"/>
                  <a:sym typeface="+mn-ea"/>
                </a:rPr>
                <a:t>窥孔优化与基本块合并</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48" name="标题1"/>
          <p:cNvSpPr>
            <a:spLocks noChangeArrowheads="1"/>
          </p:cNvSpPr>
          <p:nvPr/>
        </p:nvSpPr>
        <p:spPr bwMode="gray">
          <a:xfrm>
            <a:off x="4376420" y="1412875"/>
            <a:ext cx="3439160" cy="1341120"/>
          </a:xfrm>
          <a:prstGeom prst="roundRect">
            <a:avLst>
              <a:gd name="adj" fmla="val 11921"/>
            </a:avLst>
          </a:prstGeom>
          <a:solidFill>
            <a:schemeClr val="bg1"/>
          </a:solidFill>
          <a:ln w="25400" cap="flat" cmpd="sng" algn="ctr">
            <a:solidFill>
              <a:srgbClr val="4D9BC7"/>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lnSpc>
                <a:spcPct val="125000"/>
              </a:lnSpc>
              <a:spcBef>
                <a:spcPct val="0"/>
              </a:spcBef>
              <a:buFont typeface="Wingdings" panose="05000000000000000000" pitchFamily="2" charset="2"/>
            </a:pPr>
            <a:r>
              <a:rPr lang="zh-CN" altLang="en-US" sz="2800" b="1" dirty="0">
                <a:solidFill>
                  <a:srgbClr val="31759B"/>
                </a:solidFill>
                <a:uFillTx/>
                <a:latin typeface="Times New Roman" panose="02020603050405020304" charset="0"/>
                <a:ea typeface="黑体" panose="02010609060101010101" charset="-122"/>
                <a:sym typeface="+mn-ea"/>
              </a:rPr>
              <a:t>窥孔优化</a:t>
            </a:r>
            <a:endParaRPr lang="en-US" altLang="zh-CN" sz="2800" b="1" dirty="0">
              <a:solidFill>
                <a:srgbClr val="31759B"/>
              </a:solidFill>
              <a:uFillTx/>
              <a:latin typeface="Times New Roman" panose="02020603050405020304" charset="0"/>
              <a:ea typeface="黑体" panose="02010609060101010101" charset="-122"/>
            </a:endParaRPr>
          </a:p>
          <a:p>
            <a:pPr marL="0" lvl="1" algn="ctr">
              <a:lnSpc>
                <a:spcPct val="125000"/>
              </a:lnSpc>
              <a:spcBef>
                <a:spcPct val="0"/>
              </a:spcBef>
              <a:buFont typeface="Wingdings" panose="05000000000000000000" pitchFamily="2" charset="2"/>
            </a:pPr>
            <a:r>
              <a:rPr lang="zh-CN" altLang="en-US" sz="2800" b="1" i="1" dirty="0">
                <a:solidFill>
                  <a:schemeClr val="tx1"/>
                </a:solidFill>
                <a:uFillTx/>
                <a:latin typeface="Times New Roman" panose="02020603050405020304" charset="0"/>
                <a:ea typeface="黑体" panose="02010609060101010101" charset="-122"/>
                <a:sym typeface="+mn-ea"/>
              </a:rPr>
              <a:t>删除多余指令</a:t>
            </a:r>
          </a:p>
        </p:txBody>
      </p:sp>
      <p:sp>
        <p:nvSpPr>
          <p:cNvPr id="2" name="下箭头 1"/>
          <p:cNvSpPr/>
          <p:nvPr/>
        </p:nvSpPr>
        <p:spPr>
          <a:xfrm>
            <a:off x="5400040" y="3213100"/>
            <a:ext cx="1296035" cy="1080135"/>
          </a:xfrm>
          <a:prstGeom prst="downArrow">
            <a:avLst/>
          </a:prstGeom>
          <a:noFill/>
          <a:ln w="22225">
            <a:solidFill>
              <a:schemeClr val="bg1"/>
            </a:solidFill>
          </a:ln>
        </p:spPr>
        <p:txBody>
          <a:bodyPr>
            <a:spAutoFit/>
          </a:bodyPr>
          <a:lstStyle/>
          <a:p>
            <a:pPr marL="0" lvl="0" indent="0" eaLnBrk="1" hangingPunct="1">
              <a:lnSpc>
                <a:spcPct val="100000"/>
              </a:lnSpc>
              <a:spcBef>
                <a:spcPct val="0"/>
              </a:spcBef>
              <a:buNone/>
            </a:pPr>
            <a:endPar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4" name="标题1"/>
          <p:cNvSpPr>
            <a:spLocks noChangeArrowheads="1"/>
          </p:cNvSpPr>
          <p:nvPr/>
        </p:nvSpPr>
        <p:spPr bwMode="gray">
          <a:xfrm>
            <a:off x="3072130" y="4752340"/>
            <a:ext cx="6107430" cy="1341120"/>
          </a:xfrm>
          <a:prstGeom prst="roundRect">
            <a:avLst>
              <a:gd name="adj" fmla="val 11921"/>
            </a:avLst>
          </a:prstGeom>
          <a:solidFill>
            <a:schemeClr val="bg1"/>
          </a:solidFill>
          <a:ln w="25400" cap="flat" cmpd="sng" algn="ctr">
            <a:solidFill>
              <a:srgbClr val="4D9BC7"/>
            </a:solidFill>
            <a:prstDash val="solid"/>
          </a:ln>
          <a:effectLst/>
        </p:spPr>
        <p:txBody>
          <a:bodyPr lIns="62118" tIns="31058" rIns="62118" bIns="31058"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1" algn="ctr">
              <a:lnSpc>
                <a:spcPct val="125000"/>
              </a:lnSpc>
              <a:spcBef>
                <a:spcPct val="0"/>
              </a:spcBef>
              <a:buFont typeface="Wingdings" panose="05000000000000000000" pitchFamily="2" charset="2"/>
            </a:pPr>
            <a:r>
              <a:rPr lang="zh-CN" altLang="en-US" sz="2800" b="1" dirty="0">
                <a:solidFill>
                  <a:srgbClr val="31759B"/>
                </a:solidFill>
                <a:uFillTx/>
                <a:latin typeface="Times New Roman" panose="02020603050405020304" charset="0"/>
                <a:ea typeface="黑体" panose="02010609060101010101" charset="-122"/>
              </a:rPr>
              <a:t>基本块合并</a:t>
            </a:r>
            <a:endParaRPr lang="en-US" altLang="zh-CN" sz="2800" b="1" dirty="0">
              <a:solidFill>
                <a:srgbClr val="31759B"/>
              </a:solidFill>
              <a:uFillTx/>
              <a:latin typeface="Times New Roman" panose="02020603050405020304" charset="0"/>
              <a:ea typeface="黑体" panose="02010609060101010101" charset="-122"/>
            </a:endParaRPr>
          </a:p>
          <a:p>
            <a:pPr marL="0" lvl="1" algn="ctr">
              <a:lnSpc>
                <a:spcPct val="125000"/>
              </a:lnSpc>
              <a:spcBef>
                <a:spcPct val="0"/>
              </a:spcBef>
              <a:buFont typeface="Wingdings" panose="05000000000000000000" pitchFamily="2" charset="2"/>
            </a:pPr>
            <a:r>
              <a:rPr lang="zh-CN" altLang="en-US" sz="2800" b="1" i="1" dirty="0">
                <a:uFillTx/>
                <a:latin typeface="Times New Roman" panose="02020603050405020304" charset="0"/>
                <a:ea typeface="黑体" panose="02010609060101010101" charset="-122"/>
                <a:sym typeface="+mn-ea"/>
              </a:rPr>
              <a:t>指令数量较少的基本块可以被合并</a:t>
            </a:r>
            <a:endParaRPr lang="zh-CN" altLang="en-US" sz="2800" b="1" i="1" dirty="0">
              <a:solidFill>
                <a:srgbClr val="31759B"/>
              </a:solidFill>
              <a:uFillTx/>
              <a:latin typeface="Times New Roman" panose="02020603050405020304" charset="0"/>
              <a:ea typeface="黑体" panose="02010609060101010101" charset="-122"/>
              <a:sym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2" grpId="0" animBg="1"/>
      <p:bldP spid="4"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05</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6000750" cy="645160"/>
            <a:chOff x="550863" y="372761"/>
            <a:chExt cx="6000750" cy="645469"/>
          </a:xfrm>
        </p:grpSpPr>
        <p:sp>
          <p:nvSpPr>
            <p:cNvPr id="13337" name="TextBox 52"/>
            <p:cNvSpPr/>
            <p:nvPr/>
          </p:nvSpPr>
          <p:spPr>
            <a:xfrm>
              <a:off x="1392238" y="372761"/>
              <a:ext cx="515937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黑体" panose="02010609060101010101" charset="-122"/>
                  <a:ea typeface="黑体" panose="02010609060101010101" charset="-122"/>
                  <a:sym typeface="+mn-ea"/>
                </a:rPr>
                <a:t>基本块排序</a:t>
              </a:r>
              <a:endParaRPr lang="zh-CN" altLang="en-US" sz="3600" b="1" dirty="0">
                <a:solidFill>
                  <a:schemeClr val="bg1"/>
                </a:solidFill>
                <a:uFillTx/>
                <a:latin typeface="黑体" panose="02010609060101010101" charset="-122"/>
                <a:ea typeface="黑体" panose="02010609060101010101"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pic>
        <p:nvPicPr>
          <p:cNvPr id="3" name="Picture 2" descr="sortblock-white"/>
          <p:cNvPicPr>
            <a:picLocks noChangeAspect="1"/>
          </p:cNvPicPr>
          <p:nvPr/>
        </p:nvPicPr>
        <p:blipFill>
          <a:blip r:embed="rId3"/>
          <a:stretch>
            <a:fillRect/>
          </a:stretch>
        </p:blipFill>
        <p:spPr>
          <a:xfrm>
            <a:off x="7392035" y="842010"/>
            <a:ext cx="4026535" cy="5174615"/>
          </a:xfrm>
          <a:prstGeom prst="rect">
            <a:avLst/>
          </a:prstGeom>
        </p:spPr>
      </p:pic>
      <p:grpSp>
        <p:nvGrpSpPr>
          <p:cNvPr id="5" name="组合 1"/>
          <p:cNvGrpSpPr/>
          <p:nvPr/>
        </p:nvGrpSpPr>
        <p:grpSpPr>
          <a:xfrm>
            <a:off x="479425" y="1308735"/>
            <a:ext cx="7147974" cy="4680585"/>
            <a:chOff x="755" y="2061"/>
            <a:chExt cx="12101" cy="7371"/>
          </a:xfrm>
        </p:grpSpPr>
        <p:sp>
          <p:nvSpPr>
            <p:cNvPr id="7189" name="TextBox 52"/>
            <p:cNvSpPr/>
            <p:nvPr/>
          </p:nvSpPr>
          <p:spPr>
            <a:xfrm>
              <a:off x="755" y="2061"/>
              <a:ext cx="10325" cy="822"/>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基于</a:t>
              </a:r>
              <a:r>
                <a:rPr lang="en-US" altLang="zh-CN"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Pettis-Hansen</a:t>
              </a:r>
              <a:r>
                <a: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rPr>
                <a:t>的启发式方法</a:t>
              </a:r>
            </a:p>
          </p:txBody>
        </p:sp>
        <p:sp>
          <p:nvSpPr>
            <p:cNvPr id="6" name="文本框 2"/>
            <p:cNvSpPr txBox="1"/>
            <p:nvPr/>
          </p:nvSpPr>
          <p:spPr>
            <a:xfrm>
              <a:off x="1242" y="3472"/>
              <a:ext cx="11614" cy="5960"/>
            </a:xfrm>
            <a:prstGeom prst="rect">
              <a:avLst/>
            </a:prstGeom>
            <a:noFill/>
          </p:spPr>
          <p:txBody>
            <a:bodyPr wrap="square" rtlCol="0">
              <a:spAutoFit/>
            </a:bodyPr>
            <a:lstStyle/>
            <a:p>
              <a:pPr marL="285750" lvl="5"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静态估计分支指令向</a:t>
              </a:r>
              <a:r>
                <a:rPr lang="en-US" altLang="zh-CN"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true/false</a:t>
              </a: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块跳转的概率</a:t>
              </a:r>
            </a:p>
            <a:p>
              <a:pPr marL="742950" lvl="6"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匹配特定的可能有偏向性跳转的模式，</a:t>
              </a:r>
              <a:b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b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如循环边界的分支跳转</a:t>
              </a:r>
            </a:p>
            <a:p>
              <a:pPr marL="285750" lvl="5" indent="-285750" algn="l">
                <a:lnSpc>
                  <a:spcPct val="100000"/>
                </a:lnSpc>
                <a:buClrTx/>
                <a:buSzTx/>
                <a:buFont typeface="Arial" panose="020B0604020202020204" pitchFamily="34" charset="0"/>
                <a:buChar char="•"/>
              </a:pP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endParaRPr>
            </a:p>
            <a:p>
              <a:pPr marL="285750" lvl="5"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在控制流图上估算每条边的跳转频率</a:t>
              </a:r>
            </a:p>
            <a:p>
              <a:pPr marL="742950" lvl="6"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相比于分支概率结合了循环深度等信息</a:t>
              </a:r>
            </a:p>
            <a:p>
              <a:pPr marL="742950" lvl="6" indent="-285750" algn="l">
                <a:lnSpc>
                  <a:spcPct val="100000"/>
                </a:lnSpc>
                <a:buClrTx/>
                <a:buSzTx/>
                <a:buFont typeface="Arial" panose="020B0604020202020204" pitchFamily="34" charset="0"/>
                <a:buChar char="•"/>
              </a:pP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endParaRPr>
            </a:p>
            <a:p>
              <a:pPr marL="0" lvl="1"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每次选取流图中的频率最长链，转为线性顺序</a:t>
              </a:r>
            </a:p>
            <a:p>
              <a:pPr marL="742950" lvl="6" indent="-285750" algn="l">
                <a:lnSpc>
                  <a:spcPct val="100000"/>
                </a:lnSpc>
                <a:buClrTx/>
                <a:buSzTx/>
                <a:buFont typeface="Arial" panose="020B0604020202020204" pitchFamily="34" charset="0"/>
                <a:buChar char="•"/>
              </a:pPr>
              <a:r>
                <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rPr>
                <a:t>尽可能最大程度减少跳转</a:t>
              </a:r>
            </a:p>
            <a:p>
              <a:pPr marL="285750" lvl="5" indent="-285750" algn="l">
                <a:lnSpc>
                  <a:spcPct val="100000"/>
                </a:lnSpc>
                <a:buClrTx/>
                <a:buSzTx/>
                <a:buFont typeface="Arial" panose="020B0604020202020204" pitchFamily="34" charset="0"/>
                <a:buChar char="•"/>
              </a:pPr>
              <a:endParaRPr lang="zh-CN" altLang="en-US" sz="2400" i="1" dirty="0">
                <a:solidFill>
                  <a:srgbClr val="D3FDFC"/>
                </a:solidFill>
                <a:uFillTx/>
                <a:latin typeface="Times New Roman" panose="02020603050405020304" charset="0"/>
                <a:ea typeface="微软雅黑" panose="020B0503020204020204" pitchFamily="34" charset="-122"/>
                <a:cs typeface="Arial" panose="020B0604020202020204" pitchFamily="34" charset="0"/>
                <a:sym typeface="+mn-e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35" name="组合 8"/>
          <p:cNvGrpSpPr/>
          <p:nvPr/>
        </p:nvGrpSpPr>
        <p:grpSpPr>
          <a:xfrm>
            <a:off x="286385" y="365760"/>
            <a:ext cx="6000750" cy="645160"/>
            <a:chOff x="550863" y="372761"/>
            <a:chExt cx="6000750" cy="645469"/>
          </a:xfrm>
        </p:grpSpPr>
        <p:sp>
          <p:nvSpPr>
            <p:cNvPr id="13337" name="TextBox 52"/>
            <p:cNvSpPr/>
            <p:nvPr/>
          </p:nvSpPr>
          <p:spPr>
            <a:xfrm>
              <a:off x="1392238" y="372761"/>
              <a:ext cx="515937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黑体" panose="02010609060101010101" charset="-122"/>
                  <a:ea typeface="黑体" panose="02010609060101010101" charset="-122"/>
                  <a:sym typeface="微软雅黑" panose="020B0503020204020204" pitchFamily="34" charset="-122"/>
                </a:rPr>
                <a:t>自动测试</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grpSp>
        <p:nvGrpSpPr>
          <p:cNvPr id="14" name="组合 13"/>
          <p:cNvGrpSpPr/>
          <p:nvPr/>
        </p:nvGrpSpPr>
        <p:grpSpPr>
          <a:xfrm>
            <a:off x="271145" y="1719580"/>
            <a:ext cx="10894695" cy="4334510"/>
            <a:chOff x="529" y="2225"/>
            <a:chExt cx="17157" cy="6826"/>
          </a:xfrm>
        </p:grpSpPr>
        <p:grpSp>
          <p:nvGrpSpPr>
            <p:cNvPr id="5" name="组合 4"/>
            <p:cNvGrpSpPr/>
            <p:nvPr/>
          </p:nvGrpSpPr>
          <p:grpSpPr>
            <a:xfrm>
              <a:off x="529" y="2225"/>
              <a:ext cx="17157" cy="3067"/>
              <a:chOff x="2969" y="1672"/>
              <a:chExt cx="17157" cy="3067"/>
            </a:xfrm>
          </p:grpSpPr>
          <p:pic>
            <p:nvPicPr>
              <p:cNvPr id="9" name="Picture 8" descr="computer-icon"/>
              <p:cNvPicPr>
                <a:picLocks noChangeAspect="1"/>
              </p:cNvPicPr>
              <p:nvPr/>
            </p:nvPicPr>
            <p:blipFill>
              <a:blip r:embed="rId2"/>
              <a:stretch>
                <a:fillRect/>
              </a:stretch>
            </p:blipFill>
            <p:spPr>
              <a:xfrm>
                <a:off x="11122" y="2436"/>
                <a:ext cx="2302" cy="1744"/>
              </a:xfrm>
              <a:prstGeom prst="rect">
                <a:avLst/>
              </a:prstGeom>
            </p:spPr>
          </p:pic>
          <p:pic>
            <p:nvPicPr>
              <p:cNvPr id="10" name="Picture 9" descr="python"/>
              <p:cNvPicPr>
                <a:picLocks noChangeAspect="1"/>
              </p:cNvPicPr>
              <p:nvPr/>
            </p:nvPicPr>
            <p:blipFill>
              <a:blip r:embed="rId3"/>
              <a:stretch>
                <a:fillRect/>
              </a:stretch>
            </p:blipFill>
            <p:spPr>
              <a:xfrm>
                <a:off x="11751" y="2838"/>
                <a:ext cx="533" cy="531"/>
              </a:xfrm>
              <a:prstGeom prst="rect">
                <a:avLst/>
              </a:prstGeom>
            </p:spPr>
          </p:pic>
          <p:pic>
            <p:nvPicPr>
              <p:cNvPr id="28" name="Picture 27" descr="raspberrypi"/>
              <p:cNvPicPr>
                <a:picLocks noChangeAspect="1"/>
              </p:cNvPicPr>
              <p:nvPr/>
            </p:nvPicPr>
            <p:blipFill>
              <a:blip r:embed="rId4"/>
              <a:stretch>
                <a:fillRect/>
              </a:stretch>
            </p:blipFill>
            <p:spPr>
              <a:xfrm>
                <a:off x="18238" y="2249"/>
                <a:ext cx="831" cy="1062"/>
              </a:xfrm>
              <a:prstGeom prst="rect">
                <a:avLst/>
              </a:prstGeom>
            </p:spPr>
          </p:pic>
          <p:pic>
            <p:nvPicPr>
              <p:cNvPr id="29" name="Picture 28" descr="raspberrypi"/>
              <p:cNvPicPr>
                <a:picLocks noChangeAspect="1"/>
              </p:cNvPicPr>
              <p:nvPr/>
            </p:nvPicPr>
            <p:blipFill>
              <a:blip r:embed="rId4"/>
              <a:stretch>
                <a:fillRect/>
              </a:stretch>
            </p:blipFill>
            <p:spPr>
              <a:xfrm>
                <a:off x="17808" y="3311"/>
                <a:ext cx="831" cy="1062"/>
              </a:xfrm>
              <a:prstGeom prst="rect">
                <a:avLst/>
              </a:prstGeom>
            </p:spPr>
          </p:pic>
          <p:pic>
            <p:nvPicPr>
              <p:cNvPr id="30" name="Picture 29" descr="raspberrypi"/>
              <p:cNvPicPr>
                <a:picLocks noChangeAspect="1"/>
              </p:cNvPicPr>
              <p:nvPr/>
            </p:nvPicPr>
            <p:blipFill>
              <a:blip r:embed="rId4"/>
              <a:stretch>
                <a:fillRect/>
              </a:stretch>
            </p:blipFill>
            <p:spPr>
              <a:xfrm>
                <a:off x="18639" y="3311"/>
                <a:ext cx="831" cy="1062"/>
              </a:xfrm>
              <a:prstGeom prst="rect">
                <a:avLst/>
              </a:prstGeom>
            </p:spPr>
          </p:pic>
          <p:pic>
            <p:nvPicPr>
              <p:cNvPr id="31" name="Picture 30" descr="gitlab"/>
              <p:cNvPicPr>
                <a:picLocks noChangeAspect="1"/>
              </p:cNvPicPr>
              <p:nvPr/>
            </p:nvPicPr>
            <p:blipFill>
              <a:blip r:embed="rId5"/>
              <a:stretch>
                <a:fillRect/>
              </a:stretch>
            </p:blipFill>
            <p:spPr>
              <a:xfrm>
                <a:off x="6395" y="2281"/>
                <a:ext cx="1140" cy="1052"/>
              </a:xfrm>
              <a:prstGeom prst="rect">
                <a:avLst/>
              </a:prstGeom>
            </p:spPr>
          </p:pic>
          <p:sp>
            <p:nvSpPr>
              <p:cNvPr id="34" name="箭头: V 形 17"/>
              <p:cNvSpPr/>
              <p:nvPr/>
            </p:nvSpPr>
            <p:spPr>
              <a:xfrm>
                <a:off x="5597" y="2625"/>
                <a:ext cx="447" cy="472"/>
              </a:xfrm>
              <a:prstGeom prst="chevron">
                <a:avLst>
                  <a:gd name="adj" fmla="val 5738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5" name="文本框 1"/>
              <p:cNvSpPr txBox="1"/>
              <p:nvPr/>
            </p:nvSpPr>
            <p:spPr>
              <a:xfrm>
                <a:off x="2969" y="2570"/>
                <a:ext cx="2628" cy="822"/>
              </a:xfrm>
              <a:prstGeom prst="rect">
                <a:avLst/>
              </a:prstGeom>
              <a:noFill/>
            </p:spPr>
            <p:txBody>
              <a:bodyPr wrap="square" rtlCol="0">
                <a:spAutoFit/>
              </a:bodyPr>
              <a:lstStyle/>
              <a:p>
                <a:pPr algn="ctr"/>
                <a:r>
                  <a:rPr lang="en-US" altLang="zh-CN" sz="2800" dirty="0">
                    <a:solidFill>
                      <a:schemeClr val="bg1"/>
                    </a:solidFill>
                    <a:uFillTx/>
                    <a:latin typeface="Times New Roman" panose="02020603050405020304" charset="0"/>
                    <a:ea typeface="华文新魏" panose="02010800040101010101" pitchFamily="2" charset="-122"/>
                  </a:rPr>
                  <a:t>git push</a:t>
                </a:r>
                <a:endParaRPr lang="en-US" altLang="zh-CN" sz="2800" dirty="0">
                  <a:solidFill>
                    <a:schemeClr val="bg1"/>
                  </a:solidFill>
                  <a:uFillTx/>
                  <a:latin typeface="Times New Roman" panose="02020603050405020304" charset="0"/>
                  <a:ea typeface="华文新魏" panose="02010800040101010101" pitchFamily="2" charset="-122"/>
                  <a:cs typeface="Times New Roman Regular" panose="02020603050405020304" charset="0"/>
                </a:endParaRPr>
              </a:p>
            </p:txBody>
          </p:sp>
          <p:sp>
            <p:nvSpPr>
              <p:cNvPr id="37" name="文本框 1"/>
              <p:cNvSpPr txBox="1"/>
              <p:nvPr/>
            </p:nvSpPr>
            <p:spPr>
              <a:xfrm>
                <a:off x="7669" y="2130"/>
                <a:ext cx="3069" cy="822"/>
              </a:xfrm>
              <a:prstGeom prst="rect">
                <a:avLst/>
              </a:prstGeom>
              <a:noFill/>
            </p:spPr>
            <p:txBody>
              <a:bodyPr wrap="square" rtlCol="0">
                <a:spAutoFit/>
              </a:bodyPr>
              <a:lstStyle/>
              <a:p>
                <a:pPr algn="ctr"/>
                <a:r>
                  <a:rPr lang="en-US" altLang="zh-CN" sz="2800" dirty="0">
                    <a:solidFill>
                      <a:schemeClr val="bg1"/>
                    </a:solidFill>
                    <a:uFillTx/>
                    <a:latin typeface="Times New Roman" panose="02020603050405020304" charset="0"/>
                    <a:ea typeface="华文新魏" panose="02010800040101010101" pitchFamily="2" charset="-122"/>
                  </a:rPr>
                  <a:t>CI/CD </a:t>
                </a:r>
                <a:r>
                  <a:rPr lang="zh-CN" altLang="en-US" sz="2800" dirty="0">
                    <a:solidFill>
                      <a:schemeClr val="bg1"/>
                    </a:solidFill>
                    <a:uFillTx/>
                    <a:latin typeface="Times New Roman" panose="02020603050405020304" charset="0"/>
                    <a:ea typeface="华文新魏" panose="02010800040101010101" pitchFamily="2" charset="-122"/>
                  </a:rPr>
                  <a:t>触发</a:t>
                </a:r>
              </a:p>
            </p:txBody>
          </p:sp>
          <p:cxnSp>
            <p:nvCxnSpPr>
              <p:cNvPr id="38" name="Straight Arrow Connector 37"/>
              <p:cNvCxnSpPr/>
              <p:nvPr/>
            </p:nvCxnSpPr>
            <p:spPr>
              <a:xfrm flipV="1">
                <a:off x="8033" y="2929"/>
                <a:ext cx="2410" cy="23"/>
              </a:xfrm>
              <a:prstGeom prst="straightConnector1">
                <a:avLst/>
              </a:prstGeom>
              <a:ln w="38100">
                <a:solidFill>
                  <a:srgbClr val="D3FDFC"/>
                </a:solidFill>
                <a:tailEnd type="triangle" w="med"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flipV="1">
                <a:off x="3779" y="3723"/>
                <a:ext cx="6664" cy="3"/>
              </a:xfrm>
              <a:prstGeom prst="straightConnector1">
                <a:avLst/>
              </a:prstGeom>
              <a:ln w="38100">
                <a:solidFill>
                  <a:srgbClr val="D3FDFC"/>
                </a:solidFill>
                <a:tailEnd type="triangle" w="med" len="lg"/>
              </a:ln>
            </p:spPr>
            <p:style>
              <a:lnRef idx="1">
                <a:schemeClr val="accent1"/>
              </a:lnRef>
              <a:fillRef idx="0">
                <a:schemeClr val="accent1"/>
              </a:fillRef>
              <a:effectRef idx="0">
                <a:schemeClr val="accent1"/>
              </a:effectRef>
              <a:fontRef idx="minor">
                <a:schemeClr val="tx1"/>
              </a:fontRef>
            </p:style>
          </p:cxnSp>
          <p:sp>
            <p:nvSpPr>
              <p:cNvPr id="40" name="文本框 1"/>
              <p:cNvSpPr txBox="1"/>
              <p:nvPr/>
            </p:nvSpPr>
            <p:spPr>
              <a:xfrm>
                <a:off x="5340" y="3917"/>
                <a:ext cx="2841" cy="822"/>
              </a:xfrm>
              <a:prstGeom prst="rect">
                <a:avLst/>
              </a:prstGeom>
              <a:noFill/>
            </p:spPr>
            <p:txBody>
              <a:bodyPr wrap="square" rtlCol="0">
                <a:spAutoFit/>
              </a:bodyPr>
              <a:lstStyle/>
              <a:p>
                <a:pPr algn="ctr"/>
                <a:r>
                  <a:rPr lang="en-US" altLang="zh-CN" sz="2800" dirty="0">
                    <a:solidFill>
                      <a:schemeClr val="bg1"/>
                    </a:solidFill>
                    <a:uFillTx/>
                    <a:latin typeface="Times New Roman" panose="02020603050405020304" charset="0"/>
                    <a:ea typeface="华文新魏" panose="02010800040101010101" pitchFamily="2" charset="-122"/>
                  </a:rPr>
                  <a:t>手工启动</a:t>
                </a:r>
              </a:p>
            </p:txBody>
          </p:sp>
          <p:sp>
            <p:nvSpPr>
              <p:cNvPr id="51" name="文本框 1"/>
              <p:cNvSpPr txBox="1"/>
              <p:nvPr/>
            </p:nvSpPr>
            <p:spPr>
              <a:xfrm>
                <a:off x="11044" y="1682"/>
                <a:ext cx="2457" cy="822"/>
              </a:xfrm>
              <a:prstGeom prst="rect">
                <a:avLst/>
              </a:prstGeom>
              <a:noFill/>
            </p:spPr>
            <p:txBody>
              <a:bodyPr wrap="square" rtlCol="0">
                <a:spAutoFit/>
              </a:bodyPr>
              <a:lstStyle/>
              <a:p>
                <a:pPr algn="ctr"/>
                <a:r>
                  <a:rPr lang="en-US" altLang="zh-CN" sz="2800" dirty="0">
                    <a:solidFill>
                      <a:schemeClr val="bg1"/>
                    </a:solidFill>
                    <a:uFillTx/>
                    <a:latin typeface="Times New Roman" panose="02020603050405020304" charset="0"/>
                    <a:ea typeface="华文新魏" panose="02010800040101010101" pitchFamily="2" charset="-122"/>
                  </a:rPr>
                  <a:t>X86主机</a:t>
                </a:r>
              </a:p>
            </p:txBody>
          </p:sp>
          <p:sp>
            <p:nvSpPr>
              <p:cNvPr id="52" name="文本框 1"/>
              <p:cNvSpPr txBox="1"/>
              <p:nvPr/>
            </p:nvSpPr>
            <p:spPr>
              <a:xfrm>
                <a:off x="17181" y="1672"/>
                <a:ext cx="2945" cy="725"/>
              </a:xfrm>
              <a:prstGeom prst="rect">
                <a:avLst/>
              </a:prstGeom>
              <a:noFill/>
            </p:spPr>
            <p:txBody>
              <a:bodyPr wrap="square" rtlCol="0">
                <a:spAutoFit/>
              </a:bodyPr>
              <a:lstStyle/>
              <a:p>
                <a:pPr algn="ctr">
                  <a:buClrTx/>
                  <a:buSzTx/>
                  <a:buFontTx/>
                </a:pPr>
                <a:r>
                  <a:rPr lang="en-US" altLang="zh-CN" sz="2400" dirty="0">
                    <a:solidFill>
                      <a:schemeClr val="bg1"/>
                    </a:solidFill>
                    <a:uFillTx/>
                    <a:latin typeface="Times New Roman" panose="02020603050405020304" charset="0"/>
                    <a:ea typeface="华文新魏" panose="02010800040101010101" pitchFamily="2" charset="-122"/>
                  </a:rPr>
                  <a:t>树莓派(群)</a:t>
                </a:r>
              </a:p>
            </p:txBody>
          </p:sp>
          <p:sp>
            <p:nvSpPr>
              <p:cNvPr id="53" name="文本框 1"/>
              <p:cNvSpPr txBox="1"/>
              <p:nvPr/>
            </p:nvSpPr>
            <p:spPr>
              <a:xfrm>
                <a:off x="14231" y="3551"/>
                <a:ext cx="2804" cy="822"/>
              </a:xfrm>
              <a:prstGeom prst="rect">
                <a:avLst/>
              </a:prstGeom>
              <a:noFill/>
            </p:spPr>
            <p:txBody>
              <a:bodyPr wrap="square" rtlCol="0">
                <a:spAutoFit/>
              </a:bodyPr>
              <a:lstStyle/>
              <a:p>
                <a:pPr algn="ctr"/>
                <a:r>
                  <a:rPr lang="en-US" altLang="zh-CN" sz="2800" dirty="0">
                    <a:solidFill>
                      <a:schemeClr val="bg1"/>
                    </a:solidFill>
                    <a:uFillTx/>
                    <a:latin typeface="Times New Roman" panose="02020603050405020304" charset="0"/>
                    <a:ea typeface="华文新魏" panose="02010800040101010101" pitchFamily="2" charset="-122"/>
                  </a:rPr>
                  <a:t>网线连接</a:t>
                </a:r>
              </a:p>
            </p:txBody>
          </p:sp>
          <p:sp>
            <p:nvSpPr>
              <p:cNvPr id="54" name="文本框 1"/>
              <p:cNvSpPr txBox="1"/>
              <p:nvPr/>
            </p:nvSpPr>
            <p:spPr>
              <a:xfrm>
                <a:off x="13677" y="1682"/>
                <a:ext cx="3870" cy="1307"/>
              </a:xfrm>
              <a:prstGeom prst="rect">
                <a:avLst/>
              </a:prstGeom>
              <a:noFill/>
            </p:spPr>
            <p:txBody>
              <a:bodyPr wrap="square" rtlCol="0">
                <a:spAutoFit/>
              </a:bodyPr>
              <a:lstStyle/>
              <a:p>
                <a:pPr algn="ctr"/>
                <a:r>
                  <a:rPr lang="en-US" altLang="zh-CN" sz="2400" dirty="0">
                    <a:solidFill>
                      <a:schemeClr val="bg1"/>
                    </a:solidFill>
                    <a:uFillTx/>
                    <a:latin typeface="Times New Roman" panose="02020603050405020304" charset="0"/>
                    <a:ea typeface="华文新魏" panose="02010800040101010101" pitchFamily="2" charset="-122"/>
                  </a:rPr>
                  <a:t>传输目标程序</a:t>
                </a:r>
                <a:br>
                  <a:rPr lang="en-US" altLang="zh-CN" sz="2400" dirty="0">
                    <a:solidFill>
                      <a:schemeClr val="bg1"/>
                    </a:solidFill>
                    <a:uFillTx/>
                    <a:latin typeface="Times New Roman" panose="02020603050405020304" charset="0"/>
                    <a:ea typeface="华文新魏" panose="02010800040101010101" pitchFamily="2" charset="-122"/>
                  </a:rPr>
                </a:br>
                <a:r>
                  <a:rPr lang="en-US" altLang="zh-CN" sz="2400" dirty="0">
                    <a:solidFill>
                      <a:schemeClr val="bg1"/>
                    </a:solidFill>
                    <a:uFillTx/>
                    <a:latin typeface="Times New Roman" panose="02020603050405020304" charset="0"/>
                    <a:ea typeface="华文新魏" panose="02010800040101010101" pitchFamily="2" charset="-122"/>
                  </a:rPr>
                  <a:t>执行、取结果</a:t>
                </a:r>
              </a:p>
            </p:txBody>
          </p:sp>
          <p:cxnSp>
            <p:nvCxnSpPr>
              <p:cNvPr id="3" name="直接箭头连接符 2"/>
              <p:cNvCxnSpPr/>
              <p:nvPr/>
            </p:nvCxnSpPr>
            <p:spPr>
              <a:xfrm>
                <a:off x="13807" y="3179"/>
                <a:ext cx="3618" cy="32"/>
              </a:xfrm>
              <a:prstGeom prst="straightConnector1">
                <a:avLst/>
              </a:prstGeom>
              <a:ln w="152400">
                <a:solidFill>
                  <a:schemeClr val="accent4">
                    <a:lumMod val="40000"/>
                    <a:lumOff val="60000"/>
                  </a:schemeClr>
                </a:solidFill>
                <a:headEnd type="stealth" w="med" len="med"/>
                <a:tailEnd type="stealth" w="med" len="med"/>
              </a:ln>
            </p:spPr>
            <p:style>
              <a:lnRef idx="1">
                <a:schemeClr val="accent1"/>
              </a:lnRef>
              <a:fillRef idx="0">
                <a:schemeClr val="accent1"/>
              </a:fillRef>
              <a:effectRef idx="0">
                <a:schemeClr val="accent1"/>
              </a:effectRef>
              <a:fontRef idx="minor">
                <a:schemeClr val="tx1"/>
              </a:fontRef>
            </p:style>
          </p:cxnSp>
        </p:grpSp>
        <p:grpSp>
          <p:nvGrpSpPr>
            <p:cNvPr id="8" name="组合 7"/>
            <p:cNvGrpSpPr/>
            <p:nvPr/>
          </p:nvGrpSpPr>
          <p:grpSpPr>
            <a:xfrm>
              <a:off x="3837" y="6188"/>
              <a:ext cx="11480" cy="2863"/>
              <a:chOff x="5583" y="4908"/>
              <a:chExt cx="11480" cy="2863"/>
            </a:xfrm>
          </p:grpSpPr>
          <p:pic>
            <p:nvPicPr>
              <p:cNvPr id="11" name="Picture 10" descr="docker-logo-only"/>
              <p:cNvPicPr>
                <a:picLocks noChangeAspect="1"/>
              </p:cNvPicPr>
              <p:nvPr/>
            </p:nvPicPr>
            <p:blipFill>
              <a:blip r:embed="rId6"/>
              <a:stretch>
                <a:fillRect/>
              </a:stretch>
            </p:blipFill>
            <p:spPr>
              <a:xfrm>
                <a:off x="9326" y="5454"/>
                <a:ext cx="803" cy="566"/>
              </a:xfrm>
              <a:prstGeom prst="rect">
                <a:avLst/>
              </a:prstGeom>
            </p:spPr>
          </p:pic>
          <p:pic>
            <p:nvPicPr>
              <p:cNvPr id="20" name="Picture 19" descr="docker-logo-only"/>
              <p:cNvPicPr>
                <a:picLocks noChangeAspect="1"/>
              </p:cNvPicPr>
              <p:nvPr/>
            </p:nvPicPr>
            <p:blipFill>
              <a:blip r:embed="rId6"/>
              <a:stretch>
                <a:fillRect/>
              </a:stretch>
            </p:blipFill>
            <p:spPr>
              <a:xfrm>
                <a:off x="10384" y="5454"/>
                <a:ext cx="803" cy="566"/>
              </a:xfrm>
              <a:prstGeom prst="rect">
                <a:avLst/>
              </a:prstGeom>
            </p:spPr>
          </p:pic>
          <p:pic>
            <p:nvPicPr>
              <p:cNvPr id="23" name="Picture 22" descr="docker-logo-only"/>
              <p:cNvPicPr>
                <a:picLocks noChangeAspect="1"/>
              </p:cNvPicPr>
              <p:nvPr/>
            </p:nvPicPr>
            <p:blipFill>
              <a:blip r:embed="rId6"/>
              <a:stretch>
                <a:fillRect/>
              </a:stretch>
            </p:blipFill>
            <p:spPr>
              <a:xfrm>
                <a:off x="11439" y="5454"/>
                <a:ext cx="803" cy="566"/>
              </a:xfrm>
              <a:prstGeom prst="rect">
                <a:avLst/>
              </a:prstGeom>
            </p:spPr>
          </p:pic>
          <p:pic>
            <p:nvPicPr>
              <p:cNvPr id="6" name="Picture 25" descr="docker-logo-only"/>
              <p:cNvPicPr>
                <a:picLocks noChangeAspect="1"/>
              </p:cNvPicPr>
              <p:nvPr/>
            </p:nvPicPr>
            <p:blipFill>
              <a:blip r:embed="rId6"/>
              <a:stretch>
                <a:fillRect/>
              </a:stretch>
            </p:blipFill>
            <p:spPr>
              <a:xfrm>
                <a:off x="12497" y="5454"/>
                <a:ext cx="803" cy="566"/>
              </a:xfrm>
              <a:prstGeom prst="rect">
                <a:avLst/>
              </a:prstGeom>
            </p:spPr>
          </p:pic>
          <p:sp>
            <p:nvSpPr>
              <p:cNvPr id="44" name="文本框 1"/>
              <p:cNvSpPr txBox="1"/>
              <p:nvPr/>
            </p:nvSpPr>
            <p:spPr>
              <a:xfrm>
                <a:off x="5583" y="4916"/>
                <a:ext cx="2944" cy="822"/>
              </a:xfrm>
              <a:prstGeom prst="rect">
                <a:avLst/>
              </a:prstGeom>
              <a:noFill/>
            </p:spPr>
            <p:txBody>
              <a:bodyPr wrap="square" rtlCol="0">
                <a:spAutoFit/>
              </a:bodyPr>
              <a:lstStyle/>
              <a:p>
                <a:pPr algn="ctr"/>
                <a:r>
                  <a:rPr lang="en-US" altLang="zh-CN" sz="2800" dirty="0">
                    <a:solidFill>
                      <a:schemeClr val="bg1"/>
                    </a:solidFill>
                    <a:uFillTx/>
                    <a:latin typeface="Times New Roman" panose="02020603050405020304" charset="0"/>
                    <a:ea typeface="华文新魏" panose="02010800040101010101" pitchFamily="2" charset="-122"/>
                  </a:rPr>
                  <a:t>sy 源文件</a:t>
                </a:r>
              </a:p>
            </p:txBody>
          </p:sp>
          <p:sp>
            <p:nvSpPr>
              <p:cNvPr id="45" name="Left Brace 44"/>
              <p:cNvSpPr/>
              <p:nvPr/>
            </p:nvSpPr>
            <p:spPr>
              <a:xfrm rot="16200000">
                <a:off x="11102" y="4388"/>
                <a:ext cx="424" cy="3973"/>
              </a:xfrm>
              <a:prstGeom prst="leftBrace">
                <a:avLst/>
              </a:prstGeom>
              <a:ln w="38100">
                <a:solidFill>
                  <a:srgbClr val="00B0F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文本框 1"/>
              <p:cNvSpPr txBox="1"/>
              <p:nvPr/>
            </p:nvSpPr>
            <p:spPr>
              <a:xfrm>
                <a:off x="9909" y="6949"/>
                <a:ext cx="2731" cy="822"/>
              </a:xfrm>
              <a:prstGeom prst="rect">
                <a:avLst/>
              </a:prstGeom>
              <a:noFill/>
            </p:spPr>
            <p:txBody>
              <a:bodyPr wrap="square" rtlCol="0">
                <a:spAutoFit/>
              </a:bodyPr>
              <a:lstStyle/>
              <a:p>
                <a:pPr algn="ctr">
                  <a:buClrTx/>
                  <a:buSzTx/>
                  <a:buFontTx/>
                </a:pPr>
                <a:r>
                  <a:rPr lang="en-US" altLang="zh-CN" sz="2800" dirty="0">
                    <a:solidFill>
                      <a:schemeClr val="bg1"/>
                    </a:solidFill>
                    <a:uFillTx/>
                    <a:latin typeface="Times New Roman" panose="02020603050405020304" charset="0"/>
                    <a:ea typeface="华文新魏" panose="02010800040101010101" pitchFamily="2" charset="-122"/>
                  </a:rPr>
                  <a:t>并发执行</a:t>
                </a:r>
              </a:p>
            </p:txBody>
          </p:sp>
          <p:sp>
            <p:nvSpPr>
              <p:cNvPr id="47" name="箭头: V 形 17"/>
              <p:cNvSpPr/>
              <p:nvPr/>
            </p:nvSpPr>
            <p:spPr>
              <a:xfrm>
                <a:off x="8703" y="5090"/>
                <a:ext cx="447" cy="472"/>
              </a:xfrm>
              <a:prstGeom prst="chevron">
                <a:avLst>
                  <a:gd name="adj" fmla="val 5738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箭头: V 形 17"/>
              <p:cNvSpPr/>
              <p:nvPr/>
            </p:nvSpPr>
            <p:spPr>
              <a:xfrm>
                <a:off x="13552" y="5088"/>
                <a:ext cx="447" cy="472"/>
              </a:xfrm>
              <a:prstGeom prst="chevron">
                <a:avLst>
                  <a:gd name="adj" fmla="val 57389"/>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文本框 1"/>
              <p:cNvSpPr txBox="1"/>
              <p:nvPr/>
            </p:nvSpPr>
            <p:spPr>
              <a:xfrm>
                <a:off x="14331" y="4908"/>
                <a:ext cx="2732" cy="822"/>
              </a:xfrm>
              <a:prstGeom prst="rect">
                <a:avLst/>
              </a:prstGeom>
              <a:noFill/>
            </p:spPr>
            <p:txBody>
              <a:bodyPr wrap="square" rtlCol="0">
                <a:spAutoFit/>
              </a:bodyPr>
              <a:lstStyle/>
              <a:p>
                <a:pPr algn="ctr"/>
                <a:r>
                  <a:rPr lang="en-US" altLang="zh-CN" sz="2800" dirty="0">
                    <a:solidFill>
                      <a:schemeClr val="bg1"/>
                    </a:solidFill>
                    <a:uFillTx/>
                    <a:latin typeface="Times New Roman" panose="02020603050405020304" charset="0"/>
                    <a:ea typeface="华文新魏" panose="02010800040101010101" pitchFamily="2" charset="-122"/>
                  </a:rPr>
                  <a:t>目标程序</a:t>
                </a:r>
              </a:p>
            </p:txBody>
          </p:sp>
        </p:grpSp>
      </p:grpSp>
      <p:pic>
        <p:nvPicPr>
          <p:cNvPr id="2" name="Picture 1" descr="Cmake"/>
          <p:cNvPicPr>
            <a:picLocks noChangeAspect="1"/>
          </p:cNvPicPr>
          <p:nvPr/>
        </p:nvPicPr>
        <p:blipFill>
          <a:blip r:embed="rId7"/>
          <a:stretch>
            <a:fillRect/>
          </a:stretch>
        </p:blipFill>
        <p:spPr>
          <a:xfrm>
            <a:off x="6821805" y="4077335"/>
            <a:ext cx="331470" cy="331470"/>
          </a:xfrm>
          <a:prstGeom prst="rect">
            <a:avLst/>
          </a:prstGeom>
        </p:spPr>
      </p:pic>
      <p:pic>
        <p:nvPicPr>
          <p:cNvPr id="4" name="Picture 3" descr="Cmake"/>
          <p:cNvPicPr>
            <a:picLocks noChangeAspect="1"/>
          </p:cNvPicPr>
          <p:nvPr/>
        </p:nvPicPr>
        <p:blipFill>
          <a:blip r:embed="rId7"/>
          <a:stretch>
            <a:fillRect/>
          </a:stretch>
        </p:blipFill>
        <p:spPr>
          <a:xfrm>
            <a:off x="6159500" y="4060825"/>
            <a:ext cx="331470" cy="331470"/>
          </a:xfrm>
          <a:prstGeom prst="rect">
            <a:avLst/>
          </a:prstGeom>
        </p:spPr>
      </p:pic>
      <p:pic>
        <p:nvPicPr>
          <p:cNvPr id="13" name="Picture 12" descr="Cmake"/>
          <p:cNvPicPr>
            <a:picLocks noChangeAspect="1"/>
          </p:cNvPicPr>
          <p:nvPr/>
        </p:nvPicPr>
        <p:blipFill>
          <a:blip r:embed="rId7"/>
          <a:stretch>
            <a:fillRect/>
          </a:stretch>
        </p:blipFill>
        <p:spPr>
          <a:xfrm>
            <a:off x="5513705" y="4060825"/>
            <a:ext cx="331470" cy="331470"/>
          </a:xfrm>
          <a:prstGeom prst="rect">
            <a:avLst/>
          </a:prstGeom>
        </p:spPr>
      </p:pic>
      <p:pic>
        <p:nvPicPr>
          <p:cNvPr id="15" name="Picture 14" descr="Cmake"/>
          <p:cNvPicPr>
            <a:picLocks noChangeAspect="1"/>
          </p:cNvPicPr>
          <p:nvPr/>
        </p:nvPicPr>
        <p:blipFill>
          <a:blip r:embed="rId7"/>
          <a:stretch>
            <a:fillRect/>
          </a:stretch>
        </p:blipFill>
        <p:spPr>
          <a:xfrm>
            <a:off x="4851400" y="4044315"/>
            <a:ext cx="331470" cy="331470"/>
          </a:xfrm>
          <a:prstGeom prst="rect">
            <a:avLst/>
          </a:prstGeom>
        </p:spPr>
      </p:pic>
      <p:pic>
        <p:nvPicPr>
          <p:cNvPr id="12" name="Picture 11" descr="Java-Logo-only">
            <a:extLst>
              <a:ext uri="{FF2B5EF4-FFF2-40B4-BE49-F238E27FC236}">
                <a16:creationId xmlns:a16="http://schemas.microsoft.com/office/drawing/2014/main" id="{3F43DC3D-7770-AABF-F356-611E8CF34486}"/>
              </a:ext>
            </a:extLst>
          </p:cNvPr>
          <p:cNvPicPr>
            <a:picLocks noChangeAspect="1"/>
          </p:cNvPicPr>
          <p:nvPr/>
        </p:nvPicPr>
        <p:blipFill>
          <a:blip r:embed="rId8"/>
          <a:stretch>
            <a:fillRect/>
          </a:stretch>
        </p:blipFill>
        <p:spPr>
          <a:xfrm>
            <a:off x="4851400" y="3508899"/>
            <a:ext cx="331470" cy="454771"/>
          </a:xfrm>
          <a:prstGeom prst="rect">
            <a:avLst/>
          </a:prstGeom>
        </p:spPr>
      </p:pic>
      <p:pic>
        <p:nvPicPr>
          <p:cNvPr id="16" name="Picture 11" descr="Java-Logo-only">
            <a:extLst>
              <a:ext uri="{FF2B5EF4-FFF2-40B4-BE49-F238E27FC236}">
                <a16:creationId xmlns:a16="http://schemas.microsoft.com/office/drawing/2014/main" id="{7B7E8122-98D1-E80B-5A42-F50C009FDED6}"/>
              </a:ext>
            </a:extLst>
          </p:cNvPr>
          <p:cNvPicPr>
            <a:picLocks noChangeAspect="1"/>
          </p:cNvPicPr>
          <p:nvPr/>
        </p:nvPicPr>
        <p:blipFill>
          <a:blip r:embed="rId8"/>
          <a:stretch>
            <a:fillRect/>
          </a:stretch>
        </p:blipFill>
        <p:spPr>
          <a:xfrm>
            <a:off x="5509577" y="3504047"/>
            <a:ext cx="331470" cy="454771"/>
          </a:xfrm>
          <a:prstGeom prst="rect">
            <a:avLst/>
          </a:prstGeom>
        </p:spPr>
      </p:pic>
      <p:pic>
        <p:nvPicPr>
          <p:cNvPr id="17" name="Picture 11" descr="Java-Logo-only">
            <a:extLst>
              <a:ext uri="{FF2B5EF4-FFF2-40B4-BE49-F238E27FC236}">
                <a16:creationId xmlns:a16="http://schemas.microsoft.com/office/drawing/2014/main" id="{5B5B629D-59DE-8CF0-B155-4DE8E841011E}"/>
              </a:ext>
            </a:extLst>
          </p:cNvPr>
          <p:cNvPicPr>
            <a:picLocks noChangeAspect="1"/>
          </p:cNvPicPr>
          <p:nvPr/>
        </p:nvPicPr>
        <p:blipFill>
          <a:blip r:embed="rId8"/>
          <a:stretch>
            <a:fillRect/>
          </a:stretch>
        </p:blipFill>
        <p:spPr>
          <a:xfrm>
            <a:off x="6159500" y="3502660"/>
            <a:ext cx="331470" cy="454771"/>
          </a:xfrm>
          <a:prstGeom prst="rect">
            <a:avLst/>
          </a:prstGeom>
        </p:spPr>
      </p:pic>
      <p:pic>
        <p:nvPicPr>
          <p:cNvPr id="18" name="Picture 11" descr="Java-Logo-only">
            <a:extLst>
              <a:ext uri="{FF2B5EF4-FFF2-40B4-BE49-F238E27FC236}">
                <a16:creationId xmlns:a16="http://schemas.microsoft.com/office/drawing/2014/main" id="{1E76DB5C-9592-D77A-8C28-BBAD6F79CE5E}"/>
              </a:ext>
            </a:extLst>
          </p:cNvPr>
          <p:cNvPicPr>
            <a:picLocks noChangeAspect="1"/>
          </p:cNvPicPr>
          <p:nvPr/>
        </p:nvPicPr>
        <p:blipFill>
          <a:blip r:embed="rId8"/>
          <a:stretch>
            <a:fillRect/>
          </a:stretch>
        </p:blipFill>
        <p:spPr>
          <a:xfrm>
            <a:off x="6821805" y="3503975"/>
            <a:ext cx="331470" cy="45477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语法分析</a:t>
              </a: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二元表达式</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Content Placeholder 2">
            <a:extLst>
              <a:ext uri="{FF2B5EF4-FFF2-40B4-BE49-F238E27FC236}">
                <a16:creationId xmlns:a16="http://schemas.microsoft.com/office/drawing/2014/main" id="{1B1A9D18-2202-C007-0B31-7C46E0E8FDE3}"/>
              </a:ext>
            </a:extLst>
          </p:cNvPr>
          <p:cNvSpPr>
            <a:spLocks noGrp="1"/>
          </p:cNvSpPr>
          <p:nvPr>
            <p:ph idx="1"/>
          </p:nvPr>
        </p:nvSpPr>
        <p:spPr>
          <a:xfrm>
            <a:off x="838200" y="1825625"/>
            <a:ext cx="5224780" cy="1705610"/>
          </a:xfrm>
        </p:spPr>
        <p:txBody>
          <a:bodyPr>
            <a:normAutofit/>
          </a:bodyPr>
          <a:lstStyle/>
          <a:p>
            <a:r>
              <a:rPr lang="zh-CN" altLang="en-US" dirty="0">
                <a:solidFill>
                  <a:schemeClr val="bg1"/>
                </a:solidFill>
                <a:latin typeface="微软雅黑" panose="020B0503020204020204" pitchFamily="34" charset="-122"/>
                <a:ea typeface="Sarasa Fixed SC" panose="02000509000000000000"/>
              </a:rPr>
              <a:t>语法树存储</a:t>
            </a:r>
          </a:p>
          <a:p>
            <a:pPr lvl="1"/>
            <a:r>
              <a:rPr lang="zh-CN" altLang="en-US" sz="2400" dirty="0">
                <a:solidFill>
                  <a:schemeClr val="bg1"/>
                </a:solidFill>
                <a:latin typeface="微软雅黑" panose="020B0503020204020204" pitchFamily="34" charset="-122"/>
                <a:ea typeface="Sarasa Fixed SC" panose="02000509000000000000"/>
              </a:rPr>
              <a:t>用列表存储运算符和子表达式</a:t>
            </a:r>
          </a:p>
          <a:p>
            <a:pPr lvl="1"/>
            <a:r>
              <a:rPr lang="zh-CN" altLang="en-US" sz="2400" dirty="0">
                <a:solidFill>
                  <a:schemeClr val="bg1"/>
                </a:solidFill>
                <a:latin typeface="微软雅黑" panose="020B0503020204020204" pitchFamily="34" charset="-122"/>
                <a:ea typeface="Sarasa Fixed SC" panose="02000509000000000000"/>
              </a:rPr>
              <a:t>与改写成循环的文法相对应</a:t>
            </a:r>
          </a:p>
          <a:p>
            <a:pPr lvl="1"/>
            <a:r>
              <a:rPr lang="zh-CN" altLang="en-US" dirty="0">
                <a:solidFill>
                  <a:schemeClr val="bg1"/>
                </a:solidFill>
                <a:latin typeface="微软雅黑" panose="020B0503020204020204" pitchFamily="34" charset="-122"/>
                <a:ea typeface="Sarasa Fixed SC" panose="02000509000000000000"/>
              </a:rPr>
              <a:t>语法树结构更扁平</a:t>
            </a:r>
          </a:p>
          <a:p>
            <a:endParaRPr lang="zh-CN" altLang="en-US" dirty="0">
              <a:solidFill>
                <a:schemeClr val="bg1"/>
              </a:solidFill>
              <a:latin typeface="微软雅黑" panose="020B0503020204020204" pitchFamily="34" charset="-122"/>
              <a:ea typeface="Sarasa Fixed SC" panose="02000509000000000000"/>
            </a:endParaRPr>
          </a:p>
          <a:p>
            <a:endParaRPr lang="en-US" altLang="zh-CN" dirty="0">
              <a:solidFill>
                <a:schemeClr val="bg1"/>
              </a:solidFill>
              <a:latin typeface="微软雅黑" panose="020B0503020204020204" pitchFamily="34" charset="-122"/>
              <a:ea typeface="Sarasa Fixed SC" panose="02000509000000000000"/>
            </a:endParaRPr>
          </a:p>
        </p:txBody>
      </p:sp>
      <p:pic>
        <p:nvPicPr>
          <p:cNvPr id="3" name="Picture 5" descr="bin-ast.drawio">
            <a:extLst>
              <a:ext uri="{FF2B5EF4-FFF2-40B4-BE49-F238E27FC236}">
                <a16:creationId xmlns:a16="http://schemas.microsoft.com/office/drawing/2014/main" id="{6B43E168-3F33-7017-80D4-BAA1458E0BEA}"/>
              </a:ext>
            </a:extLst>
          </p:cNvPr>
          <p:cNvPicPr>
            <a:picLocks noChangeAspect="1"/>
          </p:cNvPicPr>
          <p:nvPr/>
        </p:nvPicPr>
        <p:blipFill>
          <a:blip r:embed="rId2"/>
          <a:stretch>
            <a:fillRect/>
          </a:stretch>
        </p:blipFill>
        <p:spPr>
          <a:xfrm>
            <a:off x="1806575" y="3714750"/>
            <a:ext cx="2696845" cy="256921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pic>
        <p:nvPicPr>
          <p:cNvPr id="4" name="Picture 6" descr="multi-ast.drawio">
            <a:extLst>
              <a:ext uri="{FF2B5EF4-FFF2-40B4-BE49-F238E27FC236}">
                <a16:creationId xmlns:a16="http://schemas.microsoft.com/office/drawing/2014/main" id="{F0ABC08F-6EE7-88F0-9ADB-D3F471196F20}"/>
              </a:ext>
            </a:extLst>
          </p:cNvPr>
          <p:cNvPicPr>
            <a:picLocks noChangeAspect="1"/>
          </p:cNvPicPr>
          <p:nvPr/>
        </p:nvPicPr>
        <p:blipFill>
          <a:blip r:embed="rId3"/>
          <a:stretch>
            <a:fillRect/>
          </a:stretch>
        </p:blipFill>
        <p:spPr>
          <a:xfrm>
            <a:off x="6920865" y="4624705"/>
            <a:ext cx="3579495" cy="165925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5" name="Text Box 7">
            <a:extLst>
              <a:ext uri="{FF2B5EF4-FFF2-40B4-BE49-F238E27FC236}">
                <a16:creationId xmlns:a16="http://schemas.microsoft.com/office/drawing/2014/main" id="{77F497A0-8F90-5D57-9C4C-6524B80091EF}"/>
              </a:ext>
            </a:extLst>
          </p:cNvPr>
          <p:cNvSpPr txBox="1"/>
          <p:nvPr/>
        </p:nvSpPr>
        <p:spPr>
          <a:xfrm>
            <a:off x="1976755" y="6283960"/>
            <a:ext cx="2356485"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Sarasa Fixed SC" panose="02000509000000000000"/>
              </a:rPr>
              <a:t>左递归形式</a:t>
            </a:r>
          </a:p>
        </p:txBody>
      </p:sp>
      <p:sp>
        <p:nvSpPr>
          <p:cNvPr id="6" name="Text Box 8">
            <a:extLst>
              <a:ext uri="{FF2B5EF4-FFF2-40B4-BE49-F238E27FC236}">
                <a16:creationId xmlns:a16="http://schemas.microsoft.com/office/drawing/2014/main" id="{C741913E-AB04-FAB7-69CE-D85FF8DFB2F0}"/>
              </a:ext>
            </a:extLst>
          </p:cNvPr>
          <p:cNvSpPr txBox="1"/>
          <p:nvPr/>
        </p:nvSpPr>
        <p:spPr>
          <a:xfrm>
            <a:off x="7532370" y="6326505"/>
            <a:ext cx="2356485"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Sarasa Fixed SC" panose="02000509000000000000"/>
              </a:rPr>
              <a:t>循环形式</a:t>
            </a:r>
          </a:p>
        </p:txBody>
      </p:sp>
      <p:sp>
        <p:nvSpPr>
          <p:cNvPr id="7" name="Text Box 9">
            <a:extLst>
              <a:ext uri="{FF2B5EF4-FFF2-40B4-BE49-F238E27FC236}">
                <a16:creationId xmlns:a16="http://schemas.microsoft.com/office/drawing/2014/main" id="{053B9EFE-CAB5-AABC-ED9C-FA16A3D56749}"/>
              </a:ext>
            </a:extLst>
          </p:cNvPr>
          <p:cNvSpPr txBox="1"/>
          <p:nvPr/>
        </p:nvSpPr>
        <p:spPr>
          <a:xfrm>
            <a:off x="6709410" y="365125"/>
            <a:ext cx="4345305" cy="1476375"/>
          </a:xfrm>
          <a:prstGeom prst="rect">
            <a:avLst/>
          </a:prstGeom>
          <a:noFill/>
        </p:spPr>
        <p:txBody>
          <a:bodyPr wrap="square" rtlCol="0">
            <a:spAutoFit/>
          </a:bodyPr>
          <a:lstStyle/>
          <a:p>
            <a:r>
              <a:rPr lang="en-US" dirty="0">
                <a:solidFill>
                  <a:schemeClr val="bg1"/>
                </a:solidFill>
                <a:latin typeface="Consolas" panose="020B0609020204030204" pitchFamily="49" charset="0"/>
                <a:cs typeface="Noto Sans Mono" panose="020B0509040504020204" charset="0"/>
              </a:rPr>
              <a:t>struct </a:t>
            </a:r>
            <a:r>
              <a:rPr lang="en-US" dirty="0" err="1">
                <a:solidFill>
                  <a:schemeClr val="bg1"/>
                </a:solidFill>
                <a:latin typeface="Consolas" panose="020B0609020204030204" pitchFamily="49" charset="0"/>
                <a:cs typeface="Noto Sans Mono" panose="020B0509040504020204" charset="0"/>
              </a:rPr>
              <a:t>AddExp</a:t>
            </a:r>
            <a:r>
              <a:rPr lang="en-US" dirty="0">
                <a:solidFill>
                  <a:schemeClr val="bg1"/>
                </a:solidFill>
                <a:latin typeface="Consolas" panose="020B0609020204030204" pitchFamily="49" charset="0"/>
                <a:cs typeface="Noto Sans Mono" panose="020B0509040504020204" charset="0"/>
              </a:rPr>
              <a:t> {</a:t>
            </a:r>
          </a:p>
          <a:p>
            <a:r>
              <a:rPr lang="en-US" dirty="0">
                <a:solidFill>
                  <a:schemeClr val="bg1"/>
                </a:solidFill>
                <a:latin typeface="Consolas" panose="020B0609020204030204" pitchFamily="49" charset="0"/>
                <a:cs typeface="Noto Sans Mono" panose="020B0509040504020204" charset="0"/>
              </a:rPr>
              <a:t>    first:      </a:t>
            </a:r>
            <a:r>
              <a:rPr lang="en-US" dirty="0" err="1">
                <a:solidFill>
                  <a:schemeClr val="bg1"/>
                </a:solidFill>
                <a:latin typeface="Consolas" panose="020B0609020204030204" pitchFamily="49" charset="0"/>
                <a:cs typeface="Noto Sans Mono" panose="020B0509040504020204" charset="0"/>
              </a:rPr>
              <a:t>MulExp</a:t>
            </a:r>
            <a:endParaRPr lang="en-US" dirty="0">
              <a:solidFill>
                <a:schemeClr val="bg1"/>
              </a:solidFill>
              <a:latin typeface="Consolas" panose="020B0609020204030204" pitchFamily="49" charset="0"/>
              <a:cs typeface="Noto Sans Mono" panose="020B0509040504020204" charset="0"/>
            </a:endParaRPr>
          </a:p>
          <a:p>
            <a:r>
              <a:rPr lang="en-US" dirty="0">
                <a:solidFill>
                  <a:schemeClr val="bg1"/>
                </a:solidFill>
                <a:latin typeface="Consolas" panose="020B0609020204030204" pitchFamily="49" charset="0"/>
                <a:cs typeface="Noto Sans Mono" panose="020B0509040504020204" charset="0"/>
              </a:rPr>
              <a:t>    operators:  List&lt;Token&gt;</a:t>
            </a:r>
          </a:p>
          <a:p>
            <a:r>
              <a:rPr lang="en-US" dirty="0">
                <a:solidFill>
                  <a:schemeClr val="bg1"/>
                </a:solidFill>
                <a:latin typeface="Consolas" panose="020B0609020204030204" pitchFamily="49" charset="0"/>
                <a:cs typeface="Noto Sans Mono" panose="020B0509040504020204" charset="0"/>
              </a:rPr>
              <a:t>    follows:    List&lt;</a:t>
            </a:r>
            <a:r>
              <a:rPr lang="en-US" dirty="0" err="1">
                <a:solidFill>
                  <a:schemeClr val="bg1"/>
                </a:solidFill>
                <a:latin typeface="Consolas" panose="020B0609020204030204" pitchFamily="49" charset="0"/>
                <a:cs typeface="Noto Sans Mono" panose="020B0509040504020204" charset="0"/>
              </a:rPr>
              <a:t>MulExp</a:t>
            </a:r>
            <a:r>
              <a:rPr lang="en-US" dirty="0">
                <a:solidFill>
                  <a:schemeClr val="bg1"/>
                </a:solidFill>
                <a:latin typeface="Consolas" panose="020B0609020204030204" pitchFamily="49" charset="0"/>
                <a:cs typeface="Noto Sans Mono" panose="020B0509040504020204" charset="0"/>
              </a:rPr>
              <a:t>&gt;</a:t>
            </a:r>
          </a:p>
          <a:p>
            <a:r>
              <a:rPr lang="en-US" dirty="0">
                <a:solidFill>
                  <a:schemeClr val="bg1"/>
                </a:solidFill>
                <a:latin typeface="Consolas" panose="020B0609020204030204" pitchFamily="49" charset="0"/>
                <a:cs typeface="Noto Sans Mono" panose="020B0509040504020204" charset="0"/>
              </a:rPr>
              <a:t>}</a:t>
            </a:r>
          </a:p>
        </p:txBody>
      </p:sp>
      <p:sp>
        <p:nvSpPr>
          <p:cNvPr id="8" name="Text Box 10">
            <a:extLst>
              <a:ext uri="{FF2B5EF4-FFF2-40B4-BE49-F238E27FC236}">
                <a16:creationId xmlns:a16="http://schemas.microsoft.com/office/drawing/2014/main" id="{822C8938-D790-84FB-CCF2-BFA9705877C9}"/>
              </a:ext>
            </a:extLst>
          </p:cNvPr>
          <p:cNvSpPr txBox="1"/>
          <p:nvPr/>
        </p:nvSpPr>
        <p:spPr>
          <a:xfrm>
            <a:off x="6709410" y="2079625"/>
            <a:ext cx="4705350" cy="2306955"/>
          </a:xfrm>
          <a:prstGeom prst="rect">
            <a:avLst/>
          </a:prstGeom>
          <a:noFill/>
        </p:spPr>
        <p:txBody>
          <a:bodyPr wrap="square" rtlCol="0">
            <a:spAutoFit/>
          </a:bodyPr>
          <a:lstStyle/>
          <a:p>
            <a:r>
              <a:rPr lang="en-US">
                <a:solidFill>
                  <a:schemeClr val="bg1"/>
                </a:solidFill>
                <a:latin typeface="Consolas" panose="020B0609020204030204" pitchFamily="49" charset="0"/>
                <a:cs typeface="Noto Sans Mono" panose="020B0509040504020204" charset="0"/>
              </a:rPr>
              <a:t>print(AddExp) {</a:t>
            </a:r>
          </a:p>
          <a:p>
            <a:r>
              <a:rPr lang="en-US">
                <a:solidFill>
                  <a:schemeClr val="bg1"/>
                </a:solidFill>
                <a:latin typeface="Consolas" panose="020B0609020204030204" pitchFamily="49" charset="0"/>
                <a:cs typeface="Noto Sans Mono" panose="020B0509040504020204" charset="0"/>
              </a:rPr>
              <a:t>    print(first);</a:t>
            </a:r>
          </a:p>
          <a:p>
            <a:r>
              <a:rPr lang="en-US">
                <a:solidFill>
                  <a:schemeClr val="bg1"/>
                </a:solidFill>
                <a:latin typeface="Consolas" panose="020B0609020204030204" pitchFamily="49" charset="0"/>
                <a:cs typeface="Noto Sans Mono" panose="020B0509040504020204" charset="0"/>
              </a:rPr>
              <a:t>    </a:t>
            </a:r>
            <a:r>
              <a:rPr lang="en-US" b="1">
                <a:solidFill>
                  <a:schemeClr val="bg1"/>
                </a:solidFill>
                <a:latin typeface="Consolas" panose="020B0609020204030204" pitchFamily="49" charset="0"/>
                <a:cs typeface="Noto Sans Mono" panose="020B0509040504020204" charset="0"/>
              </a:rPr>
              <a:t>print("&lt;AddExp&gt;")</a:t>
            </a:r>
            <a:r>
              <a:rPr lang="en-US">
                <a:solidFill>
                  <a:schemeClr val="bg1"/>
                </a:solidFill>
                <a:latin typeface="Consolas" panose="020B0609020204030204" pitchFamily="49" charset="0"/>
                <a:cs typeface="Noto Sans Mono" panose="020B0509040504020204" charset="0"/>
              </a:rPr>
              <a:t>;</a:t>
            </a:r>
          </a:p>
          <a:p>
            <a:r>
              <a:rPr lang="en-US">
                <a:solidFill>
                  <a:schemeClr val="bg1"/>
                </a:solidFill>
                <a:latin typeface="Consolas" panose="020B0609020204030204" pitchFamily="49" charset="0"/>
                <a:cs typeface="Noto Sans Mono" panose="020B0509040504020204" charset="0"/>
              </a:rPr>
              <a:t>    for i in range len(follows):</a:t>
            </a:r>
          </a:p>
          <a:p>
            <a:r>
              <a:rPr lang="en-US">
                <a:solidFill>
                  <a:schemeClr val="bg1"/>
                </a:solidFill>
                <a:latin typeface="Consolas" panose="020B0609020204030204" pitchFamily="49" charset="0"/>
                <a:cs typeface="Noto Sans Mono" panose="020B0509040504020204" charset="0"/>
              </a:rPr>
              <a:t>        print(operators[i]);</a:t>
            </a:r>
          </a:p>
          <a:p>
            <a:r>
              <a:rPr lang="en-US">
                <a:solidFill>
                  <a:schemeClr val="bg1"/>
                </a:solidFill>
                <a:latin typeface="Consolas" panose="020B0609020204030204" pitchFamily="49" charset="0"/>
                <a:cs typeface="Noto Sans Mono" panose="020B0509040504020204" charset="0"/>
              </a:rPr>
              <a:t>        print(follows[i]);</a:t>
            </a:r>
          </a:p>
          <a:p>
            <a:r>
              <a:rPr lang="en-US">
                <a:solidFill>
                  <a:schemeClr val="bg1"/>
                </a:solidFill>
                <a:latin typeface="Consolas" panose="020B0609020204030204" pitchFamily="49" charset="0"/>
                <a:cs typeface="Noto Sans Mono" panose="020B0509040504020204" charset="0"/>
              </a:rPr>
              <a:t>        </a:t>
            </a:r>
            <a:r>
              <a:rPr lang="en-US" b="1">
                <a:solidFill>
                  <a:schemeClr val="bg1"/>
                </a:solidFill>
                <a:latin typeface="Consolas" panose="020B0609020204030204" pitchFamily="49" charset="0"/>
                <a:cs typeface="Noto Sans Mono" panose="020B0509040504020204" charset="0"/>
              </a:rPr>
              <a:t>print("&lt;AddExp&gt;")</a:t>
            </a:r>
            <a:r>
              <a:rPr lang="en-US">
                <a:solidFill>
                  <a:schemeClr val="bg1"/>
                </a:solidFill>
                <a:latin typeface="Consolas" panose="020B0609020204030204" pitchFamily="49" charset="0"/>
                <a:cs typeface="Noto Sans Mono" panose="020B0509040504020204" charset="0"/>
              </a:rPr>
              <a:t>;</a:t>
            </a:r>
          </a:p>
          <a:p>
            <a:r>
              <a:rPr lang="en-US">
                <a:solidFill>
                  <a:schemeClr val="bg1"/>
                </a:solidFill>
                <a:latin typeface="Consolas" panose="020B0609020204030204" pitchFamily="49" charset="0"/>
                <a:cs typeface="Noto Sans Mono" panose="020B0509040504020204" charset="0"/>
              </a:rPr>
              <a:t>}</a:t>
            </a:r>
          </a:p>
        </p:txBody>
      </p:sp>
      <p:sp>
        <p:nvSpPr>
          <p:cNvPr id="9" name="Text Box 11">
            <a:extLst>
              <a:ext uri="{FF2B5EF4-FFF2-40B4-BE49-F238E27FC236}">
                <a16:creationId xmlns:a16="http://schemas.microsoft.com/office/drawing/2014/main" id="{F71FECE1-9DB0-ADAC-5E0C-4C591E1F8E14}"/>
              </a:ext>
            </a:extLst>
          </p:cNvPr>
          <p:cNvSpPr txBox="1"/>
          <p:nvPr/>
        </p:nvSpPr>
        <p:spPr>
          <a:xfrm>
            <a:off x="9192260" y="365125"/>
            <a:ext cx="1862455" cy="368300"/>
          </a:xfrm>
          <a:prstGeom prst="rect">
            <a:avLst/>
          </a:prstGeom>
          <a:noFill/>
        </p:spPr>
        <p:txBody>
          <a:bodyPr wrap="square" rtlCol="0">
            <a:spAutoFit/>
          </a:bodyPr>
          <a:lstStyle/>
          <a:p>
            <a:pPr algn="ctr"/>
            <a:r>
              <a:rPr lang="zh-CN" altLang="en-US" dirty="0">
                <a:solidFill>
                  <a:schemeClr val="bg1"/>
                </a:solidFill>
                <a:latin typeface="微软雅黑" panose="020B0503020204020204" pitchFamily="34" charset="-122"/>
                <a:ea typeface="Sarasa Fixed SC" panose="02000509000000000000"/>
              </a:rPr>
              <a:t>存储结构</a:t>
            </a:r>
          </a:p>
        </p:txBody>
      </p:sp>
      <p:sp>
        <p:nvSpPr>
          <p:cNvPr id="10" name="Text Box 12">
            <a:extLst>
              <a:ext uri="{FF2B5EF4-FFF2-40B4-BE49-F238E27FC236}">
                <a16:creationId xmlns:a16="http://schemas.microsoft.com/office/drawing/2014/main" id="{3F9C0B77-7880-7477-CB26-9452B9B6A4E1}"/>
              </a:ext>
            </a:extLst>
          </p:cNvPr>
          <p:cNvSpPr txBox="1"/>
          <p:nvPr/>
        </p:nvSpPr>
        <p:spPr>
          <a:xfrm>
            <a:off x="9192260" y="2079625"/>
            <a:ext cx="1862455" cy="368300"/>
          </a:xfrm>
          <a:prstGeom prst="rect">
            <a:avLst/>
          </a:prstGeom>
          <a:noFill/>
        </p:spPr>
        <p:txBody>
          <a:bodyPr wrap="square" rtlCol="0">
            <a:spAutoFit/>
          </a:bodyPr>
          <a:lstStyle/>
          <a:p>
            <a:pPr algn="ctr"/>
            <a:r>
              <a:rPr lang="zh-CN" dirty="0">
                <a:solidFill>
                  <a:schemeClr val="bg1"/>
                </a:solidFill>
                <a:latin typeface="微软雅黑" panose="020B0503020204020204" pitchFamily="34" charset="-122"/>
                <a:ea typeface="Sarasa Fixed SC" panose="02000509000000000000"/>
              </a:rPr>
              <a:t>按左递归输出</a:t>
            </a:r>
          </a:p>
        </p:txBody>
      </p:sp>
      <p:sp>
        <p:nvSpPr>
          <p:cNvPr id="11" name="右大括号 10">
            <a:extLst>
              <a:ext uri="{FF2B5EF4-FFF2-40B4-BE49-F238E27FC236}">
                <a16:creationId xmlns:a16="http://schemas.microsoft.com/office/drawing/2014/main" id="{F0E8046C-5468-8A8E-EF22-280E1607EDE4}"/>
              </a:ext>
            </a:extLst>
          </p:cNvPr>
          <p:cNvSpPr/>
          <p:nvPr/>
        </p:nvSpPr>
        <p:spPr>
          <a:xfrm>
            <a:off x="10402472" y="913118"/>
            <a:ext cx="195775" cy="597877"/>
          </a:xfrm>
          <a:prstGeom prst="rightBrace">
            <a:avLst/>
          </a:prstGeom>
          <a:noFill/>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bg1"/>
              </a:solidFill>
            </a:endParaRPr>
          </a:p>
        </p:txBody>
      </p:sp>
      <p:sp>
        <p:nvSpPr>
          <p:cNvPr id="12" name="Text Box 11">
            <a:extLst>
              <a:ext uri="{FF2B5EF4-FFF2-40B4-BE49-F238E27FC236}">
                <a16:creationId xmlns:a16="http://schemas.microsoft.com/office/drawing/2014/main" id="{07FF57CC-69B1-43FC-62D5-402CCB5B9B5A}"/>
              </a:ext>
            </a:extLst>
          </p:cNvPr>
          <p:cNvSpPr txBox="1"/>
          <p:nvPr/>
        </p:nvSpPr>
        <p:spPr>
          <a:xfrm>
            <a:off x="10500359" y="1073557"/>
            <a:ext cx="989232" cy="276999"/>
          </a:xfrm>
          <a:prstGeom prst="rect">
            <a:avLst/>
          </a:prstGeom>
          <a:noFill/>
        </p:spPr>
        <p:txBody>
          <a:bodyPr wrap="square" rtlCol="0">
            <a:spAutoFit/>
          </a:bodyPr>
          <a:lstStyle/>
          <a:p>
            <a:pPr algn="ctr"/>
            <a:r>
              <a:rPr lang="zh-CN" altLang="en-US" sz="1200" dirty="0">
                <a:solidFill>
                  <a:schemeClr val="bg1"/>
                </a:solidFill>
                <a:latin typeface="微软雅黑" panose="020B0503020204020204" pitchFamily="34" charset="-122"/>
                <a:ea typeface="Sarasa Fixed SC" panose="02000509000000000000"/>
              </a:rPr>
              <a:t>长度相同</a:t>
            </a:r>
          </a:p>
        </p:txBody>
      </p:sp>
    </p:spTree>
    <p:extLst>
      <p:ext uri="{BB962C8B-B14F-4D97-AF65-F5344CB8AC3E}">
        <p14:creationId xmlns:p14="http://schemas.microsoft.com/office/powerpoint/2010/main" val="105298867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335" name="组合 8"/>
          <p:cNvGrpSpPr/>
          <p:nvPr/>
        </p:nvGrpSpPr>
        <p:grpSpPr>
          <a:xfrm>
            <a:off x="286385" y="365760"/>
            <a:ext cx="4763770" cy="645160"/>
            <a:chOff x="550863" y="372761"/>
            <a:chExt cx="4763770" cy="645469"/>
          </a:xfrm>
        </p:grpSpPr>
        <p:sp>
          <p:nvSpPr>
            <p:cNvPr id="13337" name="TextBox 52"/>
            <p:cNvSpPr/>
            <p:nvPr/>
          </p:nvSpPr>
          <p:spPr>
            <a:xfrm>
              <a:off x="1392238" y="372761"/>
              <a:ext cx="3922395" cy="645469"/>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uFillTx/>
                  <a:latin typeface="黑体" panose="02010609060101010101" charset="-122"/>
                  <a:ea typeface="黑体" panose="02010609060101010101" charset="-122"/>
                  <a:sym typeface="微软雅黑" panose="020B0503020204020204" pitchFamily="34" charset="-122"/>
                </a:rPr>
                <a:t>参考文献</a:t>
              </a:r>
              <a:endParaRPr lang="zh-CN" altLang="en-US" sz="3600" b="1" dirty="0">
                <a:solidFill>
                  <a:schemeClr val="bg1"/>
                </a:solidFill>
                <a:latin typeface="黑体" panose="02010609060101010101" charset="-122"/>
                <a:ea typeface="黑体" panose="02010609060101010101"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10" name="文本框 9"/>
          <p:cNvSpPr txBox="1"/>
          <p:nvPr/>
        </p:nvSpPr>
        <p:spPr>
          <a:xfrm>
            <a:off x="695960" y="1196975"/>
            <a:ext cx="11229340" cy="5262245"/>
          </a:xfrm>
          <a:prstGeom prst="rect">
            <a:avLst/>
          </a:prstGeom>
          <a:noFill/>
        </p:spPr>
        <p:txBody>
          <a:bodyPr wrap="square">
            <a:spAutoFit/>
          </a:bodyPr>
          <a:lstStyle/>
          <a:p>
            <a:pPr>
              <a:lnSpc>
                <a:spcPct val="100000"/>
              </a:lnSpc>
              <a:buAutoNum type="arabicPeriod"/>
            </a:pPr>
            <a:r>
              <a:rPr lang="en-US" altLang="zh-CN" sz="2400" dirty="0" err="1">
                <a:solidFill>
                  <a:schemeClr val="accent3">
                    <a:lumMod val="20000"/>
                    <a:lumOff val="80000"/>
                  </a:schemeClr>
                </a:solidFill>
                <a:latin typeface="Times New Roman Regular" panose="02020603050405020304" charset="0"/>
                <a:ea typeface="Sarasa Gothic SC" panose="020B0502030000000004" pitchFamily="34" charset="-122"/>
                <a:cs typeface="Times New Roman Regular" panose="02020603050405020304" charset="0"/>
              </a:rPr>
              <a:t>Cytron</a:t>
            </a:r>
            <a:r>
              <a:rPr lang="en-US" altLang="zh-CN" sz="2400" dirty="0">
                <a:solidFill>
                  <a:schemeClr val="accent3">
                    <a:lumMod val="20000"/>
                    <a:lumOff val="80000"/>
                  </a:schemeClr>
                </a:solidFill>
                <a:latin typeface="Times New Roman Regular" panose="02020603050405020304" charset="0"/>
                <a:ea typeface="Sarasa Gothic SC" panose="020B0502030000000004" pitchFamily="34" charset="-122"/>
                <a:cs typeface="Times New Roman Regular" panose="02020603050405020304" charset="0"/>
              </a:rPr>
              <a:t> R, Ferrante J, Rosen B K, et al. Efficiently computing static single assignment form and the control dependence graph[J]. ACM Transactions on Programming Languages and Systems (TOPLAS), 1991, 13(4): 451-490.</a:t>
            </a:r>
          </a:p>
          <a:p>
            <a:pPr>
              <a:lnSpc>
                <a:spcPct val="100000"/>
              </a:lnSpc>
              <a:buAutoNum type="arabicPeriod"/>
            </a:pPr>
            <a:r>
              <a:rPr lang="en-US" altLang="zh-CN" sz="2400" dirty="0">
                <a:solidFill>
                  <a:schemeClr val="accent3">
                    <a:lumMod val="20000"/>
                    <a:lumOff val="80000"/>
                  </a:schemeClr>
                </a:solidFill>
                <a:latin typeface="Times New Roman Regular" panose="02020603050405020304" charset="0"/>
                <a:ea typeface="Sarasa Gothic SC" panose="020B0502030000000004" pitchFamily="34" charset="-122"/>
                <a:cs typeface="Times New Roman Regular" panose="02020603050405020304" charset="0"/>
              </a:rPr>
              <a:t>Click C. Global code motion/global value numbering[C]//Proceedings of the ACM SIGPLAN 1995 conference on Programming language design and implementation. 1995: 246-257.</a:t>
            </a:r>
          </a:p>
          <a:p>
            <a:pPr>
              <a:lnSpc>
                <a:spcPct val="100000"/>
              </a:lnSpc>
              <a:buAutoNum type="arabicPeriod"/>
            </a:pPr>
            <a:r>
              <a:rPr lang="en-US" altLang="zh-CN" sz="2400" dirty="0">
                <a:solidFill>
                  <a:schemeClr val="accent3">
                    <a:lumMod val="20000"/>
                    <a:lumOff val="80000"/>
                  </a:schemeClr>
                </a:solidFill>
                <a:latin typeface="Times New Roman Regular" panose="02020603050405020304" charset="0"/>
                <a:ea typeface="Sarasa Gothic SC" panose="020B0502030000000004" pitchFamily="34" charset="-122"/>
                <a:cs typeface="Times New Roman Regular" panose="02020603050405020304" charset="0"/>
              </a:rPr>
              <a:t>Hack S, </a:t>
            </a:r>
            <a:r>
              <a:rPr lang="en-US" altLang="zh-CN" sz="2400" dirty="0" err="1">
                <a:solidFill>
                  <a:schemeClr val="accent3">
                    <a:lumMod val="20000"/>
                    <a:lumOff val="80000"/>
                  </a:schemeClr>
                </a:solidFill>
                <a:latin typeface="Times New Roman Regular" panose="02020603050405020304" charset="0"/>
                <a:ea typeface="Sarasa Gothic SC" panose="020B0502030000000004" pitchFamily="34" charset="-122"/>
                <a:cs typeface="Times New Roman Regular" panose="02020603050405020304" charset="0"/>
              </a:rPr>
              <a:t>Grund</a:t>
            </a:r>
            <a:r>
              <a:rPr lang="en-US" altLang="zh-CN" sz="2400" dirty="0">
                <a:solidFill>
                  <a:schemeClr val="accent3">
                    <a:lumMod val="20000"/>
                    <a:lumOff val="80000"/>
                  </a:schemeClr>
                </a:solidFill>
                <a:latin typeface="Times New Roman Regular" panose="02020603050405020304" charset="0"/>
                <a:ea typeface="Sarasa Gothic SC" panose="020B0502030000000004" pitchFamily="34" charset="-122"/>
                <a:cs typeface="Times New Roman Regular" panose="02020603050405020304" charset="0"/>
              </a:rPr>
              <a:t> D, </a:t>
            </a:r>
            <a:r>
              <a:rPr lang="en-US" altLang="zh-CN" sz="2400" dirty="0" err="1">
                <a:solidFill>
                  <a:schemeClr val="accent3">
                    <a:lumMod val="20000"/>
                    <a:lumOff val="80000"/>
                  </a:schemeClr>
                </a:solidFill>
                <a:latin typeface="Times New Roman Regular" panose="02020603050405020304" charset="0"/>
                <a:ea typeface="Sarasa Gothic SC" panose="020B0502030000000004" pitchFamily="34" charset="-122"/>
                <a:cs typeface="Times New Roman Regular" panose="02020603050405020304" charset="0"/>
              </a:rPr>
              <a:t>Goos</a:t>
            </a:r>
            <a:r>
              <a:rPr lang="en-US" altLang="zh-CN" sz="2400" dirty="0">
                <a:solidFill>
                  <a:schemeClr val="accent3">
                    <a:lumMod val="20000"/>
                    <a:lumOff val="80000"/>
                  </a:schemeClr>
                </a:solidFill>
                <a:latin typeface="Times New Roman Regular" panose="02020603050405020304" charset="0"/>
                <a:ea typeface="Sarasa Gothic SC" panose="020B0502030000000004" pitchFamily="34" charset="-122"/>
                <a:cs typeface="Times New Roman Regular" panose="02020603050405020304" charset="0"/>
              </a:rPr>
              <a:t> G. Towards register allocation for programs in SSA-form[J]. Technical Report RR2005–27, 2005.</a:t>
            </a:r>
          </a:p>
          <a:p>
            <a:pPr>
              <a:lnSpc>
                <a:spcPct val="100000"/>
              </a:lnSpc>
              <a:buAutoNum type="arabicPeriod"/>
            </a:pPr>
            <a:r>
              <a:rPr lang="en-US" altLang="zh-CN" sz="2400" dirty="0" err="1">
                <a:solidFill>
                  <a:schemeClr val="accent3">
                    <a:lumMod val="20000"/>
                    <a:lumOff val="80000"/>
                  </a:schemeClr>
                </a:solidFill>
                <a:latin typeface="Times New Roman Regular" panose="02020603050405020304" charset="0"/>
                <a:ea typeface="Sarasa Gothic SC" panose="020B0502030000000004" pitchFamily="34" charset="-122"/>
                <a:cs typeface="Times New Roman Regular" panose="02020603050405020304" charset="0"/>
              </a:rPr>
              <a:t>Knobe</a:t>
            </a:r>
            <a:r>
              <a:rPr lang="en-US" altLang="zh-CN" sz="2400" dirty="0">
                <a:solidFill>
                  <a:schemeClr val="accent3">
                    <a:lumMod val="20000"/>
                    <a:lumOff val="80000"/>
                  </a:schemeClr>
                </a:solidFill>
                <a:latin typeface="Times New Roman Regular" panose="02020603050405020304" charset="0"/>
                <a:ea typeface="Sarasa Gothic SC" panose="020B0502030000000004" pitchFamily="34" charset="-122"/>
                <a:cs typeface="Times New Roman Regular" panose="02020603050405020304" charset="0"/>
              </a:rPr>
              <a:t> K, Sarkar V. Array SSA form and its use in parallelization[C]//Proceedings of the 25th ACM SIGPLAN-SIGACT symposium on Principles of programming languages. 1998: 107-120.</a:t>
            </a:r>
          </a:p>
          <a:p>
            <a:pPr>
              <a:lnSpc>
                <a:spcPct val="100000"/>
              </a:lnSpc>
              <a:buAutoNum type="arabicPeriod"/>
            </a:pPr>
            <a:r>
              <a:rPr lang="en-US" altLang="zh-CN" sz="2400" dirty="0">
                <a:solidFill>
                  <a:schemeClr val="accent3">
                    <a:lumMod val="20000"/>
                    <a:lumOff val="80000"/>
                  </a:schemeClr>
                </a:solidFill>
                <a:latin typeface="Times New Roman Regular" panose="02020603050405020304" charset="0"/>
                <a:ea typeface="Sarasa Gothic SC" panose="020B0502030000000004" pitchFamily="34" charset="-122"/>
                <a:cs typeface="Times New Roman Regular" panose="02020603050405020304" charset="0"/>
              </a:rPr>
              <a:t>Sarkar V, </a:t>
            </a:r>
            <a:r>
              <a:rPr lang="en-US" altLang="zh-CN" sz="2400" dirty="0" err="1">
                <a:solidFill>
                  <a:schemeClr val="accent3">
                    <a:lumMod val="20000"/>
                    <a:lumOff val="80000"/>
                  </a:schemeClr>
                </a:solidFill>
                <a:latin typeface="Times New Roman Regular" panose="02020603050405020304" charset="0"/>
                <a:ea typeface="Sarasa Gothic SC" panose="020B0502030000000004" pitchFamily="34" charset="-122"/>
                <a:cs typeface="Times New Roman Regular" panose="02020603050405020304" charset="0"/>
              </a:rPr>
              <a:t>Knobe</a:t>
            </a:r>
            <a:r>
              <a:rPr lang="en-US" altLang="zh-CN" sz="2400" dirty="0">
                <a:solidFill>
                  <a:schemeClr val="accent3">
                    <a:lumMod val="20000"/>
                    <a:lumOff val="80000"/>
                  </a:schemeClr>
                </a:solidFill>
                <a:latin typeface="Times New Roman Regular" panose="02020603050405020304" charset="0"/>
                <a:ea typeface="Sarasa Gothic SC" panose="020B0502030000000004" pitchFamily="34" charset="-122"/>
                <a:cs typeface="Times New Roman Regular" panose="02020603050405020304" charset="0"/>
              </a:rPr>
              <a:t> K. Enabling sparse constant propagation of array elements via array SSA form[C]//International Static Analysis Symposium. Springer, Berlin, Heidelberg, 1998: 33-56.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语法分析</a:t>
              </a: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二元表达式</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Content Placeholder 2">
            <a:extLst>
              <a:ext uri="{FF2B5EF4-FFF2-40B4-BE49-F238E27FC236}">
                <a16:creationId xmlns:a16="http://schemas.microsoft.com/office/drawing/2014/main" id="{875BF122-1582-B678-0357-FB6ABE671ED6}"/>
              </a:ext>
            </a:extLst>
          </p:cNvPr>
          <p:cNvSpPr>
            <a:spLocks noGrp="1"/>
          </p:cNvSpPr>
          <p:nvPr>
            <p:ph idx="1"/>
          </p:nvPr>
        </p:nvSpPr>
        <p:spPr>
          <a:xfrm>
            <a:off x="838200" y="1825625"/>
            <a:ext cx="10515600" cy="4351338"/>
          </a:xfrm>
        </p:spPr>
        <p:txBody>
          <a:bodyPr/>
          <a:lstStyle/>
          <a:p>
            <a:r>
              <a:rPr lang="zh-CN" altLang="en-US" dirty="0">
                <a:solidFill>
                  <a:schemeClr val="bg1"/>
                </a:solidFill>
                <a:latin typeface="Consolas" panose="020B0609020204030204" pitchFamily="49" charset="0"/>
                <a:ea typeface="Sarasa Fixed SC" panose="02000509000000000000"/>
              </a:rPr>
              <a:t>对多条相似文法进行抽象</a:t>
            </a:r>
          </a:p>
          <a:p>
            <a:pPr lvl="1"/>
            <a:r>
              <a:rPr lang="zh-CN" altLang="en-US" dirty="0">
                <a:solidFill>
                  <a:schemeClr val="bg1"/>
                </a:solidFill>
                <a:latin typeface="Consolas" panose="020B0609020204030204" pitchFamily="49" charset="0"/>
                <a:ea typeface="Sarasa Fixed SC" panose="02000509000000000000"/>
              </a:rPr>
              <a:t>相同点：语法规则结构</a:t>
            </a:r>
          </a:p>
          <a:p>
            <a:pPr lvl="1"/>
            <a:r>
              <a:rPr lang="zh-CN" altLang="en-US" dirty="0">
                <a:solidFill>
                  <a:schemeClr val="bg1"/>
                </a:solidFill>
                <a:latin typeface="Consolas" panose="020B0609020204030204" pitchFamily="49" charset="0"/>
                <a:ea typeface="Sarasa Fixed SC" panose="02000509000000000000"/>
              </a:rPr>
              <a:t>不同点：运算符种类、表达式优先级</a:t>
            </a:r>
          </a:p>
          <a:p>
            <a:pPr lvl="1"/>
            <a:endParaRPr lang="zh-CN" altLang="en-US" dirty="0">
              <a:solidFill>
                <a:schemeClr val="bg1"/>
              </a:solidFill>
              <a:latin typeface="Consolas" panose="020B0609020204030204" pitchFamily="49" charset="0"/>
              <a:ea typeface="Sarasa Fixed SC" panose="02000509000000000000"/>
            </a:endParaRPr>
          </a:p>
          <a:p>
            <a:pPr lvl="0"/>
            <a:r>
              <a:rPr lang="zh-CN" altLang="en-US" dirty="0">
                <a:solidFill>
                  <a:schemeClr val="bg1"/>
                </a:solidFill>
                <a:latin typeface="Consolas" panose="020B0609020204030204" pitchFamily="49" charset="0"/>
                <a:ea typeface="Sarasa Fixed SC" panose="02000509000000000000"/>
              </a:rPr>
              <a:t>相似的语法规则结构</a:t>
            </a:r>
          </a:p>
          <a:p>
            <a:pPr lvl="1"/>
            <a:r>
              <a:rPr lang="en-US" altLang="zh-CN" dirty="0" err="1">
                <a:solidFill>
                  <a:schemeClr val="bg1"/>
                </a:solidFill>
                <a:latin typeface="Consolas" panose="020B0609020204030204" pitchFamily="49" charset="0"/>
                <a:ea typeface="Sarasa Fixed SC" panose="02000509000000000000"/>
              </a:rPr>
              <a:t>BinaryExp</a:t>
            </a:r>
            <a:r>
              <a:rPr lang="en-US" altLang="zh-CN" dirty="0">
                <a:solidFill>
                  <a:schemeClr val="bg1"/>
                </a:solidFill>
                <a:latin typeface="Consolas" panose="020B0609020204030204" pitchFamily="49" charset="0"/>
                <a:ea typeface="Sarasa Fixed SC" panose="02000509000000000000"/>
              </a:rPr>
              <a:t> := </a:t>
            </a:r>
            <a:r>
              <a:rPr lang="en-US" altLang="zh-CN" dirty="0" err="1">
                <a:solidFill>
                  <a:schemeClr val="bg1"/>
                </a:solidFill>
                <a:latin typeface="Consolas" panose="020B0609020204030204" pitchFamily="49" charset="0"/>
                <a:ea typeface="Sarasa Fixed SC" panose="02000509000000000000"/>
              </a:rPr>
              <a:t>SubBinaryExp</a:t>
            </a:r>
            <a:r>
              <a:rPr lang="en-US" altLang="zh-CN" dirty="0">
                <a:solidFill>
                  <a:schemeClr val="bg1"/>
                </a:solidFill>
                <a:latin typeface="Consolas" panose="020B0609020204030204" pitchFamily="49" charset="0"/>
                <a:ea typeface="Sarasa Fixed SC" panose="02000509000000000000"/>
              </a:rPr>
              <a:t> { (operator) </a:t>
            </a:r>
            <a:r>
              <a:rPr lang="en-US" altLang="zh-CN" dirty="0" err="1">
                <a:solidFill>
                  <a:schemeClr val="bg1"/>
                </a:solidFill>
                <a:latin typeface="Consolas" panose="020B0609020204030204" pitchFamily="49" charset="0"/>
                <a:ea typeface="Sarasa Fixed SC" panose="02000509000000000000"/>
              </a:rPr>
              <a:t>SubBinaryExp</a:t>
            </a:r>
            <a:r>
              <a:rPr lang="en-US" altLang="zh-CN" dirty="0">
                <a:solidFill>
                  <a:schemeClr val="bg1"/>
                </a:solidFill>
                <a:latin typeface="Consolas" panose="020B0609020204030204" pitchFamily="49" charset="0"/>
                <a:ea typeface="Sarasa Fixed SC" panose="02000509000000000000"/>
              </a:rPr>
              <a:t> }</a:t>
            </a:r>
          </a:p>
          <a:p>
            <a:pPr lvl="1"/>
            <a:r>
              <a:rPr lang="en-US" altLang="zh-CN" dirty="0">
                <a:solidFill>
                  <a:schemeClr val="bg1"/>
                </a:solidFill>
                <a:latin typeface="Consolas" panose="020B0609020204030204" pitchFamily="49" charset="0"/>
                <a:ea typeface="Sarasa Fixed SC" panose="02000509000000000000"/>
              </a:rPr>
              <a:t>operator </a:t>
            </a:r>
            <a:r>
              <a:rPr lang="zh-CN" altLang="en-US" dirty="0">
                <a:solidFill>
                  <a:schemeClr val="bg1"/>
                </a:solidFill>
                <a:latin typeface="Consolas" panose="020B0609020204030204" pitchFamily="49" charset="0"/>
                <a:ea typeface="Sarasa Fixed SC" panose="02000509000000000000"/>
              </a:rPr>
              <a:t>为相同优先级的运算符集合</a:t>
            </a:r>
          </a:p>
          <a:p>
            <a:pPr lvl="1"/>
            <a:r>
              <a:rPr lang="en-US" altLang="zh-CN" dirty="0" err="1">
                <a:solidFill>
                  <a:schemeClr val="bg1"/>
                </a:solidFill>
                <a:latin typeface="Consolas" panose="020B0609020204030204" pitchFamily="49" charset="0"/>
                <a:ea typeface="Sarasa Fixed SC" panose="02000509000000000000"/>
              </a:rPr>
              <a:t>SubBinaryExp</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比</a:t>
            </a:r>
            <a:r>
              <a:rPr lang="en-US" altLang="zh-CN" dirty="0">
                <a:solidFill>
                  <a:schemeClr val="bg1"/>
                </a:solidFill>
                <a:latin typeface="Consolas" panose="020B0609020204030204" pitchFamily="49" charset="0"/>
                <a:ea typeface="Sarasa Fixed SC" panose="02000509000000000000"/>
              </a:rPr>
              <a:t> </a:t>
            </a:r>
            <a:r>
              <a:rPr lang="en-US" altLang="zh-CN" dirty="0" err="1">
                <a:solidFill>
                  <a:schemeClr val="bg1"/>
                </a:solidFill>
                <a:latin typeface="Consolas" panose="020B0609020204030204" pitchFamily="49" charset="0"/>
                <a:ea typeface="Sarasa Fixed SC" panose="02000509000000000000"/>
              </a:rPr>
              <a:t>BinaryExp</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优先级高一级</a:t>
            </a:r>
          </a:p>
          <a:p>
            <a:pPr lvl="0"/>
            <a:r>
              <a:rPr lang="zh-CN" altLang="en-US" dirty="0">
                <a:solidFill>
                  <a:schemeClr val="bg1"/>
                </a:solidFill>
                <a:latin typeface="Consolas" panose="020B0609020204030204" pitchFamily="49" charset="0"/>
                <a:ea typeface="Sarasa Fixed SC" panose="02000509000000000000"/>
              </a:rPr>
              <a:t>建立优先级由外向内的顺序</a:t>
            </a:r>
          </a:p>
          <a:p>
            <a:pPr lvl="1"/>
            <a:r>
              <a:rPr lang="en-US" altLang="zh-CN" dirty="0" err="1">
                <a:solidFill>
                  <a:schemeClr val="bg1"/>
                </a:solidFill>
                <a:latin typeface="Consolas" panose="020B0609020204030204" pitchFamily="49" charset="0"/>
                <a:ea typeface="Sarasa Fixed SC" panose="02000509000000000000"/>
              </a:rPr>
              <a:t>LOr</a:t>
            </a:r>
            <a:r>
              <a:rPr lang="en-US" altLang="zh-CN" dirty="0">
                <a:solidFill>
                  <a:schemeClr val="bg1"/>
                </a:solidFill>
                <a:latin typeface="Consolas" panose="020B0609020204030204" pitchFamily="49" charset="0"/>
                <a:ea typeface="Sarasa Fixed SC" panose="02000509000000000000"/>
              </a:rPr>
              <a:t> &gt; </a:t>
            </a:r>
            <a:r>
              <a:rPr lang="en-US" altLang="zh-CN" dirty="0" err="1">
                <a:solidFill>
                  <a:schemeClr val="bg1"/>
                </a:solidFill>
                <a:latin typeface="Consolas" panose="020B0609020204030204" pitchFamily="49" charset="0"/>
                <a:ea typeface="Sarasa Fixed SC" panose="02000509000000000000"/>
              </a:rPr>
              <a:t>LAnd</a:t>
            </a:r>
            <a:r>
              <a:rPr lang="en-US" altLang="zh-CN" dirty="0">
                <a:solidFill>
                  <a:schemeClr val="bg1"/>
                </a:solidFill>
                <a:latin typeface="Consolas" panose="020B0609020204030204" pitchFamily="49" charset="0"/>
                <a:ea typeface="Sarasa Fixed SC" panose="02000509000000000000"/>
              </a:rPr>
              <a:t> &gt; Eq &gt; Rel &gt; Add &gt; Mul &gt; Unary</a:t>
            </a:r>
            <a:endParaRPr lang="zh-CN" altLang="en-US" dirty="0">
              <a:solidFill>
                <a:schemeClr val="bg1"/>
              </a:solidFill>
              <a:latin typeface="Consolas" panose="020B0609020204030204" pitchFamily="49" charset="0"/>
              <a:ea typeface="Sarasa Fixed SC" panose="02000509000000000000"/>
            </a:endParaRPr>
          </a:p>
        </p:txBody>
      </p:sp>
    </p:spTree>
    <p:extLst>
      <p:ext uri="{BB962C8B-B14F-4D97-AF65-F5344CB8AC3E}">
        <p14:creationId xmlns:p14="http://schemas.microsoft.com/office/powerpoint/2010/main" val="2355371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7465799" cy="646331"/>
            <a:chOff x="550863" y="372761"/>
            <a:chExt cx="7465799" cy="646641"/>
          </a:xfrm>
        </p:grpSpPr>
        <p:sp>
          <p:nvSpPr>
            <p:cNvPr id="13337" name="TextBox 52"/>
            <p:cNvSpPr/>
            <p:nvPr/>
          </p:nvSpPr>
          <p:spPr>
            <a:xfrm>
              <a:off x="1392238" y="372761"/>
              <a:ext cx="6624424"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语法分析</a:t>
              </a: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 </a:t>
              </a:r>
              <a:r>
                <a:rPr lang="en-US" altLang="zh-CN" sz="3600" b="1" dirty="0" err="1">
                  <a:solidFill>
                    <a:schemeClr val="bg1"/>
                  </a:solidFill>
                  <a:latin typeface="黑体" panose="02010609060101010101" charset="-122"/>
                  <a:ea typeface="黑体" panose="02010609060101010101" charset="-122"/>
                  <a:sym typeface="微软雅黑" panose="020B0503020204020204" pitchFamily="34" charset="-122"/>
                </a:rPr>
                <a:t>LVal</a:t>
              </a: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 or Exp?</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sp>
        <p:nvSpPr>
          <p:cNvPr id="2" name="Content Placeholder 2">
            <a:extLst>
              <a:ext uri="{FF2B5EF4-FFF2-40B4-BE49-F238E27FC236}">
                <a16:creationId xmlns:a16="http://schemas.microsoft.com/office/drawing/2014/main" id="{C7F01035-46FB-B623-ED07-0972B559847F}"/>
              </a:ext>
            </a:extLst>
          </p:cNvPr>
          <p:cNvSpPr>
            <a:spLocks noGrp="1"/>
          </p:cNvSpPr>
          <p:nvPr>
            <p:ph idx="1"/>
          </p:nvPr>
        </p:nvSpPr>
        <p:spPr>
          <a:xfrm>
            <a:off x="838200" y="1825625"/>
            <a:ext cx="10515600" cy="4351338"/>
          </a:xfrm>
        </p:spPr>
        <p:txBody>
          <a:bodyPr/>
          <a:lstStyle/>
          <a:p>
            <a:r>
              <a:rPr lang="zh-CN" altLang="en-US" dirty="0">
                <a:solidFill>
                  <a:schemeClr val="bg1"/>
                </a:solidFill>
                <a:latin typeface="Consolas" panose="020B0609020204030204" pitchFamily="49" charset="0"/>
                <a:ea typeface="Sarasa Fixed SC" panose="02000509000000000000"/>
              </a:rPr>
              <a:t>两种 </a:t>
            </a:r>
            <a:r>
              <a:rPr lang="en-US" altLang="zh-CN" dirty="0" err="1">
                <a:solidFill>
                  <a:schemeClr val="bg1"/>
                </a:solidFill>
                <a:latin typeface="Consolas" panose="020B0609020204030204" pitchFamily="49" charset="0"/>
                <a:ea typeface="Sarasa Fixed SC" panose="02000509000000000000"/>
              </a:rPr>
              <a:t>Stmt</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的开头均为非终结符</a:t>
            </a:r>
            <a:endParaRPr lang="en-US" altLang="zh-CN" dirty="0">
              <a:solidFill>
                <a:schemeClr val="bg1"/>
              </a:solidFill>
              <a:latin typeface="Consolas" panose="020B0609020204030204" pitchFamily="49" charset="0"/>
              <a:ea typeface="Sarasa Fixed SC" panose="02000509000000000000"/>
            </a:endParaRPr>
          </a:p>
          <a:p>
            <a:pPr lvl="1"/>
            <a:r>
              <a:rPr lang="zh-CN" altLang="en-US" dirty="0">
                <a:solidFill>
                  <a:schemeClr val="bg1"/>
                </a:solidFill>
                <a:latin typeface="Consolas" panose="020B0609020204030204" pitchFamily="49" charset="0"/>
                <a:ea typeface="Sarasa Fixed SC" panose="02000509000000000000"/>
              </a:rPr>
              <a:t>无法确定预读符号的数量</a:t>
            </a:r>
            <a:endParaRPr lang="en-US" altLang="zh-CN" dirty="0">
              <a:solidFill>
                <a:schemeClr val="bg1"/>
              </a:solidFill>
              <a:latin typeface="Consolas" panose="020B0609020204030204" pitchFamily="49" charset="0"/>
              <a:ea typeface="Sarasa Fixed SC" panose="02000509000000000000"/>
            </a:endParaRPr>
          </a:p>
          <a:p>
            <a:pPr lvl="1"/>
            <a:endParaRPr lang="en-US" dirty="0">
              <a:solidFill>
                <a:schemeClr val="bg1"/>
              </a:solidFill>
              <a:latin typeface="Consolas" panose="020B0609020204030204" pitchFamily="49" charset="0"/>
              <a:ea typeface="Sarasa Fixed SC" panose="02000509000000000000"/>
            </a:endParaRPr>
          </a:p>
          <a:p>
            <a:r>
              <a:rPr lang="zh-CN" altLang="en-US" dirty="0">
                <a:solidFill>
                  <a:schemeClr val="bg1"/>
                </a:solidFill>
                <a:latin typeface="Consolas" panose="020B0609020204030204" pitchFamily="49" charset="0"/>
                <a:ea typeface="Sarasa Fixed SC" panose="02000509000000000000"/>
              </a:rPr>
              <a:t>注意到 </a:t>
            </a:r>
            <a:r>
              <a:rPr lang="en-US" altLang="zh-CN" dirty="0" err="1">
                <a:solidFill>
                  <a:schemeClr val="bg1"/>
                </a:solidFill>
                <a:latin typeface="Consolas" panose="020B0609020204030204" pitchFamily="49" charset="0"/>
                <a:ea typeface="Sarasa Fixed SC" panose="02000509000000000000"/>
              </a:rPr>
              <a:t>LVal</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是 </a:t>
            </a:r>
            <a:r>
              <a:rPr lang="en-US" altLang="zh-CN" dirty="0">
                <a:solidFill>
                  <a:schemeClr val="bg1"/>
                </a:solidFill>
                <a:latin typeface="Consolas" panose="020B0609020204030204" pitchFamily="49" charset="0"/>
                <a:ea typeface="Sarasa Fixed SC" panose="02000509000000000000"/>
              </a:rPr>
              <a:t>“</a:t>
            </a:r>
            <a:r>
              <a:rPr lang="zh-CN" altLang="en-US" dirty="0">
                <a:solidFill>
                  <a:schemeClr val="bg1"/>
                </a:solidFill>
                <a:latin typeface="Consolas" panose="020B0609020204030204" pitchFamily="49" charset="0"/>
                <a:ea typeface="Sarasa Fixed SC" panose="02000509000000000000"/>
              </a:rPr>
              <a:t>包含</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在 </a:t>
            </a:r>
            <a:r>
              <a:rPr lang="en-US" altLang="zh-CN" dirty="0">
                <a:solidFill>
                  <a:schemeClr val="bg1"/>
                </a:solidFill>
                <a:latin typeface="Consolas" panose="020B0609020204030204" pitchFamily="49" charset="0"/>
                <a:ea typeface="Sarasa Fixed SC" panose="02000509000000000000"/>
              </a:rPr>
              <a:t>Exp </a:t>
            </a:r>
            <a:r>
              <a:rPr lang="zh-CN" altLang="en-US" dirty="0">
                <a:solidFill>
                  <a:schemeClr val="bg1"/>
                </a:solidFill>
                <a:latin typeface="Consolas" panose="020B0609020204030204" pitchFamily="49" charset="0"/>
                <a:ea typeface="Sarasa Fixed SC" panose="02000509000000000000"/>
              </a:rPr>
              <a:t>中的</a:t>
            </a:r>
            <a:endParaRPr lang="en-US" altLang="zh-CN" dirty="0">
              <a:solidFill>
                <a:schemeClr val="bg1"/>
              </a:solidFill>
              <a:latin typeface="Consolas" panose="020B0609020204030204" pitchFamily="49" charset="0"/>
              <a:ea typeface="Sarasa Fixed SC" panose="02000509000000000000"/>
            </a:endParaRPr>
          </a:p>
          <a:p>
            <a:pPr lvl="1"/>
            <a:r>
              <a:rPr lang="zh-CN" altLang="en-US" dirty="0">
                <a:solidFill>
                  <a:schemeClr val="bg1"/>
                </a:solidFill>
                <a:latin typeface="Consolas" panose="020B0609020204030204" pitchFamily="49" charset="0"/>
                <a:ea typeface="Sarasa Fixed SC" panose="02000509000000000000"/>
              </a:rPr>
              <a:t>将 </a:t>
            </a:r>
            <a:r>
              <a:rPr lang="en-US" altLang="zh-CN" dirty="0" err="1">
                <a:solidFill>
                  <a:schemeClr val="bg1"/>
                </a:solidFill>
                <a:latin typeface="Consolas" panose="020B0609020204030204" pitchFamily="49" charset="0"/>
                <a:ea typeface="Sarasa Fixed SC" panose="02000509000000000000"/>
              </a:rPr>
              <a:t>LVal</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改写</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为 </a:t>
            </a:r>
            <a:r>
              <a:rPr lang="en-US" altLang="zh-CN" dirty="0">
                <a:solidFill>
                  <a:schemeClr val="bg1"/>
                </a:solidFill>
                <a:latin typeface="Consolas" panose="020B0609020204030204" pitchFamily="49" charset="0"/>
                <a:ea typeface="Sarasa Fixed SC" panose="02000509000000000000"/>
              </a:rPr>
              <a:t>Exp</a:t>
            </a:r>
          </a:p>
          <a:p>
            <a:pPr lvl="1"/>
            <a:r>
              <a:rPr lang="en-US" dirty="0" err="1">
                <a:solidFill>
                  <a:schemeClr val="bg1"/>
                </a:solidFill>
                <a:latin typeface="Consolas" panose="020B0609020204030204" pitchFamily="49" charset="0"/>
                <a:ea typeface="Sarasa Fixed SC" panose="02000509000000000000"/>
              </a:rPr>
              <a:t>Stmt</a:t>
            </a:r>
            <a:r>
              <a:rPr lang="en-US" dirty="0">
                <a:solidFill>
                  <a:schemeClr val="bg1"/>
                </a:solidFill>
                <a:latin typeface="Consolas" panose="020B0609020204030204" pitchFamily="49" charset="0"/>
                <a:ea typeface="Sarasa Fixed SC" panose="02000509000000000000"/>
              </a:rPr>
              <a:t> := </a:t>
            </a:r>
            <a:r>
              <a:rPr lang="en-US" u="sng" dirty="0">
                <a:solidFill>
                  <a:schemeClr val="bg1"/>
                </a:solidFill>
                <a:latin typeface="Consolas" panose="020B0609020204030204" pitchFamily="49" charset="0"/>
                <a:ea typeface="Sarasa Fixed SC" panose="02000509000000000000"/>
              </a:rPr>
              <a:t>Exp</a:t>
            </a:r>
            <a:r>
              <a:rPr lang="en-US" dirty="0">
                <a:solidFill>
                  <a:schemeClr val="bg1"/>
                </a:solidFill>
                <a:latin typeface="Consolas" panose="020B0609020204030204" pitchFamily="49" charset="0"/>
                <a:ea typeface="Sarasa Fixed SC" panose="02000509000000000000"/>
              </a:rPr>
              <a:t> [ </a:t>
            </a:r>
            <a:r>
              <a:rPr lang="en-US" altLang="zh-CN" dirty="0">
                <a:solidFill>
                  <a:schemeClr val="bg1"/>
                </a:solidFill>
                <a:latin typeface="Consolas" panose="020B0609020204030204" pitchFamily="49" charset="0"/>
                <a:ea typeface="Sarasa Fixed SC" panose="02000509000000000000"/>
              </a:rPr>
              <a:t>'=' Exp ]</a:t>
            </a:r>
            <a:endParaRPr lang="en-US" dirty="0">
              <a:solidFill>
                <a:schemeClr val="bg1"/>
              </a:solidFill>
              <a:latin typeface="Consolas" panose="020B0609020204030204" pitchFamily="49" charset="0"/>
              <a:ea typeface="Sarasa Fixed SC" panose="02000509000000000000"/>
            </a:endParaRPr>
          </a:p>
          <a:p>
            <a:endParaRPr lang="en-US" dirty="0">
              <a:solidFill>
                <a:schemeClr val="bg1"/>
              </a:solidFill>
              <a:latin typeface="Consolas" panose="020B0609020204030204" pitchFamily="49" charset="0"/>
              <a:ea typeface="Sarasa Fixed SC" panose="02000509000000000000"/>
            </a:endParaRPr>
          </a:p>
          <a:p>
            <a:r>
              <a:rPr lang="zh-CN" altLang="en-US" dirty="0">
                <a:solidFill>
                  <a:schemeClr val="bg1"/>
                </a:solidFill>
                <a:latin typeface="Consolas" panose="020B0609020204030204" pitchFamily="49" charset="0"/>
                <a:ea typeface="Sarasa Fixed SC" panose="02000509000000000000"/>
              </a:rPr>
              <a:t>如果第一个 </a:t>
            </a:r>
            <a:r>
              <a:rPr lang="en-US" altLang="zh-CN" dirty="0">
                <a:solidFill>
                  <a:schemeClr val="bg1"/>
                </a:solidFill>
                <a:latin typeface="Consolas" panose="020B0609020204030204" pitchFamily="49" charset="0"/>
                <a:ea typeface="Sarasa Fixed SC" panose="02000509000000000000"/>
              </a:rPr>
              <a:t>Exp </a:t>
            </a:r>
            <a:r>
              <a:rPr lang="zh-CN" altLang="en-US" dirty="0">
                <a:solidFill>
                  <a:schemeClr val="bg1"/>
                </a:solidFill>
                <a:latin typeface="Consolas" panose="020B0609020204030204" pitchFamily="49" charset="0"/>
                <a:ea typeface="Sarasa Fixed SC" panose="02000509000000000000"/>
              </a:rPr>
              <a:t>后有赋值号 </a:t>
            </a:r>
            <a:r>
              <a:rPr lang="en-US" altLang="zh-CN" dirty="0">
                <a:solidFill>
                  <a:schemeClr val="bg1"/>
                </a:solidFill>
                <a:latin typeface="Consolas" panose="020B0609020204030204" pitchFamily="49" charset="0"/>
                <a:ea typeface="Sarasa Fixed SC" panose="02000509000000000000"/>
              </a:rPr>
              <a:t>‘=’ </a:t>
            </a:r>
          </a:p>
          <a:p>
            <a:pPr lvl="1"/>
            <a:r>
              <a:rPr lang="zh-CN" altLang="en-US" dirty="0">
                <a:solidFill>
                  <a:schemeClr val="bg1"/>
                </a:solidFill>
                <a:latin typeface="Consolas" panose="020B0609020204030204" pitchFamily="49" charset="0"/>
                <a:ea typeface="Sarasa Fixed SC" panose="02000509000000000000"/>
              </a:rPr>
              <a:t>检测 </a:t>
            </a:r>
            <a:r>
              <a:rPr lang="en-US" altLang="zh-CN" dirty="0">
                <a:solidFill>
                  <a:schemeClr val="bg1"/>
                </a:solidFill>
                <a:latin typeface="Consolas" panose="020B0609020204030204" pitchFamily="49" charset="0"/>
                <a:ea typeface="Sarasa Fixed SC" panose="02000509000000000000"/>
              </a:rPr>
              <a:t>Exp </a:t>
            </a:r>
            <a:r>
              <a:rPr lang="zh-CN" altLang="en-US" dirty="0">
                <a:solidFill>
                  <a:schemeClr val="bg1"/>
                </a:solidFill>
                <a:latin typeface="Consolas" panose="020B0609020204030204" pitchFamily="49" charset="0"/>
                <a:ea typeface="Sarasa Fixed SC" panose="02000509000000000000"/>
              </a:rPr>
              <a:t>是否为单一 </a:t>
            </a:r>
            <a:r>
              <a:rPr lang="en-US" altLang="zh-CN" dirty="0" err="1">
                <a:solidFill>
                  <a:schemeClr val="bg1"/>
                </a:solidFill>
                <a:latin typeface="Consolas" panose="020B0609020204030204" pitchFamily="49" charset="0"/>
                <a:ea typeface="Sarasa Fixed SC" panose="02000509000000000000"/>
              </a:rPr>
              <a:t>LVal</a:t>
            </a:r>
            <a:r>
              <a:rPr lang="en-US" altLang="zh-CN" dirty="0">
                <a:solidFill>
                  <a:schemeClr val="bg1"/>
                </a:solidFill>
                <a:latin typeface="Consolas" panose="020B0609020204030204" pitchFamily="49" charset="0"/>
                <a:ea typeface="Sarasa Fixed SC" panose="02000509000000000000"/>
              </a:rPr>
              <a:t> </a:t>
            </a:r>
            <a:r>
              <a:rPr lang="zh-CN" altLang="en-US" dirty="0">
                <a:solidFill>
                  <a:schemeClr val="bg1"/>
                </a:solidFill>
                <a:latin typeface="Consolas" panose="020B0609020204030204" pitchFamily="49" charset="0"/>
                <a:ea typeface="Sarasa Fixed SC" panose="02000509000000000000"/>
              </a:rPr>
              <a:t>，提取出 </a:t>
            </a:r>
            <a:r>
              <a:rPr lang="en-US" altLang="zh-CN" dirty="0" err="1">
                <a:solidFill>
                  <a:schemeClr val="bg1"/>
                </a:solidFill>
                <a:latin typeface="Consolas" panose="020B0609020204030204" pitchFamily="49" charset="0"/>
                <a:ea typeface="Sarasa Fixed SC" panose="02000509000000000000"/>
              </a:rPr>
              <a:t>LVal</a:t>
            </a:r>
            <a:endParaRPr lang="en-US" altLang="zh-CN" dirty="0">
              <a:solidFill>
                <a:schemeClr val="bg1"/>
              </a:solidFill>
              <a:latin typeface="Consolas" panose="020B0609020204030204" pitchFamily="49" charset="0"/>
              <a:ea typeface="Sarasa Fixed SC" panose="02000509000000000000"/>
            </a:endParaRPr>
          </a:p>
        </p:txBody>
      </p:sp>
      <p:sp>
        <p:nvSpPr>
          <p:cNvPr id="3" name="文本框 2">
            <a:extLst>
              <a:ext uri="{FF2B5EF4-FFF2-40B4-BE49-F238E27FC236}">
                <a16:creationId xmlns:a16="http://schemas.microsoft.com/office/drawing/2014/main" id="{2D7BCA78-E4F4-6F3E-11C3-2F8FAFB299B2}"/>
              </a:ext>
            </a:extLst>
          </p:cNvPr>
          <p:cNvSpPr txBox="1"/>
          <p:nvPr/>
        </p:nvSpPr>
        <p:spPr>
          <a:xfrm>
            <a:off x="6096000" y="994628"/>
            <a:ext cx="4777154" cy="830997"/>
          </a:xfrm>
          <a:prstGeom prst="rect">
            <a:avLst/>
          </a:prstGeom>
          <a:noFill/>
        </p:spPr>
        <p:txBody>
          <a:bodyPr wrap="square" rtlCol="0">
            <a:spAutoFit/>
          </a:bodyPr>
          <a:lstStyle/>
          <a:p>
            <a:r>
              <a:rPr lang="en-US" altLang="zh-CN" sz="2400" dirty="0" err="1">
                <a:solidFill>
                  <a:schemeClr val="bg1"/>
                </a:solidFill>
                <a:latin typeface="Consolas" panose="020B0609020204030204" pitchFamily="49" charset="0"/>
              </a:rPr>
              <a:t>Stmt</a:t>
            </a:r>
            <a:r>
              <a:rPr lang="en-US" altLang="zh-CN" sz="2400" dirty="0">
                <a:solidFill>
                  <a:schemeClr val="bg1"/>
                </a:solidFill>
                <a:latin typeface="Consolas" panose="020B0609020204030204" pitchFamily="49" charset="0"/>
              </a:rPr>
              <a:t> := </a:t>
            </a:r>
            <a:r>
              <a:rPr lang="en-US" altLang="zh-CN" sz="2400" dirty="0" err="1">
                <a:solidFill>
                  <a:schemeClr val="bg1"/>
                </a:solidFill>
                <a:latin typeface="Consolas" panose="020B0609020204030204" pitchFamily="49" charset="0"/>
              </a:rPr>
              <a:t>LVal</a:t>
            </a:r>
            <a:r>
              <a:rPr lang="en-US" altLang="zh-CN" sz="2400" dirty="0">
                <a:solidFill>
                  <a:schemeClr val="bg1"/>
                </a:solidFill>
                <a:latin typeface="Consolas" panose="020B0609020204030204" pitchFamily="49" charset="0"/>
              </a:rPr>
              <a:t> '=' Exp</a:t>
            </a:r>
          </a:p>
          <a:p>
            <a:r>
              <a:rPr lang="en-US" altLang="zh-CN" sz="2400" dirty="0">
                <a:solidFill>
                  <a:schemeClr val="bg1"/>
                </a:solidFill>
                <a:latin typeface="Consolas" panose="020B0609020204030204" pitchFamily="49" charset="0"/>
              </a:rPr>
              <a:t>      | Exp</a:t>
            </a:r>
            <a:endParaRPr lang="zh-CN" altLang="en-US" sz="24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31288717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LLVM IR</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介绍</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pic>
        <p:nvPicPr>
          <p:cNvPr id="2" name="Picture 4">
            <a:extLst>
              <a:ext uri="{FF2B5EF4-FFF2-40B4-BE49-F238E27FC236}">
                <a16:creationId xmlns:a16="http://schemas.microsoft.com/office/drawing/2014/main" id="{D26DEF3B-8CD6-76B4-E442-9DFED801AE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6602" y="1521380"/>
            <a:ext cx="9218796" cy="4971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3133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67"/>
          <p:cNvSpPr txBox="1"/>
          <p:nvPr/>
        </p:nvSpPr>
        <p:spPr>
          <a:xfrm>
            <a:off x="11701463" y="6442075"/>
            <a:ext cx="885825" cy="377825"/>
          </a:xfrm>
          <a:prstGeom prst="rect">
            <a:avLst/>
          </a:prstGeom>
          <a:noFill/>
          <a:ln w="9525">
            <a:noFill/>
          </a:ln>
        </p:spPr>
        <p:txBody>
          <a:bodyPr>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50000"/>
              </a:lnSpc>
              <a:spcBef>
                <a:spcPct val="0"/>
              </a:spcBef>
              <a:buFontTx/>
              <a:buNone/>
            </a:pPr>
            <a:r>
              <a:rPr lang="en-US" altLang="zh-CN" sz="1400" dirty="0">
                <a:solidFill>
                  <a:schemeClr val="bg1"/>
                </a:solidFill>
                <a:latin typeface="微软雅黑" panose="020B0503020204020204" pitchFamily="34" charset="-122"/>
                <a:ea typeface="微软雅黑" panose="020B0503020204020204" pitchFamily="34" charset="-122"/>
              </a:rPr>
              <a:t>03</a:t>
            </a:r>
            <a:endParaRPr lang="zh-CN" altLang="en-US" sz="1400" dirty="0">
              <a:solidFill>
                <a:schemeClr val="bg1"/>
              </a:solidFill>
              <a:latin typeface="微软雅黑" panose="020B0503020204020204" pitchFamily="34" charset="-122"/>
              <a:ea typeface="微软雅黑" panose="020B0503020204020204" pitchFamily="34" charset="-122"/>
            </a:endParaRPr>
          </a:p>
        </p:txBody>
      </p:sp>
      <p:grpSp>
        <p:nvGrpSpPr>
          <p:cNvPr id="13335" name="组合 8"/>
          <p:cNvGrpSpPr/>
          <p:nvPr/>
        </p:nvGrpSpPr>
        <p:grpSpPr>
          <a:xfrm>
            <a:off x="286385" y="365760"/>
            <a:ext cx="5593591" cy="646331"/>
            <a:chOff x="550863" y="372761"/>
            <a:chExt cx="5593591" cy="646641"/>
          </a:xfrm>
        </p:grpSpPr>
        <p:sp>
          <p:nvSpPr>
            <p:cNvPr id="13337" name="TextBox 52"/>
            <p:cNvSpPr/>
            <p:nvPr/>
          </p:nvSpPr>
          <p:spPr>
            <a:xfrm>
              <a:off x="1392238" y="372761"/>
              <a:ext cx="4752216" cy="646641"/>
            </a:xfrm>
            <a:prstGeom prst="rect">
              <a:avLst/>
            </a:prstGeom>
            <a:noFill/>
            <a:ln w="9525">
              <a:noFill/>
            </a:ln>
          </p:spPr>
          <p:txBody>
            <a:bodyPr wrap="square">
              <a:spAutoFit/>
            </a:bodyPr>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eaLnBrk="1" hangingPunct="1">
                <a:lnSpc>
                  <a:spcPct val="100000"/>
                </a:lnSpc>
                <a:spcBef>
                  <a:spcPct val="0"/>
                </a:spcBef>
                <a:buNone/>
              </a:pPr>
              <a:r>
                <a:rPr lang="en-US" altLang="zh-CN" sz="3600" b="1" dirty="0">
                  <a:solidFill>
                    <a:schemeClr val="bg1"/>
                  </a:solidFill>
                  <a:latin typeface="黑体" panose="02010609060101010101" charset="-122"/>
                  <a:ea typeface="黑体" panose="02010609060101010101" charset="-122"/>
                  <a:sym typeface="微软雅黑" panose="020B0503020204020204" pitchFamily="34" charset="-122"/>
                </a:rPr>
                <a:t>LLVM IR</a:t>
              </a:r>
              <a:r>
                <a:rPr lang="zh-CN" altLang="en-US" sz="3600" b="1" dirty="0">
                  <a:solidFill>
                    <a:schemeClr val="bg1"/>
                  </a:solidFill>
                  <a:latin typeface="黑体" panose="02010609060101010101" charset="-122"/>
                  <a:ea typeface="黑体" panose="02010609060101010101" charset="-122"/>
                  <a:sym typeface="微软雅黑" panose="020B0503020204020204" pitchFamily="34" charset="-122"/>
                </a:rPr>
                <a:t>介绍</a:t>
              </a:r>
              <a:endParaRPr lang="zh-CN" altLang="en-US" sz="3600"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3338" name="矩形 53"/>
            <p:cNvSpPr/>
            <p:nvPr/>
          </p:nvSpPr>
          <p:spPr>
            <a:xfrm>
              <a:off x="841375" y="373063"/>
              <a:ext cx="384175" cy="393700"/>
            </a:xfrm>
            <a:prstGeom prst="rect">
              <a:avLst/>
            </a:prstGeom>
            <a:solidFill>
              <a:schemeClr val="bg1"/>
            </a:solidFill>
            <a:ln w="9525">
              <a:noFill/>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b="1"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13339" name="矩形 54"/>
            <p:cNvSpPr/>
            <p:nvPr/>
          </p:nvSpPr>
          <p:spPr>
            <a:xfrm>
              <a:off x="550863" y="525463"/>
              <a:ext cx="481012" cy="479425"/>
            </a:xfrm>
            <a:prstGeom prst="rect">
              <a:avLst/>
            </a:prstGeom>
            <a:noFill/>
            <a:ln w="2540" cap="flat" cmpd="sng">
              <a:solidFill>
                <a:schemeClr val="bg2"/>
              </a:solidFill>
              <a:prstDash val="solid"/>
              <a:bevel/>
              <a:headEnd type="none" w="med" len="med"/>
              <a:tailEnd type="none" w="med" len="med"/>
            </a:ln>
          </p:spPr>
          <p:txBody>
            <a:bodyPr anchor="ctr" anchorCtr="0"/>
            <a:lst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stStyle>
            <a:p>
              <a:pPr marL="0" lvl="0" indent="0" algn="ctr" eaLnBrk="1" hangingPunct="1">
                <a:lnSpc>
                  <a:spcPct val="100000"/>
                </a:lnSpc>
                <a:spcBef>
                  <a:spcPct val="0"/>
                </a:spcBef>
                <a:buNone/>
              </a:pPr>
              <a:endParaRPr lang="zh-CN" altLang="zh-CN" sz="2400" dirty="0">
                <a:solidFill>
                  <a:srgbClr val="FFFFFF"/>
                </a:solidFill>
                <a:latin typeface="微软雅黑" panose="020B0503020204020204" pitchFamily="34" charset="-122"/>
                <a:ea typeface="微软雅黑" panose="020B0503020204020204" pitchFamily="34" charset="-122"/>
                <a:sym typeface="宋体" panose="02010600030101010101" pitchFamily="2" charset="-122"/>
              </a:endParaRPr>
            </a:p>
          </p:txBody>
        </p:sp>
      </p:grpSp>
      <p:pic>
        <p:nvPicPr>
          <p:cNvPr id="2" name="Picture 2">
            <a:extLst>
              <a:ext uri="{FF2B5EF4-FFF2-40B4-BE49-F238E27FC236}">
                <a16:creationId xmlns:a16="http://schemas.microsoft.com/office/drawing/2014/main" id="{BA8C28C1-E43E-DEEB-264A-2F1B5283BDE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5739" y="2125623"/>
            <a:ext cx="11049000" cy="3875782"/>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535245100"/>
      </p:ext>
    </p:extLst>
  </p:cSld>
  <p:clrMapOvr>
    <a:masterClrMapping/>
  </p:clrMapOvr>
</p:sld>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9525">
          <a:solidFill>
            <a:schemeClr val="bg1"/>
          </a:solidFill>
        </a:ln>
      </a:spPr>
      <a:bodyPr>
        <a:spAutoFit/>
      </a:bodyPr>
      <a:lstStyle>
        <a:defPPr marL="0" lvl="0" indent="0" eaLnBrk="1" hangingPunct="1">
          <a:lnSpc>
            <a:spcPct val="100000"/>
          </a:lnSpc>
          <a:spcBef>
            <a:spcPct val="0"/>
          </a:spcBef>
          <a:buNone/>
          <a:defRPr lang="zh-CN" altLang="en-US" b="1" dirty="0">
            <a:solidFill>
              <a:schemeClr val="bg1"/>
            </a:solidFill>
            <a:latin typeface="微软雅黑" panose="020B0503020204020204" pitchFamily="34" charset="-122"/>
            <a:ea typeface="微软雅黑" panose="020B0503020204020204" pitchFamily="34" charset="-122"/>
            <a:sym typeface="微软雅黑" panose="020B0503020204020204" pitchFamily="34" charset="-122"/>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s:customData xmlns="http://www.wps.cn/officeDocument/2013/wpsCustomData" xmlns:s="http://www.wps.cn/officeDocument/2013/wpsCustomData">
  <extobjs>
    <extobj name="334E55B0-647D-440b-865C-3EC943EB4CBC-1">
      <extobjdata type="334E55B0-647D-440b-865C-3EC943EB4CBC" data="ewoJIkltZ1NldHRpbmdKc29uIiA6ICJ7XCJkcGlcIjpcIjYwMFwiLFwiZm9ybWF0XCI6XCJQTkdcIixcInRyYW5zcGFyZW50XCI6dHJ1ZSxcImF1dG9cIjp0cnVlfSIsCgkiTGF0ZXgiIDogIlhGc2dlRDFjWm5KaFkzc3hNREkwWEhScGJXVnpJR1JsWjNKbFpYMTdYR0ZzY0doaFhudHNiMjl3UTI5MWJuUmxjazltS0c1dlpHVXBmWDBzWEhOd1lXTmxJQ2hwWmloc2FYWmxVbUZ1WjJVb2JtOWtaU2tnWEd4bElEUXBMRnh6Y0dGalpTQjRQVEFwWEYwPSIsCgkiTGF0ZXhJbWdCYXNlNjQiIDogImlWQk9SdzBLR2dvQUFBQU5TVWhFVWdBQUNGRUFBQUN1QkFNQUFBQUdwaDJNQUFBQU1GQk1WRVgvLy84QUFBQUFBQUFBQUFBQUFBQUFBQUFBQUFBQUFBQUFBQUFBQUFBQUFBQUFBQUFBQUFBQUFBQUFBQUFBQUFBdjNhQjdBQUFBRDNSU1RsTUFJb203M1dhclZETHZkaENaUk0zNzVuWDlBQUFBQ1hCSVdYTUFBQTdFQUFBT3hBR1ZLdzRiQUFBZ0FFbEVRVlI0QWUxOURaUnNWMVhtN2Y5K3IxNi9ibEdZQ2FOVXUyQmNvbWkxR0ZGQXFXWVJrSWlrR2xCbUhCaXJYVVIrRkZJdFlkU01McXJXNE9nQ2xINGtqNThReVcwWlJtVllZN1VRSWttWVZDc01vaE5UN1FKbFdQeFVPYkRRaUZKUDBnbXBKUFNaYjUvL2MrNjk5ZGRWci91UmM5WjdmYy9QM3Z1Y3ZlL2QrK3l6ejdtM29paWtUQWw4K05QdmVkazlEMmMyaDRZZ2dTQ0JJSUVvT3NNbzNSOUVFU1FRSlBCTktZR1pCOGZEMWlsdUtlNGJEN0ZBSlVnZ1NHQ3NFbmpqVzMxeUgvcG82ZWFuMWR6YTNJdnY2VjcxaWwyM1VwWUs5NlpXRDEyNTlKN3ZpaG43bDZIeEFrS1FRSkRBeENXd3hMN3U5ZkVHeGc3d2I4T3VYaXJ5K2Q2dGxBQ0w3TkFHUFZJZWJzVzVJeEVJeUVFQ1FRS1RrRUN1NlZ1S1c5bkJTNkxjNjlsaHpmUTNWV0dIcjM0R2pFVjN4MVNxM094NExjV21vaHV1UVFKQkFpZEZBcm4zTWM5U1RNVnNoMFozSGJNQ0JtOWt6MGJWWElleGU1TUxrTUlZTFVXRE1jZVhvWkdFRkNRUUpIRE1FbmcwTFNyYzFjY2JaVmxaREJyaGdyUWFwd0g5VG4vSVUyeU1scUxLMklyZlFTZ0hDUVFKSEtjRWZ2MmpKV2krWnlseTBxV0lvbTFqUXJhN05USFFGdFlmdmlhZkhhZWxhTEx1Y1lvazlCMGtFQ1NRa0VBVFZ1TDZ4M21XNHF4MkVPQkExQVJPTGxiYkl3dEF1Y2tqVkIrbnBTaUY0eFNlZUVNeFNPQzRKZkFYVi96VHY0L2dFVGlyanpyN2hocFh6Tm9pTzgvMlZWMGxjVElLaXc5dFhCVFV5TmNjczZNakk1TUppRUVDUVFKamxvQnZLV0sycm5xb0t4dXliUTVZTjJBWHRObmdnR2Z2SDZPbGdNOFNqbE1vK1lkcmtNQUprb0JuS2FhWjJQbWdFZVpWektENGtCNHdIYmh1NnhKbHlzOGNvNlVBK1hNTzlWQUlFZ2dTT0JFUzhDd0ZUajdWMUxobWxmdkFObFZWdEFoTDRjejZPZmJtTVZvS2RHbjYwcDJHVEpCQWtNQnhTOEN6RkMzRzlJZ3d3VzlTQVV1Q2Y5U1ZNV1BPV3g0ekR5TzJNTFl6bW8xd25FSkxPbVNDQkU2U0JEeExnYk9ZZW5UWS9MaEFCV2ZGVWZUc1F2bmNPQzFGTlJ5bjBPSVBtU0NCa3lRQnoxTFlXeHZ3SmZneHpSbG03VWdVVUxER240djN4Mmtwd25FS1M3WWhHeVJ3Z2lUZ1dnb1lCN1BQZ1pnRS8xWUVRSmgrVzdTTXdxNFovOHpEVVphbHVIM0RnSW5jNHAvN05YNDVIS2Z3SlJMS1FRSW5Rd0t1cGNEV3g5ZjB1R0FDK0lGSnNoUjZUVkpGWVVXRFJOV2JNaTFGSmZGSm1wWnRZd3dOazBPUFRoREV0SVJja0VDUXdMRkt3TFVVS0ZtcUt0MkhlVnkxMXBPbHFPa1I1K0t0YkV2aGIyTXNPZDZJcG1GbDROSThZQlZETmtnZ1NPQ2tTTUMxRk12T2lVMFloWDJNRXhwdURtNldVVENyajNsWWtLelZ4NTNHdkFobVczM1BYeUoyZXVHa0NDYU1JMGdnU01DU2dHc3A4cFpOaUtLWXNWVUNiVnJIc2R5SVpnc3ZnV1JaaWx6SmRTcGdjRGFzanQzc0wxOTUrSm9vd25HS05iditzZGZFNS8vS3JrRCtVZmQwbjJhcUZwNTZ3NS95MHVldVBIeUZxVVp1NnZmdjZmN2t2bE1WcGRGeklVSXBTQ0JJSUZVQ3JxVm9PZTUvU1I2b1dIejhkMnJjb2d4ZWlBb3NQakl0UmVRNUZUMWNDbndsbzF0aVQ0OGFsa2tDNFNmd2oyODlYL2RObVU4eWRpTjdCeHlkR3E5dWRtTnV6YjdBV0luOUhhOFNmejZBd1pmWWdXMHFVdWxaS0NFYkpCQWtrQ2tCMTFLVW5ST1lVRFpuaWljaXNiMDdjb2EyUkxKOGlpalhzZEY3dVJSMTl2Qks5S21EM2FvVEEybXllMThRVGRVZFQrUng3R0FyK2dEYm1JcjVic3laZzlvMDdkYWNZWCsvRzMyaHU2dlovQWhqUDdRU1BkWmU3K0RyWGtsNkdpRmtnZ1NDQkhwSndMVVVkZDlTckh1NGRKcmJ2SHZhb2hkQ01pMEZuQXE5dVJwRlBWeUtEN0tER2dnVjIwMzdyQVkrcFVXMXVaSVY1SndUNjZIdHI4dFQ1N1Q2aVdGS0t1L0djcU5pVmp2WXcva0g0RWEzV05IWE5Ib0VFMUtRUUpCQWZ3bTRsZ0txYXIzVkFaL2luRWNCS21qVmxUYlFuRzBwYktjQzJ4cGJIaTFWWEpLdnQ4L2VWN0pNeTUxcUpiS3RkMmhoVEVSb2Rha3J2WThTYUJiWnVabkRYVEpGZW1Ub1dHemhMSnJYMlZMcHFTR0VhNUJBa0VCdkNiaVdvdUpZaWs1eUt3Snp1VmtOOE1WSEQwdGhPeFZWeXhYeFJ0U1NwelZvajBYdjBjSjhTTjlsM3B6ZndHbFJZVzZLQUFXVmhRUDhhYkp2Tk5kaHNHTEd5TVdoOUJrRkYxV1U0VXVsSjZERDN5Q0JJSUcrRW5BdEJUUlFxUll3VXl4RkZVRkdUWE9idzJiN0ZGYWtvb2RMZ1FYTjh3UkorREI2cGRIU3luN2FPQ05GRlhkQUsza2EvQ2VKS3V5QUFoVG9RVzJ4d3VTb0ZWSmRaVkxwYVU1Q0prZ2dTS0MzQlBwWUNqVkxLeUsyTWtlbEhhcnVZU21NVTlIRHBkaFdMN2RIZGEzcjlIYTdPaXk2b0MwRlhJbzFNUkJzcDFKem5vYlhFVHU3dEM2U3JhQzRLdUNpcXJRVXFmUWtUTGdFQ1FRSjlKVkF3bEpZdGdFNmFKV0lGQ0tLYkVmUm5CWUJoRjZXQWdHRE5vSDNjQ2tpODY0SE5GenFlblNaK1dET2FmMlJyYm8rU0k0ald2UVJ2enFCeDR6dGlTN2tNbVVxbHNzWmdwRGYra3VsaC9hUWdnU0NCQWFTZ0dzcFhOdmdsb2pjYmRhNTdrZ3NQbnI2RkhBcXVEbnA0VkpBNlcrU0kyMFlNd1QxcjhuYUdmWHVLdndDRmNhUWh6azdHOWp5Z1BIYUpkQUtlNjdBUUN4RkwyS0tGMFJkR2ozUkV2NEdDUVFKRENDQlBwYkNpbG9Rc1lxWjZpTzUrT2h0S2JBMmFQZDJLVnBtcVlCc2pYcUpJaXdsOUpzbWVaWERra081T0JoMUcyRGtSTUJkRWV1VXFWOGxUS1NDUERDRzdKVGNPRTJseDRIRG55Q0JJSUZCSkpDd0ZKWnRTUGdVQ0JVZThQbWJLSitXb2MxZXE0OEkzLzZHVTlIRHBhREZBL1NkSjZpNHpPV3R5R3BIT1FoMVl3R1d1WGxab2xkZEUrK0trSk9oS0o2VnBpZVZudXdyWElJRWdnVDZTOEMxRkVWTFEzbXNVRTNpZ3RBdGVwc0M1YnpVNE42V0FrN0ZWekR0NzJlTkJCL1cwc2V6T2pxTGNiUWx4Z2Q1RklJS3NTSFQ0dGxwY2liZ2FheEpVSEZCM0ZNRVVCQnNMZUw4SnFWVWVxSXAvQTBTQ0JJWVFBSkRXWW9pb3lOT01uVldSYWFQcFlCVFVUYXZvaXBrZlVWUVFXMWtSam9PZ1lpRUNwd3V4Y3FRd0tib0RWcmhmU3o5QU1nME5LaWt1YTNKNEZ5Rk1DS3A5UFFRUWlaSUlFaWdyd1I2V1lxUzJiWGtkTERhLzRvbXFCWWZmZUlVM0RQSmRpbWlzdWtEYXh2cHB0QVhNWVJKdXIzRVZtV1hzQ25TUXlDYXltM0F5a1lGTnlSY1JZVXpjdTlWTzYycDlEUW5JUk1rRUNUUVZ3S3VwWUNXV1hFSzMxSlU5ZW9BWk5YaW82K2xRQTl5cXpKdE1PaWpMZXRoaUM2STdESmZRT1ErL0RjZlkreEhGQlpNZ3Fham9waG9hK3JnaGdTRWxXbEgwUjIvODFLY0RhK0p1bFI2RWp4Y2dnU0NCQWFRZ0dzcG9IWnlXaWZVa2xaZFRnZysvQ2JQOEQvRlBabnZzL3FnZlF4NUJ0TWc2NXkxTHFBZlBoU0xCWHFGUTZaN2YwK0RWc3hvNEgxb28xRXk3Z1VIUlp0S1QxdVJ5QzFWd3l4Nm1uRElCQWtFQ2ZTVmdHc3A2cjZsV0xjSVhLYWNlYXFibzMwSG52cFpDdEEwR3lZS1NWMFJmTkFiRmN0OFE0TmFta0M1NG9vdnZ2b3ZmMG5CNFFwSWFVakkrRWp2Z3p3YWRaaFR3R0l2aEYxeHhWVlB1ZXNQbEozSW9HZVJEdGtnZ1NDQlBoSndMVVhadHhSdGc1NmoxN3QxYXVoSnZZK2xnQzNvWkRzVjZGNmJuSmJlMitnWVM2QTdKRjlCOVErc3RtekF2b29lQ2E5Q205cHIxYmhwOUhSanlBUUpCQW4wbDRCckthQ3NsdDdGem5MakZyTkpBYko2OGRFdlRsRm43enliN1ZRMHJDTldCYTNpNkxqdER4MStoQTVkTG12dkkzbWNBb0ZQSGUxVU5OTG9xYlp3RFJJSUVoaEFBcTZsMkxiMkxMbS92MnBJZExvMVUxaWcxemRGNnUxVG5HWkF5M1lxV2t5OUhtcHZhTUFvN0NueTZrcXJDcFVIMXI3TTR6aEZXMVh6SzZ5STNpSlJEV24wVkZ1NEJna0VDUXdnQWRkU1FNMzR6NFlKUkNqWWxpWXh3OTZxODFGRSs0NWVzbHF0TEZ3S3ZCMmU2VlNVelhMSFJCeVEwd3NOVGNvNlVFWG50WldoYWhqM1FvQ2l3bUtCMTZYUzA0UkRKa2dnU0tDL0JGeExnWko2Q1l1L1RxNmpqWWdLNnJEa3A2R2xnMXFLYVhJcDZJeGt4dlpIM1VRa3pJWUduY2NtTENmQmVkQ2hTL2M0aFhJdkJIamUyQjZGbjBwUE5ZWnJrRUNRd0FBU2NDMEZnZ0ZhSGVrYkVkcmZ4M2FEMW5XYXorZnUwZ2xuSHJwVVNPMnNRQzVGRDZlaWFSWVBaa09ETkR0QnpUM01xVWNKQXNxOUVDaXdGQmM4NUZSNkhrd29CZ2tFQ2ZTU2dHc3BzSk9nM3R6a2IybWEyR0JabitPZTBwc1ZnaTRDQ0FiTTZ3b3V4UXF2eW5JcUtpWWlnWkcwQWZ1M3V4UWo5ZnBBUFN6RkE1d1UvNmtpSFhmMWoxTkVEZk01VFFtZVRrODFobXVRUUpEQUFCSndMUVYwMUdnOTlqZjFVbVRCbk9OZU1CQ2NmaTlMVVZEQmpheElCVnlDSFRsS3FQZ3FzcDBhaFZMMUd4NnlrYjhKcG82UHd2dFFiNjVod05xOUVLRExqSzFySkpsSm8rZkRoSEtRUUpCQUR3bTRsZ0s3RkdZMmh3bFF1aG0xakhtWTlyWVdlbGdLN1ZKa1Jpb0tKblpaNVJzYU9WcDNKQndGMUNHaXFWWVYxbjZIQ1c0b0hxMUdWWlZLVHplR1RKQkFrRUIvQ1hpV29tNHQreTJkVzlUSEkvSEZDZTFvQ09vOUxJVjJLVElqRmVodlh3Nnl5WU1UQy9UcWFOUHhLYWIrbVNCTUdDUGFGdDZIckZYdUJSV1JNSngxbmhGL0hrZmswK2haTUNFYkpCQWswRThDbnFYQUVtQkxvU3liK2Y0eTllbzMyaG82UmlBQXN5MkY1VktRVTJIdnNxbytvUFExbVkvNXdtZWU3RkRaaVdqZXdrMFR2QWZsVXhTTmVjSHcyeEpmWHZDcFR3V0htaHovS25BYVBSY3JsSUlFZ2dSNlNzQ3pGRkQ3VFFYZjB2NUZycVFyOFJIYjVDUnVsaVlLbDE4dGw0S2NDaG5jZEVCZ2phUmxRcyswckRsRkM1Nkc3aG1GWEdrZGZ5bDRJZGRDOU5uZlhWNFZSY0JmbFZsNVFlVENHdUF0UE9DUlNzOUZDNlVnZ1NDQlhoS0FwYkFQS21GRFVjL0lGUjNRUE52OWQ3L0MwMC8vOUh2dU5nQ0NMbzVXcEZzS3g2WEljQ3FBdkNISWxFWDh0SFVPUlZpTmZUM29PNldGS2FqVDVGVXJRTm15SVFVS2ZpbEk0K1k2M0pGSnBhZUJRaVpJSUVpZ3J3UVFqSERpRGdWdE9EQTVyMHYwSXJOVDJ5VUtaVS91VkJDSTQxTFFZYTBVcDBLL3lZNzlXZDV6WlJXWXNGZWJ1UEMwV0pLcmxvYmN3Q1ZJSFZRdEdQZENJZVN0amQ3ZkVGMm0wbFB3NFJva0VDVFFYd0p3MzdYYUVmUXNVMjkwd0FMSWlSMDVPMjI2Vk9HVm1QMFNxOGx6S2VqRDNsTG5MU0JzdGx6Z3hkWjlUZklaY3VKVWFOMnNJUFJCRGl3NmRnbTBmTC8xY29wMVdsTlJ4ZVl1aDBONVR1M3RwdEZUOE9POHZrNUtiRWlhSTZJTjJjdkZBWjhnTDFOdm15QUxsMjFNa1BqQXBDZks0c0NqU0FOY0xNSUd2TVJxbVlyVmRON1N6Z1ltYmp2dFdPREkxdEgydlc0Vkw5Vjl3d0NuSWdtV0YydUtPYmF6VFQ3RnRBaWRudFYrd1JmWW5rS3E4QTJZVzlscnJVaEU0amdGZ0R1S2c2V09Nb0twOUJUZDhWM1BwSGhOQTFBZkVXMEF5aGNmWktLOGxOWW14OUNzRmJTZlhDOTlLVStTeGI2ZFp3Rjg0RWtmLzhHWW00Qm52Znl1ZjZ1Z3R1VlJKcXdMOWtRZHVmdDJzdWJOdVNlOXZNT2J2dmpxNzFFRTFMV1lVSnVLOVJxSmdsb1FQa3psUG9ROGNUeFUvZHBRUndZcXIxVS85d1A0TXd4ZnUvdHQ5a3c0TWVzU0hZTTBRUWxGOGs3SndVTHhvQ2JyOEZ0bXF6eHIwNU50WTd4VTFDblM0V2lPaURaY0p4Y0plcUs4M0tJUENvK2ZtMXpwSytNbk9qekZTYkk0L0dna1JzTldmMjFSRjJOaElhcjY4Q00wMDBrcnBrZHJYWktJYW40cUlma3o1cVM0SVZGbHo0K21ubml3anowT3RyOFE3NGlXR1hZSWcvU21WN0ZuRzhqb090WXRvUUlMcGoxWml4V0p0ZEdoUUlzTUp6QVdmejgrMkZBMU1FTXA5SFRybURJemFyazJITDBSMFlicjVDSkJUNWFYcWZoNWsrUGpNdjBLNU9UNjZFOTVvaXoyN3o0ZG90RTlmOVZYUmJyaVJtMHBvbHRaRngrdmZEM3JRbFY1UXREVFNSYTFlWGJqK1N1Kyt0VXZYWEZqbkxBVUZsaXY3RlNISFlnajNSOWszVmhIVjEvSDJQbVlzZGM0cUw5Y09uaEZGTFgwem1xRVF4YXJEZ1F2TEpSWTkwcTh3YUlZb01wVWVrblVJOVYwN0Yya0xFb2Z1dnpnYWJ0T28wR2IrdlFMUC82bHVPYTBYbG9Gdzh1bzQvN3dwOS96c252VXF0RW5zajFCYlY0MDcwRDYzVjdNOGlSWkhEY2ZuOFJtUnN5Nk8rT21tMEZ2OGU3NEJoRXArVnpuT1RVTjlGKyt4Szc2QlZQVTlmelhCTFdxUGZGNnEwRm5GNysvZFBEbFA5UkZuc21tNThLTlhwcFBzMW8rT2NSYnI5VGVHbTgwYUlnUlVhcjVPTU9YWDhVSnlUL2RxLzczR0VnT05BakR5MERnS1VEWTBFWktjejRKZU1FL1o1ZENZZVNxNnFpVDNjZzlwaUZPbE1XMERvOVM5K2hyNHB1ZmJFL0lSeUUyZmx3NEllTW5PZ2FLQmVPWFpWTXI0dnpJaCtKTkM4Q2d5WUNRMVRacVZ0b0ljM0Y5czFISjlzVXp2UFFGelFEQUs4TkltYzVaSWN1R1pKRHJXMTNjMFNEVGJGUG5qekV6ZGhhUGtaZGo3dHJiMXozbTBlanVsN3lReVZ3SDBSSS96ZENyODYrM3c3QTIybjk0RXVMRHpzejJzeFJlR1Q2OThPUFBJSVhydnZ5dXV6Nytzc3NwKytQREV4a2V3K1psZUd5T3NmU2U3NHIxYWR3a2pWbTJrNnc4UXMyMDlVSlRWTkpyM3lOUUhCTDFReDh0M2Z5MG1vMDBiaFp0Mm8rc1BHSVQrdmNKVHhMbnQ2blRwbkpRRmZQN0JHYVlUY3hiZU5mTm1obGROSVJvN2Jmb0VUR1dSOWdOaVFGejVNYmZKR0FYL3dqNXZ4c1E3eWhnTGkralVvSmJjUzRMZDBwL3BDUUxZcmo2YlhzNWt4L0h3bSs0L3QrQWxUNytiVmhZNDJiUkl2MEl5MExSSGpxSkxIY2Nad0NudmtTYzFoa3FkblczS0NKcnJWTmNOQ3hBN0czZnNuZUMxaUhXdTRDQUNGdFZJRzlCWVNUblJCRVk3T3J5TWhoT0VncVdZak5aSzJ2cXc2NDhweExiOXpidGttMHBUdXZkZHh0a2t2bGIyY0ZMb3R6cjJXSE42bVZvRmkzY2tMVWtZQjJuc0dxUFBUdm56ZjYwdDJ4UEZYeUFxTnlOaXJiZjRLRkJ2eTlZckdBeGtybGt0OERTc3JTQlhkTU5jSEFtNzRoNXZPak9oOHcwVWdTblNad3k1ay9YOWNvc0ZkVXJpR2xRbUhYYVZuMXMrM05XL2FTeUNHSHZFTzNybkxzOExJdVRHdDBsVHplZk1sZWZBS1lhK3BDSEdNd3lOSFhGSDljMkJXTkx0dC9nb2VGN1BXMExDVFJHWFgxZ1p1NGFTbVMzRXFNeHplUEplYnlNU3JUYWE2aHp3eTAvRm1CckUvYmFEQ3p2aXJ0czJWWUROTG5jRzZYNVZoWkQ5RFFraTVNYjNxVkorWk1ITzNMZ1RmTmV4MGxpcGFMZk5oR2pnczRuWjZnS3ZXUlRzYjFyRDIzWldqS0FUdEV0RHNNdmxNQ0tobURaNDVpZ1lTZ05ET3Z4TWpDZUI5aTBUWnpYQmp2ckx2SVM3VTdGWEtuMzhxM2pTbVYyOGpLeWg1ZVRMZ1dPSmpzZTMxQXMyZ1JEUG9yZ2xjdkFOTjRMVFdyZzhZdG9rV3lBblRCUHJOcGxudWRyZ0Zzc1VCOXQyNDBuT0Q4Rm02RFdzNkxzTGx5Z01uWUFwQ2ZxaUkwK0x5T1NnYzlsbWJnRWtXcXYxWVFIZlRwbTdQcGRyOUlxVWl5bmJaVVhISVcxR2lhVFBjdVUxY05BYXFhUFlWZzBXQ0hISlFBTmtsSTlvV0dLbVVTWWRlbXppWHVIYlJ0YVRIemFQTHcrV3QzNTJsY1VmZDZBSnFqMXJxaVliNWtUSUlwV0dMVTM2b2l0UGk4amtzSFhEbnJGWm1hek4wYjhEajhBUS9FdXY5SXU1ejFMRVpXc0Jac05PSmw4M1JqdjJMWllRN0E0bVlGZHlsU2hRZEpTSUxkeUFqblo5c0lVcVVORUFPMkMyK0NqRlJXYkx0Z0lKV2lKM1ZjQlNqRUNsV0ZRZkY2R3diVmdzZjNUS3paeldqbVhGa3A2OXR2QnN2M2FVQktxQS92WnRxdnJJc0pvVjAwd0g1dTlscnJ0elF6TzRnUUhkNm1TTHFyVmg3ZU5lR0w0S2RydVk5YW80QSt0dVcwKzJ0aVdWbGlrT1gzQndIcUJGSGNnWXlqNXZJeElFZ2RCenZWQXpmV01ZbGlJandISGYyK1ZrOW01Zzd4bktSbzl1MDVTT0ZJTjVvMGRSU0J2Y3pVd2l3bzdYSTBFWVB6WGVhbk11alZUZldKeXVZRk9tQzh6TDNiaG82VytSVDhTay81eGppYjBacktDODNrWmFkaEF3Z3VKbTcxd0s0TUZLbkNtaWYxWUx6cjRYT3NERGM5U3pOdFRlMi9rbzdkaWQ2cW1xSURwZlpXbnBlS1dLWVRjVUJJb3MzdDNDZUdEakQxOUtNU0xCSHg2b0RBcnBqRDNFZkRSdk9NVVJ4aThlNXlDNzZKTWVOWG04ekxxNEtHOUc3MXdXKzZDSVFQMEN6QVVyOHhvVTlYRlBkOVNMSTF0OGFmNjZIRnRXZXRCT0ZLYkJuUXdGZzE4eUJrSm5HWFhmeGJmenJ1V3NYZVl5aE9VbSsyNXRsWURMZnN4RmgvTk8wNmg4RWE0MHFjQ2JMVFlLOXR0NDhuN3ZJeEt0ZW9MeVNPMFBJaW84WkVCOXFjZW9sK2M2MFlOejZmQUIrQlhmTENKbFN1V1dYS25pSUZZbk5pNExuSENCUndrdWdLM3YvZks4OWlZZE40ZnlCd0ZsZ0J1bTQrV1dKNjQ0RU9Vb0FQMlhnZUZMWVk5QnoxRWJ3VHE4eklrdWdidmZaeUNmZzZpL3k3NXo0RGR0QzgyNms0b2M5czNrcGFpNkMwUEhZUXhGK3dETHdpL1dScytnN0E0NXNGOEU1Rjc3VE91Wk9kLzlOZE9LRWZOZ1o2d3hQZUJmYlJ0WjdsNkZGNnJLZ1FzaUZEWW9yK0NIYVZEL0ZEYjZwSHdGWEx2NHhUMEdlVitKaS8zUGt3ck80cGU1clc0bDdRVVpiTWRrWWszcGdZWUIzTUVCd0VxNnhCSmZ4YkhOSVpBNXFKTFlEQU50NThOUGtRZnJUNjJEUXE0TDkrd3BFQ251Uit5eWhQSStyeU0yQVdPVThnemRoa0U0QjdWTXBwRWRhN2d2WjJaRHIzUTNVMWFpang3SUIxNi9MWFR0dTBHMTlaUmpyNHNqbjgwZ2VMRmtRQ09WQTNRRVNZT3k4VUVRZ0p0Zk1jcFN1NXhpbTFZaXMwQmhqZzZTSUtYRVVsaHF1MmpyQ1d6dVpqV3h4U001S0ViT0U0RGkyN0RLM01OUDA0eDI4ZE1wVklhclJMRzJ6S0p1RCs3aGs0ZkZnMWd5RjFpRXBpMmdsUFpROGNTd0ZXQ0JKbzl6V1RUR2FBRmM1U3pSVkRCbkdVOWlRTlFHQllrd2N1d0JDUThkZ0V1OUVZVnYrYVFCYk1JVmcvM3MxcXQrc3BtaXFXWWQ2STdGdlQ0czh2TzY3MjRYOWFnTFJZZmRmbkJEL0hPSDhVL0lqditjUVNLRjFNQ1o3MGd3TUpUdXluZm8wc29nWS9tSHFlNE5uNjc5ZkRZSk45N3ZjUGNZNitKei8rVlU0TVBUakk3YkVBQlRkdElMVndkZjltaUhVWFgzdmhQTlU3aFQrNk96Lys4U3d1bHFlK1BiOWp4YTkxdVBWNFdubnJ6SnpoQzd0ZnY2VDVudzhmTi9mNlYzZWU4eEszOTVTc1BJVFJzMnF6WjlXNHYxRkx1WlVxV2lnamwxbXdDR2ZrbHNwd04xNTVTRUtTUGN6ajErTkt6T0RkVFQyRFAyY3FnUFZCMTNsa2Z4czc5TWl6aVdFak1mUS84MEpiSURFUThBSjFRQ1N5N0ozWVdPL2k1Z1UxbnJOTjRGR1E2MUEwZUdyMEhaNElKYjJIbnJTalhZb2Rwa3RoTHRZam5uc0MvbS9SOFRaVXlNRXIySEFVTSs1REM3VEZvNDRCSzdyTVNhUjZQSXcrdmZZVFRzcnhpRGdEMTY4WmQ2TVgvbGZDNCtOMTZ2RlM2ako5dnoyRXRVR0wrZW1HaFNCOGVaajlueUVVSVEwSm9UeWZsM1RIVmZpL1VzdTBZUFFOTE9YckwvUDRWdHk2OWRJcSsxNEhPMms0emJIWE5xZkFLaTVDRUdHQ0IzZWlNMUFQc1gydzV4aHN5MmpRNG1zVTU5dXdWaUhBTkIyTGV0aHQ5Y3BCWEJneVZrRHQ1RW1pNUQyL3I0WlU1b1hsNnFIUytRU1ZkNmFGaEE5Q0UzcGR3SHFCc25neWJaTjErTXdMUDBiMHZpS2JxdGlYZ003TTlPUlljVHhjRzZVK2pwZEx6c0YyeEw4WlNlUzUrUlJhUDQybjJ1N1ZvS1habjlRZy90UERqVWE1d1gzU1phVWgwNi9JeWYxQ2I1bzU4dlF2WDRqT2VUNzhRczNldFJMYzdtbFpuRDY5RW56cllyZHE2bXVpRmhydnNSWHUwT09FU1FPRWUzclVxc3JOTnNKdTBGRGhRc1pHTkEzL200QVhSUjRpYm1lNUxvcVVpdDY2OTRIdTBsZTI3U0I4dG9RSEpwRmxzVW1Eck5HYU1lWnBmZnRaOXpCUjB1RjQ2RWlnNER2RWkyNHJ3eU5YczhTODk2YTY3S296OTZGMTMzZldIdXQ1Rkl4MHdwbUViYzk2eWZqSWNraDA3RmxaZ2g5UlJybVN2TGtnRmpPc1NUU05Lc2E5N3pSWDVEN1BOSE1MVkZrL25IRHp4VXd5ZVJBWC9veWp2V2JreVgxdGhDTEVlRHd5TDE2M0xTL21tS0lyWkRuNjJlZ2NFc2ZqWncwV2xxYUk0UC9kdGxzLzBRWFpRUTN1eDNiVDkvMFF2UkdMV1FxT3lTZjNlTWplUUNDYnZvZ1F4dGExS1pMWGo1bGJMMGhsdVIrcVkvaXR0MktXT2U0OVRVVElyNjc2bFdEZWdpc1hwN2dwVnhteXIwT2FPNG9SM3VzMElRbTR5RWlnYVh3QWRjTWUyWk04Um90ZVdaejN3b1pwMVp6emJqR3lNU0RGeXMzb3VQa1Z6aXlJSlM2RW5zenNaMTBYNDVKWmxpS0txRXh1dE1QYUxpaTdOOEFLMDlGUEtVdENBNGM5RU00Zjh3Y1JKOEpvQnA1WjlLcmJld2JTbFNIYnI4a0tqTDhKOEZzV0hmaXNha1FpVjJlRXVYWE94TmlEd1k5cFVOWHRmU2ZNY1JjbGVDQ2IxOTIycDRRT3N6MXZtQkNUVExOK0ZTbHFLU3M5M3hBcHZKZlJUN092VEpNS21FMXVRaEFlK0FOdDZaN2JrdkJlbldDenovdERSYytuc0tHNnFkZWhpNEk0QzRBbVNnT3V2Ti9jd05PZk9pNkhXN2VtU3FsdzAvbVBRWElYUWRJWnN3VExyRWhoU2N4Ti9GTW15T1g4SkRhUDFOdEs4Y3c0Wmo2RTVUb0dEU05aSC9MR2QyZVlZTGFhc1RIV2RUMWhiblRYZWdIRG9KcytJUDBYWkJTeUdjcDFTdW5WNFdhRERVVTMyOWJQeW5HalZmc1RoNFVqeVpUWDRxQ1d0RndiSEhsUjlwL1JDVFlqQktBam4ydjh0Y3d1Y0x6NVNmSXFtWXRHQzFkazVNY1dmWVFmMCs3a1VOZDdVYlVObktvNmw2R2paRWlISjRwUXcwZmlSOEM0OURrWEgvSXNPUC96NXJQVFhBaUQ4UFZFU2NMenJSWEpzc1UzNWtEL0Vpbis2MEVFRGRORUFiQk4yUTIyeWM1THc0UVZKUEVmcXBIWkxleUdualRzQ3pKS0N4USswd2xDOHpSb0t2dVVwekJHRlR2WjVRM0dITEEzN3VLU0tzTjQ1Z3dBRHNjRkxwTVZ0VVovU3JjUExER2s3UGdWWVdSUHcyOXJrb1l6QWlxakY1Q3d0SVhxVXZ6aUtnVDhnVzJFK0ZFOE9jd2l6ckNnUTY0cGc3T0JuL1JjRmlZYm1TQkdxMnhPOXFsVFh2TEMrR0VDOHg3MHd0cXFhNURYM08xbUsrM2wvek1VZWxrS3llRll1TnNvQ05MYk52K2dRYmxsbTJ2SEdGb3JITHdIb3NIVmJadWorUXEwdStBUHp6eW03YUlDMlZoWEZWWlJiYXZiMFNCYlZGQTBOVXl2WEJhVlYxQ3NkcDFpbnpOUnZ2VFJtN0ljcEt4TlFwTGVCeDFGTXpqa3liV2RSYWdzWTE4b1Z0V0pEaTFjNVJFcTNMaThOTW1tWUpzbEhwOVJRSmc5NW1LUTIxU0VodThNejI4cG1ZZnJVY2t2cGhRTmpMdC9uR2ZjUFJ2ZGpiazJQMGl5WnNyUTRSVlZKSncyNXM4cHJFZDhoUTNNS0YzOGd0NkV1STRrZURkbWlieW1zbVVXeVdENG53Q0dVTmVTQXNXbndlWTZzZDFZaWxKQk9sZ1J3dnpiTWlNZ3pKU1dRdDFrM1FBSGRwOFZGdyt4dmRpakVuRmRSY3k3M01PQktTSklOWlI4dU0xcDMybjVxeVRIVzZlMHYwVU5BQnA3RXBpaWpPNkhKY3pUSDAzTy9JaHFnOWNTQ1NMQW5xdEJVbXBIU3JjdExlUTNJc2NITWE5cDhpU1g3b1YxaHdaR3hvZHRDS2FqdmxGNzRrRER1RFo1eC8yQi9kOSt0NlZHaUFDRlN3OGlQbDJrTGxnY3daTW05NE9WVG5qQnNraGljclVUWW9NVXlrM0trRk0yaWNmdFExWEZLa3NWWThpa0YvMjJNMWlCdWVsVm1mME5Jd3lVWlNwT1RBQ1laNnlIbFMrQmw4OFNyZnFGTWNqYVhOUzRhLzZ5d21sZk84T2RLcnpKNG1BSzZ2Q1l3cDlYakhKdlk0NHk5ZUlkUllWZFFLaUh6STJvQS9OcGszVjFSQVU5ckN6RUFBQ0FBU1VSQlZNc2xISkt6cEJ4NWM5UWN6Nmt5RHFRNmN0N25FVHlCbWRLdHkwc0hqempzamRab0VGa1JxT1JzYVYyRVFlTkxEUXozSnRuY01OMmw5TUtCUUhoVlF0dVg2MkFxdHV5S0hubTUrRWl4RkhsbGhGT3dlVmdaOVJndTNjaXBFdHZ6b2VZeDZJemtIbmp4YlVQSHNSU0N4UVZwbWNpWjRCMTlXZ25SN3phVUx4RUpUQnVGeFloamVsNnJlbzJ0ZWNCVXBBeUJxSFBSK0NTMUxxSDU5Z2tVU1lZcjQzM1V0elRKUmFGZ0VRam9XUzJ2Y3dDbEVJU2d0TlIwdi8wRFJWWHJGVzI1bHNrdVlNQnRnVUlIRlMvSUxJOTQ3TXFDZWhVMnJWdVhGN0lMR0wxYWZFUmxOUnp1S1p4VHhHR1N1SmNGemxabEhiSTFrVTNyUmJSb3IwamlpQXU5UWVyOGJKL1Q2aGJrNGlOcUdLWWx3TEtScUl1Q1VsVU9ITTdFQldwYytxVUV5QkFWcm0xQXlWaG5Xb2R1NG5sUWQ4cVM1QkFkQk5DVEp3Rk1NbEFObVJhNWpoYU5icWlHeElMRVFRUFVzb2tLYnRPanFKNUlMRXVJQm5TZUxwU2tKdWV0eDZ2RFoyZlJUQnFndERTSEpjeStyTVlGam9sNklxR0svSUdQV3VmUUFPbzFDWVp4cmNzc0xSQzBDVkpHSnExYmg1Y2xtZ3hSbzRmVU5LRmFxTVNHSWc1THdZbkhSbjRGeldSYUx3SXhvZDZTSG5aOXUrOVh0SHRlNit1aUdYSnF1NERMV25CdVBaV0txNkp1T1lFbDZvZjdDMEdvT3dGRWxPeHBoUGZBTFRqYTRHRzR5OWJoT2dyUUowY0NzQUc3ZWpTbmFURUp6ejZ4cHNSRXY2YWhLT09nb2J5dG5ZYW92b2N5bm1PNllGbkNhY1ZHWjB1azJ6ekUxZVlaK216Z25zelJwYXFVR25uMElqMFRhcW1iUVNDRzJhYXFxTENLUHlXakltalFBNFZsVVVzbTdZTVVGYUxWcmNQTE5FMkdZTGVOQzA4ZEhSVUZFZVZUYzdlRFZsbHkzZTlCcHZVaXFGbUVSWVg2UzErNjZ2c0JHd0JQS2FQWVNKRHFaU25VZEpBM0t5VFY4d2hYOE5mSFVweFpGV1RobmFsN01FSS9OZ3JrRTlMRUpXQkwzTXM3YXJMMEEyakZ3NjhuVkFXOGJIeHNVZVdnb1FwYXJBek9KMWRFdWNZaE9Vbm9tTmI0emliVlkwcFdNWVNsMkFtWU5lMW5xMlJtYkI1bTNPSTB1UXV6eXJQVW1RNWFvTVllS01hMHpvRWlXdXRjb0d4cXR3NHZmTHdOaTExanVHQS96UHlJWlE0ZHZJQTEwcHpwNXRSZXhFak1rRVRaL1Awa0pOTHZvM2lBVnJ1UFpJdmJCcHR5eThiN2NSdFErak5aVTNYQ1VnbXdBU3VLdlMzRnVpRUQ3NHdMM3RTTW1vTjRRcHE0QkhyY0hTd1RkdDFtS01TNlcrTzRES0xKUnl0NlQybkpLVU1YOWZNaWd1S29rZjNlWHRJTGZVNGF4a0hEVXBDZ3JjWUMzZFJMbUpiOXdOdnpsdDBRSzcrRzc2TnlPcW5kK3J4d3YyWmZkcXU5RVRxZmFjMmtzRDFrS1ZDblJndElhV0ZUZXhIMFlyVUhKTWxibDk5ay9UKzBDNU84TGxFYWxtaEVsVDdpWVJIMXMwMGpRNzlwaUhMUmxnUWRnRkV5SUJvT2k3WjNOa1FIS2FDUVRrZ1RsMENLNEZVVjNIV1ZsZGU4bnUxTlE5bWUyNm5hUi9OV0xON3lkTm5vYkNUOFlOUWdHcEg3OE45OHpOdmdnSU5nakVPRXNXZzNGdytkQ21EZzFRMXIxUGE4MVRRTk1DQjZXd2ZkcmRLd1U3djFlWEhDS2hieGttMUNZVjVvTktockUyRWs1YmRrOUNLQUhEVVNWZm92SGRUOFoxMUt6K2pGUjRwUE1ZaWxzQlpxNlIwTVZGdXhiZ3VYUWFhbGFFakJEMFMySnhDRUU5TEVKZERqRmlUVnBPQmJCV0EzalFJS1doNGEvRzN0aEJNQXRFWnJPSXBWbzdNOFlzZzNReVRYOS82ZW9Dai9ZbVlXU3MzTHk4YjNwMUNJZHY0N1hFMGxpajF2V1pwQU03c2kzWklEd0ZVbXExdVBGK0JZVkF4eFdEOXJaRmgyWU5Ga3JUUEllSzZKL2xxcUUyYjFJcHBLenZTcmhpZXY5UEtIZFhiZGErWEZHUjFDYWhnYkpRRXgxRFFVdTg1ZXFObjFRK2J4T0VqM2lSQkxyay9oc0ZnMWQzN0lQZ0w0Q1pOQVVrMWlXd3ZsYUIzTnBEb1B6ZDlGaFI2MUpTcGQ5REVzUkVIRWRnU2V0WU1ycnZqaXEvL3lseXd3eXNMR2FFK0Fod0gwOWtYZHNqNldBWWxvZGwyVlZHeGZabGtmNlVEZ1V5cFJhcmNlTDI3Z0k2ODlMUENvb29ub0RmVlFXcXBia1gyalB6bU0xRjRFVkMrZklvcHVqL3Y5eUdENW5PeHROSi9DWHFncFFpTmM2NzZsV0xlSU9DeENGRlpUeUY3Q0VrZ3MwakdwNitORm1pOXZjY0YzUVhkMXEzT2NndGUyclAxRVZGam9NNEo0eDUySERDbW9yZlZzTmF3VkIxQ1VtbGpCQTJCV2pXMUJMRU5QZGhpRFprUlp1dFJ1RXlLdzlhbXN6UU9tYkxQMVFaMkNPa2FyNjlEZnZ1QWp0UmZSRkNkalFJWjM4WkdLZDltQ3RSdVJ6Nmt1dUgxc3U2Mm5uTmlRMnlaTDFsb3F0WDNBU2doRmk5bFpnUkcrdzZMbG5RMUlPNENkVUFuQVIzZWZURlJjOE1lS3FWb3JuV2p6MEphdFFBUUJWR3gxcDROTStzRmFGbHZ2c2V0MG1BNUI2ZENVdGsySkFoaWJzZ1dPaHpYR3B1a01tcnV1c0F0V3I4b0hTZTNXNDRVZnA5RGtPMXI5R3BhUHd0ZGpXRitoVHZzODZFOTJuZHFMYUhQVVNJM1V1aTUwTUZUM2hsaXRrVmw4cFBvVS9YNGp3Tm4rdGVrT21XL1orMU13RGZyR0VCMmJ4VEd0ZG9ZY1hnQ2ZoQVFTYXJMczNuZmVwNjNxWWhBZTJyYnJROENKMEFvRWVFemE1OVRZcTJzOHh6elRvcG9qUElUcWVCL3F5b1lRQlRBMkpCZ01RbHRqMkZHRnZGNEJjRjIrSUlHMER3SWFld1pSNWp4ZW5PTVVzSkZxT09CUngwbElIMmdJTGN1RUtyK0ZYS2lVWGtSbnpzQVRJMEhGVWhFTzJFcGFDOVZWYjlJdGpRU3BaZHZHYWpnbkE2UlZwMkswQWtSaGhhWEFyazNVSHBmdG5ZM1dWY0E2S1JLQVArbytsMlh0UkpzaHVuTTQxWHRvZFpjS0ZnSGZNTmkwNDdDbmloV3U3ZVFnOEl5cTF0ZUNnMW94NnhiUTFHR0NodjFzMnZPV1BZNmllV1F4ZnU3S3BIZnI4ZUlFUGhDSVVLSFpxajB5R2Nvc0c3L0ZEQ085RjhHaGpucHFodjBNZmFENy9wcGZLOHRvODlJRkE3bXN6NGlaT2k5WFRibTVIc2dneFdYTFFITER1R1ZoMlN4Q3RNS0h0TnAxZGpIekxmZS8xakFoYzJJa0FDWGFkd2JUWVhybHJldmhGS3pyQXM5NGFFVVhDWFArT1F0KzJ4emdqTVJhQjFPMVZuc0xFTm1PczdDSXpaUk93VU1GMnJJSGJjOWI5akdPa2pFbnlnZEo3OWJqeFFsOElEaXhMbnV0MnlPVG9VeXJUdnN0ZElJNWd6azZKTGFwbU1pNlRqV3g1SEx2aVFhdGdMU2JMdWkycU9FNGNxYmV5b0gwcmxWMHM0Ti9ud0x5Tk80VkdjWVZROGxoMFJLZmdaQzVYT3h5WXBkMkV0Q2g0cmdsQUQzYnNzZUF4MXk1MjZZYVd4bWJwa1E1RDgwc0VqaFkzaWdwbGFGUDZ2bmtiNG1MbHpVNVpPSVBucGUycmlTZFV3RVNURTg2Z0ZFd1JzT0pLamlEancxbnkzSThSRThUMXhtUEYyZFBPRzg0Z1phdGF4em9DcDBzUlYxYjFzSGVYQkRaOUY1NEc1cFdKWHoyaGYrUW1ITlROT3hMOFMxVG1VcU0vUzZ5ZTdvdHlxZmNPZFBLYzdZbDlacWkyeUNjakdUTWdrQUNyK1loSWZmS291V3cyTkRlNU55bUJjT3p0SnpNU21zK2NDZ2Z1d1J3bnpmc1FVaDNlOG42ZUNWM3gzZHNJSDZRd0VJREVWTG9hUVZVRjdQTTMrNEtwSXFPQ2thellsV0NpU2ZwdVJBd1BUNnJBZ3QvYWNVaEVQZzdJQStyQmhFU2tHTlVEZ01hOFFUVFdvR2Z5S1pJUWswaXRLUVBrdDZ0THdMNE5iWk5XZ0VST2pSZU1GYUJIMXA5QVBVVnJRbTBEZEpHRFhoTzd3VnRuRDFMYkx3cTVjOUFyNVkyN2VGd0lpMXRWVk5vOGlxTVRNbnd4UWtZQ0Nrck9jZnRnUWpiYXVKUUtHaHhvUTEzMExCWTFkYTZjU0hSNGF1eXVodm1heDBKcXFGaVFoTEF3N05xazViKzRpenBnVTR0Mjl2bnRTNmFOQy81dHNTUVUxZXBKc3JtSmF1b0pVSEVXV2dKYmwyZzY5WnFDSDZFRGhNZ3I2WTIrY0NmRldOc0dBN2s0RVZEeVRqRlVQSmQza2xxdHk0djduRUt5VW1ueGoyalRUMVNtQWdxUUYxM1pKMGNCa0dtOXNMQm9GWDdFcjduWllCWFM5RjEyNlZSMVZiVnJUY2xkQzhqa1RuYkRSQUE4ekdrblo2ZWIwandIQ1JtakFOdXZyb3gxT2l3aUVFS3dVZjFOc2NNZnk1ZENaaFprZk93TFo3OTdYTTJSM1Y5dzNXdGd5WTNOL2hicElEQUpFM1B6cUp5RzJJOWswWEZMVUdoWkQxcW1pWXltSm10WnhpYXJ5TmlzQ0ZxSVNJZmVEbE50WXoyeWNIbkx4REpvcUdrZTlNWnUwOW85cDVkTmhFSHhja1VqYWxzZ1VGVnVBb1V6QVJhNWNQZ0dwamVDM1VCclZxeHU4ck12eDRkZkc5bUt6VTBFNWFpNTNjME9TMFRZRHh0Tkwxbkx4bU5kakFMUkZYUWw2QUZpN25QYzB5ejJpbnQ4SXJ3Wnp3UzJCMFBtYUdvbE55cENROGdqYUt3YVJPeHpsaXFhZ2ROeGpFNlc2SlZQcERUeWtNMWs4NlMydkZ2bWdVSmNLYjA2dzdMOW14Rm15WnE4VTlQb0ZxSVNQcHl3N1ZnekJpeXBJaUZOUm9IQ25SQmd1V1N5K3IwYmgxZStCcEdCZXpsY21hYTNPKzhaU2xReitmUnVyRlNUZDdkZ29oZUtEYXBkOE1jajZsUTFRQ3A3NnVsNksvdDB1bjFiZTcvdFUrd0pzQ292b2ZqVWhpNEJMNTNGVENJdGxVZVY5d2MvQzJ3ZCtJdkJDOFhMdndIRWkyb2tEMlNCSmJlZmlSMEIvbnNNNTJpTEN4OTlEVitkZEhacHNEcW50L2JtRDlaQ3Jha2JyaXFvQm43bkNsQWlUWlFVazhQRE1jYWlxZVVac2ZhRytBZnN5TzhzbFpqS3QyaTNkZVdWbXFxQjEzWnpRdm9xWHVBNnBCQWZ4Mlh5ZzcrMEc2SjFrczVtWmUycUI2azZJSUVsMGNPcGF6cnFGNTE2L0RDL1pwMWFrYVNXakJMUHJzMGg3eStJVU84MnlZV0VuTXZhWjQ0U2UrRkVHZk1XRG1kSG45K2t6SDJBejNhazVhaXlLWENVZno3akY4R3JhRUJ3NlViZzlTNlNWeEgvQXYrdVl3SmZkbjRWVlRrTE1LU2t0TUNxeUhqSW1mMUhTYVlrSTRvQWZsaktrZWtJdENYVWhmRUJlWkdKUUJiMS80OUlTSnlUVDYrZkkrTGFpZzU2aXVxSExRV1Y1Z0Y1ZEhteGJQVE9pZEFvY3RxM1ZCZGwxVjQxSFpsRm9HQmtxb21SMEFxTmJXQ3JuajY1K0FUNkRVMk9kNmJhSTFYQ0FiMUtrb25CeTlYUFhpQ0JRQnByblFTMHJ0MWVPR1AvaDZuekUzVkJySjhMWWJIZmsxV2ErdUVQclpFblZTS1UrU0lwL2RDY0tmMFdBVldyNy8wYW1rdEd3QkNhTHV0c1ZsRUZiejdqRElCQTJkUDRIUjJ4SFhFditCMlU2RzI3RnNwV2N4ajdHaUhjWlVXb3J5dXdDZHp6ZjNuSjExenBid1ZvL2Z3SjQrL2t0MzhmUnovN3RHcGpJejVwbXZpN2hlL093MTk0YWtIcjdUcXozUlhyTktnMmYvNm5wZDk2Ymtwd0swVUswNDdDOWJoT282bGYzR1dsd0JCU3FYbmZsNko2ZHhTWDE2RjZVbk44Q2hYK1hQQmZ5bURXbHZpMmFGdjEvSlVVYzcvVkZ5VFZYalU5bVVXdjdkbEdPK1k1UWFhUVZlb3cxbU11cUxzelJ4cWQ3UTF3NGdWUzNMd2NoeVkxOFNqZzdDR3NEZDhra3ZwMXVHRkQxOGdhazZLNkM2Q0hicUFDeVdRZml2UDRIam5CcytRTlNLQmMrdVl4UnpaRURWV2dkWHpMMTR0M2NrR3FQaVdBckVUTld6L1BtUG9mT3l4b2ppbjNiRHNEbnExV0xMQWZTSEdkZUlzUWhyVVExMUZxTlR2Qkdtb2NXZmcvQ25lUmlhZGV4RVJFYi9sZGtiTmVpTlRHeHB4OFFuWUVJeXhxN1NTUUowcUhWeXRiRHcxVnNUVGw0RHJXVUVQZ2EyMEduZ3A0VDN3blVidUZXb2daUFF2enZKS2FOVTVaS3IwUnllb3BweVRkWldMdHMwdFJZUG1VMHBWMXNWZi9YbG1sR1hFNHF5YS9VbnROZ21VMG1KSk0wNlJ3amF2NUgveUtLNVJqcjdOdWEyb1ZGRzdBV1pFN0FGYXF3WUhCUUdjMEZhK2hiRkp1T2hlVDZYcDNib2lJTDltbHlPQ0ZHZE1lbGdWYlM5YjdHQ0ZROENHYnZJTVdTTnluQ3FyK0pQZUM4RnRPOEUvcXVtVlRsK2x4cEVDQlV1eDdsUmpMR0pReWZ0TXRoWEFwN3RLRVBtRTVYZEk5UzhVbE5tbVBXR1FOb216Mk9SMmM0cTlXQzViYnpISEx3emtPSE5uN2dHTHRTTlJYQ3ppaE1vZnZQazcvb2hDTElWSkR6Z3gxTGtTdS82dm8ralJSZlp3NHE2L0VicGNOeU02TXhLbnVjdGpNOWM1M1plVnkyOXFaeUZPL1RqSjZobWxnTHlNeDIwTkdiSFNWNGlZSTlkVlhsMGR0QVpYcURwaFV0cm16d2RmM1BQeXNsSzlTcHVYNlkvbDhaY1B0V2pva2Q3VE1EeWl5WW5TcEk1dEVkNnl4RjdLWjA5cG1GQzlMakdnb1cxa1N4dWlYQlltWkk1QnFiWWtTR3EzRGk5TzRDUFBEYXY0SVZBY1RaTGhPWmlGcjBoNkhlbG50TzdERHhTU2RWcWhodFJlcUtITTdURGxqcHc2d3FZYk9uUGNQdk95ZjU5eEE4azl5ZDlYRVlZM1YxbzFlQ1BsWmxsM1Z5RENyZHEzU1hBVzYvd3htcmtmZDRUQWNxVk5HMlFpZWZCOEpMcFRPR2NzUFArM3NLMXBkbFJUT3V4WWxrcnl4NkVXT3p3WTdPQ1g3bzJzdXh2Vms1cnRnR2NWWU5UWDB0ck91SGVRUUJEYVMvaG9DSGJaMkh5U0ZEL1pvYXR4RXpaMVFXWWNOTkRGNHhDckowWjhUcDcvZGdpSHhyYkZEbVdtMWRPRi9GbHRvTDVnMlliTE1MNU5BaFdKeHR0R2xyc25lT3EycUxyOElNelpodHJoSUd1eVI5V1VZa0xtR3hWVW11ZWFuYXQ4dmFBc1ZVYTNEaTkyNEFNTGJmS0d4RjZLT1ZOVVVDYURBaGw4T1RISGRyWnBscFY5cHpNSFNoV2JPeHJqeUFreTlWNDZuZGNTVGR4bkFKT1JLMjdtaGZHOFJlMUtqZHo5RkJjMW9iZVlzL2dRTE9iWlQ2Q3BzZzZidVluTVo2U0pSWFppNlpTNUthUDBRZCtCeDBQRlUrSHJkYjNRSElXV3dOa2RCaFYyU29VUTRDU3JnVWdLWkxmeXhoQXVwT3Q3Lys1Z0tYWlNvVW9QK05VMFpSdTlFcTF3MlZjc3VBSU5vL0E4cXlZUjNlWnREaHBVdHhiTjY4ZGhtbTdhdFB3SlVZSXU4dlZScm1MdHgrUTZjblYwclJMUjRuLzZIeCtqOFIxK3owLy9xdXdlZFBra25PZnFXT1cvd1RNUE9SYngvS2xmeU5tMjVyUTYyWlc2SG53VHZ5eTAyRHhZc1haSGt0MmlLNGNYMm1UUkU4cHA4aWxPSzA2cXdpeThnWFczNUFDakJURzNWdTZEZGtMOStHK3d3V2dtbUpQd3NmOFFLRHJEWFYvNDhXdElVdXp3S1grMm96RlA2UVVCSmlDa1BkMkM1ZEFCNE9ZUHNOVk1ObUlweGowK1l0cVdzU2RJYTg4aHhWazhUVCt6K2pySWJacmR2NXU3Tm1VaDdPQ01vOUR3TE5hUU5EOWp4WURKQ3JlSHhFK0ExeDlPVlBXb3FLcFFIbUFLNXZrVEdBM1k5N3JaTmJ2Tm1uQjdrRXcyTFZpcTRyUnVKOE5XUmZ5QTdhWURSRk9vZnU3Uk1vdVY5QnVVYWtoSUtHUE5RL0xRb0tJNUs4eFNZaXVMUmEyd2ZOMzgvbWpxZldhVkFXb3o3SEEvaXQ3MEt2WnNTYnBPajdkTUs3SU8zZ0RNM1dLOFIrVUZPdVg3cVBqNTJONkVMSytUVTFuWk9BeHdWQjZJM3RCVnlORkN6TTdUTCs2WTNaR1Vib215SXdLbzJVTlV5Vk9IMVJhTEtveXlGTE5YUmptY2ROaVRyYmhVMmZPanFTZGlZTGtTMjErSWQwUkxnamxSRGJYYUZibWovYTBvT2RsUDlMWTE3S0ozbit1SFc5RkNDWGVrd0g0eCtwT2lXZktPUEk3RldFakJmc1NKbUdUeE90WXRvYXNvK2hsMkVQZjlPdWpJbzdBUXEvU2tqSnhnSEt4cERPSmJIWm1VUUJ6dVZzdGRiSUU2dzh3anpHdnFtQzdMWmg3QXREUmFncmVTam5nbTZXdWM3dnhFbysxQnV4NHhwa054aXkwb0tLTlZrbGtIRGRwVnN0aTdreDFnTHJGd2NEcjVmS3k5TzlHQVg3ZzRIelAyR2dVR3E2QlNWOVdCdDRPVlhGT2E1OGVoRno1ejVJcnNSc1ZjeTdMR0dQeVYvUG1VK0F0WHMrZHNrY3RnN1RqNDNSS293d3ZBVnlVK3RtWHdvQnRPTUp6ekdOSDdkVE9pbDNCWWhGUDNRVVN1cGZYQ2ZPb3hKekM0aTJJaGo1cXRkRys4NHFxdmZ2V0tLMiswNWo3dVVFbUsvbjNtTnBQNG1Jc2hJVExSUjA2M3NpNitnUHA2MW5XSktSWi8rWjZEVC9BK1hoVGZJREpIN3JFM2dWN256bnBqb2hVUGxQYUlVY3huVGI1OUNXa0FoSVowdm4rbWFNY21aTGpOWUhYZzU4L3IzNWhiMEhFNUF6Rlk3aXg1eUdrcGx4cG9YMjU3c0MzdTRPdkt1YWQydGZMS3lxWlpBV3N3ckUvUG1VSjBlK2R3eHlxK0tINjcrd0I5N3ZMNFdWc1dBR1gveTVmWVZiOVEwNVZUMzNMSExoVnlkM3pMaXE1OEE5ODUycERsMzc2biswTWNadWx1dmI4OGZlT3FobzRXa29QSE9zaDJFaExkRXJMTHl4T3ZOd1NqYXgxT0Z1Nk91MCt1V2MyWVJPK09iM2dKci9sYzV6bW15V05Pb015WWljR2hNWlpDMFYzWnVQZDU0WnI0Si9uZ2NIdC9sR2VPM0NkOEs3Z0wzUjJYMEVSWmRMdHlTeVZhTm8rYUVCYmZ0SEFScGJWS0kyV0hDcHVjWmQyYTFZdlpaT09WQ0Mrc1dxMm5uRFdBMWRBM3UyeE5xaTV3d2JhVHFxbmhDL1NVdnl4U2tQcmFTWHZBKzZOcC9LTmtIbnQxZk1QT1VRandUWlAxM2hRdUVpOFJMVGdubGZBOGNTT3E2Q2Z1czJvWTIvWFIxOFEzUDNuZkl6ZEpGcjJ1bktLblRrNWIvNExyVW1DZG16SDU5cWVrSVBMRGhFMUVIRStoWXVKeXVvZVRhMHU1bkF3cWFNemVtVmFtcGpkWUxZbTZ2ZWZWSWVqazFmaEZkMDZXcmYzUmZETEhWVjUyQWd0cG83aFl2TlR0Q0VmYVFJNVFkNXJKTlpxa2tialBSNkE5Qk9va1dldzFERStkZW9FbTIrQkQzR1RYNWpJblh4dXFaNzQ4Uk5nRUs1VU5teGdlMkJXcmpCaktybFVzNlNXdVZUbFF0cEM1b3pPZjVwQlZkenlxc01aZWpWZE1ySnQ0ZTE4MGo4cnhGVnRPd0RKdEhCZUxsMUthNlU0YjBBaDFzOTZqbWJqUEk5QWNBV1dTTFBZYURwYVl2WnA3dHpXWmQyTml2ZnZWR3pHN3RlSXN6clBocU1YYWRlZUFXQXZ0OEl6NE04OTAzQTRWQzZQN3BSMHJxbVhSUjNZcExWRFJ0RDBaRGwvcHMvREI1c3FPUzNnZ3RCU1U0NmxDcU5TMnlXbUQ2Q2VDTkp6aDY2WmNyM0o0QXIwdzh0NWprTHpQdmJESDFUWlJGbnNOTWpOYTF3dEp0c0VmZWRBRksxMXd5OE9YWWlmdzBSTWYzVC9rQU9BWTBacFZNZXRFVzg4NmJSWlkvNndiNzNEZ1k5Y2g1VzJ4QTBFRi94bnpBZUFjcFdsYVB6U2Z6TEdWcmVNVVdXTzRPTHljeVZ3blpvMXJpUHFtczVqRktiUWhjTWNIT2xFV2V3MHpPMXJYQzB1MHlYZVRMY0JPMnlxTWtvVWZ2akVvM3F5dndWQzRjeGF5eTFwamNNSVdEY3IyV3FBMWJiZEY0QzA2d1JKZWQ0WTlJTnFTZng5ejR4NGRzVWdOWlBSQVN4STZ4aHJjTkcvR1NBN200dkRTR0gwNlNBN1pxOGs1RXcrMlpKTDMyY09ZU0hHU0xQWWNjSGEwcmljYWI0VFR1ZTlDSGZtME80NE5yTGdrczB0MWZ5YUdwYmhnZ2Jmc1RYNGN3UnFZc0VXRHNsaWc3WHBWdWxqMUpZQzNLWlBITnZ5SFRLT1RGWUpYa2srZkNyUFJESUhqeXkwVjZUd3hKY2pkZGU1RXRmUDM0dkJTOEZiRHpoQ09XSmoyekgzS2ZUNWlEd09oVDVMRm5nTndvM1Vmd3JiTWQxdnd1UmZmMC8xL05WbnhCSDdTWStIcTdqOEt4Y0VoS2Qrc3h2c2EyVUZkZU9yTk83TGxYMG1GblM0OWgzTFlMTC81RXhvSmJ4STRrL1RVZjd2eTRHbXk5UU1sMnEvT3ZTaStXWnpMd1V6bXVmNVlmZGhQclBzdHM0NjE5WkhlTi9yeCtYL1U1UWV2d2JsRUMvV3hPTGF3STBlRVN5TVphNy90Z21sV3VjemJDN2NNREpjempucGtvaW02eDNtRm9kNFIvZU1ZeldyZmtWd01YbkxwdmhuRzlsNTE1TXk3M3JEYmQrQUtvT0d0aTlQdXM0S2QzRFdieGNuMUtTZzcwVHFjdC85aUNVZjVWVm9zc3BzdlovZldlUG1Xd3lJZWlMbjQ4R3E1K1EvRnRFN21jWmdYS3N6SVFjMFZEenZ5TGVJRmFabHpwUytTb2k4V0Q1NVNrcmRnS1ZhM2NWMlN3WHVpejdwR2VyYUVBQiszenI3Y0Vlc0liTHo4aSs2T1p4RFIxSmFpS0ducEU5eVdXVW5wV3hEeStYOERPN3lHYlM1YnFEL0ZEcDdTVVJvQ3BMUE9lb2RUYWE0S1l2YmZXZThwMDIxVmJpbUtHUkhQVERTTmYzd1p6Qk1xd2pkQW1JSldXSnNUSCt5MHVmOWVYL0pwU0Y1MlBNRHNZc0h6TE5QdWN6YjJ1RnF5V1J4WEQxbDA3T25nVm5aL0xab3lKOUh3OXRjcm8raGJwV0hvN0N5d3IrVXFiNk9UK0h0RUx1K0dCWndlWE5SYjd0K2RsWS9WS2FuNCtCaEtGWWFuL2pCL3g0WGowbXNqSXEwTFdndHg5enVqNkNOaXd1SUlPelBkRGJ3T3hWZjllZjJrcXA0eFFldjVQSmFrbEtWWWt2MFNiRXJmbklUUC96UjdlQ1g2MW51dFZjeDE3UHFWS05jMHAvclBKSjdOS2RXakdoVmRsOUtYRjdSOVE5TWdPN1NCVFQ0VHpZQWNXODY4NUlPY1o3TFRCblV4ZU1sbnhxSks4bkZJWFBiVHhwcFdOK1Vkamt1OXoybUk0NjNMWm5HOC9TU28yZEU2dkxWSGNwdldua0tWdlpzUUNuekdXNkFubXYzRzRTNXRPUEtsZU5PMk1oNWxCelVxcm1KWklmeVBiYWt6clUyOHpmelEvT0VLRUR0eXNaKzc0NDQ2ZStDT085QUZwVnhSdkdGUTRZNkNRT2g4aGQ2R2VwaWFvV1E3ZERXcFlWbUszQjEvek5qLzBiVHdqcC9ad0UzckcxUjgvdkdPd3hhcU95VnREVDRvM3JXWU43T0xUVllNeFAyWWxScGNTdVNUTjRHSmY4SFl1T2xUc05ZMUM4MENPYTRzUEVvcC8yb2lYSlU2cG92QVN5ZkQ0c0ozL2ZTdnBLWTNwdzQxcmZLczhxQmtZL3A5VHNNY2ExMDJpMlB0SmtuTWp0YlY1ZGREOEo0aUI4U3JLRnhuNmVWSFRNUjRtbVBHTnFtcHhGVUZwUnFWVXBLTE9vY2JPQ01QWmFsUGtCUlg4R21DKzhRWEZncUNLdEd4ajFOY0psRzJ1VjJxRUVLWFRrL1hSUkFhM1l0eDZ2NWJ6Rjd2d3owbVJaZHB4cHIzTXZyMithZjNLWkh5bXVwVXpGYXBadEZNWFhDenFNWks1cU1SVmlWODd6MjdxUE5sK3JiVEtVTlBONGhNRnBvSGRoeEZMUDVFK0FaQjZIY09Nb0RKOHpMbm5nTWNaRkNEdzVROVh6SDlQZzlPYnpUSWliTFljMGhXdEE3dlpYTERnUGphR3NjcFNNSFBjYzNNdDhtbkVPODVORWxqb0lrSXhxVW5GM1VXbG1aV0x2YUxRcG1uWUR5V2hlSTdBYjNZR0EzbzVSNm4zaUJMa2VNSUhMbkR0Uk1CVGI5N1ROQ2JISVAvY2JkUlpzM0NKS1B2QlA4bFlSZWdFbnVDNm1XU2g1elI3Q2svaGpiblBWQnlQRk1aYmtQam9JYlB0S2J1a1JKbUZwcWtlcHdYaVBmcDFEODh2M3ZGYzlObk5KUG5wWkhjaU9venBzR2JjMkxhMEFnWjkxbTNUeWd6U1JaN0Q5bUsxcFhWckpzWEdhMXAwTWtWT1BzNzlFRy81M0Z5ZGRKWUxFL1QzbzhpQUErMURNdVRsOHM4cVhiVENFNDIxRmx3OC8wYmRMVkRCQ2lkVWxzT1ZacmFKUUlHRWhYNStGSzY3ekNqd256dmpzakl0Q3dzRkpVeSt2YjVuemR6NXBZZ0Vrc2FDOVlUNlljWVduQzkwbExWK3lLRmhGbEEvUGdqMGpJUGdaWUdlckhyT3QzdjI0M3dLUWJXbGVMcE40QU1FZlJERzd5OWlJZHFVbW5HUEppOGk2ejdQS24rSmQxSnN0aDc2TnM2S0FFWFlVZkF5cytqYmpNbGVLNkFwUlhhL04vbklGVmF1V091VlFCK0h6NHFzQXBpc1k5ZU5naWEzQXdzRmdTNXB0NUFnSW1wS1dKTk5RMFh6Mm1FaDZueGNZYzEvRVgzbnVNUFEyWUNDTFRlc1RZM1laYldnY1JUZXQ4Si90VWJLREJKdXh3UHh3WnFQRE5qT1RPK1kvUDZGUTZTK0hPYXRSTjFWSEVkUHI3ZzhXSERaYUhaTU1lVW40YTR6NWV3VTc0MTRBQW16Y3NaNWZzTk9KNmh3TlFYUEJSUzFuMVc3Wk81VHBURjNrTldZUU5hSHFqblgzeWtFY0VJMGxCSzVOVG5vSFo0TmtRRlZ5THNTZEprbjVZOFZDSWNpNGtUYXNkVnFiRk94a1A2SkVXdFJkWnhDcGlsTlU3N0RMY3RBZ0VHU2lXYzBQVDJhR0Ztc0VUUlNYeWhVUlczZFI5UmV0OCsvN0E3Ylk2c2ZBdFlOam5lSmcrY0NNcEtKS3FmekdzaFk0bnhvdEpQY29sa0lHYWhaWUJmek9xRngzOHA3ajdyejNjSDduUEN2TlN6WE55QkI1Z05lRm8rak5rUUY2VmxraXoyWWFESTFpVkVXWHNJeTF3am9IYzdzb2wwZHVwZGRIaEFhaUwvRGgxVTFWSmNDY292UGlyTzhpbGZBdCtsNGlDWDdkQ1dvWGd0VmdBQURRbEpSRUZVaDl4Y004RUo2K3NVTUVSYkJMb2czZ0g5dGcxQ1dLY2FrYkFsS3RGVmpXYzdHcG9oQXRnMnR6cTliNTkvbUVYZVAxWkJVc2M3MGpTOVRnc0dkR1BialZFalNidE9pNmhIV2xPdnVoSFJlcEU4dHJiSjhyS0ErV3hpcVpwaDV5ZldZU3JoaWJLWTJxT3BsR0VEVk1SYTcvUGNJRUFUNVd5QjRFR2JZelNVbjh3L0dXT2ZYakFFS1plQ0NzK2RVOU5xQnpBVmZ3UjltQUdlOGthN0VjVkF1T3kzSG05OWFjd01Gc0RMQ1VPRjFjdzVTWWN1N2puMWx2c2NKZnYyK2VmOUV4MFZZWUdUY1NHS1B2emFvdlBSUXJFTlJIRDlVdDN5UlByQld1MGpvbGtVVGs1Mm9yeHNQenc1UmhjbnViQVpmTmlUWkxIUEtERFZid21RQldVTzZHQVZ1WEZWNVVEZ25JR2NqN1h1bFdnNnh4UnVLeVpRbHY1QjBFcEJWYzZDVWpzQTZyN1ZpZ1IxS2phQWJCM0xZRXB2bHdPMEVIZ3ZzQlJRWER0Vk5ETzgxaXlzcUZoMUxFV3k3d1QvWmJYV1VKRk9ESk9uN2l2c1RqditWcTNkNk9RWFRBakdxZTlUR0JHdEQ5WGphWjRrTHpuYjB4czNlNDBIeDAxeEZIb1RaYkhQZ0hTMER2RS9MZWtDSSt0YzFOTTcvUEE5VGtlL0k4S25jeXdQUEV0eDlodWl1eFRVcXZUY2xkb0JVUGV0VmlTb2F4cnRMN0xEbDcvNnovNzdad1ZKK3FzUmVCVU1sV3NwTU9mYllRcm5hQVo1R0pzY1RmelJwSFRmS2Z4TEgwQWQ4UURFbDE5KzEvZjh4MTJMampwYTRsUmxGYjU5SmF1bFovMklhRDFwSGxmakJIbkovZHdFbWJwMXRGczM1aEZObEVWN3JMZGZIWi8vZWZjNTE0cEN6cnlTaGxCMEV3YlFTcVRlRVVHdzhSemZmTGhnazRlZmpscEtLYWdWcWRaSzdRQ2w5eWFzblZycm81NGw5Z0FuWnY1b0JGNWx2K1RCSzdEQWNRSVhGaTIwdDB5Y0FpVk5TdmVkelg4c2JReE1VNDEzNVB5SlpaRFhxUXlGSUlGTFdBTFg4aS85M3Evc0FlZkVoQTN5Sm9qUE5RN0JBMlVIdEJJeEdaUVRUZ2JtWlFVaHBkTGM0NWswVktWdTZncEFyYVJteVFHM1lJZVR3SjhFZFlQQVFiQkw2aGdHeEN6ZG1LRmJ0Q0thUUUvMjdmT1A5WW5nRHR4czhBNGhCbjUxL3dSTDRjb2psQzU1Q2VDWFJINHZ5dFhkOTF6NEQ3aHgxbHJhZFlmSDBPYWZiOEZmbmxRVEdyWjRCV2JYZmY0cnNxNnFUa212UkJCd1VLRjNYTjIwMnFFMXIzWTVpM29WZzJCQmplTWhsc25zalE1ZWFjNStVQkViTEhLeEl6RTZtZ05lb1VNUm9ya2hvN0tpbE94Yk1hazQxMHlnbnhXTzFIRE9ad2c2TUdoaUwwY1Z3elZJNEJLWHdMZXlMcWs1Zm1abDArS2tyT2ZsTXFQZ0JDVjQ4VHRjRWZlb2hOU1VFUXU0RXJ1OElpL1VRL3lHREsvaGYyYmtDU0xvMXA2c1ZhandQN2k2YWJWRGUxbHV0c0FtckVwd2RDMXo1Rk9zNmJ6SUtBUlJBcHB6WWdtakV3ZElKWmJkRmFxc001b29LVkttN3hUK1Z6bWxNOG9XaU0xalhtZjlTVFVmVm52SUJnbGNVaEtBM2p5ZEQvZzJaUkcrVEVVZU52aENEYm1xMXJzR1Z3MU03NnVvUm9JMm5lTVovWTVJUVppT3NqdUpSK1YxRGtaN0phc2lwMUdWdW1ISmdFbjczYnkxSXAwR0RLMkdUNDJRRVpKZnZwelpRSjQ1Sm8wd0ZBTGxrWXB1OTFYV1hSRU40cTl0ZFZCanZmZUJraUpsK3ZiNVJ3dU5naEN4bFQ2OVRyWW1aVTg5OGQ0SE1FSUtFcmgwSlZCUWp6blVlSXZZRUY4QjVHR0RZZzFsc3c0cDhGV0JXaS93azVrY3d5enVZMkU2dkJDZjNnSkxRY1d2U0ZLbk9HbUJEZGg1c1dxSXBlY2hEQkIzSnBhRkNTcXNBclNUOENuNFlJbUtTSWhMV0tZQnF3VTNBcXFQaVFub0dlbkJpRkt5YjU5L0phZW9RZXUxVXhmbzNGbktHVUQ3c3hkeVhPRVNKSERwU2dBVDdLWWNmVW1vekRTNTdpSnNZQ3NwS3FYYno5Y2doS085N3BZTUxDZ2wwa3Q1Z3NMdWdqNVpsRVRsUDFNTkdINnlpdFNPOXkwTUVEL1B0Y0MxY0p0cmU0NWJnSUowT1FCNjY3NUUyS0NyU3RpUzJWUjUydHZvMWt3Sk9jOEZjTDZDQ0w3OXZxV1JBcUxnSCthTzl4cnhlT3QybXl5bWZvOGtwMzh0Y000TGxqaERDSVVnZ1V0TkFoWGpxZGZGdkQxTEV6dDB2Ull0Y2FkNmhzazRoWHJOb2FpQ0RjcFR4M3NhNGtXTFV3cTBLVWdKWWN6cGc1WllGK3lKT28wcVB6NERFdWgyZTQxYTRkNnZjQ2ordWNzWkdnNjA4Z0wrbnVIeGgyMnpzOUpacFVhTlFBV2txZGpTVWxndmZPUEdUdHdvbVFwbjh0ZWtUTjhKL3BVeGlXa2M5UjErOEV1Uk82c2pKTWx2WGltWWNBMFN1UFFrZ0dpZjNxYVE0Y2p0YzJBREdyTWJuZUZLdXFSbXpMcjhLa1dMclhOR1Q3UHVydUM0SXkxRVFXMGpJT3F3STVvUXpXaWE5N1dTcVBMSDVqQlJZeHpOTFVMU0w0TTFxYU50L0tmWUtZMnF4Zk5uOVpEdkZITzVSaUJJU3R0NlpJUXBEWjFvd3QrcXV4cHh2bFNxU1ptK0UvdzNCVy93WERDbURvbEFIOGZNZGRaVk43TXlocVBLNFJva2NDbExvS1hDYzJBQ0wyV1FwaGIyOEFjK0JkeDAwazRLRU83VFpZNCt3a1JwUnM3WVpmWk1YaWEzbk85OXpMSERYVmxUTWZyNU14SXRIWFdKZGFuaE5uNjQ4MGFPclk5eUZHZ1JVZHFpeWpyWm9Da3hrRVZGZXlrV0E5QUlCRWtKZnNSYlJZN2UzZVlFWkpFdUJlT1Q4RnI3Mjl5YWxOVzN6MzlleEVrcURJWnNrYnRkMjhwVitvemhkVm5WV1QySGJKREFKU29CTE11NW92TGhZNUxjUXliZXB4THBQajVSUStrVzRVczBWU0F4VitLK3hCa2R4NE5aaVRjQldGWVEvSHoxMjdqVnlMMVhiWGNRcVFRcUhYcXV3UWFVbmdoSDRiUnczUnZxT0VVVjQ1a1cyd3JiNUY2OFVjWTdDc0ppVEZYa0o1VjRhSkhJNi9RYnlxZTVsblYzZEszTUZKWG5JOHQxdWNWTHhiUytmZjdGRnpJZmQ5aUMxeURXUnRQU2RqNUdiaU1ScFpZWUpHVkRDaEs0MUNXQWc4ODYya2dmbVRnSGIwS1lqakxiV1pCeHVseW5pMm41ZmV4dGl0czcyVHRnQytMdWhxd0E0bHZ1MzhXbnVoOVVFRkgwQm54YStuLyttMy85Mmc1elR0MzdxQlRLaEdOUWY1QStPOWxDOTBoVnRSbEJYKzJ1dEhrZGhSMVBxeFhOTkIvMG80czBMRXBWdlJ3UlpWcnhNUHJ1MG5mOEJXUGZxK3IwTmVZR1VSY3hBc1ZJZXQ4Si9pdmRXblE3MjV5SGZTaXNjVG9GSWpIMUlwS0xTaGZoTTdLcXEzQU5FcGkwQkxENE9LZjd3Q0VveEFyd0lYdEtwOW05UmVYQjR6dVMrT21OZDJsQStPODNYRzFOMW1kWkY3L2JjVFc3ZDhXQVJMK0pKUWxTOS8xV0hiSWVLc0tCSmZibElsU3Z6SDRRZnltVjFady9GUjhXMWY1amhiMHNmamR2eHA5UDRSMHhITHpja3VVeVcxY3Q2Z3BUQVVjSDc1dnVxeHA5MWRzYnFzYitYZExVdm4zK1Q3T0RhK2pqNUUzMmpNTmRUbVVKVEZ6RDJOOHJrcmpHZm5qRWFndlpJSUZMVEFJbDVhWFR1TEc2L3dibStJY0VEOTllK2wyaEJTaCs2SEwyck84VzFmeHY3a1dsZ3lmWGRBVnRPeTVkZnZBMERjOWJsaDUvRHp2Lzh3WktnSHVvcUZ5NE8zN1dGbWJrajNXbDl6SC9ka1ZvdW5QRHZrQ0xGcTgrK0dHWnhlVnZyK3hlWlQ2cE5IL0RpbWxTdVRjOUE1OWQrajVWc3E1Z1U5RVh0WFBLaDBFeHRlOEUvN2ZmYzBBdm1DKzk2bUJWa0lpVzhJN2RQLzJhTE5CbE1lSG5XSTBoR3lSd2FVa0FPeHpXR1NXRUc3QkxJVi9tR29hUmxyV0VHUWJ2ZUdDbnpiNndIRUJzclpyR05hWXpKbVl6THBLQlRwREFjVWxnVnYweUF4OEFMTVY5MkY5SW1aLzdqSzl3U2MyZk0zWTRoWE5XMXdlbitqQTZSSE1qQkRTSGtGWUFQZUVTeUR2dlV1Rk13NFBSL0FqTDY0NFY3RGpoSEdONHB4SjI3WlE4bHpuT3NkZkZJZlZ4a2d5MGdnU09Td0oxNTVVSVdJcXZSZHNJYWc2YnhPN3FzRmpIQWYrV3d4VnNoSzU1WFM4a0k2SWV4UERGK0lIaGNRSkdrTUFKbFFBQ211Zk0wTGlsS0s2YWlnRnpXTFZzRFFoNnpHRFk5bGpEbnVxK1A0eWkyU3IybTBZc1QzczdzU09TQ1doQkFpZEJBbmoxMjU1Zm9VZGZteHRoeVk3akZMc25nWjMrWThCSWNVSWp5V0tESHlYcmp6ODRSRDdaeWVESUFUSkk0R1JKQUU2RU9zeEVBeU5Ma2NjKzZiQnBWcjBZTWl6aVJZZkhLZFFkLzJja2FSQnpiSFBNWXltR3hjZVlKUnJJSGFNRWNMTEE5c1RKVW5RMmh4N1BIOWZad1pzdkRhZUNYa2M3WTU4dVY4d1d4cno4bUw1VTFtTktBT0VhSk5CREFqaVV5YjlBSVVHd0dPa083elJqcHhWcGVMd2U0NXBZMHlLRktjU0xKRzRmOC9UeXlSaFRhd0luTk1ZNHZFQXFTR0FvQ2VBck5yYUdVOWhpZUtkNXRuditxMWZHNnREMVVQMWZmT0J5OTVvMGx3THZ5NnFUNjJNWjAySjZKMk9oSFlnRUNWeDBDU0RBZDJoMVNwWmkxU3AvRTJaeFpQeEhVdG1hNzY2azFvOVdlWXkvL1RiYWdBTldrRUF2Q1dEMTRiamlyb3ZSQy9PYnI2MCtScWRpTWQ3NTVoTlE0T2dSTEFHODl1R2N5UFNLanlqSkxEZzI4MmlzbjMzKzBmQURkcERBeVpJQU5qczhTNkcvQW5teUJub3hSblBIK0RySmpZOVVvQlFrY0JJa0VPdlBWdkhSMEdudWtJSUVnZ1NDQkR3Sk5KMjlqenM5RjhNRERzVWdnU0NCUjZnRTh2WjVpc1hZQzNBK1FvVVMyQTRTQ0JMd0pJRFR6ZVp0cWZyWENuelRkSDdEZ3dyRklJRWdnVWUyQkhLeGVVUHNMZDM5QmwrTWxOY2UyVUlKM0FjSkJBbjRFcWlxRCtaSGo4RkxVbkF4Y1A0bzN2S2hRamxJSUVqZ2tTMEJ2Q08yenlYd1NmYlAvR1hTaldqK0VqbVkvY2krY1lIN0lJR0xLNEhQc1B0clVmVG9JaGtLK243Kzg2WTZOMTNjRVlUZWdnU0NCQzRCQ1JRWXV5Sm0zVS93b2VMUVprbitnc1VsTVBRd3hDQ0JJSUdMSjRIUGZZbGQ5UXNJVC9EMGdYdHUzcmg0WFllZWdnU0NCTVlzZ2Y4UEJROE1QcGp2dTdNQUFBQUFTVVZPUks1Q1lJST0iCn0K"/>
    </extobj>
  </extobjs>
</s:customData>
</file>

<file path=customXml/itemProps1.xml><?xml version="1.0" encoding="utf-8"?>
<ds:datastoreItem xmlns:ds="http://schemas.openxmlformats.org/officeDocument/2006/customXml" ds:itemID="{DB81C898-D412-4362-A3C0-7DC7D120C7B7}">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emplate>Office Theme</Template>
  <TotalTime>136</TotalTime>
  <Words>3680</Words>
  <Application>Microsoft Office PowerPoint</Application>
  <PresentationFormat>宽屏</PresentationFormat>
  <Paragraphs>606</Paragraphs>
  <Slides>50</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50</vt:i4>
      </vt:variant>
    </vt:vector>
  </HeadingPairs>
  <TitlesOfParts>
    <vt:vector size="64" baseType="lpstr">
      <vt:lpstr>Times New Roman Regular</vt:lpstr>
      <vt:lpstr>等线</vt:lpstr>
      <vt:lpstr>黑体</vt:lpstr>
      <vt:lpstr>宋体</vt:lpstr>
      <vt:lpstr>微软雅黑</vt:lpstr>
      <vt:lpstr>Arial</vt:lpstr>
      <vt:lpstr>Calibri</vt:lpstr>
      <vt:lpstr>Calibri Light</vt:lpstr>
      <vt:lpstr>Consolas</vt:lpstr>
      <vt:lpstr>Times</vt:lpstr>
      <vt:lpstr>Times New Roman</vt:lpstr>
      <vt:lpstr>Times New Roman Bold</vt:lpstr>
      <vt:lpstr>Wingdings</vt:lpstr>
      <vt:lpstr>默认设计模板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xxx</dc:creator>
  <cp:lastModifiedBy>传 刘</cp:lastModifiedBy>
  <cp:revision>343</cp:revision>
  <dcterms:created xsi:type="dcterms:W3CDTF">2023-08-21T11:03:36Z</dcterms:created>
  <dcterms:modified xsi:type="dcterms:W3CDTF">2025-03-06T13:03:40Z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2052-5.5.1.7991</vt:lpwstr>
  </property>
  <property fmtid="{D5CDD505-2E9C-101B-9397-08002B2CF9AE}" pid="3" name="ICV">
    <vt:lpwstr>B86EA8E0777341D83D75E164F31258E3_41</vt:lpwstr>
  </property>
</Properties>
</file>