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464" r:id="rId2"/>
    <p:sldId id="467" r:id="rId3"/>
    <p:sldId id="465" r:id="rId4"/>
    <p:sldId id="448" r:id="rId5"/>
    <p:sldId id="473" r:id="rId6"/>
    <p:sldId id="474" r:id="rId7"/>
    <p:sldId id="475" r:id="rId8"/>
    <p:sldId id="471" r:id="rId9"/>
  </p:sldIdLst>
  <p:sldSz cx="9144000" cy="5143500" type="screen16x9"/>
  <p:notesSz cx="6858000" cy="9144000"/>
  <p:custDataLst>
    <p:tags r:id="rId11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5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B5F84"/>
    <a:srgbClr val="08B1F2"/>
    <a:srgbClr val="272F43"/>
    <a:srgbClr val="2B2B2B"/>
    <a:srgbClr val="C00000"/>
    <a:srgbClr val="B00303"/>
    <a:srgbClr val="0E7EB5"/>
    <a:srgbClr val="ADB5BF"/>
    <a:srgbClr val="3245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06" autoAdjust="0"/>
    <p:restoredTop sz="94660"/>
  </p:normalViewPr>
  <p:slideViewPr>
    <p:cSldViewPr>
      <p:cViewPr varScale="1">
        <p:scale>
          <a:sx n="94" d="100"/>
          <a:sy n="94" d="100"/>
        </p:scale>
        <p:origin x="90" y="276"/>
      </p:cViewPr>
      <p:guideLst>
        <p:guide orient="horz" pos="1620"/>
        <p:guide pos="2517"/>
      </p:guideLst>
    </p:cSldViewPr>
  </p:slid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86" d="100"/>
        <a:sy n="18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微软雅黑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微软雅黑" pitchFamily="34" charset="-122"/>
              </a:defRPr>
            </a:lvl1pPr>
          </a:lstStyle>
          <a:p>
            <a:fld id="{673B58EF-4ABD-40F4-ACA4-FE81D742E6DD}" type="datetimeFigureOut">
              <a:rPr lang="zh-CN" altLang="en-US" smtClean="0"/>
              <a:pPr/>
              <a:t>2019/3/15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微软雅黑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微软雅黑" pitchFamily="34" charset="-122"/>
              </a:defRPr>
            </a:lvl1pPr>
          </a:lstStyle>
          <a:p>
            <a:fld id="{A11FC198-2D83-4DFC-8CDD-7D23AF44D411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94111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微软雅黑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微软雅黑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微软雅黑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微软雅黑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微软雅黑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076568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55671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796306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3294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blipFill dpi="0"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67021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bg>
      <p:bgPr>
        <a:gradFill flip="none" rotWithShape="1">
          <a:gsLst>
            <a:gs pos="26000">
              <a:srgbClr val="EBECF0"/>
            </a:gs>
            <a:gs pos="0">
              <a:srgbClr val="D7D9E1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09210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030014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4967">
          <p15:clr>
            <a:srgbClr val="FBAE40"/>
          </p15:clr>
        </p15:guide>
        <p15:guide id="3" orient="horz" pos="2160">
          <p15:clr>
            <a:srgbClr val="FBAE40"/>
          </p15:clr>
        </p15:guide>
        <p15:guide id="4" pos="6623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6804248" y="4083918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www.1ppt.com/excel/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www.1ppt.com/shiti/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www.1ppt.com/jiaoan/  </a:t>
            </a:r>
            <a:r>
              <a:rPr lang="en-US" altLang="zh-CN" sz="100" dirty="0" smtClean="0">
                <a:solidFill>
                  <a:prstClr val="white"/>
                </a:solidFill>
                <a:latin typeface="Calibri"/>
                <a:ea typeface="宋体"/>
              </a:rPr>
              <a:t>      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 smtClean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 smtClean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599857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033521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B95DF45C-3474-4E86-94E4-B4FF1828C470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6" r:id="rId2"/>
    <p:sldLayoutId id="2147483657" r:id="rId3"/>
    <p:sldLayoutId id="2147483659" r:id="rId4"/>
    <p:sldLayoutId id="2147483658" r:id="rId5"/>
  </p:sldLayoutIdLst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微软雅黑" pitchFamily="34" charset="-122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微软雅黑" pitchFamily="34" charset="-122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微软雅黑" pitchFamily="34" charset="-122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微软雅黑" pitchFamily="34" charset="-122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微软雅黑" pitchFamily="34" charset="-122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031D9CE8-17B0-4F8B-9B77-648F021BB6A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2571750"/>
          </a:xfrm>
          <a:prstGeom prst="rect">
            <a:avLst/>
          </a:prstGeom>
        </p:spPr>
      </p:pic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1D5F35D6-1E72-4C4F-A492-0C10C53547F1}"/>
              </a:ext>
            </a:extLst>
          </p:cNvPr>
          <p:cNvSpPr/>
          <p:nvPr/>
        </p:nvSpPr>
        <p:spPr>
          <a:xfrm>
            <a:off x="683568" y="411510"/>
            <a:ext cx="8208912" cy="4320480"/>
          </a:xfrm>
          <a:prstGeom prst="roundRect">
            <a:avLst>
              <a:gd name="adj" fmla="val 3113"/>
            </a:avLst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114300" sx="102000" sy="102000" algn="ct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163816B0-01B2-4BD4-BCE1-123E15F266FA}"/>
              </a:ext>
            </a:extLst>
          </p:cNvPr>
          <p:cNvGrpSpPr/>
          <p:nvPr/>
        </p:nvGrpSpPr>
        <p:grpSpPr>
          <a:xfrm>
            <a:off x="7884368" y="627534"/>
            <a:ext cx="504056" cy="360040"/>
            <a:chOff x="7596336" y="740307"/>
            <a:chExt cx="504056" cy="360040"/>
          </a:xfrm>
        </p:grpSpPr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41187E59-9576-4D61-9C23-7079E8325C25}"/>
                </a:ext>
              </a:extLst>
            </p:cNvPr>
            <p:cNvCxnSpPr/>
            <p:nvPr/>
          </p:nvCxnSpPr>
          <p:spPr>
            <a:xfrm>
              <a:off x="7596336" y="915566"/>
              <a:ext cx="504056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4DD233BD-3DE3-4306-A347-6E1DA41C8334}"/>
                </a:ext>
              </a:extLst>
            </p:cNvPr>
            <p:cNvCxnSpPr/>
            <p:nvPr/>
          </p:nvCxnSpPr>
          <p:spPr>
            <a:xfrm flipV="1">
              <a:off x="7956376" y="740307"/>
              <a:ext cx="0" cy="36004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7">
            <a:extLst>
              <a:ext uri="{FF2B5EF4-FFF2-40B4-BE49-F238E27FC236}">
                <a16:creationId xmlns:a16="http://schemas.microsoft.com/office/drawing/2014/main" id="{BE471C66-78B9-4A13-9735-8868008382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7724" y="2395074"/>
            <a:ext cx="6552728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zh-CN" altLang="en-US" sz="2800" b="1" spc="3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一款致力于学习</a:t>
            </a:r>
            <a:r>
              <a:rPr lang="en-US" altLang="zh-CN" sz="2800" b="1" spc="3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IT</a:t>
            </a:r>
            <a:r>
              <a:rPr lang="zh-CN" altLang="en-US" sz="2800" b="1" spc="3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技术的阅读</a:t>
            </a:r>
            <a:r>
              <a:rPr lang="en-US" altLang="zh-CN" sz="2800" b="1" spc="3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APP</a:t>
            </a:r>
            <a:endParaRPr lang="zh-CN" altLang="en-US" sz="2800" b="1" spc="3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A1EB0E79-4D04-43AE-A098-A6CCD5943D82}"/>
              </a:ext>
            </a:extLst>
          </p:cNvPr>
          <p:cNvSpPr txBox="1"/>
          <p:nvPr/>
        </p:nvSpPr>
        <p:spPr>
          <a:xfrm>
            <a:off x="5364088" y="3328704"/>
            <a:ext cx="288032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zh-CN" altLang="en-US" sz="1400" b="1" dirty="0" smtClean="0">
                <a:solidFill>
                  <a:schemeClr val="accent2">
                    <a:lumMod val="75000"/>
                  </a:schemeClr>
                </a:solidFill>
                <a:ea typeface="微软雅黑" pitchFamily="34" charset="-122"/>
                <a:cs typeface="Calibri" panose="020F0502020204030204" pitchFamily="34" charset="0"/>
              </a:rPr>
              <a:t>开发团队：有点冷</a:t>
            </a:r>
            <a:endParaRPr lang="zh-CN" altLang="en-US" sz="1400" b="1" dirty="0">
              <a:solidFill>
                <a:schemeClr val="accent2">
                  <a:lumMod val="75000"/>
                </a:schemeClr>
              </a:solidFill>
              <a:ea typeface="微软雅黑" pitchFamily="34" charset="-122"/>
              <a:cs typeface="Calibri" panose="020F0502020204030204" pitchFamily="34" charset="0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71429B25-FA58-49BD-A76E-E9B63AD3EB32}"/>
              </a:ext>
            </a:extLst>
          </p:cNvPr>
          <p:cNvSpPr txBox="1"/>
          <p:nvPr/>
        </p:nvSpPr>
        <p:spPr>
          <a:xfrm>
            <a:off x="6767744" y="1452140"/>
            <a:ext cx="2376256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4000" b="1" dirty="0" smtClean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IT</a:t>
            </a:r>
            <a:r>
              <a:rPr lang="zh-CN" altLang="en-US" sz="4000" b="1" dirty="0" smtClean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视界</a:t>
            </a:r>
            <a:endParaRPr lang="zh-CN" altLang="en-US" sz="4000" b="1" dirty="0">
              <a:solidFill>
                <a:schemeClr val="accent6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6872777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EB8BFF9A-92E2-494C-8910-C5C9154E642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2571750"/>
            <a:ext cx="9144000" cy="2571750"/>
          </a:xfrm>
          <a:prstGeom prst="rect">
            <a:avLst/>
          </a:prstGeom>
        </p:spPr>
      </p:pic>
      <p:sp>
        <p:nvSpPr>
          <p:cNvPr id="3" name="矩形: 圆角 2">
            <a:extLst>
              <a:ext uri="{FF2B5EF4-FFF2-40B4-BE49-F238E27FC236}">
                <a16:creationId xmlns:a16="http://schemas.microsoft.com/office/drawing/2014/main" id="{89D50067-3C16-4BC6-9C68-D8CCE919350A}"/>
              </a:ext>
            </a:extLst>
          </p:cNvPr>
          <p:cNvSpPr/>
          <p:nvPr/>
        </p:nvSpPr>
        <p:spPr>
          <a:xfrm>
            <a:off x="467544" y="411510"/>
            <a:ext cx="8208912" cy="4320480"/>
          </a:xfrm>
          <a:prstGeom prst="roundRect">
            <a:avLst>
              <a:gd name="adj" fmla="val 311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E7FE15F-68A8-47E7-A726-FE68DA345626}"/>
              </a:ext>
            </a:extLst>
          </p:cNvPr>
          <p:cNvSpPr txBox="1"/>
          <p:nvPr/>
        </p:nvSpPr>
        <p:spPr>
          <a:xfrm>
            <a:off x="2915816" y="1995686"/>
            <a:ext cx="3564898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dist"/>
            <a:r>
              <a:rPr lang="zh-CN" altLang="en-US" sz="4400" b="1" dirty="0" smtClean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质量属性场景</a:t>
            </a:r>
            <a:endParaRPr lang="zh-CN" altLang="en-US" sz="4400" b="1" dirty="0">
              <a:solidFill>
                <a:schemeClr val="accent6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6303569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EB8BFF9A-92E2-494C-8910-C5C9154E642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2571750"/>
            <a:ext cx="9144000" cy="2571750"/>
          </a:xfrm>
          <a:prstGeom prst="rect">
            <a:avLst/>
          </a:prstGeom>
        </p:spPr>
      </p:pic>
      <p:sp>
        <p:nvSpPr>
          <p:cNvPr id="3" name="矩形: 圆角 2">
            <a:extLst>
              <a:ext uri="{FF2B5EF4-FFF2-40B4-BE49-F238E27FC236}">
                <a16:creationId xmlns:a16="http://schemas.microsoft.com/office/drawing/2014/main" id="{89D50067-3C16-4BC6-9C68-D8CCE919350A}"/>
              </a:ext>
            </a:extLst>
          </p:cNvPr>
          <p:cNvSpPr/>
          <p:nvPr/>
        </p:nvSpPr>
        <p:spPr>
          <a:xfrm>
            <a:off x="539552" y="389894"/>
            <a:ext cx="8208912" cy="4320480"/>
          </a:xfrm>
          <a:prstGeom prst="roundRect">
            <a:avLst>
              <a:gd name="adj" fmla="val 311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2F81E23-B454-4175-A594-A6DC40BA2AF4}"/>
              </a:ext>
            </a:extLst>
          </p:cNvPr>
          <p:cNvSpPr/>
          <p:nvPr/>
        </p:nvSpPr>
        <p:spPr>
          <a:xfrm>
            <a:off x="1277380" y="339502"/>
            <a:ext cx="1368152" cy="43204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DBEAA63-B873-48A6-B837-18C5A88C8DED}"/>
              </a:ext>
            </a:extLst>
          </p:cNvPr>
          <p:cNvSpPr txBox="1"/>
          <p:nvPr/>
        </p:nvSpPr>
        <p:spPr>
          <a:xfrm>
            <a:off x="2051720" y="1040998"/>
            <a:ext cx="665820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4800" b="1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目</a:t>
            </a:r>
            <a:endParaRPr lang="zh-CN" altLang="en-US" sz="4800" b="1" dirty="0">
              <a:solidFill>
                <a:schemeClr val="accent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620259D-730E-4D6A-B6DA-A1B36FDD96A9}"/>
              </a:ext>
            </a:extLst>
          </p:cNvPr>
          <p:cNvSpPr txBox="1"/>
          <p:nvPr/>
        </p:nvSpPr>
        <p:spPr>
          <a:xfrm>
            <a:off x="2051720" y="1839200"/>
            <a:ext cx="665820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4800" b="1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录</a:t>
            </a:r>
            <a:endParaRPr lang="zh-CN" altLang="en-US" sz="4800" b="1" dirty="0">
              <a:solidFill>
                <a:schemeClr val="accent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8C12210E-9B4B-4D62-A69E-D8D119C606C5}"/>
              </a:ext>
            </a:extLst>
          </p:cNvPr>
          <p:cNvCxnSpPr/>
          <p:nvPr/>
        </p:nvCxnSpPr>
        <p:spPr>
          <a:xfrm>
            <a:off x="1835696" y="1131590"/>
            <a:ext cx="0" cy="3600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A2D5ED9A-3CBD-415F-80C5-68DD2AFC53B8}"/>
              </a:ext>
            </a:extLst>
          </p:cNvPr>
          <p:cNvSpPr txBox="1"/>
          <p:nvPr/>
        </p:nvSpPr>
        <p:spPr>
          <a:xfrm>
            <a:off x="1311895" y="1133872"/>
            <a:ext cx="307777" cy="1828197"/>
          </a:xfrm>
          <a:prstGeom prst="rect">
            <a:avLst/>
          </a:prstGeom>
          <a:noFill/>
        </p:spPr>
        <p:txBody>
          <a:bodyPr vert="eaVert" wrap="square" lIns="0" tIns="0" rIns="0" bIns="0" rtlCol="0">
            <a:spAutoFit/>
          </a:bodyPr>
          <a:lstStyle/>
          <a:p>
            <a:r>
              <a:rPr lang="en-US" altLang="zh-CN" sz="2000" b="1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CONTENTS</a:t>
            </a:r>
            <a:endParaRPr lang="zh-CN" altLang="en-US" sz="2000" b="1" dirty="0">
              <a:solidFill>
                <a:schemeClr val="accent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直角三角形 11">
            <a:extLst>
              <a:ext uri="{FF2B5EF4-FFF2-40B4-BE49-F238E27FC236}">
                <a16:creationId xmlns:a16="http://schemas.microsoft.com/office/drawing/2014/main" id="{DA124711-A6D1-416F-9DC9-B9FF111E038E}"/>
              </a:ext>
            </a:extLst>
          </p:cNvPr>
          <p:cNvSpPr/>
          <p:nvPr/>
        </p:nvSpPr>
        <p:spPr>
          <a:xfrm flipH="1">
            <a:off x="1007772" y="339502"/>
            <a:ext cx="269607" cy="76652"/>
          </a:xfrm>
          <a:prstGeom prst="rt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55521C84-2BB1-4D85-9B42-8FBB59D87F0F}"/>
              </a:ext>
            </a:extLst>
          </p:cNvPr>
          <p:cNvGrpSpPr/>
          <p:nvPr/>
        </p:nvGrpSpPr>
        <p:grpSpPr>
          <a:xfrm>
            <a:off x="4499992" y="1131590"/>
            <a:ext cx="2808312" cy="615553"/>
            <a:chOff x="4499992" y="1131590"/>
            <a:chExt cx="2808312" cy="615553"/>
          </a:xfrm>
        </p:grpSpPr>
        <p:sp>
          <p:nvSpPr>
            <p:cNvPr id="15" name="矩形: 圆角 14">
              <a:extLst>
                <a:ext uri="{FF2B5EF4-FFF2-40B4-BE49-F238E27FC236}">
                  <a16:creationId xmlns:a16="http://schemas.microsoft.com/office/drawing/2014/main" id="{1F77615D-E770-401E-BB22-64DF9FAEC84B}"/>
                </a:ext>
              </a:extLst>
            </p:cNvPr>
            <p:cNvSpPr/>
            <p:nvPr/>
          </p:nvSpPr>
          <p:spPr>
            <a:xfrm>
              <a:off x="4499992" y="1131590"/>
              <a:ext cx="504056" cy="504056"/>
            </a:xfrm>
            <a:prstGeom prst="roundRect">
              <a:avLst>
                <a:gd name="adj" fmla="val 6274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BC521551-4A8D-459B-A33B-17FA766B2BA4}"/>
                </a:ext>
              </a:extLst>
            </p:cNvPr>
            <p:cNvSpPr txBox="1"/>
            <p:nvPr/>
          </p:nvSpPr>
          <p:spPr>
            <a:xfrm>
              <a:off x="4644008" y="1137397"/>
              <a:ext cx="216024" cy="49244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3200" b="1">
                  <a:solidFill>
                    <a:schemeClr val="bg1"/>
                  </a:solidFill>
                  <a:ea typeface="微软雅黑" pitchFamily="34" charset="-122"/>
                  <a:cs typeface="Calibri" panose="020F0502020204030204" pitchFamily="34" charset="0"/>
                </a:rPr>
                <a:t>1</a:t>
              </a:r>
              <a:endParaRPr lang="zh-CN" altLang="en-US" sz="3200" b="1" dirty="0">
                <a:solidFill>
                  <a:schemeClr val="bg1"/>
                </a:solidFill>
                <a:ea typeface="微软雅黑" pitchFamily="34" charset="-122"/>
                <a:cs typeface="Calibri" panose="020F0502020204030204" pitchFamily="34" charset="0"/>
              </a:endParaRP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2E21EA05-48BE-42FA-B3BF-D2FEB3F4E3EF}"/>
                </a:ext>
              </a:extLst>
            </p:cNvPr>
            <p:cNvSpPr txBox="1"/>
            <p:nvPr/>
          </p:nvSpPr>
          <p:spPr>
            <a:xfrm>
              <a:off x="5292080" y="1131590"/>
              <a:ext cx="2016224" cy="61555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lvl="0" defTabSz="609569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1" lang="en-US" altLang="zh-CN" sz="2000" b="1" dirty="0" err="1" smtClean="0">
                  <a:latin typeface="Century Gothic"/>
                  <a:ea typeface="微软雅黑"/>
                </a:rPr>
                <a:t>Maintainability</a:t>
              </a:r>
              <a:r>
                <a:rPr kumimoji="1" lang="en-US" altLang="zh-CN" sz="2000" b="1" dirty="0" err="1" smtClean="0">
                  <a:solidFill>
                    <a:prstClr val="white"/>
                  </a:solidFill>
                  <a:latin typeface="Century Gothic"/>
                  <a:ea typeface="微软雅黑"/>
                </a:rPr>
                <a:t>ntainability</a:t>
              </a:r>
              <a:r>
                <a:rPr kumimoji="1" lang="en-US" altLang="zh-CN" sz="2000" b="1" dirty="0" smtClean="0">
                  <a:solidFill>
                    <a:prstClr val="white"/>
                  </a:solidFill>
                  <a:latin typeface="Century Gothic"/>
                  <a:ea typeface="微软雅黑"/>
                </a:rPr>
                <a:t>:</a:t>
              </a:r>
              <a:endParaRPr kumimoji="1" lang="en-US" altLang="zh-CN" sz="2000" b="1" dirty="0">
                <a:solidFill>
                  <a:prstClr val="white"/>
                </a:solidFill>
                <a:latin typeface="Century Gothic"/>
                <a:ea typeface="微软雅黑"/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8D334CF6-90D3-42B1-A889-9EF8AF055C38}"/>
                </a:ext>
              </a:extLst>
            </p:cNvPr>
            <p:cNvSpPr txBox="1"/>
            <p:nvPr/>
          </p:nvSpPr>
          <p:spPr>
            <a:xfrm>
              <a:off x="5292080" y="1492210"/>
              <a:ext cx="1800200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1400" b="1" dirty="0" smtClean="0">
                  <a:solidFill>
                    <a:schemeClr val="bg2">
                      <a:lumMod val="6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可维护性</a:t>
              </a:r>
              <a:endParaRPr lang="zh-CN" altLang="en-US" sz="1400" b="1" dirty="0">
                <a:solidFill>
                  <a:schemeClr val="bg2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2907C336-DD27-4542-A245-6B5B41609BE4}"/>
              </a:ext>
            </a:extLst>
          </p:cNvPr>
          <p:cNvGrpSpPr/>
          <p:nvPr/>
        </p:nvGrpSpPr>
        <p:grpSpPr>
          <a:xfrm>
            <a:off x="4499992" y="1840862"/>
            <a:ext cx="2592288" cy="576064"/>
            <a:chOff x="4499992" y="1131590"/>
            <a:chExt cx="2592288" cy="576064"/>
          </a:xfrm>
        </p:grpSpPr>
        <p:sp>
          <p:nvSpPr>
            <p:cNvPr id="21" name="矩形: 圆角 20">
              <a:extLst>
                <a:ext uri="{FF2B5EF4-FFF2-40B4-BE49-F238E27FC236}">
                  <a16:creationId xmlns:a16="http://schemas.microsoft.com/office/drawing/2014/main" id="{9C0603F8-A941-489E-90CF-6B971B249345}"/>
                </a:ext>
              </a:extLst>
            </p:cNvPr>
            <p:cNvSpPr/>
            <p:nvPr/>
          </p:nvSpPr>
          <p:spPr>
            <a:xfrm>
              <a:off x="4499992" y="1131590"/>
              <a:ext cx="504056" cy="504056"/>
            </a:xfrm>
            <a:prstGeom prst="roundRect">
              <a:avLst>
                <a:gd name="adj" fmla="val 6274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1BE318FC-A0CF-491C-AAC3-2A51935F97CC}"/>
                </a:ext>
              </a:extLst>
            </p:cNvPr>
            <p:cNvSpPr txBox="1"/>
            <p:nvPr/>
          </p:nvSpPr>
          <p:spPr>
            <a:xfrm>
              <a:off x="4644008" y="1137397"/>
              <a:ext cx="216024" cy="49244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3200" b="1">
                  <a:solidFill>
                    <a:schemeClr val="bg1"/>
                  </a:solidFill>
                  <a:ea typeface="微软雅黑" pitchFamily="34" charset="-122"/>
                  <a:cs typeface="Calibri" panose="020F0502020204030204" pitchFamily="34" charset="0"/>
                </a:rPr>
                <a:t>2</a:t>
              </a:r>
              <a:endParaRPr lang="zh-CN" altLang="en-US" sz="3200" b="1" dirty="0">
                <a:solidFill>
                  <a:schemeClr val="bg1"/>
                </a:solidFill>
                <a:ea typeface="微软雅黑" pitchFamily="34" charset="-122"/>
                <a:cs typeface="Calibri" panose="020F0502020204030204" pitchFamily="34" charset="0"/>
              </a:endParaRP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F4D3EC1B-B5E4-4C37-8F75-941735E349B1}"/>
                </a:ext>
              </a:extLst>
            </p:cNvPr>
            <p:cNvSpPr txBox="1"/>
            <p:nvPr/>
          </p:nvSpPr>
          <p:spPr>
            <a:xfrm>
              <a:off x="5292080" y="1131590"/>
              <a:ext cx="1656183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dist"/>
              <a:r>
                <a:rPr kumimoji="1" lang="en-US" altLang="zh-CN" sz="2000" b="1" dirty="0">
                  <a:latin typeface="Century Gothic"/>
                  <a:ea typeface="微软雅黑"/>
                </a:rPr>
                <a:t>Modifiability</a:t>
              </a:r>
              <a:endParaRPr kumimoji="1" lang="zh-CN" altLang="en-US" sz="2000" b="1" dirty="0">
                <a:latin typeface="Century Gothic"/>
                <a:ea typeface="微软雅黑"/>
              </a:endParaRP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8F73B8EC-4A1E-441A-BD65-F22FDDF5C1E6}"/>
                </a:ext>
              </a:extLst>
            </p:cNvPr>
            <p:cNvSpPr txBox="1"/>
            <p:nvPr/>
          </p:nvSpPr>
          <p:spPr>
            <a:xfrm>
              <a:off x="5292080" y="1492210"/>
              <a:ext cx="1800200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1400" b="1" dirty="0">
                  <a:solidFill>
                    <a:schemeClr val="bg2">
                      <a:lumMod val="6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可修改性</a:t>
              </a:r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327BD4BF-1E40-4FFC-AC9E-68DDD59FD732}"/>
              </a:ext>
            </a:extLst>
          </p:cNvPr>
          <p:cNvGrpSpPr/>
          <p:nvPr/>
        </p:nvGrpSpPr>
        <p:grpSpPr>
          <a:xfrm>
            <a:off x="4499992" y="2550134"/>
            <a:ext cx="2575128" cy="926166"/>
            <a:chOff x="4499992" y="1131590"/>
            <a:chExt cx="2575128" cy="926166"/>
          </a:xfrm>
        </p:grpSpPr>
        <p:sp>
          <p:nvSpPr>
            <p:cNvPr id="26" name="矩形: 圆角 25">
              <a:extLst>
                <a:ext uri="{FF2B5EF4-FFF2-40B4-BE49-F238E27FC236}">
                  <a16:creationId xmlns:a16="http://schemas.microsoft.com/office/drawing/2014/main" id="{F687726C-23D5-4C92-99F8-144F3C845C15}"/>
                </a:ext>
              </a:extLst>
            </p:cNvPr>
            <p:cNvSpPr/>
            <p:nvPr/>
          </p:nvSpPr>
          <p:spPr>
            <a:xfrm>
              <a:off x="4499992" y="1131590"/>
              <a:ext cx="504056" cy="504056"/>
            </a:xfrm>
            <a:prstGeom prst="roundRect">
              <a:avLst>
                <a:gd name="adj" fmla="val 6274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5C19FFAE-EF1E-4E62-A6FC-95846FD7825D}"/>
                </a:ext>
              </a:extLst>
            </p:cNvPr>
            <p:cNvSpPr txBox="1"/>
            <p:nvPr/>
          </p:nvSpPr>
          <p:spPr>
            <a:xfrm>
              <a:off x="4644008" y="1137397"/>
              <a:ext cx="216024" cy="49244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3200" b="1">
                  <a:solidFill>
                    <a:schemeClr val="bg1"/>
                  </a:solidFill>
                  <a:ea typeface="微软雅黑" pitchFamily="34" charset="-122"/>
                  <a:cs typeface="Calibri" panose="020F0502020204030204" pitchFamily="34" charset="0"/>
                </a:rPr>
                <a:t>3</a:t>
              </a:r>
              <a:endParaRPr lang="zh-CN" altLang="en-US" sz="3200" b="1" dirty="0">
                <a:solidFill>
                  <a:schemeClr val="bg1"/>
                </a:solidFill>
                <a:ea typeface="微软雅黑" pitchFamily="34" charset="-122"/>
                <a:cs typeface="Calibri" panose="020F0502020204030204" pitchFamily="34" charset="0"/>
              </a:endParaRP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39F4F5F7-13C1-46EA-8614-C782DCBB5E23}"/>
                </a:ext>
              </a:extLst>
            </p:cNvPr>
            <p:cNvSpPr txBox="1"/>
            <p:nvPr/>
          </p:nvSpPr>
          <p:spPr>
            <a:xfrm>
              <a:off x="5292080" y="1131590"/>
              <a:ext cx="1656183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dist"/>
              <a:r>
                <a:rPr kumimoji="1" lang="en-US" altLang="zh-CN" sz="2000" b="1" dirty="0" err="1">
                  <a:latin typeface="Century Gothic"/>
                  <a:ea typeface="微软雅黑"/>
                </a:rPr>
                <a:t>Availablility</a:t>
              </a:r>
              <a:endParaRPr kumimoji="1" lang="zh-CN" altLang="en-US" sz="2000" b="1" dirty="0">
                <a:latin typeface="Century Gothic"/>
                <a:ea typeface="微软雅黑"/>
              </a:endParaRP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7F497C1E-9E0E-46AE-B279-8F271261BC3B}"/>
                </a:ext>
              </a:extLst>
            </p:cNvPr>
            <p:cNvSpPr txBox="1"/>
            <p:nvPr/>
          </p:nvSpPr>
          <p:spPr>
            <a:xfrm>
              <a:off x="5274920" y="1842312"/>
              <a:ext cx="1800200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endParaRPr lang="zh-CN" altLang="en-US" sz="1400" b="1" dirty="0">
                <a:solidFill>
                  <a:schemeClr val="bg2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3DCEED8B-6318-4C8E-B629-8202C1EA544A}"/>
              </a:ext>
            </a:extLst>
          </p:cNvPr>
          <p:cNvGrpSpPr/>
          <p:nvPr/>
        </p:nvGrpSpPr>
        <p:grpSpPr>
          <a:xfrm>
            <a:off x="4482832" y="3259406"/>
            <a:ext cx="2592288" cy="576064"/>
            <a:chOff x="4499992" y="1131590"/>
            <a:chExt cx="2592288" cy="576064"/>
          </a:xfrm>
        </p:grpSpPr>
        <p:sp>
          <p:nvSpPr>
            <p:cNvPr id="31" name="矩形: 圆角 30">
              <a:extLst>
                <a:ext uri="{FF2B5EF4-FFF2-40B4-BE49-F238E27FC236}">
                  <a16:creationId xmlns:a16="http://schemas.microsoft.com/office/drawing/2014/main" id="{5974DF1B-9B49-4DDE-A2AC-24A1F1F00963}"/>
                </a:ext>
              </a:extLst>
            </p:cNvPr>
            <p:cNvSpPr/>
            <p:nvPr/>
          </p:nvSpPr>
          <p:spPr>
            <a:xfrm>
              <a:off x="4499992" y="1131590"/>
              <a:ext cx="504056" cy="504056"/>
            </a:xfrm>
            <a:prstGeom prst="roundRect">
              <a:avLst>
                <a:gd name="adj" fmla="val 6274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D19F2755-2E53-4936-9A36-A10BFF1B64F8}"/>
                </a:ext>
              </a:extLst>
            </p:cNvPr>
            <p:cNvSpPr txBox="1"/>
            <p:nvPr/>
          </p:nvSpPr>
          <p:spPr>
            <a:xfrm>
              <a:off x="4644008" y="1137397"/>
              <a:ext cx="216024" cy="49244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3200" b="1">
                  <a:solidFill>
                    <a:schemeClr val="bg1"/>
                  </a:solidFill>
                  <a:ea typeface="微软雅黑" pitchFamily="34" charset="-122"/>
                  <a:cs typeface="Calibri" panose="020F0502020204030204" pitchFamily="34" charset="0"/>
                </a:rPr>
                <a:t>4</a:t>
              </a:r>
              <a:endParaRPr lang="zh-CN" altLang="en-US" sz="3200" b="1" dirty="0">
                <a:solidFill>
                  <a:schemeClr val="bg1"/>
                </a:solidFill>
                <a:ea typeface="微软雅黑" pitchFamily="34" charset="-122"/>
                <a:cs typeface="Calibri" panose="020F0502020204030204" pitchFamily="34" charset="0"/>
              </a:endParaRP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E3053A24-427A-4186-94F7-05BEBBB20C09}"/>
                </a:ext>
              </a:extLst>
            </p:cNvPr>
            <p:cNvSpPr txBox="1"/>
            <p:nvPr/>
          </p:nvSpPr>
          <p:spPr>
            <a:xfrm>
              <a:off x="5292080" y="1131590"/>
              <a:ext cx="1656183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dist"/>
              <a:endParaRPr lang="zh-CN" altLang="en-US" sz="2000" b="1" dirty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B0EE31C7-9EE9-4F34-8F05-FABEC6645E5B}"/>
                </a:ext>
              </a:extLst>
            </p:cNvPr>
            <p:cNvSpPr txBox="1"/>
            <p:nvPr/>
          </p:nvSpPr>
          <p:spPr>
            <a:xfrm>
              <a:off x="5292080" y="1492210"/>
              <a:ext cx="1800200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1400" b="1" dirty="0">
                  <a:solidFill>
                    <a:schemeClr val="bg2">
                      <a:lumMod val="6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性能</a:t>
              </a:r>
              <a:endParaRPr lang="zh-CN" altLang="en-US" sz="1400" b="1" dirty="0">
                <a:solidFill>
                  <a:schemeClr val="bg2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6" name="矩形 5"/>
          <p:cNvSpPr/>
          <p:nvPr/>
        </p:nvSpPr>
        <p:spPr>
          <a:xfrm>
            <a:off x="5175488" y="3241533"/>
            <a:ext cx="203338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000" b="1" dirty="0">
                <a:latin typeface="Century Gothic"/>
                <a:ea typeface="微软雅黑"/>
              </a:rPr>
              <a:t>Performance</a:t>
            </a:r>
            <a:endParaRPr kumimoji="1" lang="en-US" sz="2000" b="1" dirty="0">
              <a:latin typeface="Century Gothic"/>
              <a:ea typeface="微软雅黑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8D334CF6-90D3-42B1-A889-9EF8AF055C38}"/>
              </a:ext>
            </a:extLst>
          </p:cNvPr>
          <p:cNvSpPr txBox="1"/>
          <p:nvPr/>
        </p:nvSpPr>
        <p:spPr>
          <a:xfrm>
            <a:off x="5274920" y="2871265"/>
            <a:ext cx="18002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400" b="1" dirty="0">
                <a:solidFill>
                  <a:schemeClr val="bg2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可用性</a:t>
            </a:r>
            <a:endParaRPr lang="zh-CN" altLang="en-US" sz="1400" b="1" dirty="0">
              <a:solidFill>
                <a:schemeClr val="bg2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1996524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图片 3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633"/>
            <a:ext cx="9141099" cy="5145133"/>
          </a:xfrm>
          <a:prstGeom prst="rect">
            <a:avLst/>
          </a:prstGeom>
        </p:spPr>
      </p:pic>
      <p:grpSp>
        <p:nvGrpSpPr>
          <p:cNvPr id="27" name="组合 26">
            <a:extLst>
              <a:ext uri="{FF2B5EF4-FFF2-40B4-BE49-F238E27FC236}">
                <a16:creationId xmlns:a16="http://schemas.microsoft.com/office/drawing/2014/main" id="{775B7818-1651-4C87-923D-7102E73B4FA8}"/>
              </a:ext>
            </a:extLst>
          </p:cNvPr>
          <p:cNvGrpSpPr/>
          <p:nvPr/>
        </p:nvGrpSpPr>
        <p:grpSpPr>
          <a:xfrm>
            <a:off x="323528" y="0"/>
            <a:ext cx="2880320" cy="889245"/>
            <a:chOff x="323528" y="0"/>
            <a:chExt cx="2880320" cy="889245"/>
          </a:xfrm>
        </p:grpSpPr>
        <p:sp>
          <p:nvSpPr>
            <p:cNvPr id="25" name="TextBox 86"/>
            <p:cNvSpPr txBox="1"/>
            <p:nvPr/>
          </p:nvSpPr>
          <p:spPr>
            <a:xfrm>
              <a:off x="576196" y="58248"/>
              <a:ext cx="262765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kumimoji="1" lang="en-US" altLang="zh-CN" sz="2400" b="1" dirty="0" smtClean="0">
                  <a:latin typeface="Century Gothic"/>
                  <a:ea typeface="微软雅黑"/>
                </a:rPr>
                <a:t>Maintainability </a:t>
              </a:r>
              <a:r>
                <a:rPr kumimoji="1" lang="zh-CN" altLang="en-US" sz="2400" b="1" dirty="0" smtClean="0">
                  <a:latin typeface="Century Gothic"/>
                  <a:ea typeface="微软雅黑"/>
                </a:rPr>
                <a:t>可维护性</a:t>
              </a:r>
              <a:endParaRPr lang="en-US" altLang="zh-CN" sz="2400" dirty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91B15B32-D5A7-4EB2-902A-4703504BB2EE}"/>
                </a:ext>
              </a:extLst>
            </p:cNvPr>
            <p:cNvSpPr/>
            <p:nvPr/>
          </p:nvSpPr>
          <p:spPr>
            <a:xfrm>
              <a:off x="323528" y="0"/>
              <a:ext cx="216024" cy="5781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aphicFrame>
        <p:nvGraphicFramePr>
          <p:cNvPr id="28" name="表格 27">
            <a:extLst>
              <a:ext uri="{FF2B5EF4-FFF2-40B4-BE49-F238E27FC236}">
                <a16:creationId xmlns:a16="http://schemas.microsoft.com/office/drawing/2014/main" id="{9DECF5CB-3F57-4F55-AA06-51669A92B3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5172742"/>
              </p:ext>
            </p:extLst>
          </p:nvPr>
        </p:nvGraphicFramePr>
        <p:xfrm>
          <a:off x="421172" y="1476140"/>
          <a:ext cx="5374964" cy="3111834"/>
        </p:xfrm>
        <a:graphic>
          <a:graphicData uri="http://schemas.openxmlformats.org/drawingml/2006/table">
            <a:tbl>
              <a:tblPr firstRow="1" firstCol="1" bandRow="1">
                <a:tableStyleId>{22838BEF-8BB2-4498-84A7-C5851F593DF1}</a:tableStyleId>
              </a:tblPr>
              <a:tblGrid>
                <a:gridCol w="2687482">
                  <a:extLst>
                    <a:ext uri="{9D8B030D-6E8A-4147-A177-3AD203B41FA5}">
                      <a16:colId xmlns:a16="http://schemas.microsoft.com/office/drawing/2014/main" val="318117188"/>
                    </a:ext>
                  </a:extLst>
                </a:gridCol>
                <a:gridCol w="2687482">
                  <a:extLst>
                    <a:ext uri="{9D8B030D-6E8A-4147-A177-3AD203B41FA5}">
                      <a16:colId xmlns:a16="http://schemas.microsoft.com/office/drawing/2014/main" val="2174598608"/>
                    </a:ext>
                  </a:extLst>
                </a:gridCol>
              </a:tblGrid>
              <a:tr h="37553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Stimulus Source</a:t>
                      </a:r>
                      <a:endParaRPr lang="zh-CN" sz="18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800" b="0" kern="100" dirty="0" smtClean="0">
                          <a:effectLst/>
                        </a:rPr>
                        <a:t>开发人员</a:t>
                      </a:r>
                      <a:endParaRPr lang="zh-CN" sz="1800" b="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16722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Stimulus</a:t>
                      </a:r>
                      <a:endParaRPr lang="zh-CN" sz="18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800" b="0" kern="100" dirty="0" smtClean="0">
                          <a:effectLst/>
                        </a:rPr>
                        <a:t>出现新的故障</a:t>
                      </a:r>
                      <a:endParaRPr lang="zh-CN" sz="1800" b="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23679111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Environment</a:t>
                      </a:r>
                      <a:endParaRPr lang="zh-CN" sz="18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b="0" kern="100" dirty="0">
                          <a:effectLst/>
                        </a:rPr>
                        <a:t>开发时间</a:t>
                      </a:r>
                      <a:endParaRPr lang="zh-CN" sz="1800" b="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5247415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Artifact</a:t>
                      </a:r>
                      <a:endParaRPr lang="zh-CN" sz="18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b="0" kern="100" dirty="0">
                          <a:effectLst/>
                        </a:rPr>
                        <a:t>本</a:t>
                      </a:r>
                      <a:r>
                        <a:rPr lang="en-US" sz="1800" b="0" kern="100" dirty="0">
                          <a:effectLst/>
                        </a:rPr>
                        <a:t>App</a:t>
                      </a:r>
                      <a:endParaRPr lang="zh-CN" sz="1800" b="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97898258"/>
                  </a:ext>
                </a:extLst>
              </a:tr>
              <a:tr h="57403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Response</a:t>
                      </a:r>
                      <a:endParaRPr lang="zh-CN" sz="18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800" b="0" kern="100" dirty="0" smtClean="0">
                          <a:effectLst/>
                        </a:rPr>
                        <a:t>找出问题，分析问题，并及时修复故障</a:t>
                      </a:r>
                      <a:endParaRPr lang="zh-CN" sz="1800" b="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95695667"/>
                  </a:ext>
                </a:extLst>
              </a:tr>
              <a:tr h="108214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Response Measure</a:t>
                      </a:r>
                      <a:endParaRPr lang="zh-CN" sz="18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800" b="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在一个迭代周期内解决，修复故障后不影响其他功能使用，不引入新的问题</a:t>
                      </a:r>
                      <a:endParaRPr lang="zh-CN" sz="1800" b="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99174525"/>
                  </a:ext>
                </a:extLst>
              </a:tr>
            </a:tbl>
          </a:graphicData>
        </a:graphic>
      </p:graphicFrame>
      <p:sp>
        <p:nvSpPr>
          <p:cNvPr id="30" name="文本框 29"/>
          <p:cNvSpPr txBox="1"/>
          <p:nvPr/>
        </p:nvSpPr>
        <p:spPr>
          <a:xfrm>
            <a:off x="454108" y="1059582"/>
            <a:ext cx="1846659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1600" b="1" dirty="0" smtClean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场景：软件出现故障</a:t>
            </a:r>
            <a:endParaRPr lang="en-US" sz="1600" b="1" dirty="0" smtClean="0">
              <a:solidFill>
                <a:schemeClr val="accent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6444208" y="1635646"/>
            <a:ext cx="1038111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Tactics:</a:t>
            </a:r>
            <a:endParaRPr lang="en-US" sz="20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6300192" y="2067694"/>
            <a:ext cx="2736304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 smtClean="0"/>
              <a:t>1.</a:t>
            </a:r>
            <a:r>
              <a:rPr lang="zh-CN" altLang="en-US" sz="2000" dirty="0" smtClean="0"/>
              <a:t>多写注释</a:t>
            </a:r>
            <a:endParaRPr lang="en-US" altLang="zh-CN" sz="2000" dirty="0" smtClean="0"/>
          </a:p>
          <a:p>
            <a:r>
              <a:rPr lang="en-US" sz="2000" dirty="0" smtClean="0"/>
              <a:t>2.</a:t>
            </a:r>
            <a:r>
              <a:rPr lang="zh-CN" altLang="en-US" sz="2000" dirty="0" smtClean="0"/>
              <a:t>改进程序文档</a:t>
            </a:r>
            <a:endParaRPr lang="en-US" sz="2000" dirty="0" smtClean="0"/>
          </a:p>
          <a:p>
            <a:r>
              <a:rPr lang="en-US" sz="2000" dirty="0" smtClean="0"/>
              <a:t>3</a:t>
            </a:r>
            <a:r>
              <a:rPr lang="en-US" sz="2000" dirty="0"/>
              <a:t>.</a:t>
            </a:r>
            <a:r>
              <a:rPr lang="zh-CN" altLang="en-US" sz="2000" dirty="0" smtClean="0"/>
              <a:t>规范代码</a:t>
            </a:r>
            <a:r>
              <a:rPr lang="zh-CN" altLang="en-US" sz="2000" dirty="0"/>
              <a:t>书写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5381604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633"/>
            <a:ext cx="9144000" cy="5146766"/>
          </a:xfrm>
          <a:prstGeom prst="rect">
            <a:avLst/>
          </a:prstGeom>
        </p:spPr>
      </p:pic>
      <p:grpSp>
        <p:nvGrpSpPr>
          <p:cNvPr id="27" name="组合 26">
            <a:extLst>
              <a:ext uri="{FF2B5EF4-FFF2-40B4-BE49-F238E27FC236}">
                <a16:creationId xmlns:a16="http://schemas.microsoft.com/office/drawing/2014/main" id="{775B7818-1651-4C87-923D-7102E73B4FA8}"/>
              </a:ext>
            </a:extLst>
          </p:cNvPr>
          <p:cNvGrpSpPr/>
          <p:nvPr/>
        </p:nvGrpSpPr>
        <p:grpSpPr>
          <a:xfrm>
            <a:off x="323528" y="0"/>
            <a:ext cx="2880320" cy="889245"/>
            <a:chOff x="323528" y="0"/>
            <a:chExt cx="2880320" cy="889245"/>
          </a:xfrm>
        </p:grpSpPr>
        <p:sp>
          <p:nvSpPr>
            <p:cNvPr id="25" name="TextBox 86"/>
            <p:cNvSpPr txBox="1"/>
            <p:nvPr/>
          </p:nvSpPr>
          <p:spPr>
            <a:xfrm>
              <a:off x="576196" y="58248"/>
              <a:ext cx="262765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kumimoji="1" lang="en-US" altLang="zh-CN" sz="2400" b="1" dirty="0" smtClean="0">
                  <a:latin typeface="Century Gothic"/>
                  <a:ea typeface="微软雅黑"/>
                </a:rPr>
                <a:t>Modifiability </a:t>
              </a:r>
            </a:p>
            <a:p>
              <a:pPr algn="dist"/>
              <a:r>
                <a:rPr kumimoji="1" lang="zh-CN" altLang="en-US" sz="2400" b="1" dirty="0" smtClean="0">
                  <a:latin typeface="Century Gothic"/>
                  <a:ea typeface="微软雅黑"/>
                </a:rPr>
                <a:t>可修改性</a:t>
              </a:r>
              <a:r>
                <a:rPr kumimoji="1" lang="en-US" altLang="zh-CN" sz="2400" b="1" dirty="0" smtClean="0">
                  <a:solidFill>
                    <a:prstClr val="white"/>
                  </a:solidFill>
                  <a:latin typeface="Century Gothic"/>
                  <a:ea typeface="微软雅黑"/>
                </a:rPr>
                <a:t>n</a:t>
              </a:r>
              <a:endParaRPr lang="en-US" altLang="zh-CN" sz="2400" dirty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91B15B32-D5A7-4EB2-902A-4703504BB2EE}"/>
                </a:ext>
              </a:extLst>
            </p:cNvPr>
            <p:cNvSpPr/>
            <p:nvPr/>
          </p:nvSpPr>
          <p:spPr>
            <a:xfrm>
              <a:off x="323528" y="0"/>
              <a:ext cx="216024" cy="5781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aphicFrame>
        <p:nvGraphicFramePr>
          <p:cNvPr id="28" name="表格 27">
            <a:extLst>
              <a:ext uri="{FF2B5EF4-FFF2-40B4-BE49-F238E27FC236}">
                <a16:creationId xmlns:a16="http://schemas.microsoft.com/office/drawing/2014/main" id="{9DECF5CB-3F57-4F55-AA06-51669A92B3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8751201"/>
              </p:ext>
            </p:extLst>
          </p:nvPr>
        </p:nvGraphicFramePr>
        <p:xfrm>
          <a:off x="421172" y="1476140"/>
          <a:ext cx="5735004" cy="3633050"/>
        </p:xfrm>
        <a:graphic>
          <a:graphicData uri="http://schemas.openxmlformats.org/drawingml/2006/table">
            <a:tbl>
              <a:tblPr firstRow="1" firstCol="1" bandRow="1">
                <a:tableStyleId>{22838BEF-8BB2-4498-84A7-C5851F593DF1}</a:tableStyleId>
              </a:tblPr>
              <a:tblGrid>
                <a:gridCol w="2867502">
                  <a:extLst>
                    <a:ext uri="{9D8B030D-6E8A-4147-A177-3AD203B41FA5}">
                      <a16:colId xmlns:a16="http://schemas.microsoft.com/office/drawing/2014/main" val="318117188"/>
                    </a:ext>
                  </a:extLst>
                </a:gridCol>
                <a:gridCol w="2867502">
                  <a:extLst>
                    <a:ext uri="{9D8B030D-6E8A-4147-A177-3AD203B41FA5}">
                      <a16:colId xmlns:a16="http://schemas.microsoft.com/office/drawing/2014/main" val="2174598608"/>
                    </a:ext>
                  </a:extLst>
                </a:gridCol>
              </a:tblGrid>
              <a:tr h="30352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Stimulus Source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800" b="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用户</a:t>
                      </a:r>
                      <a:endParaRPr lang="zh-CN" sz="1800" b="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16722"/>
                  </a:ext>
                </a:extLst>
              </a:tr>
              <a:tr h="33838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Stimulus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800" b="0" kern="100" dirty="0" smtClean="0">
                          <a:effectLst/>
                        </a:rPr>
                        <a:t>添加新功能，升级产品</a:t>
                      </a:r>
                      <a:endParaRPr lang="zh-CN" sz="1800" b="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23679111"/>
                  </a:ext>
                </a:extLst>
              </a:tr>
              <a:tr h="38794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Environment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b="0" kern="100" dirty="0">
                          <a:effectLst/>
                        </a:rPr>
                        <a:t>开发时间</a:t>
                      </a:r>
                      <a:endParaRPr lang="zh-CN" sz="1800" b="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5247415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Artifact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b="0" kern="100" dirty="0">
                          <a:effectLst/>
                        </a:rPr>
                        <a:t>本</a:t>
                      </a:r>
                      <a:r>
                        <a:rPr lang="en-US" sz="1800" b="0" kern="100" dirty="0">
                          <a:effectLst/>
                        </a:rPr>
                        <a:t>App</a:t>
                      </a:r>
                      <a:endParaRPr lang="zh-CN" sz="1800" b="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97898258"/>
                  </a:ext>
                </a:extLst>
              </a:tr>
              <a:tr h="11446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Response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获取用户需求，通过对可行性分析以及制作成本，风险进行评估，决定是否可以进行升级</a:t>
                      </a:r>
                      <a:r>
                        <a:rPr lang="zh-CN" altLang="en-US" sz="1800" b="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dobe 黑体 Std R" panose="020B0400000000000000" pitchFamily="34" charset="-122"/>
                          <a:ea typeface="Adobe 黑体 Std R" panose="020B0400000000000000" pitchFamily="34" charset="-122"/>
                          <a:cs typeface="+mn-cs"/>
                        </a:rPr>
                        <a:t>。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95695667"/>
                  </a:ext>
                </a:extLst>
              </a:tr>
              <a:tr h="86105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Response Measure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800" b="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在一个迭代周期内解决，增加新功能后不影响其他功能使用，原代码修改量不超过</a:t>
                      </a:r>
                      <a:r>
                        <a:rPr lang="en-US" altLang="zh-CN" sz="1800" b="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20%</a:t>
                      </a:r>
                      <a:endParaRPr lang="zh-CN" sz="1800" b="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99174525"/>
                  </a:ext>
                </a:extLst>
              </a:tr>
            </a:tbl>
          </a:graphicData>
        </a:graphic>
      </p:graphicFrame>
      <p:sp>
        <p:nvSpPr>
          <p:cNvPr id="30" name="文本框 29"/>
          <p:cNvSpPr txBox="1"/>
          <p:nvPr/>
        </p:nvSpPr>
        <p:spPr>
          <a:xfrm>
            <a:off x="454108" y="1059582"/>
            <a:ext cx="4308872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1600" b="1" dirty="0" smtClean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场景：根据用户需要，添加新的功能，升级产品</a:t>
            </a:r>
            <a:endParaRPr lang="en-US" sz="1600" b="1" dirty="0" smtClean="0">
              <a:solidFill>
                <a:schemeClr val="accent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6444208" y="1635646"/>
            <a:ext cx="1038111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Tactics:</a:t>
            </a:r>
            <a:endParaRPr lang="en-US" sz="20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6300192" y="2067694"/>
            <a:ext cx="2736304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 smtClean="0"/>
              <a:t>1.</a:t>
            </a:r>
            <a:r>
              <a:rPr lang="zh-CN" altLang="en-US" sz="2000" dirty="0" smtClean="0"/>
              <a:t>分割模块</a:t>
            </a:r>
            <a:endParaRPr lang="en-US" altLang="zh-CN" sz="2000" dirty="0" smtClean="0"/>
          </a:p>
          <a:p>
            <a:r>
              <a:rPr lang="en-US" sz="2000" dirty="0" smtClean="0"/>
              <a:t>2.</a:t>
            </a:r>
            <a:r>
              <a:rPr lang="zh-CN" altLang="en-US" sz="2000" dirty="0" smtClean="0"/>
              <a:t>减少模块之间的依赖</a:t>
            </a:r>
            <a:endParaRPr lang="en-US" altLang="zh-CN" sz="2000" dirty="0" smtClean="0"/>
          </a:p>
          <a:p>
            <a:r>
              <a:rPr lang="en-US" sz="2000" dirty="0" smtClean="0"/>
              <a:t>3.</a:t>
            </a:r>
            <a:r>
              <a:rPr lang="zh-CN" altLang="en-US" sz="2000" dirty="0" smtClean="0"/>
              <a:t>提取公共服务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5596336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633"/>
            <a:ext cx="9141099" cy="5145133"/>
          </a:xfrm>
          <a:prstGeom prst="rect">
            <a:avLst/>
          </a:prstGeom>
        </p:spPr>
      </p:pic>
      <p:grpSp>
        <p:nvGrpSpPr>
          <p:cNvPr id="27" name="组合 26">
            <a:extLst>
              <a:ext uri="{FF2B5EF4-FFF2-40B4-BE49-F238E27FC236}">
                <a16:creationId xmlns:a16="http://schemas.microsoft.com/office/drawing/2014/main" id="{775B7818-1651-4C87-923D-7102E73B4FA8}"/>
              </a:ext>
            </a:extLst>
          </p:cNvPr>
          <p:cNvGrpSpPr/>
          <p:nvPr/>
        </p:nvGrpSpPr>
        <p:grpSpPr>
          <a:xfrm>
            <a:off x="323528" y="0"/>
            <a:ext cx="2880320" cy="889245"/>
            <a:chOff x="323528" y="0"/>
            <a:chExt cx="2880320" cy="889245"/>
          </a:xfrm>
        </p:grpSpPr>
        <p:sp>
          <p:nvSpPr>
            <p:cNvPr id="25" name="TextBox 86"/>
            <p:cNvSpPr txBox="1"/>
            <p:nvPr/>
          </p:nvSpPr>
          <p:spPr>
            <a:xfrm>
              <a:off x="576196" y="58248"/>
              <a:ext cx="262765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kumimoji="1" lang="en-US" altLang="zh-CN" sz="2400" b="1" dirty="0" err="1">
                  <a:latin typeface="Century Gothic"/>
                  <a:ea typeface="微软雅黑"/>
                </a:rPr>
                <a:t>Availablility</a:t>
              </a:r>
              <a:r>
                <a:rPr kumimoji="1" lang="en-US" altLang="zh-CN" sz="2400" b="1" dirty="0" smtClean="0">
                  <a:latin typeface="Century Gothic"/>
                  <a:ea typeface="微软雅黑"/>
                </a:rPr>
                <a:t> </a:t>
              </a:r>
            </a:p>
            <a:p>
              <a:pPr algn="dist"/>
              <a:r>
                <a:rPr kumimoji="1" lang="zh-CN" altLang="en-US" sz="2400" b="1" dirty="0">
                  <a:latin typeface="Century Gothic"/>
                  <a:ea typeface="微软雅黑"/>
                  <a:cs typeface="+mn-ea"/>
                  <a:sym typeface="+mn-lt"/>
                </a:rPr>
                <a:t>可用性</a:t>
              </a:r>
              <a:endParaRPr lang="en-US" altLang="zh-CN" sz="2400" dirty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91B15B32-D5A7-4EB2-902A-4703504BB2EE}"/>
                </a:ext>
              </a:extLst>
            </p:cNvPr>
            <p:cNvSpPr/>
            <p:nvPr/>
          </p:nvSpPr>
          <p:spPr>
            <a:xfrm>
              <a:off x="323528" y="0"/>
              <a:ext cx="216024" cy="5781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aphicFrame>
        <p:nvGraphicFramePr>
          <p:cNvPr id="28" name="表格 27">
            <a:extLst>
              <a:ext uri="{FF2B5EF4-FFF2-40B4-BE49-F238E27FC236}">
                <a16:creationId xmlns:a16="http://schemas.microsoft.com/office/drawing/2014/main" id="{9DECF5CB-3F57-4F55-AA06-51669A92B3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0094410"/>
              </p:ext>
            </p:extLst>
          </p:nvPr>
        </p:nvGraphicFramePr>
        <p:xfrm>
          <a:off x="516366" y="1603314"/>
          <a:ext cx="5374964" cy="3449606"/>
        </p:xfrm>
        <a:graphic>
          <a:graphicData uri="http://schemas.openxmlformats.org/drawingml/2006/table">
            <a:tbl>
              <a:tblPr firstRow="1" firstCol="1" bandRow="1">
                <a:tableStyleId>{22838BEF-8BB2-4498-84A7-C5851F593DF1}</a:tableStyleId>
              </a:tblPr>
              <a:tblGrid>
                <a:gridCol w="2687482">
                  <a:extLst>
                    <a:ext uri="{9D8B030D-6E8A-4147-A177-3AD203B41FA5}">
                      <a16:colId xmlns:a16="http://schemas.microsoft.com/office/drawing/2014/main" val="318117188"/>
                    </a:ext>
                  </a:extLst>
                </a:gridCol>
                <a:gridCol w="2687482">
                  <a:extLst>
                    <a:ext uri="{9D8B030D-6E8A-4147-A177-3AD203B41FA5}">
                      <a16:colId xmlns:a16="http://schemas.microsoft.com/office/drawing/2014/main" val="2174598608"/>
                    </a:ext>
                  </a:extLst>
                </a:gridCol>
              </a:tblGrid>
              <a:tr h="39719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Stimulus Source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800" b="0" kern="100" dirty="0" smtClean="0">
                          <a:effectLst/>
                        </a:rPr>
                        <a:t>系统内部</a:t>
                      </a:r>
                      <a:endParaRPr lang="zh-CN" sz="1800" b="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16722"/>
                  </a:ext>
                </a:extLst>
              </a:tr>
              <a:tr h="52649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Stimulus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800" b="0" kern="100" dirty="0" smtClean="0">
                          <a:effectLst/>
                        </a:rPr>
                        <a:t>数据库出现故障</a:t>
                      </a:r>
                      <a:endParaRPr lang="zh-CN" sz="1800" b="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23679111"/>
                  </a:ext>
                </a:extLst>
              </a:tr>
              <a:tr h="55654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Environment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800" b="0" kern="100" dirty="0" smtClean="0">
                          <a:effectLst/>
                        </a:rPr>
                        <a:t>系统运行时间内</a:t>
                      </a:r>
                      <a:endParaRPr lang="zh-CN" sz="1800" b="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5247415"/>
                  </a:ext>
                </a:extLst>
              </a:tr>
              <a:tr h="55654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Artifact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800" b="0" kern="100" dirty="0" smtClean="0">
                          <a:effectLst/>
                        </a:rPr>
                        <a:t>搜索系统</a:t>
                      </a:r>
                      <a:endParaRPr lang="zh-CN" sz="1800" b="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97898258"/>
                  </a:ext>
                </a:extLst>
              </a:tr>
              <a:tr h="57403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Response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800" b="0" kern="100" dirty="0" smtClean="0">
                          <a:effectLst/>
                        </a:rPr>
                        <a:t>检测到问题，提示错误，备份数据库启动，恢复正常工作</a:t>
                      </a:r>
                      <a:endParaRPr lang="zh-CN" sz="1800" b="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95695667"/>
                  </a:ext>
                </a:extLst>
              </a:tr>
              <a:tr h="58986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Response Measure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800" b="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在</a:t>
                      </a:r>
                      <a:r>
                        <a:rPr lang="en-US" altLang="zh-CN" sz="1800" b="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5</a:t>
                      </a:r>
                      <a:r>
                        <a:rPr lang="zh-CN" altLang="en-US" sz="1800" b="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分钟内完成备份数据库的启动</a:t>
                      </a:r>
                      <a:endParaRPr lang="zh-CN" sz="1800" b="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99174525"/>
                  </a:ext>
                </a:extLst>
              </a:tr>
            </a:tbl>
          </a:graphicData>
        </a:graphic>
      </p:graphicFrame>
      <p:sp>
        <p:nvSpPr>
          <p:cNvPr id="30" name="文本框 29"/>
          <p:cNvSpPr txBox="1"/>
          <p:nvPr/>
        </p:nvSpPr>
        <p:spPr>
          <a:xfrm>
            <a:off x="539552" y="918835"/>
            <a:ext cx="5129609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just"/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场景：</a:t>
            </a:r>
            <a:r>
              <a:rPr lang="zh-CN" altLang="zh-CN" sz="1600" dirty="0"/>
              <a:t>数据库由于不可预知的原因损坏；搜索功能瘫痪</a:t>
            </a:r>
            <a:r>
              <a:rPr lang="zh-CN" altLang="zh-CN" sz="1600" dirty="0" smtClean="0"/>
              <a:t>；</a:t>
            </a:r>
            <a:endParaRPr lang="en-US" altLang="zh-CN" sz="1600" dirty="0" smtClean="0"/>
          </a:p>
          <a:p>
            <a:pPr algn="just"/>
            <a:r>
              <a:rPr lang="zh-CN" altLang="zh-CN" sz="1600" dirty="0" smtClean="0"/>
              <a:t>系统</a:t>
            </a:r>
            <a:r>
              <a:rPr lang="zh-CN" altLang="zh-CN" sz="1600" dirty="0"/>
              <a:t>紧急处理，备份数据库启动，回复正常工作。</a:t>
            </a:r>
            <a:endParaRPr lang="zh-CN" altLang="zh-CN" sz="1600" dirty="0"/>
          </a:p>
        </p:txBody>
      </p:sp>
      <p:sp>
        <p:nvSpPr>
          <p:cNvPr id="31" name="文本框 30"/>
          <p:cNvSpPr txBox="1"/>
          <p:nvPr/>
        </p:nvSpPr>
        <p:spPr>
          <a:xfrm>
            <a:off x="6444208" y="1635646"/>
            <a:ext cx="1038111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Tactics:</a:t>
            </a:r>
            <a:endParaRPr lang="en-US" sz="20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6391136" y="2067694"/>
            <a:ext cx="2736304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b="1" dirty="0" smtClean="0"/>
              <a:t>1.</a:t>
            </a:r>
            <a:r>
              <a:rPr lang="zh-CN" altLang="en-US" sz="2000" b="1" dirty="0" smtClean="0"/>
              <a:t>保持数据库备份，</a:t>
            </a:r>
            <a:r>
              <a:rPr lang="zh-CN" altLang="zh-CN" sz="2000" b="1" dirty="0" smtClean="0"/>
              <a:t>以此</a:t>
            </a:r>
            <a:r>
              <a:rPr lang="zh-CN" altLang="zh-CN" sz="2000" b="1" dirty="0"/>
              <a:t>保证系统能一直运行。</a:t>
            </a:r>
          </a:p>
          <a:p>
            <a:r>
              <a:rPr lang="en-US" altLang="zh-CN" sz="2000" b="1" dirty="0" smtClean="0"/>
              <a:t>2.</a:t>
            </a:r>
            <a:r>
              <a:rPr lang="zh-CN" altLang="en-US" sz="2000" b="1" dirty="0" smtClean="0"/>
              <a:t>在下次升级时修复错误</a:t>
            </a:r>
            <a:endParaRPr lang="zh-CN" altLang="zh-CN" sz="2000" b="1" dirty="0"/>
          </a:p>
        </p:txBody>
      </p:sp>
    </p:spTree>
    <p:extLst>
      <p:ext uri="{BB962C8B-B14F-4D97-AF65-F5344CB8AC3E}">
        <p14:creationId xmlns:p14="http://schemas.microsoft.com/office/powerpoint/2010/main" val="3009417453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633"/>
            <a:ext cx="9144000" cy="5146766"/>
          </a:xfrm>
          <a:prstGeom prst="rect">
            <a:avLst/>
          </a:prstGeom>
        </p:spPr>
      </p:pic>
      <p:grpSp>
        <p:nvGrpSpPr>
          <p:cNvPr id="27" name="组合 26">
            <a:extLst>
              <a:ext uri="{FF2B5EF4-FFF2-40B4-BE49-F238E27FC236}">
                <a16:creationId xmlns:a16="http://schemas.microsoft.com/office/drawing/2014/main" id="{775B7818-1651-4C87-923D-7102E73B4FA8}"/>
              </a:ext>
            </a:extLst>
          </p:cNvPr>
          <p:cNvGrpSpPr/>
          <p:nvPr/>
        </p:nvGrpSpPr>
        <p:grpSpPr>
          <a:xfrm>
            <a:off x="323528" y="0"/>
            <a:ext cx="2880320" cy="889245"/>
            <a:chOff x="323528" y="0"/>
            <a:chExt cx="2880320" cy="889245"/>
          </a:xfrm>
        </p:grpSpPr>
        <p:sp>
          <p:nvSpPr>
            <p:cNvPr id="25" name="TextBox 86"/>
            <p:cNvSpPr txBox="1"/>
            <p:nvPr/>
          </p:nvSpPr>
          <p:spPr>
            <a:xfrm>
              <a:off x="576196" y="58248"/>
              <a:ext cx="262765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kumimoji="1" lang="en-US" altLang="zh-CN" sz="2400" b="1" dirty="0" smtClean="0">
                  <a:latin typeface="Century Gothic"/>
                  <a:ea typeface="微软雅黑"/>
                </a:rPr>
                <a:t>Performance </a:t>
              </a:r>
            </a:p>
            <a:p>
              <a:pPr algn="dist"/>
              <a:r>
                <a:rPr kumimoji="1" lang="zh-CN" altLang="en-US" sz="2400" b="1" dirty="0" smtClean="0">
                  <a:latin typeface="Century Gothic"/>
                  <a:ea typeface="微软雅黑"/>
                  <a:cs typeface="+mn-ea"/>
                  <a:sym typeface="+mn-lt"/>
                </a:rPr>
                <a:t>性能</a:t>
              </a:r>
              <a:endParaRPr lang="en-US" altLang="zh-CN" sz="2400" dirty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91B15B32-D5A7-4EB2-902A-4703504BB2EE}"/>
                </a:ext>
              </a:extLst>
            </p:cNvPr>
            <p:cNvSpPr/>
            <p:nvPr/>
          </p:nvSpPr>
          <p:spPr>
            <a:xfrm>
              <a:off x="323528" y="0"/>
              <a:ext cx="216024" cy="5781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aphicFrame>
        <p:nvGraphicFramePr>
          <p:cNvPr id="28" name="表格 27">
            <a:extLst>
              <a:ext uri="{FF2B5EF4-FFF2-40B4-BE49-F238E27FC236}">
                <a16:creationId xmlns:a16="http://schemas.microsoft.com/office/drawing/2014/main" id="{9DECF5CB-3F57-4F55-AA06-51669A92B3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2875623"/>
              </p:ext>
            </p:extLst>
          </p:nvPr>
        </p:nvGraphicFramePr>
        <p:xfrm>
          <a:off x="516366" y="1603314"/>
          <a:ext cx="5374964" cy="3200684"/>
        </p:xfrm>
        <a:graphic>
          <a:graphicData uri="http://schemas.openxmlformats.org/drawingml/2006/table">
            <a:tbl>
              <a:tblPr firstRow="1" firstCol="1" bandRow="1">
                <a:tableStyleId>{22838BEF-8BB2-4498-84A7-C5851F593DF1}</a:tableStyleId>
              </a:tblPr>
              <a:tblGrid>
                <a:gridCol w="2687482">
                  <a:extLst>
                    <a:ext uri="{9D8B030D-6E8A-4147-A177-3AD203B41FA5}">
                      <a16:colId xmlns:a16="http://schemas.microsoft.com/office/drawing/2014/main" val="318117188"/>
                    </a:ext>
                  </a:extLst>
                </a:gridCol>
                <a:gridCol w="2687482">
                  <a:extLst>
                    <a:ext uri="{9D8B030D-6E8A-4147-A177-3AD203B41FA5}">
                      <a16:colId xmlns:a16="http://schemas.microsoft.com/office/drawing/2014/main" val="2174598608"/>
                    </a:ext>
                  </a:extLst>
                </a:gridCol>
              </a:tblGrid>
              <a:tr h="39719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Stimulus Source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b="0" kern="100" dirty="0">
                          <a:solidFill>
                            <a:schemeClr val="tx1"/>
                          </a:solidFill>
                          <a:effectLst/>
                        </a:rPr>
                        <a:t>最终用户</a:t>
                      </a:r>
                      <a:endParaRPr lang="zh-CN" sz="1800" b="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16722"/>
                  </a:ext>
                </a:extLst>
              </a:tr>
              <a:tr h="52649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Stimulus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800" b="0" kern="100" dirty="0">
                          <a:effectLst/>
                        </a:rPr>
                        <a:t>用户的查看行为</a:t>
                      </a:r>
                      <a:endParaRPr lang="zh-CN" sz="1800" b="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23679111"/>
                  </a:ext>
                </a:extLst>
              </a:tr>
              <a:tr h="55654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Environment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b="0" kern="100" dirty="0">
                          <a:effectLst/>
                        </a:rPr>
                        <a:t>开发时间</a:t>
                      </a:r>
                      <a:endParaRPr lang="zh-CN" sz="1800" b="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5247415"/>
                  </a:ext>
                </a:extLst>
              </a:tr>
              <a:tr h="55654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Artifact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b="0" kern="100" dirty="0">
                          <a:effectLst/>
                        </a:rPr>
                        <a:t>本</a:t>
                      </a:r>
                      <a:r>
                        <a:rPr lang="en-US" sz="1800" b="0" kern="100" dirty="0">
                          <a:effectLst/>
                        </a:rPr>
                        <a:t>App</a:t>
                      </a:r>
                      <a:endParaRPr lang="zh-CN" sz="1800" b="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97898258"/>
                  </a:ext>
                </a:extLst>
              </a:tr>
              <a:tr h="57403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Response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800" b="0" kern="100" dirty="0" smtClean="0">
                          <a:effectLst/>
                        </a:rPr>
                        <a:t>准确迅速跳</a:t>
                      </a:r>
                      <a:r>
                        <a:rPr lang="zh-CN" altLang="en-US" sz="1800" b="0" kern="100" dirty="0">
                          <a:effectLst/>
                        </a:rPr>
                        <a:t>转</a:t>
                      </a:r>
                      <a:r>
                        <a:rPr lang="zh-CN" altLang="en-US" sz="1800" b="0" kern="100" dirty="0" smtClean="0">
                          <a:effectLst/>
                        </a:rPr>
                        <a:t>第三方页面</a:t>
                      </a:r>
                      <a:endParaRPr lang="zh-CN" sz="1800" b="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95695667"/>
                  </a:ext>
                </a:extLst>
              </a:tr>
              <a:tr h="58986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Response Measure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800" b="0" kern="100" dirty="0">
                          <a:effectLst/>
                        </a:rPr>
                        <a:t>页面跳转不超过一秒钟</a:t>
                      </a:r>
                      <a:endParaRPr lang="zh-CN" sz="1800" b="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99174525"/>
                  </a:ext>
                </a:extLst>
              </a:tr>
            </a:tbl>
          </a:graphicData>
        </a:graphic>
      </p:graphicFrame>
      <p:sp>
        <p:nvSpPr>
          <p:cNvPr id="30" name="文本框 29"/>
          <p:cNvSpPr txBox="1"/>
          <p:nvPr/>
        </p:nvSpPr>
        <p:spPr>
          <a:xfrm>
            <a:off x="548414" y="1019928"/>
            <a:ext cx="6565900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609569"/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场景：</a:t>
            </a:r>
            <a:r>
              <a:rPr lang="zh-CN" altLang="en-US" sz="1600" b="1" dirty="0">
                <a:ea typeface="宋体" panose="02010600030101010101" pitchFamily="2" charset="-122"/>
                <a:cs typeface="Times New Roman" panose="02020603050405020304" pitchFamily="18" charset="0"/>
              </a:rPr>
              <a:t>对于没有版权的文章，</a:t>
            </a:r>
            <a:r>
              <a:rPr lang="zh-CN" altLang="en-US" sz="1600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用户</a:t>
            </a:r>
            <a:r>
              <a:rPr lang="zh-CN" altLang="en-US" sz="1600" b="1" dirty="0">
                <a:ea typeface="宋体" panose="02010600030101010101" pitchFamily="2" charset="-122"/>
                <a:cs typeface="Times New Roman" panose="02020603050405020304" pitchFamily="18" charset="0"/>
              </a:rPr>
              <a:t>搜索</a:t>
            </a:r>
            <a:r>
              <a:rPr lang="zh-CN" altLang="en-US" sz="1600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得到结果</a:t>
            </a:r>
            <a:r>
              <a:rPr lang="zh-CN" altLang="en-US" sz="1600" b="1" dirty="0">
                <a:ea typeface="宋体" panose="02010600030101010101" pitchFamily="2" charset="-122"/>
                <a:cs typeface="Times New Roman" panose="02020603050405020304" pitchFamily="18" charset="0"/>
              </a:rPr>
              <a:t>后，跳转第三</a:t>
            </a:r>
            <a:r>
              <a:rPr lang="zh-CN" altLang="en-US" sz="1600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方进行阅读</a:t>
            </a:r>
            <a:endParaRPr lang="zh-CN" altLang="en-US" sz="1600" b="1" dirty="0"/>
          </a:p>
        </p:txBody>
      </p:sp>
      <p:sp>
        <p:nvSpPr>
          <p:cNvPr id="31" name="文本框 30"/>
          <p:cNvSpPr txBox="1"/>
          <p:nvPr/>
        </p:nvSpPr>
        <p:spPr>
          <a:xfrm>
            <a:off x="6444208" y="1635646"/>
            <a:ext cx="1038111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Tactics:</a:t>
            </a:r>
            <a:endParaRPr lang="en-US" sz="20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6228184" y="1972549"/>
            <a:ext cx="2736304" cy="246221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vl="0" indent="266700" eaLnBrk="0" hangingPunct="0"/>
            <a:r>
              <a:rPr lang="en-US" altLang="zh-CN" sz="2000" b="1" dirty="0" smtClean="0">
                <a:latin typeface="+mn-ea"/>
                <a:cs typeface="Times New Roman" panose="02020603050405020304" pitchFamily="18" charset="0"/>
              </a:rPr>
              <a:t>1.</a:t>
            </a:r>
            <a:r>
              <a:rPr lang="zh-CN" altLang="en-US" sz="2000" b="1" dirty="0" smtClean="0">
                <a:latin typeface="+mn-ea"/>
                <a:cs typeface="Times New Roman" panose="02020603050405020304" pitchFamily="18" charset="0"/>
              </a:rPr>
              <a:t>提升</a:t>
            </a:r>
            <a:r>
              <a:rPr lang="zh-CN" altLang="en-US" sz="2000" b="1" dirty="0">
                <a:latin typeface="+mn-ea"/>
                <a:cs typeface="Times New Roman" panose="02020603050405020304" pitchFamily="18" charset="0"/>
              </a:rPr>
              <a:t>算法的效率，增强系统的响应能力</a:t>
            </a:r>
          </a:p>
          <a:p>
            <a:pPr lvl="0" indent="266700" eaLnBrk="0" hangingPunct="0"/>
            <a:r>
              <a:rPr lang="en-US" altLang="zh-CN" sz="2000" b="1" dirty="0" smtClean="0">
                <a:latin typeface="+mn-ea"/>
                <a:cs typeface="Times New Roman" panose="02020603050405020304" pitchFamily="18" charset="0"/>
              </a:rPr>
              <a:t>2.</a:t>
            </a:r>
            <a:r>
              <a:rPr lang="zh-CN" altLang="en-US" sz="2000" b="1" dirty="0" smtClean="0">
                <a:latin typeface="+mn-ea"/>
                <a:cs typeface="Times New Roman" panose="02020603050405020304" pitchFamily="18" charset="0"/>
              </a:rPr>
              <a:t>当</a:t>
            </a:r>
            <a:r>
              <a:rPr lang="zh-CN" altLang="en-US" sz="2000" b="1" dirty="0">
                <a:latin typeface="+mn-ea"/>
                <a:cs typeface="Times New Roman" panose="02020603050405020304" pitchFamily="18" charset="0"/>
              </a:rPr>
              <a:t>存在对资源的争用时，资源必须被合理调度。</a:t>
            </a:r>
          </a:p>
          <a:p>
            <a:pPr lvl="0" indent="266700" eaLnBrk="0" hangingPunct="0"/>
            <a:r>
              <a:rPr lang="en-US" altLang="zh-CN" sz="2000" b="1" dirty="0" smtClean="0">
                <a:latin typeface="+mn-ea"/>
                <a:cs typeface="Times New Roman" panose="02020603050405020304" pitchFamily="18" charset="0"/>
              </a:rPr>
              <a:t>3.</a:t>
            </a:r>
            <a:r>
              <a:rPr lang="zh-CN" altLang="en-US" sz="2000" b="1" dirty="0" smtClean="0">
                <a:latin typeface="+mn-ea"/>
                <a:cs typeface="Times New Roman" panose="02020603050405020304" pitchFamily="18" charset="0"/>
              </a:rPr>
              <a:t>利用</a:t>
            </a:r>
            <a:r>
              <a:rPr lang="zh-CN" altLang="en-US" sz="2000" b="1" dirty="0">
                <a:latin typeface="+mn-ea"/>
                <a:cs typeface="Times New Roman" panose="02020603050405020304" pitchFamily="18" charset="0"/>
              </a:rPr>
              <a:t>分布式系统增强系统的并发处理能力。</a:t>
            </a:r>
            <a:endParaRPr lang="zh-CN" altLang="en-US" sz="2000" b="1" dirty="0">
              <a:latin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5513477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031D9CE8-17B0-4F8B-9B77-648F021BB6A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2571750"/>
          </a:xfrm>
          <a:prstGeom prst="rect">
            <a:avLst/>
          </a:prstGeom>
        </p:spPr>
      </p:pic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1D5F35D6-1E72-4C4F-A492-0C10C53547F1}"/>
              </a:ext>
            </a:extLst>
          </p:cNvPr>
          <p:cNvSpPr/>
          <p:nvPr/>
        </p:nvSpPr>
        <p:spPr>
          <a:xfrm>
            <a:off x="467544" y="411510"/>
            <a:ext cx="8208912" cy="4320480"/>
          </a:xfrm>
          <a:prstGeom prst="roundRect">
            <a:avLst>
              <a:gd name="adj" fmla="val 311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163816B0-01B2-4BD4-BCE1-123E15F266FA}"/>
              </a:ext>
            </a:extLst>
          </p:cNvPr>
          <p:cNvGrpSpPr/>
          <p:nvPr/>
        </p:nvGrpSpPr>
        <p:grpSpPr>
          <a:xfrm>
            <a:off x="7884368" y="627534"/>
            <a:ext cx="504056" cy="360040"/>
            <a:chOff x="7596336" y="740307"/>
            <a:chExt cx="504056" cy="360040"/>
          </a:xfrm>
        </p:grpSpPr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41187E59-9576-4D61-9C23-7079E8325C25}"/>
                </a:ext>
              </a:extLst>
            </p:cNvPr>
            <p:cNvCxnSpPr/>
            <p:nvPr/>
          </p:nvCxnSpPr>
          <p:spPr>
            <a:xfrm>
              <a:off x="7596336" y="915566"/>
              <a:ext cx="504056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4DD233BD-3DE3-4306-A347-6E1DA41C8334}"/>
                </a:ext>
              </a:extLst>
            </p:cNvPr>
            <p:cNvCxnSpPr/>
            <p:nvPr/>
          </p:nvCxnSpPr>
          <p:spPr>
            <a:xfrm flipV="1">
              <a:off x="7956376" y="740307"/>
              <a:ext cx="0" cy="36004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7">
            <a:extLst>
              <a:ext uri="{FF2B5EF4-FFF2-40B4-BE49-F238E27FC236}">
                <a16:creationId xmlns:a16="http://schemas.microsoft.com/office/drawing/2014/main" id="{BE471C66-78B9-4A13-9735-8868008382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7736" y="1890779"/>
            <a:ext cx="6552728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zh-CN" altLang="en-US" sz="3600" b="1" spc="3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感谢你的关注与下载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71429B25-FA58-49BD-A76E-E9B63AD3EB32}"/>
              </a:ext>
            </a:extLst>
          </p:cNvPr>
          <p:cNvSpPr txBox="1"/>
          <p:nvPr/>
        </p:nvSpPr>
        <p:spPr>
          <a:xfrm>
            <a:off x="6444208" y="1236117"/>
            <a:ext cx="2376256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4000" b="1" dirty="0" smtClean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IT</a:t>
            </a:r>
            <a:r>
              <a:rPr lang="zh-CN" altLang="en-US" sz="4000" b="1" dirty="0" smtClean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视界</a:t>
            </a:r>
            <a:endParaRPr lang="zh-CN" altLang="en-US" sz="4000" b="1" dirty="0">
              <a:solidFill>
                <a:schemeClr val="accent6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11431487"/>
      </p:ext>
    </p:extLst>
  </p:cSld>
  <p:clrMapOvr>
    <a:masterClrMapping/>
  </p:clrMapOvr>
  <p:transition spd="med">
    <p:pull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9bf32b21c57e606988ab10ec694d2e32676a8b"/>
  <p:tag name="ISPRING_PRESENTATION_TITLE" val="PowerPoint 演示文稿"/>
</p:tagLst>
</file>

<file path=ppt/theme/theme1.xml><?xml version="1.0" encoding="utf-8"?>
<a:theme xmlns:a="http://schemas.openxmlformats.org/drawingml/2006/main" name="第一PPT，www.1ppt.com">
  <a:themeElements>
    <a:clrScheme name="自定义 4">
      <a:dk1>
        <a:srgbClr val="000000"/>
      </a:dk1>
      <a:lt1>
        <a:srgbClr val="FFFFFF"/>
      </a:lt1>
      <a:dk2>
        <a:srgbClr val="FFFFFF"/>
      </a:dk2>
      <a:lt2>
        <a:srgbClr val="FFFFFF"/>
      </a:lt2>
      <a:accent1>
        <a:srgbClr val="959595"/>
      </a:accent1>
      <a:accent2>
        <a:srgbClr val="272F42"/>
      </a:accent2>
      <a:accent3>
        <a:srgbClr val="959595"/>
      </a:accent3>
      <a:accent4>
        <a:srgbClr val="000000"/>
      </a:accent4>
      <a:accent5>
        <a:srgbClr val="959595"/>
      </a:accent5>
      <a:accent6>
        <a:srgbClr val="272F42"/>
      </a:accent6>
      <a:hlink>
        <a:srgbClr val="2B2B2B"/>
      </a:hlink>
      <a:folHlink>
        <a:srgbClr val="C00000"/>
      </a:folHlink>
    </a:clrScheme>
    <a:fontScheme name="temp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>
          <a:blip xmlns:r="http://schemas.openxmlformats.org/officeDocument/2006/relationships"/>
          <a:stretch>
            <a:fillRect/>
          </a:stretch>
        </a:blipFill>
        <a:ln>
          <a:noFill/>
        </a:ln>
      </a:spPr>
      <a:bodyPr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spAutoFit/>
      </a:bodyPr>
      <a:lstStyle>
        <a:defPPr>
          <a:defRPr sz="1600" b="1" dirty="0" smtClean="0">
            <a:solidFill>
              <a:schemeClr val="accent6"/>
            </a:solidFill>
            <a:latin typeface="微软雅黑" pitchFamily="34" charset="-122"/>
            <a:ea typeface="微软雅黑" pitchFamily="34" charset="-122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8957</TotalTime>
  <Words>406</Words>
  <Application>Microsoft Office PowerPoint</Application>
  <PresentationFormat>全屏显示(16:9)</PresentationFormat>
  <Paragraphs>100</Paragraphs>
  <Slides>8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7" baseType="lpstr">
      <vt:lpstr>宋体</vt:lpstr>
      <vt:lpstr>微软雅黑</vt:lpstr>
      <vt:lpstr>等线</vt:lpstr>
      <vt:lpstr>Adobe 黑体 Std R</vt:lpstr>
      <vt:lpstr>Arial</vt:lpstr>
      <vt:lpstr>Calibri</vt:lpstr>
      <vt:lpstr>Century Gothic</vt:lpstr>
      <vt:lpstr>Times New Roman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简洁大气</dc:title>
  <dc:creator>第一PPT</dc:creator>
  <cp:keywords>www.1ppt.com</cp:keywords>
  <dc:description>www.1ppt.com</dc:description>
  <cp:lastModifiedBy>xb21cn</cp:lastModifiedBy>
  <cp:revision>1002</cp:revision>
  <dcterms:created xsi:type="dcterms:W3CDTF">2015-04-24T01:01:13Z</dcterms:created>
  <dcterms:modified xsi:type="dcterms:W3CDTF">2019-03-15T02:53:53Z</dcterms:modified>
</cp:coreProperties>
</file>