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8" r:id="rId3"/>
    <p:sldId id="275" r:id="rId4"/>
    <p:sldId id="286" r:id="rId5"/>
    <p:sldId id="282" r:id="rId6"/>
    <p:sldId id="310" r:id="rId7"/>
    <p:sldId id="294" r:id="rId8"/>
    <p:sldId id="303" r:id="rId9"/>
    <p:sldId id="295" r:id="rId10"/>
    <p:sldId id="297" r:id="rId11"/>
    <p:sldId id="299" r:id="rId12"/>
    <p:sldId id="300" r:id="rId13"/>
    <p:sldId id="278" r:id="rId1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  <a:srgbClr val="ED6C00"/>
    <a:srgbClr val="3D39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C:\Users\xufei\Desktop\bt\未命名 -1.jpg未命名 -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25082" y="-4762"/>
            <a:ext cx="12241530" cy="6887845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6826885" y="1626870"/>
            <a:ext cx="4926379" cy="2612847"/>
            <a:chOff x="10217" y="3371"/>
            <a:chExt cx="7199" cy="3818"/>
          </a:xfrm>
        </p:grpSpPr>
        <p:sp>
          <p:nvSpPr>
            <p:cNvPr id="10" name="矩形 9"/>
            <p:cNvSpPr/>
            <p:nvPr/>
          </p:nvSpPr>
          <p:spPr>
            <a:xfrm rot="5400000">
              <a:off x="11291" y="5348"/>
              <a:ext cx="34" cy="18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18"/>
            <p:cNvSpPr txBox="1"/>
            <p:nvPr/>
          </p:nvSpPr>
          <p:spPr>
            <a:xfrm>
              <a:off x="10217" y="4066"/>
              <a:ext cx="7031" cy="1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45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百度</a:t>
              </a:r>
              <a:r>
                <a:rPr lang="en-US" altLang="zh-CN" sz="45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AI</a:t>
              </a:r>
              <a:r>
                <a:rPr lang="zh-CN" altLang="en-US" sz="45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人脸识别</a:t>
              </a:r>
              <a:endParaRPr lang="zh-CN" altLang="en-US" sz="45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" name="TextBox 18"/>
            <p:cNvSpPr txBox="1"/>
            <p:nvPr/>
          </p:nvSpPr>
          <p:spPr>
            <a:xfrm>
              <a:off x="10217" y="3371"/>
              <a:ext cx="7199" cy="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5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2019.07.16</a:t>
              </a:r>
              <a:endParaRPr lang="en-US" sz="25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0217" y="5212"/>
              <a:ext cx="4827" cy="80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l"/>
              <a:r>
                <a:rPr lang="zh-CN" altLang="en-US" sz="30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基础功能</a:t>
              </a:r>
              <a:r>
                <a:rPr lang="en-US" altLang="zh-CN" sz="30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 </a:t>
              </a:r>
              <a:endParaRPr lang="zh-CN" altLang="en-US" sz="3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10217" y="6494"/>
              <a:ext cx="4827" cy="69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l"/>
              <a:r>
                <a:rPr lang="zh-CN" altLang="en-US" sz="25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技术研发中心  朱顺源</a:t>
              </a:r>
              <a:endParaRPr lang="zh-CN" sz="25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</p:grp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1334750" y="6398895"/>
            <a:ext cx="3238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solidFill>
                  <a:srgbClr val="ED6C00"/>
                </a:solidFill>
                <a:latin typeface="Arial" panose="020B0604020202020204" pitchFamily="34" charset="0"/>
              </a:rPr>
              <a:t>02</a:t>
            </a:r>
            <a:endParaRPr lang="en-US" altLang="zh-CN" sz="1000">
              <a:solidFill>
                <a:srgbClr val="ED6C00"/>
              </a:solidFill>
              <a:latin typeface="Arial" panose="020B0604020202020204" pitchFamily="34" charset="0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838200" y="347980"/>
            <a:ext cx="7988935" cy="805180"/>
          </a:xfrm>
        </p:spPr>
        <p:txBody>
          <a:bodyPr anchor="ctr" anchorCtr="0"/>
          <a:lstStyle/>
          <a:p>
            <a:pPr algn="l"/>
            <a:r>
              <a:rPr lang="zh-CN" altLang="en-US" sz="2500" b="1" dirty="0">
                <a:solidFill>
                  <a:srgbClr val="ED6C00"/>
                </a:solidFill>
                <a:latin typeface="微软雅黑" panose="020B0503020204020204" charset="-122"/>
                <a:ea typeface="微软雅黑" panose="020B0503020204020204" charset="-122"/>
              </a:rPr>
              <a:t>自我评价与体会</a:t>
            </a:r>
            <a:endParaRPr lang="zh-CN" altLang="en-US" sz="2500" b="1" dirty="0">
              <a:solidFill>
                <a:srgbClr val="ED6C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8200" y="1319530"/>
            <a:ext cx="9411335" cy="37445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 dirty="0"/>
              <a:t>①工作质量：提升工作效率，在有效的时间内用最有效的方式工作，同时不懂的地方要更多地虚心请教同事，细心查阅资料，保证工作的顺利</a:t>
            </a:r>
            <a:r>
              <a:rPr lang="zh-CN" altLang="en-US" dirty="0" smtClean="0"/>
              <a:t>；</a:t>
            </a:r>
            <a:endParaRPr lang="zh-CN" altLang="en-US" dirty="0"/>
          </a:p>
          <a:p>
            <a:pPr>
              <a:lnSpc>
                <a:spcPct val="120000"/>
              </a:lnSpc>
            </a:pPr>
            <a:endParaRPr lang="zh-CN" altLang="en-US" dirty="0"/>
          </a:p>
          <a:p>
            <a:pPr>
              <a:lnSpc>
                <a:spcPct val="120000"/>
              </a:lnSpc>
            </a:pPr>
            <a:r>
              <a:rPr lang="zh-CN" altLang="en-US" dirty="0"/>
              <a:t>②思考不足：在进行每一项工作之前，认真分析工作内容，对于工作中可能出现的一些疑问，要先做好应对措施，另外对于工作中出现的问题要及时总结；</a:t>
            </a:r>
            <a:endParaRPr lang="zh-CN" altLang="en-US" dirty="0"/>
          </a:p>
          <a:p>
            <a:pPr>
              <a:lnSpc>
                <a:spcPct val="120000"/>
              </a:lnSpc>
            </a:pPr>
            <a:endParaRPr lang="zh-CN" altLang="en-US" dirty="0"/>
          </a:p>
          <a:p>
            <a:pPr>
              <a:lnSpc>
                <a:spcPct val="120000"/>
              </a:lnSpc>
            </a:pPr>
            <a:r>
              <a:rPr lang="zh-CN" altLang="en-US" dirty="0"/>
              <a:t>③业务知识：工作中出现的问题，归根结底还是因为对相关领域知识的了解不足导致的，因此平日里要更多地注重业务知识的积累，多看多听多想</a:t>
            </a:r>
            <a:r>
              <a:rPr lang="zh-CN" altLang="en-US" dirty="0" smtClean="0"/>
              <a:t>；</a:t>
            </a:r>
            <a:endParaRPr lang="zh-CN" altLang="en-US" dirty="0"/>
          </a:p>
          <a:p>
            <a:pPr>
              <a:lnSpc>
                <a:spcPct val="120000"/>
              </a:lnSpc>
            </a:pPr>
            <a:endParaRPr lang="zh-CN" altLang="en-US" dirty="0"/>
          </a:p>
          <a:p>
            <a:pPr>
              <a:lnSpc>
                <a:spcPct val="120000"/>
              </a:lnSpc>
            </a:pPr>
            <a:r>
              <a:rPr lang="zh-CN" altLang="en-US" dirty="0"/>
              <a:t>④缺乏积极主动性：积极主动地完成交代下来的工作，并且当交代下来的工作完成时，应该主动询问是否有其他的需要，并主动地进行测试方面知识的学习与完善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1334750" y="6398895"/>
            <a:ext cx="3238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solidFill>
                  <a:srgbClr val="ED6C00"/>
                </a:solidFill>
                <a:latin typeface="Arial" panose="020B0604020202020204" pitchFamily="34" charset="0"/>
              </a:rPr>
              <a:t>02</a:t>
            </a:r>
            <a:endParaRPr lang="en-US" altLang="zh-CN" sz="1000">
              <a:solidFill>
                <a:srgbClr val="ED6C00"/>
              </a:solidFill>
              <a:latin typeface="Arial" panose="020B0604020202020204" pitchFamily="34" charset="0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838200" y="347980"/>
            <a:ext cx="7988935" cy="805180"/>
          </a:xfrm>
        </p:spPr>
        <p:txBody>
          <a:bodyPr anchor="ctr" anchorCtr="0"/>
          <a:lstStyle/>
          <a:p>
            <a:pPr algn="l">
              <a:buClrTx/>
              <a:buSzTx/>
              <a:buFontTx/>
            </a:pPr>
            <a:r>
              <a:rPr lang="zh-CN" altLang="en-US" sz="2500" b="1" dirty="0">
                <a:solidFill>
                  <a:srgbClr val="ED6C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意见&amp;建议</a:t>
            </a:r>
            <a:endParaRPr lang="zh-CN" altLang="en-US" sz="2500" b="1" dirty="0">
              <a:solidFill>
                <a:srgbClr val="ED6C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8200" y="1319530"/>
            <a:ext cx="9658985" cy="40481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dirty="0"/>
              <a:t>①  进行需求评审并给出详细需求说明书（尽可能的明确需求，尽可能的详尽需求说明书内容）</a:t>
            </a:r>
            <a:endParaRPr lang="zh-CN" altLang="en-US" dirty="0"/>
          </a:p>
          <a:p>
            <a:pPr>
              <a:lnSpc>
                <a:spcPct val="130000"/>
              </a:lnSpc>
            </a:pPr>
            <a:endParaRPr lang="zh-CN" altLang="en-US" dirty="0"/>
          </a:p>
          <a:p>
            <a:pPr>
              <a:lnSpc>
                <a:spcPct val="130000"/>
              </a:lnSpc>
            </a:pPr>
            <a:r>
              <a:rPr lang="zh-CN" altLang="en-US" dirty="0"/>
              <a:t>②  增加测试用例的评审</a:t>
            </a:r>
            <a:endParaRPr lang="zh-CN" altLang="en-US" dirty="0"/>
          </a:p>
          <a:p>
            <a:pPr>
              <a:lnSpc>
                <a:spcPct val="130000"/>
              </a:lnSpc>
            </a:pPr>
            <a:endParaRPr lang="zh-CN" altLang="en-US" dirty="0"/>
          </a:p>
          <a:p>
            <a:pPr>
              <a:lnSpc>
                <a:spcPct val="130000"/>
              </a:lnSpc>
            </a:pPr>
            <a:r>
              <a:rPr lang="zh-CN" altLang="en-US" dirty="0"/>
              <a:t>③  开发组要提供开发计划（计划如有变更，尽早地通知）</a:t>
            </a:r>
            <a:endParaRPr lang="zh-CN" altLang="en-US" dirty="0"/>
          </a:p>
          <a:p>
            <a:pPr>
              <a:lnSpc>
                <a:spcPct val="130000"/>
              </a:lnSpc>
            </a:pPr>
            <a:endParaRPr lang="zh-CN" altLang="en-US" dirty="0"/>
          </a:p>
          <a:p>
            <a:pPr>
              <a:lnSpc>
                <a:spcPct val="130000"/>
              </a:lnSpc>
            </a:pPr>
            <a:r>
              <a:rPr lang="zh-CN" altLang="en-US" dirty="0"/>
              <a:t>④  组织一下测试技能方面的培训（一些常用的测试工具）</a:t>
            </a:r>
            <a:endParaRPr lang="zh-CN" altLang="en-US" dirty="0"/>
          </a:p>
          <a:p>
            <a:pPr>
              <a:lnSpc>
                <a:spcPct val="130000"/>
              </a:lnSpc>
            </a:pPr>
            <a:endParaRPr lang="zh-CN" altLang="en-US" dirty="0"/>
          </a:p>
          <a:p>
            <a:pPr marL="342900" indent="-342900">
              <a:lnSpc>
                <a:spcPct val="130000"/>
              </a:lnSpc>
              <a:buFont typeface="+mj-ea"/>
              <a:buAutoNum type="circleNumDbPlain" startAt="5"/>
            </a:pPr>
            <a:r>
              <a:rPr lang="zh-CN" altLang="en-US" dirty="0"/>
              <a:t>在项目进入开发阶段之前进行交互稿的评审</a:t>
            </a:r>
            <a:endParaRPr lang="zh-CN" altLang="en-US" dirty="0"/>
          </a:p>
          <a:p>
            <a:pPr marL="342900" indent="-342900">
              <a:lnSpc>
                <a:spcPct val="130000"/>
              </a:lnSpc>
              <a:buFont typeface="+mj-ea"/>
              <a:buAutoNum type="circleNumDbPlain" startAt="5"/>
            </a:pPr>
            <a:endParaRPr lang="zh-CN" altLang="en-US" dirty="0"/>
          </a:p>
          <a:p>
            <a:pPr marL="342900" indent="-342900">
              <a:lnSpc>
                <a:spcPct val="130000"/>
              </a:lnSpc>
              <a:buFont typeface="+mj-ea"/>
              <a:buAutoNum type="circleNumDbPlain" startAt="5"/>
            </a:pPr>
            <a:r>
              <a:rPr lang="zh-CN" altLang="en-US" dirty="0"/>
              <a:t>改善用户手册模板（客户理解性不是很强）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C:\Users\xufei\Desktop\bt\未命名 -1.jpg未命名 -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25082" y="-4762"/>
            <a:ext cx="12241530" cy="6887845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6756099" y="1696911"/>
            <a:ext cx="4926379" cy="2072896"/>
            <a:chOff x="10095" y="3362"/>
            <a:chExt cx="7199" cy="3029"/>
          </a:xfrm>
        </p:grpSpPr>
        <p:sp>
          <p:nvSpPr>
            <p:cNvPr id="6" name="TextBox 18"/>
            <p:cNvSpPr txBox="1"/>
            <p:nvPr/>
          </p:nvSpPr>
          <p:spPr>
            <a:xfrm>
              <a:off x="10179" y="4057"/>
              <a:ext cx="7031" cy="1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70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THANKS</a:t>
              </a:r>
              <a:endParaRPr lang="en-US" sz="7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" name="TextBox 18"/>
            <p:cNvSpPr txBox="1"/>
            <p:nvPr/>
          </p:nvSpPr>
          <p:spPr>
            <a:xfrm>
              <a:off x="10095" y="3362"/>
              <a:ext cx="7199" cy="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5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2019.05.23</a:t>
              </a:r>
              <a:endParaRPr lang="en-US" sz="25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10331" y="5696"/>
              <a:ext cx="4827" cy="69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l"/>
              <a:r>
                <a:rPr lang="zh-CN" altLang="zh-CN" sz="25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技术研发中心 燕梦楠</a:t>
              </a:r>
              <a:endParaRPr lang="zh-CN" altLang="zh-CN" sz="25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1334750" y="6398895"/>
            <a:ext cx="3238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solidFill>
                  <a:srgbClr val="ED6C00"/>
                </a:solidFill>
                <a:latin typeface="Arial" panose="020B0604020202020204" pitchFamily="34" charset="0"/>
              </a:rPr>
              <a:t>01</a:t>
            </a:r>
            <a:endParaRPr lang="en-US" altLang="zh-CN" sz="1000">
              <a:solidFill>
                <a:srgbClr val="ED6C00"/>
              </a:solidFill>
              <a:latin typeface="Arial" panose="020B0604020202020204" pitchFamily="34" charset="0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7988935" cy="805180"/>
          </a:xfrm>
        </p:spPr>
        <p:txBody>
          <a:bodyPr anchor="ctr" anchorCtr="0"/>
          <a:lstStyle/>
          <a:p>
            <a:pPr algn="l"/>
            <a:r>
              <a:rPr lang="zh-CN" altLang="en-US" sz="2500" b="1" dirty="0" smtClean="0">
                <a:solidFill>
                  <a:srgbClr val="ED6C00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endParaRPr lang="zh-CN" altLang="en-US" sz="2500" b="1" dirty="0">
              <a:solidFill>
                <a:srgbClr val="ED6C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838200" y="1406525"/>
            <a:ext cx="10515600" cy="4770755"/>
          </a:xfrm>
        </p:spPr>
        <p:txBody>
          <a:bodyPr>
            <a:normAutofit fontScale="90000"/>
          </a:bodyPr>
          <a:lstStyle/>
          <a:p>
            <a:pPr marL="342900" indent="-342900" algn="l">
              <a:lnSpc>
                <a:spcPct val="30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注册百度</a:t>
            </a:r>
            <a:r>
              <a:rPr lang="en-US" altLang="zh-CN" sz="2000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AI</a:t>
            </a:r>
            <a:r>
              <a:rPr lang="zh-CN" altLang="en-US" sz="2000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账号 </a:t>
            </a:r>
            <a:r>
              <a:rPr lang="en-US" altLang="zh-CN" sz="2000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-&gt;</a:t>
            </a:r>
            <a:r>
              <a:rPr lang="zh-CN" altLang="en-US" sz="2000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创建人脸识别应用</a:t>
            </a:r>
            <a:endParaRPr lang="en-US" altLang="zh-CN" sz="2000" dirty="0" smtClean="0">
              <a:solidFill>
                <a:srgbClr val="29292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l">
              <a:lnSpc>
                <a:spcPct val="30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SDK</a:t>
            </a:r>
            <a:r>
              <a:rPr lang="zh-CN" altLang="en-US" sz="2000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下载和基础概念</a:t>
            </a:r>
            <a:endParaRPr lang="zh-CN" altLang="en-US" sz="2000" dirty="0" smtClean="0">
              <a:solidFill>
                <a:srgbClr val="29292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l">
              <a:lnSpc>
                <a:spcPct val="30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基础功能（</a:t>
            </a:r>
            <a:r>
              <a:rPr lang="en-US" altLang="zh-CN" sz="2000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API</a:t>
            </a:r>
            <a:r>
              <a:rPr lang="zh-CN" altLang="en-US" sz="2000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调用</a:t>
            </a:r>
            <a:r>
              <a:rPr lang="zh-CN" altLang="en-US" sz="2000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2000" dirty="0" smtClean="0">
              <a:solidFill>
                <a:srgbClr val="29292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l">
              <a:lnSpc>
                <a:spcPct val="30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实现应用（实际可应用的项目）</a:t>
            </a:r>
            <a:endParaRPr lang="en-US" altLang="zh-CN" sz="2000" dirty="0" smtClean="0">
              <a:solidFill>
                <a:srgbClr val="29292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l">
              <a:lnSpc>
                <a:spcPct val="30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注意事项</a:t>
            </a:r>
            <a:endParaRPr lang="zh-CN" altLang="en-US" sz="2000" dirty="0">
              <a:solidFill>
                <a:srgbClr val="29292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838200" y="365125"/>
            <a:ext cx="7988935" cy="805180"/>
          </a:xfrm>
        </p:spPr>
        <p:txBody>
          <a:bodyPr anchor="ctr" anchorCtr="0"/>
          <a:lstStyle/>
          <a:p>
            <a:pPr algn="l"/>
            <a:r>
              <a:rPr lang="zh-CN" altLang="en-US" sz="2500" b="1" dirty="0" smtClean="0">
                <a:solidFill>
                  <a:srgbClr val="ED6C00"/>
                </a:solidFill>
                <a:latin typeface="微软雅黑" panose="020B0503020204020204" charset="-122"/>
                <a:ea typeface="微软雅黑" panose="020B0503020204020204" charset="-122"/>
              </a:rPr>
              <a:t>注册百度AI账号 -&gt;创建人脸识别应用</a:t>
            </a:r>
            <a:endParaRPr lang="zh-CN" altLang="en-US" sz="2500" b="1" dirty="0" smtClean="0">
              <a:solidFill>
                <a:srgbClr val="ED6C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819150" y="1170305"/>
            <a:ext cx="10515600" cy="4770755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百度</a:t>
            </a:r>
            <a:r>
              <a:rPr lang="en-US" altLang="zh-CN" sz="2000" b="1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AI</a:t>
            </a:r>
            <a:r>
              <a:rPr lang="zh-CN" altLang="en-US" sz="2000" b="1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首页地址：</a:t>
            </a:r>
            <a:r>
              <a:rPr lang="zh-CN" altLang="en-US" sz="2000" b="1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https://ai.baidu.com/</a:t>
            </a:r>
            <a:endParaRPr lang="zh-CN" altLang="en-US" sz="2000" b="1" dirty="0" smtClean="0">
              <a:solidFill>
                <a:srgbClr val="29292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sz="2000" b="1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新手接入指南</a:t>
            </a:r>
            <a:r>
              <a:rPr lang="zh-CN" altLang="en-US" sz="2000" b="1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地址：</a:t>
            </a:r>
            <a:r>
              <a:rPr lang="zh-CN" altLang="en-US" sz="2000" b="1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https://ai.baidu.com/docs#/Begin/top</a:t>
            </a:r>
            <a:endParaRPr lang="zh-CN" altLang="en-US" sz="2000" b="1" dirty="0" smtClean="0">
              <a:solidFill>
                <a:srgbClr val="29292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人脸识别开发文档 ： https://ai.baidu.com/docs#/Face-Guide/top</a:t>
            </a:r>
            <a:endParaRPr lang="zh-CN" altLang="en-US" sz="2000" b="1" dirty="0" smtClean="0">
              <a:solidFill>
                <a:srgbClr val="29292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buFont typeface="Wingdings" panose="05000000000000000000" pitchFamily="2" charset="2"/>
            </a:pPr>
            <a:endParaRPr lang="zh-CN" altLang="en-US" sz="2000" b="1" dirty="0">
              <a:solidFill>
                <a:srgbClr val="29292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334750" y="6398895"/>
            <a:ext cx="3238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solidFill>
                  <a:srgbClr val="ED6C00"/>
                </a:solidFill>
                <a:latin typeface="Arial" panose="020B0604020202020204" pitchFamily="34" charset="0"/>
              </a:rPr>
              <a:t>04</a:t>
            </a:r>
            <a:endParaRPr lang="en-US" altLang="zh-CN" sz="1000">
              <a:solidFill>
                <a:srgbClr val="ED6C00"/>
              </a:solidFill>
              <a:latin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22020" y="3870325"/>
            <a:ext cx="8956675" cy="21837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ym typeface="+mn-ea"/>
              </a:rPr>
              <a:t>注册</a:t>
            </a:r>
            <a:r>
              <a:rPr lang="en-US" altLang="zh-CN" sz="3200" dirty="0">
                <a:sym typeface="+mn-ea"/>
              </a:rPr>
              <a:t>/</a:t>
            </a:r>
            <a:r>
              <a:rPr lang="zh-CN" altLang="en-US" sz="3200" dirty="0">
                <a:sym typeface="+mn-ea"/>
              </a:rPr>
              <a:t>登录 </a:t>
            </a:r>
            <a:r>
              <a:rPr lang="zh-CN" altLang="en-US" sz="3200" dirty="0"/>
              <a:t>→</a:t>
            </a:r>
            <a:r>
              <a:rPr lang="zh-CN" altLang="en-US" sz="3200" dirty="0">
                <a:sym typeface="+mn-ea"/>
              </a:rPr>
              <a:t>进入控制台 </a:t>
            </a:r>
            <a:r>
              <a:rPr lang="zh-CN" altLang="en-US" sz="3200" dirty="0"/>
              <a:t>→</a:t>
            </a:r>
            <a:r>
              <a:rPr sz="3200" dirty="0" smtClean="0"/>
              <a:t>选择人脸识别</a:t>
            </a:r>
            <a:r>
              <a:rPr lang="zh-CN" altLang="en-US" sz="3200" dirty="0" smtClean="0"/>
              <a:t> </a:t>
            </a:r>
            <a:r>
              <a:rPr lang="zh-CN" altLang="en-US" sz="3200" dirty="0" smtClean="0">
                <a:sym typeface="+mn-ea"/>
              </a:rPr>
              <a:t>→</a:t>
            </a:r>
            <a:r>
              <a:rPr sz="3200" dirty="0" smtClean="0">
                <a:sym typeface="+mn-ea"/>
              </a:rPr>
              <a:t>创建应用 </a:t>
            </a:r>
            <a:r>
              <a:rPr lang="zh-CN" altLang="en-US" sz="3200" dirty="0" smtClean="0">
                <a:sym typeface="+mn-ea"/>
              </a:rPr>
              <a:t>→</a:t>
            </a:r>
            <a:r>
              <a:rPr sz="3200" dirty="0" smtClean="0">
                <a:sym typeface="+mn-ea"/>
              </a:rPr>
              <a:t>进入应用列表 </a:t>
            </a:r>
            <a:r>
              <a:rPr lang="zh-CN" altLang="en-US" sz="3200" dirty="0" smtClean="0">
                <a:sym typeface="+mn-ea"/>
              </a:rPr>
              <a:t>→记录下</a:t>
            </a:r>
            <a:r>
              <a:rPr lang="en-US" altLang="zh-CN" sz="3200" dirty="0" smtClean="0">
                <a:sym typeface="+mn-ea"/>
              </a:rPr>
              <a:t>APP key</a:t>
            </a:r>
            <a:r>
              <a:rPr lang="zh-CN" altLang="en-US" sz="3200" dirty="0" smtClean="0">
                <a:sym typeface="+mn-ea"/>
              </a:rPr>
              <a:t>，</a:t>
            </a:r>
            <a:r>
              <a:rPr lang="en-US" altLang="zh-CN" sz="3200" dirty="0" smtClean="0">
                <a:sym typeface="+mn-ea"/>
              </a:rPr>
              <a:t>Security key</a:t>
            </a:r>
            <a:endParaRPr lang="en-US" altLang="zh-CN" sz="4000" dirty="0" smtClean="0"/>
          </a:p>
          <a:p>
            <a:endParaRPr lang="en-US" altLang="zh-CN" sz="40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1334750" y="6398895"/>
            <a:ext cx="3238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solidFill>
                  <a:srgbClr val="ED6C00"/>
                </a:solidFill>
                <a:latin typeface="Arial" panose="020B0604020202020204" pitchFamily="34" charset="0"/>
              </a:rPr>
              <a:t>02</a:t>
            </a:r>
            <a:endParaRPr lang="en-US" altLang="zh-CN" sz="1000">
              <a:solidFill>
                <a:srgbClr val="ED6C00"/>
              </a:solidFill>
              <a:latin typeface="Arial" panose="020B0604020202020204" pitchFamily="34" charset="0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838200" y="347980"/>
            <a:ext cx="7988935" cy="805180"/>
          </a:xfrm>
        </p:spPr>
        <p:txBody>
          <a:bodyPr anchor="ctr" anchorCtr="0"/>
          <a:lstStyle/>
          <a:p>
            <a:pPr algn="l"/>
            <a:r>
              <a:rPr lang="zh-CN" altLang="en-US" sz="2500" b="1" dirty="0">
                <a:solidFill>
                  <a:srgbClr val="ED6C00"/>
                </a:solidFill>
                <a:latin typeface="微软雅黑" panose="020B0503020204020204" charset="-122"/>
                <a:ea typeface="微软雅黑" panose="020B0503020204020204" charset="-122"/>
              </a:rPr>
              <a:t>SDK下载</a:t>
            </a:r>
            <a:endParaRPr lang="zh-CN" altLang="en-US" sz="2500" b="1" dirty="0">
              <a:solidFill>
                <a:srgbClr val="ED6C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8200" y="1021715"/>
            <a:ext cx="107772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/>
              <a:t>SDK</a:t>
            </a:r>
            <a:r>
              <a:rPr lang="zh-CN" altLang="en-US"/>
              <a:t>下载地址发</a:t>
            </a:r>
            <a:r>
              <a:rPr lang="en-US" altLang="zh-CN"/>
              <a:t>: https://ai.baidu.com/sdk#bfr</a:t>
            </a:r>
            <a:endParaRPr lang="en-US" altLang="zh-CN"/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/>
              <a:t>下载Java 服务器端SDK : Java HTTP SDK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055370" y="1953895"/>
            <a:ext cx="7515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9" name="标题 7"/>
          <p:cNvSpPr>
            <a:spLocks noGrp="1"/>
          </p:cNvSpPr>
          <p:nvPr/>
        </p:nvSpPr>
        <p:spPr>
          <a:xfrm>
            <a:off x="838200" y="1735455"/>
            <a:ext cx="7988935" cy="80518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500" b="1" dirty="0">
                <a:solidFill>
                  <a:srgbClr val="ED6C00"/>
                </a:solidFill>
                <a:latin typeface="微软雅黑" panose="020B0503020204020204" charset="-122"/>
                <a:ea typeface="微软雅黑" panose="020B0503020204020204" charset="-122"/>
              </a:rPr>
              <a:t>基础概念</a:t>
            </a:r>
            <a:endParaRPr lang="zh-CN" altLang="en-US" sz="2500" b="1" dirty="0">
              <a:solidFill>
                <a:srgbClr val="ED6C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38200" y="2540635"/>
            <a:ext cx="833628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+mj-lt"/>
              <a:buNone/>
            </a:pPr>
            <a:r>
              <a:rPr lang="en-US" altLang="zh-CN"/>
              <a:t>1.HTTP </a:t>
            </a:r>
            <a:endParaRPr lang="en-US" altLang="zh-CN"/>
          </a:p>
          <a:p>
            <a:pPr indent="0">
              <a:buFont typeface="+mj-lt"/>
              <a:buNone/>
            </a:pPr>
            <a:endParaRPr lang="en-US" altLang="zh-CN"/>
          </a:p>
          <a:p>
            <a:pPr indent="0">
              <a:buFont typeface="+mj-lt"/>
              <a:buNone/>
            </a:pPr>
            <a:r>
              <a:rPr lang="en-US" altLang="zh-CN"/>
              <a:t>2.</a:t>
            </a:r>
            <a:endParaRPr lang="en-US" altLang="zh-CN"/>
          </a:p>
          <a:p>
            <a:pPr indent="0">
              <a:buFont typeface="Wingdings" panose="05000000000000000000" charset="0"/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838200" y="347980"/>
            <a:ext cx="7988935" cy="805180"/>
          </a:xfrm>
        </p:spPr>
        <p:txBody>
          <a:bodyPr anchor="ctr" anchorCtr="0"/>
          <a:p>
            <a:pPr algn="l"/>
            <a:r>
              <a:rPr lang="zh-CN" altLang="en-US" sz="2500" b="1" dirty="0">
                <a:solidFill>
                  <a:srgbClr val="ED6C00"/>
                </a:solidFill>
                <a:latin typeface="微软雅黑" panose="020B0503020204020204" charset="-122"/>
                <a:ea typeface="微软雅黑" panose="020B0503020204020204" charset="-122"/>
              </a:rPr>
              <a:t>基础功能（API调用）</a:t>
            </a:r>
            <a:endParaRPr lang="zh-CN" altLang="en-US" sz="2500" b="1" dirty="0">
              <a:solidFill>
                <a:srgbClr val="ED6C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8200" y="1392555"/>
            <a:ext cx="85852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人脸检测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人脸对比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人脸搜索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人脸库管理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活体检测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身份验证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人脸融合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1334750" y="6398895"/>
            <a:ext cx="3238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solidFill>
                  <a:srgbClr val="ED6C00"/>
                </a:solidFill>
                <a:latin typeface="Arial" panose="020B0604020202020204" pitchFamily="34" charset="0"/>
              </a:rPr>
              <a:t>02</a:t>
            </a:r>
            <a:endParaRPr lang="en-US" altLang="zh-CN" sz="1000">
              <a:solidFill>
                <a:srgbClr val="ED6C00"/>
              </a:solidFill>
              <a:latin typeface="Arial" panose="020B0604020202020204" pitchFamily="34" charset="0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838200" y="347980"/>
            <a:ext cx="7988935" cy="805180"/>
          </a:xfrm>
        </p:spPr>
        <p:txBody>
          <a:bodyPr anchor="ctr" anchorCtr="0"/>
          <a:lstStyle/>
          <a:p>
            <a:pPr algn="l"/>
            <a:r>
              <a:rPr lang="zh-CN" altLang="en-US" sz="2500" b="1" dirty="0">
                <a:solidFill>
                  <a:srgbClr val="ED6C00"/>
                </a:solidFill>
                <a:latin typeface="微软雅黑" panose="020B0503020204020204" charset="-122"/>
                <a:ea typeface="微软雅黑" panose="020B0503020204020204" charset="-122"/>
              </a:rPr>
              <a:t>功能测试</a:t>
            </a:r>
            <a:endParaRPr lang="zh-CN" altLang="en-US" sz="2500" b="1" dirty="0">
              <a:solidFill>
                <a:srgbClr val="ED6C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8200" y="1319530"/>
            <a:ext cx="9411335" cy="222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r>
              <a:rPr lang="zh-CN" altLang="en-US" dirty="0"/>
              <a:t>①熟悉并掌握业务流程，划分测试功能点</a:t>
            </a:r>
            <a:r>
              <a:rPr lang="zh-CN" altLang="en-US" dirty="0" smtClean="0"/>
              <a:t>；</a:t>
            </a:r>
            <a:endParaRPr lang="zh-CN" altLang="en-US" dirty="0"/>
          </a:p>
          <a:p>
            <a:pPr>
              <a:lnSpc>
                <a:spcPct val="110000"/>
              </a:lnSpc>
            </a:pPr>
            <a:r>
              <a:rPr lang="zh-CN" altLang="en-US" dirty="0"/>
              <a:t>②</a:t>
            </a:r>
            <a:r>
              <a:rPr lang="zh-CN" dirty="0"/>
              <a:t>结合数据库进行后台数据验证（随时观察数据的变化，及时发现隐藏数据缺陷）</a:t>
            </a:r>
            <a:endParaRPr lang="zh-CN" altLang="en-US" dirty="0"/>
          </a:p>
          <a:p>
            <a:pPr>
              <a:lnSpc>
                <a:spcPct val="110000"/>
              </a:lnSpc>
            </a:pPr>
            <a:r>
              <a:rPr lang="zh-CN" altLang="en-US" dirty="0"/>
              <a:t>③测试过程中需要存疑，一切站在客户角度</a:t>
            </a:r>
            <a:r>
              <a:rPr lang="zh-CN" altLang="en-US" dirty="0" smtClean="0"/>
              <a:t>；</a:t>
            </a:r>
            <a:endParaRPr lang="zh-CN" altLang="en-US" dirty="0"/>
          </a:p>
          <a:p>
            <a:pPr>
              <a:lnSpc>
                <a:spcPct val="110000"/>
              </a:lnSpc>
            </a:pPr>
            <a:r>
              <a:rPr lang="zh-CN" altLang="en-US" dirty="0"/>
              <a:t>④测试先后（实际测试的过程是程序的反复更新过程，最容易出现错误的是新增加的功能，所以，应该重点测试新的功能，这个测试完毕之后，程序的更新次数会大大减少，这时就可以测试老的功能是否出错）</a:t>
            </a:r>
            <a:endParaRPr lang="zh-CN" altLang="en-US" dirty="0"/>
          </a:p>
          <a:p>
            <a:pPr marL="342900" indent="-342900">
              <a:lnSpc>
                <a:spcPct val="110000"/>
              </a:lnSpc>
              <a:buFont typeface="+mj-ea"/>
              <a:buAutoNum type="circleNumDbPlain" startAt="5"/>
            </a:pPr>
            <a:r>
              <a:rPr lang="zh-CN" altLang="en-US" dirty="0"/>
              <a:t>考虑问题要全面，可以尝试着用逆向思维验证产品是否健全</a:t>
            </a:r>
            <a:endParaRPr lang="zh-CN" altLang="en-US" dirty="0"/>
          </a:p>
        </p:txBody>
      </p:sp>
      <p:pic>
        <p:nvPicPr>
          <p:cNvPr id="22531" name="图片 1475588" descr="function_tes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6480" y="3816985"/>
            <a:ext cx="2908935" cy="24453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532" name="云形标注 1475589"/>
          <p:cNvSpPr/>
          <p:nvPr/>
        </p:nvSpPr>
        <p:spPr>
          <a:xfrm>
            <a:off x="5225415" y="3694430"/>
            <a:ext cx="2087245" cy="1260475"/>
          </a:xfrm>
          <a:prstGeom prst="cloudCallout">
            <a:avLst>
              <a:gd name="adj1" fmla="val -43764"/>
              <a:gd name="adj2" fmla="val 62593"/>
            </a:avLst>
          </a:prstGeom>
          <a:solidFill>
            <a:schemeClr val="accent1">
              <a:alpha val="5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/>
          <a:p>
            <a:pPr algn="ctr"/>
            <a:r>
              <a:rPr lang="zh-CN" altLang="en-US" b="1" dirty="0">
                <a:solidFill>
                  <a:srgbClr val="3366FF"/>
                </a:solidFill>
                <a:latin typeface="Arial" panose="020B0604020202020204" pitchFamily="34" charset="0"/>
              </a:rPr>
              <a:t>我要测试所有的功能</a:t>
            </a:r>
            <a:endParaRPr lang="zh-CN" altLang="en-US" b="1" dirty="0">
              <a:solidFill>
                <a:srgbClr val="3366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1334750" y="6398895"/>
            <a:ext cx="3238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solidFill>
                  <a:srgbClr val="ED6C00"/>
                </a:solidFill>
                <a:latin typeface="Arial" panose="020B0604020202020204" pitchFamily="34" charset="0"/>
              </a:rPr>
              <a:t>02</a:t>
            </a:r>
            <a:endParaRPr lang="en-US" altLang="zh-CN" sz="1000">
              <a:solidFill>
                <a:srgbClr val="ED6C00"/>
              </a:solidFill>
              <a:latin typeface="Arial" panose="020B0604020202020204" pitchFamily="34" charset="0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838200" y="347980"/>
            <a:ext cx="7988935" cy="805180"/>
          </a:xfrm>
        </p:spPr>
        <p:txBody>
          <a:bodyPr anchor="ctr" anchorCtr="0"/>
          <a:lstStyle/>
          <a:p>
            <a:pPr algn="l"/>
            <a:r>
              <a:rPr lang="zh-CN" altLang="en-US" sz="2500" b="1" dirty="0">
                <a:solidFill>
                  <a:srgbClr val="ED6C00"/>
                </a:solidFill>
                <a:latin typeface="微软雅黑" panose="020B0503020204020204" charset="-122"/>
                <a:ea typeface="微软雅黑" panose="020B0503020204020204" charset="-122"/>
              </a:rPr>
              <a:t>性能测试</a:t>
            </a:r>
            <a:endParaRPr lang="zh-CN" altLang="en-US" sz="2500" b="1" dirty="0">
              <a:solidFill>
                <a:srgbClr val="ED6C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8200" y="1319530"/>
            <a:ext cx="9411335" cy="28321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1">
              <a:lnSpc>
                <a:spcPct val="110000"/>
              </a:lnSpc>
            </a:pPr>
            <a:r>
              <a:rPr lang="zh-CN" altLang="en-US" dirty="0"/>
              <a:t>①</a:t>
            </a:r>
            <a:r>
              <a:rPr lang="zh-CN" altLang="en-US" dirty="0">
                <a:latin typeface="Arial" panose="020B0604020202020204" pitchFamily="34" charset="0"/>
                <a:sym typeface="+mn-ea"/>
              </a:rPr>
              <a:t>测试环境应尽量与产品运行环境保持一致，应单独运行尽量避免与其他软件同时使用</a:t>
            </a:r>
            <a:r>
              <a:rPr lang="zh-CN" altLang="en-US" dirty="0" smtClean="0"/>
              <a:t>；</a:t>
            </a:r>
            <a:endParaRPr lang="zh-CN" altLang="en-US" dirty="0"/>
          </a:p>
          <a:p>
            <a:pPr>
              <a:lnSpc>
                <a:spcPct val="110000"/>
              </a:lnSpc>
            </a:pPr>
            <a:endParaRPr lang="zh-CN" altLang="en-US" dirty="0"/>
          </a:p>
          <a:p>
            <a:pPr>
              <a:lnSpc>
                <a:spcPct val="110000"/>
              </a:lnSpc>
            </a:pPr>
            <a:r>
              <a:rPr lang="zh-CN" altLang="en-US" dirty="0"/>
              <a:t>②</a:t>
            </a:r>
            <a:r>
              <a:rPr lang="zh-CN" altLang="en-US" dirty="0">
                <a:latin typeface="Arial" panose="020B0604020202020204" pitchFamily="34" charset="0"/>
                <a:sym typeface="+mn-ea"/>
              </a:rPr>
              <a:t>性能测试一般使用测试工具和测试人员编制测试脚本来完成；</a:t>
            </a:r>
            <a:endParaRPr lang="zh-CN" altLang="en-US" dirty="0"/>
          </a:p>
          <a:p>
            <a:pPr>
              <a:lnSpc>
                <a:spcPct val="110000"/>
              </a:lnSpc>
            </a:pPr>
            <a:endParaRPr lang="zh-CN" altLang="en-US" dirty="0"/>
          </a:p>
          <a:p>
            <a:pPr>
              <a:lnSpc>
                <a:spcPct val="110000"/>
              </a:lnSpc>
            </a:pPr>
            <a:r>
              <a:rPr lang="zh-CN" altLang="en-US" dirty="0"/>
              <a:t>③</a:t>
            </a:r>
            <a:r>
              <a:rPr lang="zh-CN" altLang="en-US" dirty="0">
                <a:latin typeface="Arial" panose="020B0604020202020204" pitchFamily="34" charset="0"/>
                <a:sym typeface="+mn-ea"/>
              </a:rPr>
              <a:t>性能测试的重点在于前期数据的设计与后期数据的分析</a:t>
            </a:r>
            <a:r>
              <a:rPr lang="zh-CN" altLang="en-US" dirty="0" smtClean="0"/>
              <a:t>；</a:t>
            </a:r>
            <a:endParaRPr lang="zh-CN" altLang="en-US" dirty="0"/>
          </a:p>
          <a:p>
            <a:pPr>
              <a:lnSpc>
                <a:spcPct val="110000"/>
              </a:lnSpc>
            </a:pPr>
            <a:endParaRPr lang="zh-CN" altLang="en-US" dirty="0"/>
          </a:p>
          <a:p>
            <a:pPr algn="l">
              <a:lnSpc>
                <a:spcPct val="110000"/>
              </a:lnSpc>
            </a:pPr>
            <a:r>
              <a:rPr lang="zh-CN" altLang="en-US" dirty="0"/>
              <a:t>④</a:t>
            </a:r>
            <a:r>
              <a:rPr lang="zh-CN" altLang="en-US" dirty="0">
                <a:latin typeface="Arial" panose="020B0604020202020204" pitchFamily="34" charset="0"/>
                <a:sym typeface="+mn-ea"/>
              </a:rPr>
              <a:t>性</a:t>
            </a:r>
            <a:r>
              <a:rPr lang="zh-CN" altLang="en-US" dirty="0">
                <a:sym typeface="+mn-ea"/>
              </a:rPr>
              <a:t>能测试的用例主要涉及到整个系统架构的问题，所以测试用例一旦生成，改动一般不大，             所以做性能测试的重复使用率一般比较高。</a:t>
            </a:r>
            <a:endParaRPr lang="zh-CN" altLang="en-US" dirty="0"/>
          </a:p>
          <a:p>
            <a:pPr>
              <a:lnSpc>
                <a:spcPct val="110000"/>
              </a:lnSpc>
            </a:pPr>
            <a:endParaRPr lang="zh-CN" altLang="en-US" dirty="0"/>
          </a:p>
        </p:txBody>
      </p:sp>
      <p:pic>
        <p:nvPicPr>
          <p:cNvPr id="40961" name="图片 1479693" descr="MVC-115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3125" y="3906520"/>
            <a:ext cx="3216275" cy="23298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64" name="云形标注 1479695"/>
          <p:cNvSpPr/>
          <p:nvPr/>
        </p:nvSpPr>
        <p:spPr>
          <a:xfrm>
            <a:off x="5831840" y="4233228"/>
            <a:ext cx="2555875" cy="852487"/>
          </a:xfrm>
          <a:prstGeom prst="cloudCallout">
            <a:avLst>
              <a:gd name="adj1" fmla="val -63417"/>
              <a:gd name="adj2" fmla="val 61917"/>
            </a:avLst>
          </a:prstGeom>
          <a:solidFill>
            <a:schemeClr val="accent1">
              <a:alpha val="5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>
            <a:spAutoFit/>
          </a:bodyPr>
          <a:p>
            <a:pPr algn="ctr"/>
            <a:r>
              <a:rPr lang="zh-CN" altLang="en-US" b="1" dirty="0">
                <a:solidFill>
                  <a:schemeClr val="accent2"/>
                </a:solidFill>
                <a:latin typeface="Arial" panose="020B0604020202020204" pitchFamily="34" charset="0"/>
              </a:rPr>
              <a:t>一定要设法破坏它</a:t>
            </a:r>
            <a:r>
              <a:rPr lang="en-US" altLang="zh-CN" b="1">
                <a:solidFill>
                  <a:schemeClr val="accent2"/>
                </a:solidFill>
                <a:latin typeface="Arial" panose="020B0604020202020204" pitchFamily="34" charset="0"/>
              </a:rPr>
              <a:t>!</a:t>
            </a:r>
            <a:endParaRPr lang="en-US" altLang="zh-CN" b="1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1334750" y="6398895"/>
            <a:ext cx="3238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solidFill>
                  <a:srgbClr val="ED6C00"/>
                </a:solidFill>
                <a:latin typeface="Arial" panose="020B0604020202020204" pitchFamily="34" charset="0"/>
              </a:rPr>
              <a:t>02</a:t>
            </a:r>
            <a:endParaRPr lang="en-US" altLang="zh-CN" sz="1000">
              <a:solidFill>
                <a:srgbClr val="ED6C00"/>
              </a:solidFill>
              <a:latin typeface="Arial" panose="020B0604020202020204" pitchFamily="34" charset="0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838200" y="347980"/>
            <a:ext cx="7988935" cy="805180"/>
          </a:xfrm>
        </p:spPr>
        <p:txBody>
          <a:bodyPr anchor="ctr" anchorCtr="0"/>
          <a:lstStyle/>
          <a:p>
            <a:pPr algn="l"/>
            <a:r>
              <a:rPr lang="zh-CN" altLang="en-US" sz="2500" b="1" dirty="0">
                <a:solidFill>
                  <a:srgbClr val="ED6C00"/>
                </a:solidFill>
                <a:latin typeface="微软雅黑" panose="020B0503020204020204" charset="-122"/>
                <a:ea typeface="微软雅黑" panose="020B0503020204020204" charset="-122"/>
              </a:rPr>
              <a:t>测试文档</a:t>
            </a:r>
            <a:endParaRPr lang="zh-CN" altLang="en-US" sz="2500" b="1" dirty="0">
              <a:solidFill>
                <a:srgbClr val="ED6C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8200" y="1319530"/>
            <a:ext cx="9411335" cy="3441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r>
              <a:rPr lang="zh-CN" altLang="en-US" dirty="0"/>
              <a:t>①术语：文档中用到的术语与读者群的定位、用法一致，符合业界标准</a:t>
            </a:r>
            <a:r>
              <a:rPr lang="zh-CN" altLang="en-US" dirty="0" smtClean="0"/>
              <a:t>；</a:t>
            </a:r>
            <a:endParaRPr lang="zh-CN" altLang="en-US" dirty="0" smtClean="0"/>
          </a:p>
          <a:p>
            <a:pPr>
              <a:lnSpc>
                <a:spcPct val="110000"/>
              </a:lnSpc>
            </a:pPr>
            <a:endParaRPr lang="zh-CN" altLang="en-US" dirty="0"/>
          </a:p>
          <a:p>
            <a:pPr>
              <a:lnSpc>
                <a:spcPct val="110000"/>
              </a:lnSpc>
            </a:pPr>
            <a:r>
              <a:rPr lang="zh-CN" altLang="en-US" dirty="0"/>
              <a:t>②正确性：检查文档中所有信息是否完整准确，是否存在不真实或夸大其词的错误；</a:t>
            </a:r>
            <a:endParaRPr lang="zh-CN" altLang="en-US" dirty="0"/>
          </a:p>
          <a:p>
            <a:pPr>
              <a:lnSpc>
                <a:spcPct val="110000"/>
              </a:lnSpc>
            </a:pPr>
            <a:endParaRPr lang="zh-CN" altLang="en-US" dirty="0"/>
          </a:p>
          <a:p>
            <a:pPr>
              <a:lnSpc>
                <a:spcPct val="110000"/>
              </a:lnSpc>
            </a:pPr>
            <a:r>
              <a:rPr lang="zh-CN" altLang="en-US" dirty="0"/>
              <a:t>③完整性：是否有遗漏的模块</a:t>
            </a:r>
            <a:r>
              <a:rPr lang="zh-CN" altLang="en-US" dirty="0" smtClean="0"/>
              <a:t>；</a:t>
            </a:r>
            <a:endParaRPr lang="zh-CN" altLang="en-US" dirty="0" smtClean="0"/>
          </a:p>
          <a:p>
            <a:pPr>
              <a:lnSpc>
                <a:spcPct val="110000"/>
              </a:lnSpc>
            </a:pPr>
            <a:endParaRPr lang="zh-CN" altLang="en-US" dirty="0"/>
          </a:p>
          <a:p>
            <a:pPr>
              <a:lnSpc>
                <a:spcPct val="110000"/>
              </a:lnSpc>
            </a:pPr>
            <a:r>
              <a:rPr lang="zh-CN" altLang="en-US" dirty="0"/>
              <a:t>④一致性：按照文档描述的步骤进行操作后，达到的效果或目的是否与文档是否一致</a:t>
            </a:r>
            <a:r>
              <a:rPr lang="zh-CN" altLang="en-US" dirty="0" smtClean="0">
                <a:sym typeface="+mn-ea"/>
              </a:rPr>
              <a:t>；</a:t>
            </a:r>
            <a:endParaRPr lang="zh-CN" altLang="en-US" dirty="0"/>
          </a:p>
          <a:p>
            <a:pPr>
              <a:lnSpc>
                <a:spcPct val="110000"/>
              </a:lnSpc>
            </a:pPr>
            <a:endParaRPr lang="zh-CN" altLang="en-US" dirty="0"/>
          </a:p>
          <a:p>
            <a:pPr marL="342900" indent="-342900">
              <a:lnSpc>
                <a:spcPct val="110000"/>
              </a:lnSpc>
              <a:buFont typeface="+mj-ea"/>
              <a:buAutoNum type="circleNumDbPlain" startAt="5"/>
            </a:pPr>
            <a:r>
              <a:rPr lang="zh-CN" altLang="en-US" dirty="0"/>
              <a:t>易用性：对关键步骤有特殊的标识，对错的结果给予解释并提出处理办法</a:t>
            </a:r>
            <a:r>
              <a:rPr lang="zh-CN" altLang="en-US" dirty="0" smtClean="0">
                <a:sym typeface="+mn-ea"/>
              </a:rPr>
              <a:t>；</a:t>
            </a:r>
            <a:endParaRPr lang="zh-CN" altLang="en-US" dirty="0"/>
          </a:p>
          <a:p>
            <a:pPr marL="342900" indent="-342900">
              <a:lnSpc>
                <a:spcPct val="110000"/>
              </a:lnSpc>
              <a:buFont typeface="+mj-ea"/>
              <a:buAutoNum type="circleNumDbPlain" startAt="5"/>
            </a:pPr>
            <a:endParaRPr lang="zh-CN" altLang="en-US" dirty="0"/>
          </a:p>
          <a:p>
            <a:pPr marL="342900" indent="-342900">
              <a:lnSpc>
                <a:spcPct val="110000"/>
              </a:lnSpc>
              <a:buFont typeface="+mj-ea"/>
              <a:buAutoNum type="circleNumDbPlain" startAt="5"/>
            </a:pPr>
            <a:r>
              <a:rPr lang="zh-CN" altLang="en-US" dirty="0"/>
              <a:t>系统截图：是否有正确的界面截图</a:t>
            </a:r>
            <a:r>
              <a:rPr lang="zh-CN" altLang="en-US" dirty="0" smtClean="0">
                <a:sym typeface="+mn-ea"/>
              </a:rPr>
              <a:t>；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1334750" y="6398895"/>
            <a:ext cx="3238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solidFill>
                  <a:srgbClr val="ED6C00"/>
                </a:solidFill>
                <a:latin typeface="Arial" panose="020B0604020202020204" pitchFamily="34" charset="0"/>
              </a:rPr>
              <a:t>02</a:t>
            </a:r>
            <a:endParaRPr lang="en-US" altLang="zh-CN" sz="1000">
              <a:solidFill>
                <a:srgbClr val="ED6C00"/>
              </a:solidFill>
              <a:latin typeface="Arial" panose="020B0604020202020204" pitchFamily="34" charset="0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838200" y="347980"/>
            <a:ext cx="7988935" cy="805180"/>
          </a:xfrm>
        </p:spPr>
        <p:txBody>
          <a:bodyPr anchor="ctr" anchorCtr="0"/>
          <a:lstStyle/>
          <a:p>
            <a:pPr algn="l"/>
            <a:r>
              <a:rPr lang="zh-CN" altLang="en-US" sz="2500" b="1" dirty="0">
                <a:solidFill>
                  <a:srgbClr val="ED6C00"/>
                </a:solidFill>
                <a:latin typeface="微软雅黑" panose="020B0503020204020204" charset="-122"/>
                <a:ea typeface="微软雅黑" panose="020B0503020204020204" charset="-122"/>
              </a:rPr>
              <a:t>自我评价与体会</a:t>
            </a:r>
            <a:endParaRPr lang="zh-CN" altLang="en-US" sz="2500" b="1" dirty="0">
              <a:solidFill>
                <a:srgbClr val="ED6C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63409" y="2952710"/>
            <a:ext cx="20116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4800" dirty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问题点</a:t>
            </a:r>
            <a:endParaRPr lang="zh-CN" sz="4800" dirty="0">
              <a:solidFill>
                <a:srgbClr val="29292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32834" y="2647643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 dirty="0" smtClean="0">
                <a:latin typeface="微软雅黑" panose="020B0503020204020204" charset="-122"/>
                <a:ea typeface="微软雅黑" panose="020B0503020204020204" charset="-122"/>
              </a:rPr>
              <a:t>思考不足</a:t>
            </a:r>
            <a:endParaRPr lang="zh-CN" altLang="en-US" sz="36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54613" y="4309438"/>
            <a:ext cx="3840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 dirty="0" smtClean="0">
                <a:latin typeface="微软雅黑" panose="020B0503020204020204" charset="-122"/>
                <a:ea typeface="微软雅黑" panose="020B0503020204020204" charset="-122"/>
              </a:rPr>
              <a:t>业务知识需要提高</a:t>
            </a:r>
            <a:endParaRPr lang="zh-CN" altLang="en-US" sz="36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275544" y="2952562"/>
            <a:ext cx="3383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 dirty="0" smtClean="0">
                <a:latin typeface="微软雅黑" panose="020B0503020204020204" charset="-122"/>
                <a:ea typeface="微软雅黑" panose="020B0503020204020204" charset="-122"/>
              </a:rPr>
              <a:t>缺乏积极主动性</a:t>
            </a:r>
            <a:endParaRPr lang="zh-CN" altLang="en-US" sz="36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268950" y="1730187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 dirty="0" smtClean="0">
                <a:latin typeface="微软雅黑" panose="020B0503020204020204" charset="-122"/>
                <a:ea typeface="微软雅黑" panose="020B0503020204020204" charset="-122"/>
              </a:rPr>
              <a:t>工作质量</a:t>
            </a:r>
            <a:endParaRPr lang="zh-CN" altLang="en-US" sz="36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8675" name="图片 1582086" descr="错误推测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895" y="3519170"/>
            <a:ext cx="2853055" cy="28155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64" name="云形标注 1479695"/>
          <p:cNvSpPr/>
          <p:nvPr/>
        </p:nvSpPr>
        <p:spPr>
          <a:xfrm>
            <a:off x="8689340" y="1523048"/>
            <a:ext cx="2555875" cy="701830"/>
          </a:xfrm>
          <a:prstGeom prst="cloudCallout">
            <a:avLst>
              <a:gd name="adj1" fmla="val -63417"/>
              <a:gd name="adj2" fmla="val 61917"/>
            </a:avLst>
          </a:prstGeom>
          <a:solidFill>
            <a:schemeClr val="accent1">
              <a:alpha val="5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>
            <a:spAutoFit/>
          </a:bodyPr>
          <a:p>
            <a:pPr algn="ctr"/>
            <a:r>
              <a:rPr lang="zh-CN" b="1" dirty="0">
                <a:solidFill>
                  <a:schemeClr val="accent2"/>
                </a:solidFill>
                <a:latin typeface="Arial" panose="020B0604020202020204" pitchFamily="34" charset="0"/>
              </a:rPr>
              <a:t>这个问题在哪？</a:t>
            </a:r>
            <a:endParaRPr lang="zh-CN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algn="ctr"/>
            <a:endParaRPr lang="zh-CN" b="1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11" grpId="0"/>
      <p:bldP spid="5" grpId="0"/>
      <p:bldP spid="10" grpId="0"/>
      <p:bldP spid="6" grpId="0"/>
    </p:bldLst>
  </p:timing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1494</Words>
  <Application>WPS 演示</Application>
  <PresentationFormat>宽屏</PresentationFormat>
  <Paragraphs>150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Calibri</vt:lpstr>
      <vt:lpstr>Arial Unicode MS</vt:lpstr>
      <vt:lpstr>Calibri Light</vt:lpstr>
      <vt:lpstr>Wingdings</vt:lpstr>
      <vt:lpstr>Office 主题</vt:lpstr>
      <vt:lpstr>PowerPoint 演示文稿</vt:lpstr>
      <vt:lpstr>目录</vt:lpstr>
      <vt:lpstr>工作内容概述</vt:lpstr>
      <vt:lpstr>SDK下载和基础概念</vt:lpstr>
      <vt:lpstr>SDK下载和基础概念</vt:lpstr>
      <vt:lpstr>功能测试</vt:lpstr>
      <vt:lpstr>性能测试</vt:lpstr>
      <vt:lpstr>测试文档</vt:lpstr>
      <vt:lpstr>自我评价与体会</vt:lpstr>
      <vt:lpstr>自我评价与体会</vt:lpstr>
      <vt:lpstr>意见&amp;建议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xiamj</dc:creator>
  <cp:lastModifiedBy>小脑斧</cp:lastModifiedBy>
  <cp:revision>90</cp:revision>
  <dcterms:created xsi:type="dcterms:W3CDTF">2018-03-03T01:37:00Z</dcterms:created>
  <dcterms:modified xsi:type="dcterms:W3CDTF">2019-07-16T07:47:49Z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2052-11.1.0.8888</vt:lpwstr>
  </property>
</Properties>
</file>