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sldIdLst>
    <p:sldId id="268" r:id="rId3"/>
    <p:sldId id="269" r:id="rId4"/>
    <p:sldId id="256" r:id="rId5"/>
    <p:sldId id="267" r:id="rId6"/>
    <p:sldId id="265" r:id="rId7"/>
    <p:sldId id="259" r:id="rId8"/>
    <p:sldId id="257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000000"/>
          </p15:clr>
        </p15:guide>
        <p15:guide id="2" pos="2880">
          <p15:clr>
            <a:srgbClr val="A4A3A4"/>
          </p15:clr>
        </p15:guide>
        <p15:guide id="3" orient="horz" pos="912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94" autoAdjust="0"/>
    <p:restoredTop sz="90450" autoAdjust="0"/>
  </p:normalViewPr>
  <p:slideViewPr>
    <p:cSldViewPr>
      <p:cViewPr varScale="1">
        <p:scale>
          <a:sx n="67" d="100"/>
          <a:sy n="67" d="100"/>
        </p:scale>
        <p:origin x="876" y="66"/>
      </p:cViewPr>
      <p:guideLst>
        <p:guide orient="horz" pos="1968"/>
        <p:guide pos="2880"/>
        <p:guide orient="horz"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D6E7-AEF1-46AB-89A9-6345C16E7956}" type="datetimeFigureOut">
              <a:rPr lang="zh-CN" altLang="en-US" smtClean="0"/>
              <a:t>2016/5/20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2F82E-5DE0-4A77-A102-1971A06FE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9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左侧图是</a:t>
            </a:r>
            <a:r>
              <a:rPr lang="en-US" altLang="zh-CN" dirty="0"/>
              <a:t>6LoWPAN</a:t>
            </a:r>
            <a:r>
              <a:rPr lang="zh-CN" altLang="en-US" dirty="0"/>
              <a:t>的典型协议栈：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802.15.4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的网络特性使得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不能直接构建在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802.15.4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网络上， 所以引入一个适配层来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IPV6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报文头进行压缩，对报文进行分段和重组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右侧是头部压缩和解压缩在协议栈中的位置：首先压缩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报头、再压缩后续的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UDP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TCP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等，压缩后在经过适配层封装传入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MAC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层和物理层，加上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IEEE802.15.4</a:t>
            </a:r>
            <a:r>
              <a:rPr lang="en-US" altLang="zh-CN" sz="1200" baseline="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1200" baseline="0" dirty="0">
                <a:latin typeface="仿宋" panose="02010609060101010101" pitchFamily="49" charset="-122"/>
                <a:ea typeface="仿宋" panose="02010609060101010101" pitchFamily="49" charset="-122"/>
              </a:rPr>
              <a:t>的报文头，形成最终的物理层帧格式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8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下面我们以自底向上的视角，来看各层的数据格式</a:t>
            </a:r>
            <a:endParaRPr lang="en-US" altLang="zh-CN" dirty="0"/>
          </a:p>
          <a:p>
            <a:r>
              <a:rPr lang="zh-CN" altLang="en-US" dirty="0"/>
              <a:t>首先我们来看</a:t>
            </a:r>
            <a:r>
              <a:rPr lang="en-US" altLang="zh-CN" dirty="0"/>
              <a:t>IEEE</a:t>
            </a:r>
            <a:r>
              <a:rPr lang="en-US" altLang="zh-CN" baseline="0" dirty="0"/>
              <a:t> 802.15.4</a:t>
            </a:r>
            <a:r>
              <a:rPr lang="zh-CN" altLang="en-US" baseline="0" dirty="0"/>
              <a:t>的标准</a:t>
            </a:r>
            <a:r>
              <a:rPr lang="en-US" altLang="zh-CN" baseline="0" dirty="0"/>
              <a:t>MAC</a:t>
            </a:r>
            <a:r>
              <a:rPr lang="zh-CN" altLang="en-US" baseline="0" dirty="0"/>
              <a:t>帧格式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4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然后我们来看一下典型的未压缩的</a:t>
            </a:r>
            <a:r>
              <a:rPr lang="en-US" altLang="zh-CN" dirty="0"/>
              <a:t>UCP/IPV6</a:t>
            </a:r>
            <a:r>
              <a:rPr lang="zh-CN" altLang="en-US" dirty="0"/>
              <a:t>报文头结构，包括</a:t>
            </a:r>
            <a:r>
              <a:rPr lang="en-US" altLang="zh-CN" dirty="0"/>
              <a:t>40B</a:t>
            </a:r>
            <a:r>
              <a:rPr lang="zh-CN" altLang="en-US" dirty="0"/>
              <a:t>的</a:t>
            </a:r>
            <a:r>
              <a:rPr lang="en-US" altLang="zh-CN" dirty="0"/>
              <a:t>IPV6</a:t>
            </a:r>
            <a:r>
              <a:rPr lang="zh-CN" altLang="en-US" dirty="0"/>
              <a:t>报文头和</a:t>
            </a:r>
            <a:r>
              <a:rPr lang="en-US" altLang="zh-CN" dirty="0"/>
              <a:t>8B</a:t>
            </a:r>
            <a:r>
              <a:rPr lang="zh-CN" altLang="en-US" dirty="0"/>
              <a:t>的</a:t>
            </a:r>
            <a:r>
              <a:rPr lang="en-US" altLang="zh-CN" dirty="0"/>
              <a:t>UDP</a:t>
            </a:r>
            <a:r>
              <a:rPr lang="zh-CN" altLang="en-US" dirty="0"/>
              <a:t>报文头，前面说过</a:t>
            </a:r>
            <a:r>
              <a:rPr lang="en-US" altLang="zh-CN" dirty="0"/>
              <a:t>MAC</a:t>
            </a:r>
            <a:r>
              <a:rPr lang="zh-CN" altLang="en-US" dirty="0"/>
              <a:t>层的最大传输单元长度是</a:t>
            </a:r>
            <a:r>
              <a:rPr lang="en-US" altLang="zh-CN" dirty="0"/>
              <a:t>127</a:t>
            </a:r>
            <a:r>
              <a:rPr lang="zh-CN" altLang="en-US" dirty="0"/>
              <a:t>字节，所以急需压缩头部来提高数据传输的效率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70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下面主要介绍一种压缩</a:t>
            </a:r>
            <a:r>
              <a:rPr lang="en-US" altLang="zh-CN" dirty="0"/>
              <a:t>IPv6</a:t>
            </a:r>
            <a:r>
              <a:rPr lang="zh-CN" altLang="en-US" dirty="0"/>
              <a:t>头部的压缩过程，采用</a:t>
            </a:r>
            <a:r>
              <a:rPr lang="en-US" altLang="zh-CN" dirty="0"/>
              <a:t>HC1</a:t>
            </a:r>
            <a:r>
              <a:rPr lang="zh-CN" altLang="en-US" dirty="0"/>
              <a:t>算法，压缩的主要思想就是将连接中不变或可以从下层中推出的域压缩掉，具体如下：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60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压缩后包含</a:t>
            </a:r>
            <a:r>
              <a:rPr lang="en-US" altLang="zh-CN" dirty="0"/>
              <a:t>IPV6</a:t>
            </a:r>
            <a:r>
              <a:rPr lang="zh-CN" altLang="en-US" dirty="0"/>
              <a:t>的</a:t>
            </a:r>
            <a:r>
              <a:rPr lang="en-US" altLang="zh-CN" dirty="0" err="1"/>
              <a:t>lowpan</a:t>
            </a:r>
            <a:r>
              <a:rPr lang="zh-CN" altLang="en-US" dirty="0"/>
              <a:t>数据报的</a:t>
            </a:r>
            <a:r>
              <a:rPr lang="en-US" altLang="zh-CN" dirty="0"/>
              <a:t>IPV6</a:t>
            </a:r>
            <a:r>
              <a:rPr lang="zh-CN" altLang="en-US" dirty="0"/>
              <a:t>报文格式如下，分为三部分：第一个域</a:t>
            </a:r>
            <a:r>
              <a:rPr lang="en-US" altLang="zh-CN" dirty="0"/>
              <a:t>Dispatch</a:t>
            </a:r>
            <a:r>
              <a:rPr lang="en-US" altLang="zh-CN" baseline="0" dirty="0"/>
              <a:t> </a:t>
            </a:r>
            <a:r>
              <a:rPr lang="zh-CN" altLang="en-US" baseline="0" dirty="0"/>
              <a:t>用来标识是适应层的报文格式：主要有四类。</a:t>
            </a:r>
            <a:endParaRPr lang="en-US" altLang="zh-CN" baseline="0" dirty="0"/>
          </a:p>
          <a:p>
            <a:r>
              <a:rPr lang="zh-CN" altLang="en-US" baseline="0" dirty="0"/>
              <a:t>网格头部</a:t>
            </a:r>
            <a:r>
              <a:rPr lang="en-US" altLang="zh-CN" baseline="0" dirty="0"/>
              <a:t>: (</a:t>
            </a:r>
            <a:r>
              <a:rPr lang="zh-CN" altLang="en-US" baseline="0" dirty="0"/>
              <a:t>网络拓扑</a:t>
            </a:r>
            <a:r>
              <a:rPr lang="en-US" altLang="zh-CN" baseline="0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84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所以通过</a:t>
            </a:r>
            <a:r>
              <a:rPr lang="en-US" altLang="zh-CN" dirty="0"/>
              <a:t>HC1</a:t>
            </a:r>
            <a:r>
              <a:rPr lang="zh-CN" altLang="en-US" dirty="0"/>
              <a:t>方法压缩后，原来的</a:t>
            </a:r>
            <a:r>
              <a:rPr lang="en-US" altLang="zh-CN" dirty="0"/>
              <a:t>40B</a:t>
            </a:r>
            <a:r>
              <a:rPr lang="zh-CN" altLang="en-US" dirty="0"/>
              <a:t>的网络层</a:t>
            </a:r>
            <a:r>
              <a:rPr lang="en-US" altLang="zh-CN" dirty="0"/>
              <a:t>IPV6</a:t>
            </a:r>
            <a:r>
              <a:rPr lang="zh-CN" altLang="en-US" dirty="0"/>
              <a:t>报文层，就被压缩成</a:t>
            </a:r>
            <a:r>
              <a:rPr lang="zh-CN" altLang="en-US" baseline="0" dirty="0"/>
              <a:t>了</a:t>
            </a:r>
            <a:r>
              <a:rPr lang="en-US" altLang="zh-CN" baseline="0" dirty="0"/>
              <a:t>3B</a:t>
            </a:r>
            <a:r>
              <a:rPr lang="zh-CN" altLang="en-US" baseline="0" dirty="0"/>
              <a:t>报文头，包括</a:t>
            </a:r>
            <a:r>
              <a:rPr lang="en-US" altLang="zh-CN" baseline="0" dirty="0"/>
              <a:t>1B</a:t>
            </a:r>
            <a:r>
              <a:rPr lang="zh-CN" altLang="en-US" baseline="0" dirty="0"/>
              <a:t>的未压缩的最大跳数和</a:t>
            </a:r>
            <a:r>
              <a:rPr lang="en-US" altLang="zh-CN" baseline="0" dirty="0"/>
              <a:t>2B</a:t>
            </a:r>
            <a:r>
              <a:rPr lang="zh-CN" altLang="en-US" baseline="0" dirty="0"/>
              <a:t>的适应层报文头，其中有</a:t>
            </a:r>
            <a:r>
              <a:rPr lang="en-US" altLang="zh-CN" baseline="0" dirty="0"/>
              <a:t>1</a:t>
            </a:r>
            <a:r>
              <a:rPr lang="zh-CN" altLang="en-US" baseline="0" dirty="0"/>
              <a:t>个字节的</a:t>
            </a:r>
            <a:r>
              <a:rPr lang="en-US" altLang="zh-CN" baseline="0" dirty="0" err="1"/>
              <a:t>dipatch</a:t>
            </a:r>
            <a:r>
              <a:rPr lang="zh-CN" altLang="en-US" baseline="0" dirty="0"/>
              <a:t>表示</a:t>
            </a:r>
            <a:r>
              <a:rPr lang="en-US" altLang="zh-CN" baseline="0" dirty="0"/>
              <a:t>6LoWPan </a:t>
            </a:r>
            <a:r>
              <a:rPr lang="zh-CN" altLang="en-US" baseline="0" dirty="0"/>
              <a:t>的报文格式和</a:t>
            </a:r>
            <a:r>
              <a:rPr lang="en-US" altLang="zh-CN" baseline="0" dirty="0"/>
              <a:t>1</a:t>
            </a:r>
            <a:r>
              <a:rPr lang="zh-CN" altLang="en-US" baseline="0" dirty="0"/>
              <a:t>个字节的地址压缩内容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43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2F82E-5DE0-4A77-A102-1971A06FE6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84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39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97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0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93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69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7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49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9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0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8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IPv6-enabled Low-power and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Networks (6LoWPANs)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，指个人范围（随身携带或数米之内）的计算设备（如计算机、电话、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、数码相机等）组成的通信网络。个人网即可用于这些设备之间互相交换数据，也可以用于连接到高层网络或互联网。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4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个人局域网络（英语：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 over wireless Personal Area Network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，缩写为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），指个人范围（随身携带或数米之内）的计算设备（如计算机、电话、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、数码相机等）组成的通信网络。个人网即可用于这些设备之间互相交换数据，也可以用于连接到高层网络或互联网。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6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4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/>
              <a:t>为了在</a:t>
            </a:r>
            <a:r>
              <a:rPr lang="en-US" altLang="zh-CN" sz="1200" dirty="0"/>
              <a:t>IEEE </a:t>
            </a:r>
          </a:p>
          <a:p>
            <a:r>
              <a:rPr lang="en-US" altLang="zh-CN" sz="1200" dirty="0"/>
              <a:t>802.15.4</a:t>
            </a:r>
            <a:r>
              <a:rPr lang="zh-CN" altLang="zh-CN" sz="1200" dirty="0"/>
              <a:t>上更加有效的传输</a:t>
            </a:r>
            <a:r>
              <a:rPr lang="en-US" altLang="zh-CN" sz="1200" dirty="0"/>
              <a:t>IPv6</a:t>
            </a:r>
            <a:r>
              <a:rPr lang="zh-CN" altLang="zh-CN" sz="1200" dirty="0"/>
              <a:t>数据包</a:t>
            </a:r>
            <a:r>
              <a:rPr lang="en-US" altLang="zh-CN" sz="1200" dirty="0"/>
              <a:t>,</a:t>
            </a:r>
            <a:r>
              <a:rPr lang="zh-CN" altLang="zh-CN" sz="1200" dirty="0"/>
              <a:t>提高净</a:t>
            </a:r>
            <a:endParaRPr lang="en-US" altLang="zh-CN" sz="1200" dirty="0"/>
          </a:p>
          <a:p>
            <a:r>
              <a:rPr lang="zh-CN" altLang="zh-CN" sz="1200" dirty="0"/>
              <a:t>荷的传输效率</a:t>
            </a:r>
            <a:r>
              <a:rPr lang="en-US" altLang="zh-CN" sz="1200" dirty="0"/>
              <a:t>,</a:t>
            </a:r>
            <a:r>
              <a:rPr lang="zh-CN" altLang="zh-CN" sz="1200" dirty="0"/>
              <a:t>报头压缩是一个很好的解决办法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协议对内存和带宽要求较高，要降低它的运行环境要求以适应微控制器及低功率无线连接很困难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30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 </a:t>
            </a:r>
            <a:r>
              <a:rPr lang="en-US" altLang="zh-CN" dirty="0"/>
              <a:t>IPv6 </a:t>
            </a:r>
            <a:r>
              <a:rPr lang="zh-CN" altLang="en-US" dirty="0"/>
              <a:t>协议栈地址和报头信息量过大，传送的数据可能过于庞大而无法容纳在很小的 </a:t>
            </a:r>
            <a:r>
              <a:rPr lang="en-US" altLang="zh-CN" dirty="0"/>
              <a:t>IEEE 802.15.4 </a:t>
            </a:r>
            <a:r>
              <a:rPr lang="zh-CN" altLang="en-US" dirty="0"/>
              <a:t>数据包中，需要经过裁剪才能真正应用到无线传感器节点上，于是报头压缩方案就作为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适配层对其上层</a:t>
            </a:r>
            <a:b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的数据报进 行 有 效 的 处 理， 再 发 送 到 下 层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〔</a:t>
            </a:r>
            <a:r>
              <a:rPr lang="zh-CN" altLang="en-US" dirty="0"/>
              <a:t>有效提高传输效率的措施被提出。</a:t>
            </a:r>
            <a:endParaRPr lang="en-US" altLang="zh-CN" dirty="0"/>
          </a:p>
          <a:p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６ＬｏＷＰＡＮ 适配层位于ＩＰｖ６ 网络 层 和ＩＥＥＥ８０２．１５．４ＭＡＣ</a:t>
            </a:r>
            <a:b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层之间， 如图１所示， ＩＰｖ６网络层较大的数据报无法在ＩＥＥＥ８０２．</a:t>
            </a:r>
            <a:b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１５．４ＭＡＣ 层上直接传输， 因此， 需要６ＬｏＷＰＡＮ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７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〕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 当ＩＰｖ６ 负 载 超 过</a:t>
            </a:r>
            <a:b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ＩＥＥＥ８０２．１５．４数据 帧 的 负 载 能 力 时， ６ＬｏＷＰＡＮ 适 配 层 就 要 对</a:t>
            </a:r>
            <a:b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其进行分段和重组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〔 </a:t>
            </a:r>
            <a:r>
              <a:rPr lang="zh-CN" alt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８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2F82E-5DE0-4A77-A102-1971A06FE6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8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大家好，下面由我来介绍</a:t>
            </a:r>
            <a:r>
              <a:rPr lang="en-US" altLang="zh-CN" dirty="0"/>
              <a:t>6LoWPAN</a:t>
            </a:r>
            <a:r>
              <a:rPr lang="en-US" altLang="zh-CN" baseline="0" dirty="0"/>
              <a:t> </a:t>
            </a:r>
            <a:r>
              <a:rPr lang="zh-CN" altLang="en-US" baseline="0" dirty="0"/>
              <a:t>的报文格式以及主要的压缩过程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2F82E-5DE0-4A77-A102-1971A06FE69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85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CD5B-6121-4344-A1A5-15721A75F23A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 userDrawn="1"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9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0644-2F99-4942-9943-4BCB33AC0D50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DEF3-4C15-4502-A9D9-74BB4008E6A6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1E77-C6B5-4E4E-8CEF-77F42082C30A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9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407-793B-4655-93FC-D8349BFCE5BB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8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293D-693A-4655-84D5-D28088776C61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76F9-2A29-4210-89C6-E742F4FD2544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9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8262-2527-4C00-8A3E-236F00E16735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6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B2F6-5F18-4B43-87B9-9F410B4C0014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73125-A619-4C0C-B290-3023CE57D205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3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FEBE-BBC0-47E0-BB97-FC0AD4DB7F66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75B6-88B5-462B-B007-0AA5085B09CD}" type="datetime1">
              <a:rPr lang="en-US" altLang="zh-CN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.com/~mjb/Drawings/IP_Header_v6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2416314"/>
            <a:ext cx="8220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33333"/>
                </a:solidFill>
                <a:latin typeface="Eras Light ITC" panose="020B0402030504020804" pitchFamily="34" charset="0"/>
              </a:rPr>
              <a:t>6LoWPAN</a:t>
            </a:r>
            <a:r>
              <a:rPr lang="en-US" altLang="zh-CN" sz="3600" b="1" dirty="0">
                <a:solidFill>
                  <a:srgbClr val="333333"/>
                </a:solidFill>
                <a:latin typeface="Eras Light ITC" panose="020B0402030504020804" pitchFamily="34" charset="0"/>
              </a:rPr>
              <a:t> </a:t>
            </a:r>
            <a:r>
              <a:rPr lang="zh-CN" altLang="en-US" sz="4000" b="1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zh-CN" altLang="en-US" sz="4000" b="1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946" y="4960203"/>
            <a:ext cx="26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  组：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</a:p>
          <a:p>
            <a:r>
              <a:rPr lang="zh-CN" altLang="en-US" sz="2400" dirty="0"/>
              <a:t>班  级：</a:t>
            </a:r>
            <a:r>
              <a:rPr lang="en-US" altLang="zh-CN" sz="2400" b="1" dirty="0">
                <a:latin typeface="Eras Light ITC" panose="020B0402030504020804" pitchFamily="34" charset="0"/>
              </a:rPr>
              <a:t>1336101</a:t>
            </a:r>
            <a:endParaRPr lang="zh-CN" altLang="en-US" sz="2400" b="1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91626" y="801469"/>
            <a:ext cx="409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6LoWPAN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报文格式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73" y="1863144"/>
            <a:ext cx="3828571" cy="4219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228600" y="136713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Eras Light ITC" panose="020B0402030504020804" pitchFamily="34" charset="0"/>
                <a:ea typeface="仿宋" panose="02010609060101010101" pitchFamily="49" charset="-122"/>
              </a:rPr>
              <a:t>6LoWPAN</a:t>
            </a:r>
            <a:r>
              <a:rPr lang="zh-CN" altLang="en-US" sz="2400" dirty="0">
                <a:latin typeface="Eras Light ITC" panose="020B0402030504020804" pitchFamily="34" charset="0"/>
                <a:ea typeface="仿宋" panose="02010609060101010101" pitchFamily="49" charset="-122"/>
              </a:rPr>
              <a:t>协议栈：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828800"/>
            <a:ext cx="3826066" cy="425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0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00200" y="80146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IEEE 802.15.4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标准</a:t>
            </a:r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MAC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帧格式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72" y="1534038"/>
            <a:ext cx="8171428" cy="410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000" y="5759075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Eras Light ITC" panose="020B0402030504020804" pitchFamily="34" charset="0"/>
              </a:rPr>
              <a:t>PAN: Personal Area Networks </a:t>
            </a:r>
            <a:r>
              <a:rPr lang="zh-CN" altLang="en-US" sz="2000" b="1" dirty="0">
                <a:latin typeface="Eras Light ITC" panose="020B0402030504020804" pitchFamily="34" charset="0"/>
              </a:rPr>
              <a:t>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个人局域网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3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941"/>
          <a:stretch/>
        </p:blipFill>
        <p:spPr>
          <a:xfrm>
            <a:off x="669926" y="1295400"/>
            <a:ext cx="8474074" cy="5029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05000" y="8014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头部压缩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UDP/IPv6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报文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16542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1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47562B-8E05-42CC-BFFA-094494E38A52}" type="slidenum">
              <a:rPr lang="en-US" altLang="zh-CN" sz="1400" smtClean="0">
                <a:solidFill>
                  <a:srgbClr val="FBBA03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752600" y="744775"/>
            <a:ext cx="5737225" cy="703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IPv6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头部压缩过程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HC1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压缩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  <p:sp>
        <p:nvSpPr>
          <p:cNvPr id="21" name="灯片编号占位符 5"/>
          <p:cNvSpPr txBox="1">
            <a:spLocks/>
          </p:cNvSpPr>
          <p:nvPr/>
        </p:nvSpPr>
        <p:spPr>
          <a:xfrm>
            <a:off x="6057900" y="6356351"/>
            <a:ext cx="245745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B47562B-8E05-42CC-BFFA-094494E38A52}" type="slidenum">
              <a:rPr lang="en-US" altLang="zh-CN" sz="1400" smtClean="0">
                <a:solidFill>
                  <a:srgbClr val="FBBA03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zh-CN" sz="140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05800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838200" y="2057400"/>
            <a:ext cx="838200" cy="304800"/>
          </a:xfrm>
          <a:prstGeom prst="rect">
            <a:avLst/>
          </a:prstGeom>
          <a:solidFill>
            <a:schemeClr val="bg2">
              <a:alpha val="74117"/>
            </a:schemeClr>
          </a:solidFill>
          <a:ln w="9525" algn="ctr">
            <a:solidFill>
              <a:srgbClr val="D1D6D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v6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752600" y="2057400"/>
            <a:ext cx="6172200" cy="304800"/>
          </a:xfrm>
          <a:prstGeom prst="rect">
            <a:avLst/>
          </a:prstGeom>
          <a:solidFill>
            <a:schemeClr val="bg2">
              <a:alpha val="70195"/>
            </a:schemeClr>
          </a:solidFill>
          <a:ln w="9525" algn="ctr">
            <a:solidFill>
              <a:srgbClr val="D1D6D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zero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914400" y="3048000"/>
            <a:ext cx="7086600" cy="381000"/>
          </a:xfrm>
          <a:prstGeom prst="rect">
            <a:avLst/>
          </a:prstGeom>
          <a:solidFill>
            <a:schemeClr val="bg2">
              <a:alpha val="74117"/>
            </a:schemeClr>
          </a:solidFill>
          <a:ln w="9525" algn="ctr">
            <a:solidFill>
              <a:srgbClr val="D1D6D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Link local =&gt; derive from 802.15.4 header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62000" y="4038600"/>
            <a:ext cx="7086600" cy="381000"/>
          </a:xfrm>
          <a:prstGeom prst="rect">
            <a:avLst/>
          </a:prstGeom>
          <a:solidFill>
            <a:schemeClr val="bg2">
              <a:alpha val="74117"/>
            </a:schemeClr>
          </a:solidFill>
          <a:ln w="9525" algn="ctr">
            <a:solidFill>
              <a:srgbClr val="D1D6D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Link local =&gt; derive from 802.15.4 header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914400" y="2514600"/>
            <a:ext cx="3429000" cy="152400"/>
          </a:xfrm>
          <a:prstGeom prst="rect">
            <a:avLst/>
          </a:prstGeom>
          <a:solidFill>
            <a:schemeClr val="bg2">
              <a:alpha val="74117"/>
            </a:schemeClr>
          </a:solidFill>
          <a:ln w="9525" algn="ctr">
            <a:solidFill>
              <a:srgbClr val="D1D6D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In 802.15.4 header</a:t>
            </a:r>
          </a:p>
        </p:txBody>
      </p: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4572000" y="1295400"/>
            <a:ext cx="3375025" cy="1600200"/>
            <a:chOff x="2880" y="816"/>
            <a:chExt cx="2126" cy="1008"/>
          </a:xfrm>
        </p:grpSpPr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2880" y="1632"/>
              <a:ext cx="912" cy="192"/>
            </a:xfrm>
            <a:prstGeom prst="ellipse">
              <a:avLst/>
            </a:prstGeom>
            <a:solidFill>
              <a:schemeClr val="bg2">
                <a:alpha val="14117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3648" y="1056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4"/>
            <p:cNvSpPr txBox="1">
              <a:spLocks noChangeArrowheads="1"/>
            </p:cNvSpPr>
            <p:nvPr/>
          </p:nvSpPr>
          <p:spPr bwMode="auto">
            <a:xfrm>
              <a:off x="4010" y="816"/>
              <a:ext cx="9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D1D6D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ea typeface="宋体" panose="02010600030101010101" pitchFamily="2" charset="-122"/>
                </a:rPr>
                <a:t>in HC1 byte</a:t>
              </a:r>
            </a:p>
          </p:txBody>
        </p:sp>
      </p:grpSp>
      <p:grpSp>
        <p:nvGrpSpPr>
          <p:cNvPr id="32" name="Group 19"/>
          <p:cNvGrpSpPr>
            <a:grpSpLocks/>
          </p:cNvGrpSpPr>
          <p:nvPr/>
        </p:nvGrpSpPr>
        <p:grpSpPr bwMode="auto">
          <a:xfrm>
            <a:off x="6172200" y="2590800"/>
            <a:ext cx="2301875" cy="3521075"/>
            <a:chOff x="3888" y="1632"/>
            <a:chExt cx="1450" cy="2218"/>
          </a:xfrm>
        </p:grpSpPr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3888" y="1632"/>
              <a:ext cx="1104" cy="240"/>
            </a:xfrm>
            <a:prstGeom prst="rect">
              <a:avLst/>
            </a:prstGeom>
            <a:noFill/>
            <a:ln w="19050" algn="ctr">
              <a:solidFill>
                <a:srgbClr val="FC0E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4560" y="1872"/>
              <a:ext cx="192" cy="1776"/>
            </a:xfrm>
            <a:prstGeom prst="line">
              <a:avLst/>
            </a:prstGeom>
            <a:noFill/>
            <a:ln w="9525">
              <a:solidFill>
                <a:srgbClr val="FC0E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083" y="3600"/>
              <a:ext cx="1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D1D6D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FF0000"/>
                  </a:solidFill>
                  <a:ea typeface="宋体" panose="02010600030101010101" pitchFamily="2" charset="-122"/>
                </a:rPr>
                <a:t>uncompressed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88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92978" y="801469"/>
            <a:ext cx="3684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IP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头部</a:t>
            </a:r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HC1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压缩后</a:t>
            </a:r>
          </a:p>
        </p:txBody>
      </p:sp>
      <p:sp>
        <p:nvSpPr>
          <p:cNvPr id="8" name="矩形 7"/>
          <p:cNvSpPr/>
          <p:nvPr/>
        </p:nvSpPr>
        <p:spPr>
          <a:xfrm>
            <a:off x="538766" y="1542933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包含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IPv6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报头的</a:t>
            </a:r>
            <a:r>
              <a:rPr lang="en-US" altLang="zh-CN" sz="2400" b="1" dirty="0" err="1">
                <a:latin typeface="Eras Light ITC" panose="020B0402030504020804" pitchFamily="34" charset="0"/>
                <a:ea typeface="仿宋" panose="02010609060101010101" pitchFamily="49" charset="-122"/>
              </a:rPr>
              <a:t>lowpan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数据报文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IPv6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报文头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6" y="2754532"/>
            <a:ext cx="5460683" cy="2971800"/>
          </a:xfrm>
          <a:prstGeom prst="rect">
            <a:avLst/>
          </a:prstGeom>
        </p:spPr>
      </p:pic>
      <p:cxnSp>
        <p:nvCxnSpPr>
          <p:cNvPr id="61" name="直接箭头连接符 60"/>
          <p:cNvCxnSpPr/>
          <p:nvPr/>
        </p:nvCxnSpPr>
        <p:spPr>
          <a:xfrm flipV="1">
            <a:off x="2819400" y="2476711"/>
            <a:ext cx="2590800" cy="38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69"/>
          <p:cNvGraphicFramePr>
            <a:graphicFrameLocks noGrp="1"/>
          </p:cNvGraphicFramePr>
          <p:nvPr>
            <p:extLst/>
          </p:nvPr>
        </p:nvGraphicFramePr>
        <p:xfrm>
          <a:off x="5334000" y="2064218"/>
          <a:ext cx="2133600" cy="2971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21893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 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1" name="图片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44087"/>
            <a:ext cx="4238095" cy="117142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6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8311" y="801469"/>
            <a:ext cx="4147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IP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头部</a:t>
            </a:r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HC1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压缩结果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93984"/>
            <a:ext cx="8610600" cy="26494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7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398" y="2416314"/>
            <a:ext cx="830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6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Eras Light ITC" panose="020B0402030504020804" pitchFamily="34" charset="0"/>
                <a:ea typeface="仿宋" panose="02010609060101010101" pitchFamily="49" charset="-122"/>
              </a:rPr>
              <a:t>6LoWPAN</a:t>
            </a:r>
            <a:r>
              <a:rPr lang="zh-CN" altLang="en-US" sz="4000" b="1" spc="6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压缩思想和核心策略</a:t>
            </a:r>
            <a:endParaRPr kumimoji="0" lang="en-US" altLang="zh-CN" sz="4000" b="1" i="0" u="none" strike="noStrike" kern="1200" cap="none" spc="6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7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0608" y="1600200"/>
            <a:ext cx="8554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属于同一个流的多个包中的很多字段都相同或变化很小，或者是能从其他地方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如链路层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得到，所以当打包发送数据时，对这些包而言包头文件的信息几乎保持不变，这样的话就没有必要对每个包都发送原有的完整包头。这些信息就可以压缩掉，但是可以在接收端根据提示信息恢复完整的报头。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压缩就是去掉冗余，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报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头分为不变的，可推测的，常变的，可以根据具体需求来压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缩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，需要的信息再解压，不需要的时候就不解压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1063" y="801469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主要思想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57275" y="5191780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传数据才是分组网的最终目的。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23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275" y="1601019"/>
            <a:ext cx="9234326" cy="47235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000" y="801469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无线链路压缩过程</a:t>
            </a:r>
            <a:endParaRPr lang="zh-CN" altLang="en-US" sz="3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6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4400" y="168908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报头中所有在连接过程中保持不变的域都可以完全压缩掉。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报头中变化的可以预先知道的域，也可以压缩掉。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报头中由链路层可获知的信息域可以压缩掉。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报头中有些域的存在是有条件的或是可选的，对于待定应用可以去掉。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0" y="801469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报头压缩核心策略</a:t>
            </a:r>
          </a:p>
        </p:txBody>
      </p:sp>
    </p:spTree>
    <p:extLst>
      <p:ext uri="{BB962C8B-B14F-4D97-AF65-F5344CB8AC3E}">
        <p14:creationId xmlns:p14="http://schemas.microsoft.com/office/powerpoint/2010/main" val="6394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7400" y="1600200"/>
            <a:ext cx="5257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CN" sz="3600" b="1" spc="300" dirty="0">
                <a:latin typeface="Eras Light ITC" panose="020B04020305040208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6LoWPAN</a:t>
            </a:r>
            <a:r>
              <a:rPr lang="zh-CN" altLang="en-US" sz="3600" b="1" spc="300" dirty="0">
                <a:latin typeface="仿宋" panose="02010609060101010101" pitchFamily="49" charset="-122"/>
                <a:ea typeface="仿宋" panose="02010609060101010101" pitchFamily="49" charset="-122"/>
              </a:rPr>
              <a:t>简介</a:t>
            </a:r>
            <a:endParaRPr lang="en-US" altLang="zh-CN" sz="3600" b="1" spc="3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b="1" spc="300" dirty="0">
                <a:latin typeface="仿宋" panose="02010609060101010101" pitchFamily="49" charset="-122"/>
                <a:ea typeface="仿宋" panose="02010609060101010101" pitchFamily="49" charset="-122"/>
              </a:rPr>
              <a:t>压缩方案设计</a:t>
            </a:r>
            <a:endParaRPr lang="en-US" altLang="zh-CN" sz="3600" b="1" spc="3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zh-CN" altLang="en-US" sz="2800" spc="300" dirty="0">
                <a:latin typeface="仿宋" panose="02010609060101010101" pitchFamily="49" charset="-122"/>
                <a:ea typeface="仿宋" panose="02010609060101010101" pitchFamily="49" charset="-122"/>
              </a:rPr>
              <a:t>报文格式及其压缩过程</a:t>
            </a:r>
            <a:endParaRPr lang="en-US" altLang="zh-CN" sz="2800" spc="3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zh-CN" altLang="en-US" sz="2800" spc="300" dirty="0">
                <a:latin typeface="仿宋" panose="02010609060101010101" pitchFamily="49" charset="-122"/>
                <a:ea typeface="仿宋" panose="02010609060101010101" pitchFamily="49" charset="-122"/>
              </a:rPr>
              <a:t>压缩思想和主要方法</a:t>
            </a:r>
            <a:endParaRPr lang="en-US" altLang="zh-CN" sz="2800" spc="3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b="1" spc="300" dirty="0">
                <a:latin typeface="仿宋" panose="02010609060101010101" pitchFamily="49" charset="-122"/>
                <a:ea typeface="仿宋" panose="02010609060101010101" pitchFamily="49" charset="-122"/>
              </a:rPr>
              <a:t>总结</a:t>
            </a:r>
            <a:endParaRPr lang="en-US" altLang="zh-CN" sz="3600" b="1" spc="3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zh-CN" altLang="en-US" sz="2800" spc="300" dirty="0">
                <a:latin typeface="仿宋" panose="02010609060101010101" pitchFamily="49" charset="-122"/>
                <a:ea typeface="仿宋" panose="02010609060101010101" pitchFamily="49" charset="-122"/>
              </a:rPr>
              <a:t>项目进展和进一步工作</a:t>
            </a:r>
            <a:endParaRPr lang="en-US" altLang="zh-CN" sz="2800" spc="3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5766" y="801469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目 录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9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4400" y="1700748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发送过程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从用户传感器端产生的数据采用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IP/UDP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结构封装后，进入压缩器进行压缩报头，随后进入低速本地链路，在协调者端对收到的数据包进行报头解压，之后送入网关，再由网关传送到主干高速链路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IP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网络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接收过程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在协调者端从网关接收到高速链路传送过来的数据包，送入压缩器进行报头压缩，之后送入低速本地链路，用户端收到数据包后进行报头解压，还原出原始的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IPv6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包，并交由上层处理。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0" y="801469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报头压缩核心策略</a:t>
            </a:r>
          </a:p>
        </p:txBody>
      </p:sp>
    </p:spTree>
    <p:extLst>
      <p:ext uri="{BB962C8B-B14F-4D97-AF65-F5344CB8AC3E}">
        <p14:creationId xmlns:p14="http://schemas.microsoft.com/office/powerpoint/2010/main" val="42878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1600200"/>
            <a:ext cx="9142927" cy="45301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801469"/>
            <a:ext cx="6676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6LoWPAN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网络的压缩解压缩模型 </a:t>
            </a:r>
          </a:p>
        </p:txBody>
      </p:sp>
    </p:spTree>
    <p:extLst>
      <p:ext uri="{BB962C8B-B14F-4D97-AF65-F5344CB8AC3E}">
        <p14:creationId xmlns:p14="http://schemas.microsoft.com/office/powerpoint/2010/main" val="26723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6200" y="2416314"/>
            <a:ext cx="1367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pc="6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总结</a:t>
            </a:r>
            <a:endParaRPr lang="en-US" altLang="zh-CN" sz="4000" b="1" spc="6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5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4400" y="1700748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小组成员合作共同完成了项目的预调研工作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包括有关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6LoWPAN</a:t>
            </a:r>
            <a:r>
              <a:rPr lang="zh-CN" altLang="en-US" sz="2400" dirty="0">
                <a:latin typeface="Eras Light ITC" panose="020B0402030504020804" pitchFamily="34" charset="0"/>
                <a:ea typeface="仿宋" panose="02010609060101010101" pitchFamily="49" charset="-122"/>
              </a:rPr>
              <a:t>项目的资料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收集和整理工作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.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同时分工合作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细化项目结构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同步收集项目各部分更加详尽和专业的资料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互相交流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互通有无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小组各位成员对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6LoWPAN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的基本知识、应用场景以及本项目的工作已经有了一定的理解和认识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已经建立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GitHub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项目小组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并且完成初始准备工作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接下来计划采取个人工作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不定期小组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meeting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的方式完成本次项目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1063" y="801469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项目进展</a:t>
            </a:r>
          </a:p>
        </p:txBody>
      </p:sp>
    </p:spTree>
    <p:extLst>
      <p:ext uri="{BB962C8B-B14F-4D97-AF65-F5344CB8AC3E}">
        <p14:creationId xmlns:p14="http://schemas.microsoft.com/office/powerpoint/2010/main" val="14493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38400" y="1822609"/>
            <a:ext cx="451277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spc="600" dirty="0">
                <a:solidFill>
                  <a:srgbClr val="FF0000"/>
                </a:solidFill>
                <a:latin typeface="Century" panose="02040604050505020304" pitchFamily="18" charset="0"/>
              </a:rPr>
              <a:t>Q</a:t>
            </a:r>
            <a:r>
              <a:rPr lang="en-US" altLang="zh-CN" sz="13800" spc="600" dirty="0">
                <a:solidFill>
                  <a:srgbClr val="92D050"/>
                </a:solidFill>
                <a:latin typeface="Century" panose="02040604050505020304" pitchFamily="18" charset="0"/>
              </a:rPr>
              <a:t>&amp;</a:t>
            </a:r>
            <a:r>
              <a:rPr lang="en-US" altLang="zh-CN" sz="13800" spc="600" dirty="0">
                <a:solidFill>
                  <a:srgbClr val="00B0F0"/>
                </a:solidFill>
                <a:latin typeface="Century" panose="02040604050505020304" pitchFamily="18" charset="0"/>
              </a:rPr>
              <a:t>A</a:t>
            </a:r>
            <a:endParaRPr lang="zh-CN" altLang="en-US" sz="13800" spc="600" dirty="0">
              <a:solidFill>
                <a:srgbClr val="00B0F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4382" y="2067342"/>
            <a:ext cx="48686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spc="600" dirty="0">
                <a:solidFill>
                  <a:srgbClr val="92D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感谢聆听</a:t>
            </a:r>
            <a:endParaRPr lang="en-US" altLang="zh-CN" spc="600" dirty="0">
              <a:solidFill>
                <a:srgbClr val="92D0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  <a:ea typeface="华文行楷" panose="02010800040101010101" pitchFamily="2" charset="-122"/>
              </a:rPr>
              <a:t>RFC</a:t>
            </a:r>
          </a:p>
        </p:txBody>
      </p:sp>
    </p:spTree>
    <p:extLst>
      <p:ext uri="{BB962C8B-B14F-4D97-AF65-F5344CB8AC3E}">
        <p14:creationId xmlns:p14="http://schemas.microsoft.com/office/powerpoint/2010/main" val="18442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5275" y="2416314"/>
            <a:ext cx="4166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spc="600" dirty="0">
                <a:solidFill>
                  <a:srgbClr val="333333"/>
                </a:solidFill>
                <a:latin typeface="Eras Light ITC" panose="020B0402030504020804" pitchFamily="34" charset="0"/>
              </a:rPr>
              <a:t>6LoWPAN</a:t>
            </a:r>
            <a:r>
              <a:rPr lang="zh-CN" altLang="en-US" sz="4000" b="1" spc="6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简介</a:t>
            </a:r>
            <a:endParaRPr lang="en-US" altLang="zh-CN" sz="4000" b="1" spc="6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9256" y="801469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低功耗无线传感器网络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5400" y="1981200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    IEEE 802.15.4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：低速率无线个人局域网的物理层和媒体接入控制协议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IEEE 802.15.4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标准用于开发紧凑型低功率廉价嵌入式设备。该标准使用工作在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2.4GHz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频段的无线电收发器传送信息，使用的频带与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Wi-Fi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相同，但其射频发射功率大约只有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Wi-Fi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1%</a:t>
            </a:r>
          </a:p>
          <a:p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5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7826002" cy="37951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69256" y="801469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低功耗无线传感器网络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0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9200" y="1700748"/>
            <a:ext cx="685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在任何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网络连接设备（</a:t>
            </a:r>
            <a:r>
              <a:rPr lang="en-US" altLang="zh-CN" sz="2400" dirty="0" err="1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WiFi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、以太网、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GPRS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、串口线、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建立访问控制和防火墙机制网络设计需要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协议的参与</a:t>
            </a:r>
            <a:endParaRPr lang="en-US" altLang="zh-CN" sz="24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端到端通信的可靠性</a:t>
            </a:r>
          </a:p>
          <a:p>
            <a:endParaRPr lang="en-US" altLang="zh-CN" sz="24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命名，寻址，翻译，查找的便捷性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endParaRPr lang="en-US" altLang="zh-CN" sz="2400" dirty="0">
              <a:solidFill>
                <a:srgbClr val="333333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0123" y="801469"/>
            <a:ext cx="2829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rgbClr val="333333"/>
                </a:solidFill>
                <a:effectLst/>
                <a:latin typeface="Eras Light ITC" panose="020B0402030504020804" pitchFamily="34" charset="0"/>
                <a:ea typeface="仿宋" panose="02010609060101010101" pitchFamily="49" charset="-122"/>
              </a:rPr>
              <a:t>IP</a:t>
            </a:r>
            <a:r>
              <a:rPr lang="zh-CN" altLang="en-US" sz="3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协议的优势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4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3000" y="801469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IPV6 over IEEE 802.15.4</a:t>
            </a:r>
            <a:r>
              <a:rPr lang="en-US" altLang="zh-CN" sz="3600" dirty="0">
                <a:latin typeface="Eras Light ITC" panose="020B0402030504020804" pitchFamily="34" charset="0"/>
                <a:ea typeface="仿宋" panose="02010609060101010101" pitchFamily="49" charset="-122"/>
              </a:rPr>
              <a:t>: </a:t>
            </a:r>
            <a:r>
              <a:rPr lang="en-US" altLang="zh-CN" sz="3600" b="1" dirty="0">
                <a:latin typeface="Eras Light ITC" panose="020B0402030504020804" pitchFamily="34" charset="0"/>
                <a:ea typeface="仿宋" panose="02010609060101010101" pitchFamily="49" charset="-122"/>
              </a:rPr>
              <a:t>6LoWPAN</a:t>
            </a:r>
            <a:endParaRPr lang="zh-CN" altLang="en-US" sz="3600" b="1" dirty="0">
              <a:latin typeface="Eras Light ITC" panose="020B0402030504020804" pitchFamily="34" charset="0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11708"/>
          <a:stretch/>
        </p:blipFill>
        <p:spPr>
          <a:xfrm>
            <a:off x="304800" y="2647950"/>
            <a:ext cx="8723416" cy="3448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67000" y="1402140"/>
            <a:ext cx="601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6LoWPAN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困境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过低的传输效率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链路层数据帧报头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25B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，安全相关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21B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IPV6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标准报头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40B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...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2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0" y="801469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Eras Light ITC" panose="020B0402030504020804" pitchFamily="34" charset="0"/>
              </a:rPr>
              <a:t>6LoWPAN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困境的解决之道</a:t>
            </a:r>
            <a:endParaRPr lang="zh-CN" altLang="en-US" sz="3600" b="1" i="0" dirty="0">
              <a:solidFill>
                <a:srgbClr val="333333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3012" y="1600200"/>
            <a:ext cx="7445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Eras Light ITC" panose="020B0402030504020804" pitchFamily="34" charset="0"/>
                <a:ea typeface="仿宋" panose="02010609060101010101" pitchFamily="49" charset="-122"/>
              </a:rPr>
              <a:t>6LoWPAN (IPV6 over Low-power Wireless Personal Area Networks)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在网络层和链路层之间加入适配层对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IPV6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报文头进行压缩，对报文进行分段和重组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41" y="3200400"/>
            <a:ext cx="7046259" cy="2133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3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5659" y="2416314"/>
            <a:ext cx="53495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6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Eras Light ITC" panose="020B0402030504020804" pitchFamily="34" charset="0"/>
                <a:ea typeface="仿宋" panose="02010609060101010101" pitchFamily="49" charset="-122"/>
              </a:rPr>
              <a:t>6LoWPAN</a:t>
            </a: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报文格式</a:t>
            </a:r>
            <a:endParaRPr kumimoji="0" lang="en-US" altLang="zh-CN" sz="4000" b="1" i="0" u="none" strike="noStrike" kern="1200" cap="none" spc="6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5240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rPr>
              <a:t>6LoWPAN 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头部压缩协议及算法实现</a:t>
            </a:r>
            <a:endParaRPr lang="en-US" altLang="zh-CN" b="1" dirty="0">
              <a:solidFill>
                <a:schemeClr val="bg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77200" y="64008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Eras Light ITC" panose="020B0402030504020804" pitchFamily="34" charset="0"/>
              </a:rPr>
              <a:t>by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Eras Demi ITC" panose="020B0805030504020804" pitchFamily="34" charset="0"/>
              </a:rPr>
              <a:t>RFC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Eras Demi ITC" panose="020B0805030504020804" pitchFamily="34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1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267936-D6B8-445C-B3C1-6EBD39F58C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TM02836342[[fn=离子]]</Template>
  <TotalTime>495</TotalTime>
  <Words>1562</Words>
  <Application>Microsoft Office PowerPoint</Application>
  <PresentationFormat>全屏显示(4:3)</PresentationFormat>
  <Paragraphs>175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仿宋</vt:lpstr>
      <vt:lpstr>华文行楷</vt:lpstr>
      <vt:lpstr>宋体</vt:lpstr>
      <vt:lpstr>微软雅黑</vt:lpstr>
      <vt:lpstr>Arial</vt:lpstr>
      <vt:lpstr>Calibri</vt:lpstr>
      <vt:lpstr>Century</vt:lpstr>
      <vt:lpstr>Eras Demi ITC</vt:lpstr>
      <vt:lpstr>Eras Light ITC</vt:lpstr>
      <vt:lpstr>Times New Roman</vt:lpstr>
      <vt:lpstr>Wingdings</vt:lpstr>
      <vt:lpstr>Blank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[商务通信]</dc:title>
  <dc:creator>Richard Chen</dc:creator>
  <cp:keywords/>
  <cp:lastModifiedBy>Richard Chen</cp:lastModifiedBy>
  <cp:revision>411</cp:revision>
  <dcterms:created xsi:type="dcterms:W3CDTF">2016-05-11T05:48:58Z</dcterms:created>
  <dcterms:modified xsi:type="dcterms:W3CDTF">2016-05-20T01:58:56Z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TC103852699990</vt:lpwstr>
  </property>
</Properties>
</file>