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84" r:id="rId3"/>
    <p:sldId id="257" r:id="rId4"/>
    <p:sldId id="285" r:id="rId5"/>
    <p:sldId id="283" r:id="rId6"/>
    <p:sldId id="269" r:id="rId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gung Wong" initials="YW" lastIdx="1" clrIdx="0">
    <p:extLst>
      <p:ext uri="{19B8F6BF-5375-455C-9EA6-DF929625EA0E}">
        <p15:presenceInfo xmlns:p15="http://schemas.microsoft.com/office/powerpoint/2012/main" userId="6532c0f29db940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>
        <p:guide orient="horz" pos="2154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0A5C36-E0C6-4532-B2E7-2A88FD997961}" type="datetimeFigureOut">
              <a:rPr lang="zh-CN" altLang="en-US"/>
              <a:pPr/>
              <a:t>2015/6/4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661721-EAC5-497D-AA90-E27A1DB285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477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Good</a:t>
            </a:r>
            <a:r>
              <a:rPr lang="en-US" altLang="zh-CN" baseline="0" dirty="0" smtClean="0"/>
              <a:t> Morning, guys!</a:t>
            </a:r>
          </a:p>
          <a:p>
            <a:r>
              <a:rPr lang="en-US" altLang="zh-CN" baseline="0" dirty="0" smtClean="0"/>
              <a:t>I’m Bai Guangtong from the Night’s Watch.</a:t>
            </a:r>
          </a:p>
          <a:p>
            <a:r>
              <a:rPr lang="en-US" altLang="zh-CN" baseline="0" dirty="0" smtClean="0"/>
              <a:t>Today I am </a:t>
            </a:r>
            <a:r>
              <a:rPr lang="en-US" altLang="zh-CN" baseline="0" dirty="0" err="1" smtClean="0"/>
              <a:t>gonna</a:t>
            </a:r>
            <a:r>
              <a:rPr lang="en-US" altLang="zh-CN" baseline="0" dirty="0" smtClean="0"/>
              <a:t> introduce a crash course called “Big History” to you.</a:t>
            </a:r>
          </a:p>
          <a:p>
            <a:r>
              <a:rPr lang="en-US" altLang="zh-CN" baseline="0" dirty="0" smtClean="0"/>
              <a:t>Hope you can like 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1721-EAC5-497D-AA90-E27A1DB2857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1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1721-EAC5-497D-AA90-E27A1DB2857E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23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As what the</a:t>
            </a:r>
            <a:r>
              <a:rPr lang="en-US" altLang="zh-CN" baseline="0" dirty="0" smtClean="0"/>
              <a:t> course</a:t>
            </a:r>
            <a:r>
              <a:rPr lang="en-US" altLang="zh-CN" dirty="0" smtClean="0"/>
              <a:t> says,</a:t>
            </a:r>
            <a:r>
              <a:rPr lang="en-US" altLang="zh-CN" baseline="0" dirty="0" smtClean="0"/>
              <a:t> in Big History,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ea typeface="Segoe UI Emoji" panose="020B0502040204020203" pitchFamily="34" charset="0"/>
              </a:rPr>
              <a:t>we're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ea typeface="Segoe UI Emoji" panose="020B0502040204020203" pitchFamily="34" charset="0"/>
              </a:rPr>
              <a:t>gonna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ea typeface="Segoe UI Emoji" panose="020B0502040204020203" pitchFamily="34" charset="0"/>
              </a:rPr>
              <a:t> start history when it really starts.</a:t>
            </a:r>
            <a:endParaRPr lang="en-US" altLang="zh-CN" dirty="0" smtClean="0"/>
          </a:p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course consists of 9 episodes in total. From “The Big Bang” to “The Anthropocene and the Near Future”.</a:t>
            </a:r>
          </a:p>
          <a:p>
            <a:r>
              <a:rPr lang="en-US" altLang="zh-CN" baseline="0" dirty="0" smtClean="0"/>
              <a:t>However, the last 4 episodes have not been translated yet, so the </a:t>
            </a:r>
            <a:r>
              <a:rPr lang="en-US" altLang="zh-CN" baseline="0" dirty="0" err="1" smtClean="0"/>
              <a:t>subtitile</a:t>
            </a:r>
            <a:r>
              <a:rPr lang="en-US" altLang="zh-CN" baseline="0" dirty="0" smtClean="0"/>
              <a:t> is not available now.</a:t>
            </a:r>
          </a:p>
          <a:p>
            <a:r>
              <a:rPr lang="en-US" altLang="zh-CN" baseline="0" dirty="0" smtClean="0"/>
              <a:t>If you are confident at your English listening level, you can try them sometimes. </a:t>
            </a:r>
          </a:p>
          <a:p>
            <a:r>
              <a:rPr lang="en-US" altLang="zh-CN" baseline="0" dirty="0" smtClean="0"/>
              <a:t>But I recommend not, because I have tried them by myself already. It seems to me that there are a lot of proper nouns in them which can make them very confusing and puzzling.</a:t>
            </a:r>
          </a:p>
          <a:p>
            <a:r>
              <a:rPr lang="en-US" altLang="zh-CN" baseline="0" dirty="0" smtClean="0"/>
              <a:t>So, in the following time, let’s put attention on the first 5 episodes.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1721-EAC5-497D-AA90-E27A1DB2857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50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As what the</a:t>
            </a:r>
            <a:r>
              <a:rPr lang="en-US" altLang="zh-CN" baseline="0" dirty="0" smtClean="0"/>
              <a:t> course</a:t>
            </a:r>
            <a:r>
              <a:rPr lang="en-US" altLang="zh-CN" dirty="0" smtClean="0"/>
              <a:t> says,</a:t>
            </a:r>
            <a:r>
              <a:rPr lang="en-US" altLang="zh-CN" baseline="0" dirty="0" smtClean="0"/>
              <a:t> in Big History,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ea typeface="Segoe UI Emoji" panose="020B0502040204020203" pitchFamily="34" charset="0"/>
              </a:rPr>
              <a:t>we're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ea typeface="Segoe UI Emoji" panose="020B0502040204020203" pitchFamily="34" charset="0"/>
              </a:rPr>
              <a:t>gonna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ea typeface="Segoe UI Emoji" panose="020B0502040204020203" pitchFamily="34" charset="0"/>
              </a:rPr>
              <a:t> start history when it really starts.</a:t>
            </a:r>
            <a:endParaRPr lang="en-US" altLang="zh-CN" dirty="0" smtClean="0"/>
          </a:p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course consists of 9 episodes in total. From “The Big Bang” to “The Anthropocene and the Near Future”.</a:t>
            </a:r>
          </a:p>
          <a:p>
            <a:r>
              <a:rPr lang="en-US" altLang="zh-CN" baseline="0" dirty="0" smtClean="0"/>
              <a:t>However, the last 4 episodes have not been translated yet, so the </a:t>
            </a:r>
            <a:r>
              <a:rPr lang="en-US" altLang="zh-CN" baseline="0" dirty="0" err="1" smtClean="0"/>
              <a:t>subtitile</a:t>
            </a:r>
            <a:r>
              <a:rPr lang="en-US" altLang="zh-CN" baseline="0" dirty="0" smtClean="0"/>
              <a:t> is not available now.</a:t>
            </a:r>
          </a:p>
          <a:p>
            <a:r>
              <a:rPr lang="en-US" altLang="zh-CN" baseline="0" dirty="0" smtClean="0"/>
              <a:t>If you are confident at your English listening level, you can try them sometimes. </a:t>
            </a:r>
          </a:p>
          <a:p>
            <a:r>
              <a:rPr lang="en-US" altLang="zh-CN" baseline="0" dirty="0" smtClean="0"/>
              <a:t>But I recommend not, because I have tried them by myself already. It seems to me that there are a lot of proper nouns in them which can make them very confusing and puzzling.</a:t>
            </a:r>
          </a:p>
          <a:p>
            <a:r>
              <a:rPr lang="en-US" altLang="zh-CN" baseline="0" dirty="0" smtClean="0"/>
              <a:t>So, in the following time, let’s put attention on the first 5 episodes.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1721-EAC5-497D-AA90-E27A1DB2857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578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Finally,</a:t>
            </a:r>
            <a:r>
              <a:rPr lang="en-US" altLang="zh-CN" baseline="0" dirty="0" smtClean="0"/>
              <a:t> with regard to why  we chose this course.</a:t>
            </a:r>
          </a:p>
          <a:p>
            <a:r>
              <a:rPr lang="en-US" altLang="zh-CN" dirty="0" smtClean="0"/>
              <a:t>Ther</a:t>
            </a:r>
            <a:r>
              <a:rPr lang="en-US" altLang="zh-CN" baseline="0" dirty="0" smtClean="0"/>
              <a:t>e are mainly 3 reasons. </a:t>
            </a:r>
          </a:p>
          <a:p>
            <a:r>
              <a:rPr lang="en-US" altLang="zh-CN" baseline="0" dirty="0" smtClean="0"/>
              <a:t>The first one is that the course is joyful and fun due to the speaker’s humor and a lot of cartoons. We don’t want to introduce some open courses that we knew you wouldn’t even touch it after this class, like machine learning or introduction to algorithms.</a:t>
            </a:r>
          </a:p>
          <a:p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Secondly, The course is useful. </a:t>
            </a:r>
            <a:r>
              <a:rPr lang="en-US" altLang="zh-CN" sz="1200" dirty="0" smtClean="0">
                <a:solidFill>
                  <a:srgbClr val="A6A6A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It tells the history from the true beginning and covers almost everything. Admittedly,</a:t>
            </a:r>
            <a:r>
              <a:rPr lang="en-US" altLang="zh-CN" sz="1200" baseline="0" dirty="0" smtClean="0">
                <a:solidFill>
                  <a:srgbClr val="A6A6A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w</a:t>
            </a:r>
            <a:r>
              <a:rPr lang="en-US" altLang="zh-CN" sz="1200" dirty="0" smtClean="0">
                <a:solidFill>
                  <a:srgbClr val="A6A6A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 have more</a:t>
            </a:r>
            <a:r>
              <a:rPr lang="en-US" altLang="zh-CN" sz="1200" baseline="0" dirty="0" smtClean="0">
                <a:solidFill>
                  <a:srgbClr val="A6A6A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scientific</a:t>
            </a:r>
            <a:r>
              <a:rPr lang="en-US" altLang="zh-CN" sz="1200" dirty="0" smtClean="0">
                <a:solidFill>
                  <a:srgbClr val="A6A6A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knowledge</a:t>
            </a:r>
            <a:r>
              <a:rPr lang="en-US" altLang="zh-CN" sz="1200" baseline="0" dirty="0" smtClean="0">
                <a:solidFill>
                  <a:srgbClr val="A6A6A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than most people. But we are in a lack of culture, especially about history. So, let’s get on some historical stuff.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 smtClean="0">
              <a:solidFill>
                <a:srgbClr val="A6A6A6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solidFill>
                  <a:srgbClr val="A6A6A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Last but not least, it’s quite short. Each episode lasts for about 15 </a:t>
            </a:r>
            <a:r>
              <a:rPr lang="en-US" altLang="zh-CN" sz="1200" baseline="0" dirty="0" err="1" smtClean="0">
                <a:solidFill>
                  <a:srgbClr val="A6A6A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mins</a:t>
            </a:r>
            <a:r>
              <a:rPr lang="en-US" altLang="zh-CN" sz="1200" baseline="0" dirty="0" smtClean="0">
                <a:solidFill>
                  <a:srgbClr val="A6A6A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.  Which means that you can learn more than half of the course with the time you spent on only </a:t>
            </a:r>
            <a:r>
              <a:rPr lang="en-US" altLang="zh-CN" sz="1200" baseline="0" smtClean="0">
                <a:solidFill>
                  <a:srgbClr val="A6A6A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 episode</a:t>
            </a:r>
            <a:r>
              <a:rPr lang="en-US" altLang="zh-CN" sz="1200" baseline="0" dirty="0" smtClean="0">
                <a:solidFill>
                  <a:srgbClr val="A6A6A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altLang="zh-CN" sz="1200" baseline="0" smtClean="0">
                <a:solidFill>
                  <a:srgbClr val="A6A6A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Of </a:t>
            </a:r>
            <a:r>
              <a:rPr lang="en-US" altLang="zh-CN" sz="1200" baseline="0" dirty="0" smtClean="0">
                <a:solidFill>
                  <a:srgbClr val="A6A6A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Game of Thrones or Grey’s Anatomy. So, why not try it. It won’t waste you too much time.</a:t>
            </a:r>
            <a:endParaRPr lang="en-US" altLang="zh-CN" sz="1800" dirty="0" smtClean="0">
              <a:solidFill>
                <a:srgbClr val="A6A6A6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1721-EAC5-497D-AA90-E27A1DB2857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en-US" altLang="zh-CN" baseline="0" dirty="0" smtClean="0"/>
              <a:t> is all about the Crash Course Big History.</a:t>
            </a:r>
            <a:endParaRPr lang="en-US" altLang="zh-CN" dirty="0" smtClean="0"/>
          </a:p>
          <a:p>
            <a:r>
              <a:rPr lang="en-US" altLang="zh-CN" dirty="0" smtClean="0"/>
              <a:t>Thank</a:t>
            </a:r>
            <a:r>
              <a:rPr lang="en-US" altLang="zh-CN" baseline="0" dirty="0" smtClean="0"/>
              <a:t> you all for listening!</a:t>
            </a:r>
          </a:p>
          <a:p>
            <a:r>
              <a:rPr lang="en-US" altLang="zh-CN" baseline="0" dirty="0" smtClean="0"/>
              <a:t>We are the Night’s Watch.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61721-EAC5-497D-AA90-E27A1DB2857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8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01D3BA-3190-494E-9343-02C9742C94AA}" type="datetimeFigureOut">
              <a:rPr lang="zh-CN" altLang="en-US"/>
              <a:pPr/>
              <a:t>2015/6/4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2BA6D-DE75-4F36-8A55-9E94F4AB75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87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CFAD02-8C05-4CFD-8D00-6FDE5B49212F}" type="datetimeFigureOut">
              <a:rPr lang="zh-CN" altLang="en-US"/>
              <a:pPr/>
              <a:t>2015/6/4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EB1D4-D891-4BE6-81D4-464C58DDE7E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85AD58-4ED2-4F69-B672-CC8FDE357536}" type="datetimeFigureOut">
              <a:rPr lang="zh-CN" altLang="en-US"/>
              <a:pPr/>
              <a:t>2015/6/4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C6C0C-E565-412B-8F70-1BF9108C79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99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EB7010-3053-4E00-A7C7-ADD98A808D46}" type="datetimeFigureOut">
              <a:rPr lang="zh-CN" altLang="en-US"/>
              <a:pPr/>
              <a:t>2015/6/4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5A7F0-28F6-4E55-A95D-21E71864E2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1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31390E-4E6E-45B6-B75D-59BF32BDA2EA}" type="datetimeFigureOut">
              <a:rPr lang="zh-CN" altLang="en-US"/>
              <a:pPr/>
              <a:t>2015/6/4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527C6-A5F8-4BFF-A727-E14122348A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5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370DBB-2C0A-4193-9B67-153490D78D81}" type="datetimeFigureOut">
              <a:rPr lang="zh-CN" altLang="en-US"/>
              <a:pPr/>
              <a:t>2015/6/4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60A8E-1ACD-43AD-A233-C66382E305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B4E8A-3EF2-4862-A90A-FA4349E71DC9}" type="datetimeFigureOut">
              <a:rPr lang="zh-CN" altLang="en-US"/>
              <a:pPr/>
              <a:t>2015/6/4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1BE71-A8D2-4D49-8911-E48917F27B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71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17A77-61D4-4E4D-BAFB-FF70A452855E}" type="datetimeFigureOut">
              <a:rPr lang="zh-CN" altLang="en-US"/>
              <a:pPr/>
              <a:t>2015/6/4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563B-EAAA-4D46-B213-3A598C4BBE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6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ED2C47-05FC-4F62-9DF2-C82B678A80C5}" type="datetimeFigureOut">
              <a:rPr lang="zh-CN" altLang="en-US"/>
              <a:pPr/>
              <a:t>2015/6/4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EAD6E0-6056-4517-B3A7-3D4D75A6DD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094A5D-B75A-49D7-8F03-954488FC4AF9}" type="datetimeFigureOut">
              <a:rPr lang="zh-CN" altLang="en-US"/>
              <a:pPr/>
              <a:t>2015/6/4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97603-578E-4136-A96F-8492D6D522E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0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ADD331-6E68-4791-B2D8-C05F82D994B8}" type="datetimeFigureOut">
              <a:rPr lang="zh-CN" altLang="en-US"/>
              <a:pPr/>
              <a:t>2015/6/4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A5346-B16E-4EDF-801D-ACDF04CDFD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12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E707924-D7ED-4458-872E-9C6C95724CCB}" type="datetimeFigureOut">
              <a:rPr lang="zh-CN" altLang="en-US"/>
              <a:pPr/>
              <a:t>2015/6/4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22B74D2-3D0B-473A-8359-03DD47793D8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 descr="C:\Users\apple\Desktop\mb\222222222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6"/>
          <p:cNvSpPr>
            <a:spLocks noChangeArrowheads="1"/>
          </p:cNvSpPr>
          <p:nvPr/>
        </p:nvSpPr>
        <p:spPr bwMode="auto">
          <a:xfrm>
            <a:off x="2529469" y="2320859"/>
            <a:ext cx="7489902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800" b="1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计算机组成原理自主实验</a:t>
            </a:r>
            <a:endParaRPr lang="en-US" altLang="zh-CN" sz="4800" b="1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900" b="1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691117" y="5787080"/>
            <a:ext cx="5586484" cy="786965"/>
            <a:chOff x="8171829" y="5594349"/>
            <a:chExt cx="4241916" cy="711200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171829" y="5594349"/>
              <a:ext cx="574675" cy="711200"/>
              <a:chOff x="3659" y="3132"/>
              <a:chExt cx="362" cy="448"/>
            </a:xfrm>
          </p:grpSpPr>
          <p:sp>
            <p:nvSpPr>
              <p:cNvPr id="7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659" y="3134"/>
                <a:ext cx="362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3659" y="3132"/>
                <a:ext cx="176" cy="441"/>
              </a:xfrm>
              <a:custGeom>
                <a:avLst/>
                <a:gdLst>
                  <a:gd name="T0" fmla="*/ 0 w 176"/>
                  <a:gd name="T1" fmla="*/ 0 h 441"/>
                  <a:gd name="T2" fmla="*/ 0 w 176"/>
                  <a:gd name="T3" fmla="*/ 379 h 441"/>
                  <a:gd name="T4" fmla="*/ 176 w 176"/>
                  <a:gd name="T5" fmla="*/ 441 h 441"/>
                  <a:gd name="T6" fmla="*/ 176 w 176"/>
                  <a:gd name="T7" fmla="*/ 62 h 441"/>
                  <a:gd name="T8" fmla="*/ 0 w 176"/>
                  <a:gd name="T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6" h="441">
                    <a:moveTo>
                      <a:pt x="0" y="0"/>
                    </a:moveTo>
                    <a:lnTo>
                      <a:pt x="0" y="379"/>
                    </a:lnTo>
                    <a:lnTo>
                      <a:pt x="176" y="441"/>
                    </a:lnTo>
                    <a:lnTo>
                      <a:pt x="176" y="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3857" y="3132"/>
                <a:ext cx="162" cy="448"/>
              </a:xfrm>
              <a:custGeom>
                <a:avLst/>
                <a:gdLst>
                  <a:gd name="T0" fmla="*/ 162 w 162"/>
                  <a:gd name="T1" fmla="*/ 0 h 448"/>
                  <a:gd name="T2" fmla="*/ 0 w 162"/>
                  <a:gd name="T3" fmla="*/ 72 h 448"/>
                  <a:gd name="T4" fmla="*/ 0 w 162"/>
                  <a:gd name="T5" fmla="*/ 448 h 448"/>
                  <a:gd name="T6" fmla="*/ 162 w 162"/>
                  <a:gd name="T7" fmla="*/ 376 h 448"/>
                  <a:gd name="T8" fmla="*/ 162 w 162"/>
                  <a:gd name="T9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448">
                    <a:moveTo>
                      <a:pt x="162" y="0"/>
                    </a:moveTo>
                    <a:lnTo>
                      <a:pt x="0" y="72"/>
                    </a:lnTo>
                    <a:lnTo>
                      <a:pt x="0" y="448"/>
                    </a:lnTo>
                    <a:lnTo>
                      <a:pt x="162" y="37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8765555" y="5713560"/>
              <a:ext cx="3648190" cy="41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Multiple Interrupt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7988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526" y="0"/>
            <a:ext cx="1271694" cy="10779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11074" y="246915"/>
            <a:ext cx="160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  <a:latin typeface="Bodoni MT Black" panose="02070A03080606020203" pitchFamily="18" charset="0"/>
                <a:ea typeface="微软雅黑" panose="020B0503020204020204" pitchFamily="34" charset="-122"/>
              </a:rPr>
              <a:t>Multiple Interrupt</a:t>
            </a:r>
          </a:p>
        </p:txBody>
      </p:sp>
      <p:sp>
        <p:nvSpPr>
          <p:cNvPr id="5" name="矩形 10"/>
          <p:cNvSpPr>
            <a:spLocks noChangeArrowheads="1"/>
          </p:cNvSpPr>
          <p:nvPr/>
        </p:nvSpPr>
        <p:spPr bwMode="auto">
          <a:xfrm>
            <a:off x="1298575" y="858838"/>
            <a:ext cx="33303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1" i="1" dirty="0" smtClean="0">
                <a:solidFill>
                  <a:srgbClr val="A6A6A6"/>
                </a:solidFill>
                <a:latin typeface="Bodoni MT Black" panose="02070A03080606020203" pitchFamily="18" charset="0"/>
                <a:ea typeface="方正大标宋简体" pitchFamily="2" charset="-122"/>
              </a:rPr>
              <a:t>Division of Labor</a:t>
            </a:r>
          </a:p>
        </p:txBody>
      </p:sp>
      <p:pic>
        <p:nvPicPr>
          <p:cNvPr id="6" name="Picture 11" descr="C:\Users\apple\Desktop\mb\222222222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025"/>
            <a:ext cx="1341438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C:\Users\apple\Desktop\mb\222222222\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69" y="2222624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 descr="C:\Users\apple\Desktop\mb\222222222\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57" y="2209195"/>
            <a:ext cx="109538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" descr="C:\Users\apple\Desktop\mb\222222222\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652" y="2170125"/>
            <a:ext cx="109537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20">
            <a:hlinkClick r:id="rId6" action="ppaction://hlinksldjump">
              <a:snd r:embed="rId7" name="click.wav"/>
            </a:hlinkClick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853581" y="2073399"/>
            <a:ext cx="958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黄渝光</a:t>
            </a:r>
          </a:p>
        </p:txBody>
      </p:sp>
      <p:sp>
        <p:nvSpPr>
          <p:cNvPr id="20" name="矩形 21"/>
          <p:cNvSpPr>
            <a:spLocks noChangeArrowheads="1"/>
          </p:cNvSpPr>
          <p:nvPr/>
        </p:nvSpPr>
        <p:spPr bwMode="auto">
          <a:xfrm>
            <a:off x="5363070" y="2073399"/>
            <a:ext cx="958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杨志飞</a:t>
            </a:r>
          </a:p>
        </p:txBody>
      </p:sp>
      <p:sp>
        <p:nvSpPr>
          <p:cNvPr id="21" name="矩形 23"/>
          <p:cNvSpPr>
            <a:spLocks noChangeArrowheads="1"/>
          </p:cNvSpPr>
          <p:nvPr/>
        </p:nvSpPr>
        <p:spPr bwMode="auto">
          <a:xfrm>
            <a:off x="8782415" y="2073399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郭宏子龙</a:t>
            </a: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4012377" y="2678806"/>
            <a:ext cx="5831" cy="355456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7552201" y="2678806"/>
            <a:ext cx="20576" cy="355456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09386" y="2678806"/>
            <a:ext cx="28719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构思、设计</a:t>
            </a:r>
            <a:r>
              <a:rPr lang="zh-CN" altLang="en-US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整体</a:t>
            </a:r>
            <a:r>
              <a:rPr lang="zh-CN" altLang="en-US" b="1" dirty="0" smtClean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框图</a:t>
            </a:r>
            <a:endParaRPr lang="en-US" altLang="zh-CN" b="1" dirty="0" smtClean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设计程序流程</a:t>
            </a:r>
            <a:endParaRPr lang="en-US" altLang="zh-CN" b="1" dirty="0" smtClean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排队器</a:t>
            </a:r>
            <a:endParaRPr lang="en-US" altLang="zh-CN" b="1" dirty="0" smtClean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屏蔽字设定</a:t>
            </a:r>
            <a:endParaRPr lang="en-US" altLang="zh-CN" b="1" dirty="0" smtClean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中断响应模块</a:t>
            </a:r>
            <a:endParaRPr lang="en-US" altLang="zh-CN" b="1" dirty="0" smtClean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中断屏蔽模块</a:t>
            </a:r>
            <a:endParaRPr lang="en-US" altLang="zh-CN" b="1" dirty="0" smtClean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服务程序进度条</a:t>
            </a:r>
            <a:endParaRPr lang="zh-CN" altLang="en-US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349210" y="2678806"/>
            <a:ext cx="28719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构思、设计整体框图</a:t>
            </a:r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设计程序流程</a:t>
            </a:r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时钟信号</a:t>
            </a:r>
            <a:r>
              <a:rPr lang="zh-CN" altLang="en-US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降频模块</a:t>
            </a:r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屏蔽字设定与显示模块</a:t>
            </a:r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堆栈和现场保护与恢复</a:t>
            </a:r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7</a:t>
            </a:r>
            <a:r>
              <a:rPr lang="zh-CN" altLang="en-US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段数码管</a:t>
            </a:r>
            <a:r>
              <a:rPr lang="zh-CN" altLang="en-US" b="1" dirty="0" smtClean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显示</a:t>
            </a:r>
            <a:endParaRPr lang="en-US" altLang="zh-CN" b="1" dirty="0" smtClean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程序代码整理与调试</a:t>
            </a:r>
            <a:endParaRPr lang="zh-CN" altLang="en-US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39447" y="2678806"/>
            <a:ext cx="31782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对整体框图</a:t>
            </a:r>
            <a:r>
              <a:rPr lang="zh-CN" altLang="en-US" b="1" dirty="0" smtClean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设计</a:t>
            </a:r>
            <a:r>
              <a:rPr lang="zh-CN" altLang="en-US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进行修改</a:t>
            </a:r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对程序</a:t>
            </a:r>
            <a:r>
              <a:rPr lang="zh-CN" altLang="en-US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流程进行</a:t>
            </a:r>
            <a:r>
              <a:rPr lang="zh-CN" altLang="en-US" b="1" dirty="0" smtClean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修改</a:t>
            </a:r>
            <a:endParaRPr lang="en-US" altLang="zh-CN" b="1" dirty="0" smtClean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</a:t>
            </a:r>
            <a:r>
              <a:rPr lang="zh-CN" altLang="en-US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各模块和系统进行</a:t>
            </a:r>
            <a:r>
              <a:rPr lang="zh-CN" altLang="en-US" b="1" dirty="0" smtClean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仿真调试</a:t>
            </a:r>
            <a:endParaRPr lang="en-US" altLang="zh-CN" b="1" dirty="0" smtClean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记录</a:t>
            </a:r>
            <a:r>
              <a:rPr lang="zh-CN" altLang="en-US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仿真</a:t>
            </a:r>
            <a:r>
              <a:rPr lang="zh-CN" altLang="en-US" b="1" dirty="0" smtClean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波形</a:t>
            </a:r>
            <a:endParaRPr lang="en-US" altLang="zh-CN" b="1" dirty="0" smtClean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视频制作</a:t>
            </a:r>
            <a:endParaRPr lang="en-US" altLang="zh-CN" b="1" dirty="0" smtClean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79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矩形 10"/>
          <p:cNvSpPr>
            <a:spLocks noChangeArrowheads="1"/>
          </p:cNvSpPr>
          <p:nvPr/>
        </p:nvSpPr>
        <p:spPr bwMode="auto">
          <a:xfrm>
            <a:off x="1298575" y="858838"/>
            <a:ext cx="18213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1" i="1" dirty="0" smtClean="0">
                <a:solidFill>
                  <a:srgbClr val="A6A6A6"/>
                </a:solidFill>
                <a:latin typeface="Bodoni MT Black" panose="02070A03080606020203" pitchFamily="18" charset="0"/>
                <a:ea typeface="方正大标宋简体" pitchFamily="2" charset="-122"/>
              </a:rPr>
              <a:t>Overview</a:t>
            </a:r>
            <a:endParaRPr lang="zh-CN" altLang="en-US" sz="2600" b="1" i="1" dirty="0">
              <a:solidFill>
                <a:srgbClr val="A6A6A6"/>
              </a:solidFill>
              <a:latin typeface="Bodoni MT Black" panose="02070A03080606020203" pitchFamily="18" charset="0"/>
              <a:ea typeface="方正大标宋简体" pitchFamily="2" charset="-122"/>
            </a:endParaRPr>
          </a:p>
        </p:txBody>
      </p:sp>
      <p:pic>
        <p:nvPicPr>
          <p:cNvPr id="8196" name="Picture 11" descr="C:\Users\apple\Desktop\mb\222222222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025"/>
            <a:ext cx="1341438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526" y="0"/>
            <a:ext cx="1271694" cy="107791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9711074" y="246915"/>
            <a:ext cx="160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  <a:latin typeface="Bodoni MT Black" panose="02070A03080606020203" pitchFamily="18" charset="0"/>
                <a:ea typeface="微软雅黑" panose="020B0503020204020204" pitchFamily="34" charset="-122"/>
              </a:rPr>
              <a:t>Multiple Interrupt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20" y="99676"/>
            <a:ext cx="6753303" cy="7005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矩形 10"/>
          <p:cNvSpPr>
            <a:spLocks noChangeArrowheads="1"/>
          </p:cNvSpPr>
          <p:nvPr/>
        </p:nvSpPr>
        <p:spPr bwMode="auto">
          <a:xfrm>
            <a:off x="1298575" y="858838"/>
            <a:ext cx="153439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1" i="1" dirty="0" smtClean="0">
                <a:solidFill>
                  <a:srgbClr val="A6A6A6"/>
                </a:solidFill>
                <a:latin typeface="Bodoni MT Black" panose="02070A03080606020203" pitchFamily="18" charset="0"/>
                <a:ea typeface="方正大标宋简体" pitchFamily="2" charset="-122"/>
              </a:rPr>
              <a:t>Module</a:t>
            </a:r>
            <a:endParaRPr lang="zh-CN" altLang="en-US" sz="2600" b="1" i="1" dirty="0">
              <a:solidFill>
                <a:srgbClr val="A6A6A6"/>
              </a:solidFill>
              <a:latin typeface="Bodoni MT Black" panose="02070A03080606020203" pitchFamily="18" charset="0"/>
              <a:ea typeface="方正大标宋简体" pitchFamily="2" charset="-122"/>
            </a:endParaRPr>
          </a:p>
        </p:txBody>
      </p:sp>
      <p:pic>
        <p:nvPicPr>
          <p:cNvPr id="8196" name="Picture 11" descr="C:\Users\apple\Desktop\mb\222222222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025"/>
            <a:ext cx="1341438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526" y="0"/>
            <a:ext cx="1271694" cy="1077912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9711074" y="246915"/>
            <a:ext cx="160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  <a:latin typeface="Bodoni MT Black" panose="02070A03080606020203" pitchFamily="18" charset="0"/>
                <a:ea typeface="微软雅黑" panose="020B0503020204020204" pitchFamily="34" charset="-122"/>
              </a:rPr>
              <a:t>Multiple Interrupt</a:t>
            </a:r>
          </a:p>
        </p:txBody>
      </p:sp>
      <p:sp>
        <p:nvSpPr>
          <p:cNvPr id="31" name="矩形 11"/>
          <p:cNvSpPr>
            <a:spLocks noChangeArrowheads="1"/>
          </p:cNvSpPr>
          <p:nvPr/>
        </p:nvSpPr>
        <p:spPr bwMode="auto">
          <a:xfrm>
            <a:off x="1457325" y="6492875"/>
            <a:ext cx="9313863" cy="365125"/>
          </a:xfrm>
          <a:prstGeom prst="rect">
            <a:avLst/>
          </a:prstGeom>
          <a:solidFill>
            <a:srgbClr val="D9D9D9"/>
          </a:solidFill>
          <a:ln w="9525" cmpd="sng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39666" y="262798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排队器</a:t>
            </a:r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中断响应模块</a:t>
            </a:r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中断屏蔽模块</a:t>
            </a:r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服务程序进度条</a:t>
            </a:r>
            <a:endParaRPr lang="zh-CN" altLang="en-US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0526" y="263084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时钟信号降频模块</a:t>
            </a:r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屏蔽字设定与显示模块</a:t>
            </a:r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堆栈和现场保护与恢复</a:t>
            </a:r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7</a:t>
            </a:r>
            <a:r>
              <a:rPr lang="zh-CN" altLang="en-US" b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段数码管显示</a:t>
            </a:r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solidFill>
                <a:srgbClr val="A6A6A6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3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0"/>
          <p:cNvSpPr>
            <a:spLocks noChangeArrowheads="1"/>
          </p:cNvSpPr>
          <p:nvPr/>
        </p:nvSpPr>
        <p:spPr bwMode="auto">
          <a:xfrm>
            <a:off x="1298575" y="858838"/>
            <a:ext cx="53724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1" i="1" dirty="0" smtClean="0">
                <a:solidFill>
                  <a:srgbClr val="A6A6A6"/>
                </a:solidFill>
                <a:latin typeface="Bodoni MT Black" panose="02070A03080606020203" pitchFamily="18" charset="0"/>
                <a:ea typeface="方正大标宋简体" pitchFamily="2" charset="-122"/>
              </a:rPr>
              <a:t>Function </a:t>
            </a:r>
            <a:r>
              <a:rPr lang="en-US" altLang="zh-CN" sz="2600" b="1" i="1" dirty="0">
                <a:solidFill>
                  <a:srgbClr val="A6A6A6"/>
                </a:solidFill>
                <a:latin typeface="Bodoni MT Black" panose="02070A03080606020203" pitchFamily="18" charset="0"/>
                <a:ea typeface="方正大标宋简体" pitchFamily="2" charset="-122"/>
              </a:rPr>
              <a:t>and </a:t>
            </a:r>
            <a:r>
              <a:rPr lang="en-US" altLang="zh-CN" sz="2600" b="1" i="1" dirty="0" smtClean="0">
                <a:solidFill>
                  <a:srgbClr val="A6A6A6"/>
                </a:solidFill>
                <a:latin typeface="Bodoni MT Black" panose="02070A03080606020203" pitchFamily="18" charset="0"/>
                <a:ea typeface="方正大标宋简体" pitchFamily="2" charset="-122"/>
              </a:rPr>
              <a:t>Demonstration</a:t>
            </a:r>
          </a:p>
        </p:txBody>
      </p:sp>
      <p:pic>
        <p:nvPicPr>
          <p:cNvPr id="6" name="Picture 11" descr="C:\Users\apple\Desktop\mb\222222222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025"/>
            <a:ext cx="1341438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670719" y="3148367"/>
            <a:ext cx="4908214" cy="1908215"/>
            <a:chOff x="1346510" y="2043815"/>
            <a:chExt cx="4565211" cy="1908215"/>
          </a:xfrm>
        </p:grpSpPr>
        <p:sp>
          <p:nvSpPr>
            <p:cNvPr id="9" name="矩形 13"/>
            <p:cNvSpPr>
              <a:spLocks noChangeArrowheads="1"/>
            </p:cNvSpPr>
            <p:nvPr/>
          </p:nvSpPr>
          <p:spPr bwMode="auto">
            <a:xfrm>
              <a:off x="1755026" y="2043815"/>
              <a:ext cx="4156695" cy="19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4000" b="1" i="1" dirty="0">
                  <a:solidFill>
                    <a:srgbClr val="A6A6A6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Segoe UI Black" panose="020B0A02040204020203" pitchFamily="34" charset="0"/>
                </a:rPr>
                <a:t>中断请求与响应</a:t>
              </a:r>
              <a:endParaRPr lang="en-US" altLang="zh-CN" sz="4000" b="1" i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  <a:cs typeface="Segoe UI Black" panose="020B0A02040204020203" pitchFamily="34" charset="0"/>
              </a:endParaRPr>
            </a:p>
            <a:p>
              <a:endParaRPr lang="en-US" altLang="zh-CN" sz="2400" dirty="0" smtClean="0">
                <a:solidFill>
                  <a:srgbClr val="A6A6A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r>
                <a:rPr lang="zh-CN" altLang="en-US" dirty="0" smtClean="0">
                  <a:solidFill>
                    <a:srgbClr val="A6A6A6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中断请求与响应反应及时，既实现了服务程序撤销请求的版本也实现了请求保持的版本。</a:t>
              </a:r>
              <a:endParaRPr lang="en-US" altLang="zh-CN" dirty="0">
                <a:solidFill>
                  <a:srgbClr val="A6A6A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pic>
          <p:nvPicPr>
            <p:cNvPr id="10" name="Picture 12" descr="C:\Users\apple\Desktop\mb\222222222\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6510" y="2379720"/>
              <a:ext cx="109537" cy="109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组合 18"/>
          <p:cNvGrpSpPr/>
          <p:nvPr/>
        </p:nvGrpSpPr>
        <p:grpSpPr>
          <a:xfrm>
            <a:off x="670719" y="5110873"/>
            <a:ext cx="5188511" cy="1538883"/>
            <a:chOff x="1339518" y="2644647"/>
            <a:chExt cx="5188511" cy="1538883"/>
          </a:xfrm>
        </p:grpSpPr>
        <p:sp>
          <p:nvSpPr>
            <p:cNvPr id="11" name="矩形 13"/>
            <p:cNvSpPr>
              <a:spLocks noChangeArrowheads="1"/>
            </p:cNvSpPr>
            <p:nvPr/>
          </p:nvSpPr>
          <p:spPr bwMode="auto">
            <a:xfrm>
              <a:off x="1778727" y="2644647"/>
              <a:ext cx="4749302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4000" b="1" i="1" dirty="0">
                  <a:solidFill>
                    <a:srgbClr val="A6A6A6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Segoe UI Black" panose="020B0A02040204020203" pitchFamily="34" charset="0"/>
                </a:rPr>
                <a:t>程序运行可视化</a:t>
              </a:r>
              <a:endParaRPr lang="en-US" altLang="zh-CN" sz="4000" b="1" i="1" dirty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  <a:cs typeface="Segoe UI Black" panose="020B0A02040204020203" pitchFamily="34" charset="0"/>
              </a:endParaRPr>
            </a:p>
            <a:p>
              <a:endParaRPr lang="en-US" altLang="zh-CN" dirty="0" smtClean="0">
                <a:solidFill>
                  <a:srgbClr val="A6A6A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r>
                <a:rPr lang="zh-CN" altLang="en-US" dirty="0" smtClean="0">
                  <a:solidFill>
                    <a:srgbClr val="A6A6A6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程序运行的</a:t>
              </a:r>
              <a:r>
                <a:rPr lang="en-US" altLang="zh-CN" dirty="0" smtClean="0">
                  <a:solidFill>
                    <a:srgbClr val="A6A6A6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4</a:t>
              </a:r>
              <a:r>
                <a:rPr lang="zh-CN" altLang="en-US" dirty="0" smtClean="0">
                  <a:solidFill>
                    <a:srgbClr val="A6A6A6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秒不同阶段显示于</a:t>
              </a:r>
              <a:r>
                <a:rPr lang="en-US" altLang="zh-CN" dirty="0" smtClean="0">
                  <a:solidFill>
                    <a:srgbClr val="A6A6A6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LED</a:t>
              </a:r>
              <a:r>
                <a:rPr lang="zh-CN" altLang="en-US" dirty="0" smtClean="0">
                  <a:solidFill>
                    <a:srgbClr val="A6A6A6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灯上，清楚显示中断流程。</a:t>
              </a:r>
              <a:endParaRPr lang="en-US" altLang="zh-CN" dirty="0" smtClean="0">
                <a:solidFill>
                  <a:srgbClr val="A6A6A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pic>
          <p:nvPicPr>
            <p:cNvPr id="12" name="Picture 12" descr="C:\Users\apple\Desktop\mb\222222222\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518" y="3008374"/>
              <a:ext cx="109537" cy="109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组合 22"/>
          <p:cNvGrpSpPr/>
          <p:nvPr/>
        </p:nvGrpSpPr>
        <p:grpSpPr>
          <a:xfrm>
            <a:off x="670719" y="1501763"/>
            <a:ext cx="4733794" cy="1538883"/>
            <a:chOff x="670719" y="1501763"/>
            <a:chExt cx="4733794" cy="1538883"/>
          </a:xfrm>
        </p:grpSpPr>
        <p:sp>
          <p:nvSpPr>
            <p:cNvPr id="7" name="矩形 13"/>
            <p:cNvSpPr>
              <a:spLocks noChangeArrowheads="1"/>
            </p:cNvSpPr>
            <p:nvPr/>
          </p:nvSpPr>
          <p:spPr bwMode="auto">
            <a:xfrm>
              <a:off x="1109928" y="1501763"/>
              <a:ext cx="429458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4000" b="1" i="1" dirty="0" smtClean="0">
                  <a:solidFill>
                    <a:srgbClr val="A6A6A6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Segoe UI Black" panose="020B0A02040204020203" pitchFamily="34" charset="0"/>
                </a:rPr>
                <a:t>用户设定屏蔽字</a:t>
              </a:r>
              <a:endParaRPr lang="en-US" altLang="zh-CN" sz="4000" b="1" i="1" dirty="0" smtClean="0">
                <a:solidFill>
                  <a:srgbClr val="A6A6A6"/>
                </a:solidFill>
                <a:latin typeface="幼圆" panose="02010509060101010101" pitchFamily="49" charset="-122"/>
                <a:ea typeface="幼圆" panose="02010509060101010101" pitchFamily="49" charset="-122"/>
                <a:cs typeface="Segoe UI Black" panose="020B0A02040204020203" pitchFamily="34" charset="0"/>
              </a:endParaRPr>
            </a:p>
            <a:p>
              <a:endParaRPr lang="en-US" altLang="zh-CN" dirty="0" smtClean="0">
                <a:solidFill>
                  <a:srgbClr val="A6A6A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r>
                <a:rPr lang="zh-CN" altLang="en-US" dirty="0" smtClean="0">
                  <a:solidFill>
                    <a:srgbClr val="A6A6A6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用户可根据需要自己设定每个服务程序的中断字。</a:t>
              </a:r>
              <a:endParaRPr lang="en-US" altLang="zh-CN" i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pic>
          <p:nvPicPr>
            <p:cNvPr id="22" name="Picture 12" descr="C:\Users\apple\Desktop\mb\222222222\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719" y="1837266"/>
              <a:ext cx="117767" cy="109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8526" y="0"/>
            <a:ext cx="1271694" cy="107791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711074" y="246915"/>
            <a:ext cx="160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  <a:latin typeface="Bodoni MT Black" panose="02070A03080606020203" pitchFamily="18" charset="0"/>
                <a:ea typeface="微软雅黑" panose="020B0503020204020204" pitchFamily="34" charset="-122"/>
              </a:rPr>
              <a:t>Multiple Interrupt</a:t>
            </a:r>
          </a:p>
        </p:txBody>
      </p:sp>
    </p:spTree>
    <p:extLst>
      <p:ext uri="{BB962C8B-B14F-4D97-AF65-F5344CB8AC3E}">
        <p14:creationId xmlns:p14="http://schemas.microsoft.com/office/powerpoint/2010/main" val="10164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C:\Users\apple\Desktop\mb\222222222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11" y="3032101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707649" y="1857351"/>
            <a:ext cx="278447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</a:t>
            </a:r>
          </a:p>
          <a:p>
            <a:pPr algn="ctr"/>
            <a:r>
              <a:rPr lang="en-US" altLang="zh-CN" sz="2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400" b="1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LISTENING</a:t>
            </a:r>
            <a:endParaRPr lang="en-US" altLang="zh-CN" sz="2400" b="1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356" y="3032101"/>
            <a:ext cx="1271694" cy="107791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261904" y="3279016"/>
            <a:ext cx="160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  <a:latin typeface="Bodoni MT Black" panose="02070A03080606020203" pitchFamily="18" charset="0"/>
                <a:ea typeface="微软雅黑" panose="020B0503020204020204" pitchFamily="34" charset="-122"/>
              </a:rPr>
              <a:t>Multiple 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</TotalTime>
  <Pages>0</Pages>
  <Words>710</Words>
  <Characters>0</Characters>
  <Application>Microsoft Office PowerPoint</Application>
  <DocSecurity>0</DocSecurity>
  <PresentationFormat>宽屏</PresentationFormat>
  <Lines>0</Lines>
  <Paragraphs>110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方正大标宋简体</vt:lpstr>
      <vt:lpstr>宋体</vt:lpstr>
      <vt:lpstr>微软雅黑</vt:lpstr>
      <vt:lpstr>幼圆</vt:lpstr>
      <vt:lpstr>Arial</vt:lpstr>
      <vt:lpstr>Arial Rounded MT Bold</vt:lpstr>
      <vt:lpstr>Bodoni MT Black</vt:lpstr>
      <vt:lpstr>Calibri</vt:lpstr>
      <vt:lpstr>Calibri Light</vt:lpstr>
      <vt:lpstr>Segoe UI Black</vt:lpstr>
      <vt:lpstr>Segoe UI Emoji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zuazua W</dc:creator>
  <cp:keywords/>
  <dc:description/>
  <cp:lastModifiedBy>Yugung Wong</cp:lastModifiedBy>
  <cp:revision>230</cp:revision>
  <dcterms:created xsi:type="dcterms:W3CDTF">2012-09-21T09:29:31Z</dcterms:created>
  <dcterms:modified xsi:type="dcterms:W3CDTF">2015-06-04T00:13:52Z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