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000000"/>
          </p15:clr>
        </p15:guide>
        <p15:guide id="2" pos="3772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f+oghLnRkOy/Dbzpc5eIy9c8+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0000" autoAdjust="0"/>
  </p:normalViewPr>
  <p:slideViewPr>
    <p:cSldViewPr snapToGrid="0">
      <p:cViewPr varScale="1">
        <p:scale>
          <a:sx n="60" d="100"/>
          <a:sy n="60" d="100"/>
        </p:scale>
        <p:origin x="1522" y="58"/>
      </p:cViewPr>
      <p:guideLst>
        <p:guide orient="horz" pos="2182"/>
        <p:guide pos="3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" name="Google Shape;19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2e4d5bcfd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27" name="Google Shape;227;g82e4d5bcf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 dirty="0">
                <a:solidFill>
                  <a:schemeClr val="dk1"/>
                </a:solidFill>
              </a:rPr>
              <a:t>Poor information process lead to wrong record and privacy disclosure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 dirty="0">
                <a:solidFill>
                  <a:schemeClr val="dk1"/>
                </a:solidFill>
              </a:rPr>
              <a:t>Inadequate management on database maintenance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 dirty="0">
                <a:solidFill>
                  <a:schemeClr val="dk1"/>
                </a:solidFill>
              </a:rPr>
              <a:t>The CFPB's rules shield the company from class-action lawsuits in the event of an accident such as a data breach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 dirty="0">
                <a:solidFill>
                  <a:schemeClr val="dk1"/>
                </a:solidFill>
              </a:rPr>
              <a:t>Customer misunderstanding may create more complaints than companies’ error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lang="en-US" sz="1200" dirty="0">
                <a:solidFill>
                  <a:schemeClr val="dk1"/>
                </a:solidFill>
              </a:rPr>
              <a:t>Consumer Complaint Database only includes complaints submitted to the CFPB, it is unlikely that the database fully reflects a financial institution's own complaint records.</a:t>
            </a:r>
            <a:endParaRPr sz="1200" dirty="0"/>
          </a:p>
        </p:txBody>
      </p:sp>
      <p:sp>
        <p:nvSpPr>
          <p:cNvPr id="243" name="Google Shape;2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2e4d5bcfd_1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 dirty="0">
                <a:solidFill>
                  <a:schemeClr val="dk1"/>
                </a:solidFill>
              </a:rPr>
              <a:t>For example: if  the number of monthly complaint of information errors exceed the indicators, the company will be subject to additional taxes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 dirty="0">
                <a:solidFill>
                  <a:schemeClr val="dk1"/>
                </a:solidFill>
              </a:rPr>
              <a:t>Legislation sets a minimum time interval for a company to maintain a database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 dirty="0">
                <a:solidFill>
                  <a:schemeClr val="dk1"/>
                </a:solidFill>
              </a:rPr>
              <a:t>Amend or repeal the CFPB's special protections that shield companies such as Equifax from class-action lawsuits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 dirty="0">
                <a:solidFill>
                  <a:schemeClr val="dk1"/>
                </a:solidFill>
              </a:rPr>
              <a:t>Better communication with customers may help firms manage consumer expectations as well as reduce complaints. Firms must fully explain the unclear in the contract to consumers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 dirty="0">
                <a:solidFill>
                  <a:schemeClr val="dk1"/>
                </a:solidFill>
              </a:rPr>
              <a:t>Government should consider monitoring firms’ CFPB data and make sure that data is complete and transparent.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57" name="Google Shape;257;g82e4d5bcf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f86159943_6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7f86159943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2e4d5bcfd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g82e4d5bcf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f86159943_5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7f86159943_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f86159943_7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7f86159943_7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86159943_7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7f86159943_7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2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6" name="Google Shape;26;p1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 rot="-900000">
            <a:off x="-785812" y="-1779587"/>
            <a:ext cx="10939461" cy="7556500"/>
          </a:xfrm>
          <a:custGeom>
            <a:avLst/>
            <a:gdLst/>
            <a:ahLst/>
            <a:cxnLst/>
            <a:rect l="l" t="t" r="r" b="b"/>
            <a:pathLst>
              <a:path w="3243492" h="2240066" extrusionOk="0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0" y="660400"/>
            <a:ext cx="10078200" cy="26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8484"/>
              </a:lnSpc>
              <a:spcBef>
                <a:spcPts val="0"/>
              </a:spcBef>
              <a:spcAft>
                <a:spcPts val="0"/>
              </a:spcAft>
              <a:buClr>
                <a:srgbClr val="2E3740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CFPB’s consumer </a:t>
            </a:r>
            <a:endParaRPr sz="6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484"/>
              </a:lnSpc>
              <a:spcBef>
                <a:spcPts val="0"/>
              </a:spcBef>
              <a:spcAft>
                <a:spcPts val="0"/>
              </a:spcAft>
              <a:buClr>
                <a:srgbClr val="2E3740"/>
              </a:buClr>
              <a:buSzPts val="6600"/>
              <a:buFont typeface="Calibri"/>
              <a:buNone/>
            </a:pPr>
            <a:r>
              <a:rPr lang="en-US" sz="66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 complaint database</a:t>
            </a:r>
            <a:endParaRPr sz="66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8484"/>
              </a:lnSpc>
              <a:spcBef>
                <a:spcPts val="0"/>
              </a:spcBef>
              <a:spcAft>
                <a:spcPts val="0"/>
              </a:spcAft>
              <a:buClr>
                <a:srgbClr val="2E3740"/>
              </a:buClr>
              <a:buSzPts val="6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        Analysis reveals valuable insights</a:t>
            </a:r>
            <a:endParaRPr sz="3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/>
        </p:nvSpPr>
        <p:spPr>
          <a:xfrm>
            <a:off x="876300" y="3228975"/>
            <a:ext cx="69711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74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2E3740"/>
                </a:solidFill>
                <a:latin typeface="Calibri"/>
                <a:ea typeface="Calibri"/>
                <a:cs typeface="Calibri"/>
                <a:sym typeface="Calibri"/>
              </a:rPr>
              <a:t>Yuecheng Zhang,  Xixiang Chen, Xinyu Su, </a:t>
            </a:r>
            <a:endParaRPr sz="2000" b="1">
              <a:solidFill>
                <a:srgbClr val="2E37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740"/>
              </a:buClr>
              <a:buSzPts val="2000"/>
              <a:buFont typeface="Calibri"/>
              <a:buNone/>
            </a:pPr>
            <a:r>
              <a:rPr lang="en-US" sz="2000" b="1">
                <a:solidFill>
                  <a:srgbClr val="2E3740"/>
                </a:solidFill>
                <a:latin typeface="Calibri"/>
                <a:ea typeface="Calibri"/>
                <a:cs typeface="Calibri"/>
                <a:sym typeface="Calibri"/>
              </a:rPr>
              <a:t>Zihan Zhao,  Guanting Gai</a:t>
            </a:r>
            <a:endParaRPr/>
          </a:p>
        </p:txBody>
      </p:sp>
      <p:sp>
        <p:nvSpPr>
          <p:cNvPr id="34" name="Google Shape;34;p1"/>
          <p:cNvSpPr txBox="1"/>
          <p:nvPr/>
        </p:nvSpPr>
        <p:spPr>
          <a:xfrm>
            <a:off x="7261225" y="5202237"/>
            <a:ext cx="16414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B7CC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Apr.4</a:t>
            </a:r>
            <a:r>
              <a:rPr lang="en-US" sz="2000" baseline="30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/>
          </a:p>
        </p:txBody>
      </p:sp>
      <p:sp>
        <p:nvSpPr>
          <p:cNvPr id="35" name="Google Shape;35;p1"/>
          <p:cNvSpPr txBox="1"/>
          <p:nvPr/>
        </p:nvSpPr>
        <p:spPr>
          <a:xfrm>
            <a:off x="7261225" y="5543550"/>
            <a:ext cx="25415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B7CC"/>
              </a:buClr>
              <a:buSzPts val="2000"/>
              <a:buFont typeface="Calibri"/>
              <a:buNone/>
            </a:pPr>
            <a:endParaRPr/>
          </a:p>
        </p:txBody>
      </p:sp>
      <p:pic>
        <p:nvPicPr>
          <p:cNvPr id="36" name="Google Shape;36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184" name="Google Shape;184;p11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1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1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1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1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189" name="Google Shape;18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875" y="82525"/>
            <a:ext cx="6651650" cy="665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1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sp>
        <p:nvSpPr>
          <p:cNvPr id="191" name="Google Shape;191;p11"/>
          <p:cNvSpPr txBox="1"/>
          <p:nvPr/>
        </p:nvSpPr>
        <p:spPr>
          <a:xfrm>
            <a:off x="1288075" y="1523225"/>
            <a:ext cx="4700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Company: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b="1" dirty="0">
                <a:solidFill>
                  <a:schemeClr val="dk1"/>
                </a:solidFill>
              </a:rPr>
              <a:t>Equifax, Inc.</a:t>
            </a:r>
            <a:endParaRPr sz="1800" b="1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TransUnion intermediate holdings, Inc.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Experian information solutions, Inc.</a:t>
            </a:r>
            <a:endParaRPr sz="1800" dirty="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</p:txBody>
      </p:sp>
      <p:pic>
        <p:nvPicPr>
          <p:cNvPr id="192" name="Google Shape;19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595364-D62A-DF4C-B456-81425B340CF6}"/>
              </a:ext>
            </a:extLst>
          </p:cNvPr>
          <p:cNvGrpSpPr/>
          <p:nvPr/>
        </p:nvGrpSpPr>
        <p:grpSpPr>
          <a:xfrm>
            <a:off x="2839005" y="733662"/>
            <a:ext cx="8317992" cy="4724163"/>
            <a:chOff x="3175752" y="595550"/>
            <a:chExt cx="8317992" cy="4724163"/>
          </a:xfrm>
        </p:grpSpPr>
        <p:pic>
          <p:nvPicPr>
            <p:cNvPr id="197" name="Google Shape;197;p1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75752" y="595550"/>
              <a:ext cx="8317992" cy="47241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12"/>
            <p:cNvSpPr/>
            <p:nvPr/>
          </p:nvSpPr>
          <p:spPr>
            <a:xfrm>
              <a:off x="4637631" y="595550"/>
              <a:ext cx="504401" cy="491845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2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199" name="Google Shape;199;p12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00" name="Google Shape;200;p12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2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2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2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2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05" name="Google Shape;205;p12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206" name="Google Shape;20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 txBox="1"/>
          <p:nvPr/>
        </p:nvSpPr>
        <p:spPr>
          <a:xfrm>
            <a:off x="1426497" y="5457825"/>
            <a:ext cx="9730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Problem 3: The CFPB's rules shield the company from class-action lawsuits in the event of an accident such as a data breach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214" name="Google Shape;214;p13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15" name="Google Shape;215;p13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13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13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13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19" name="Google Shape;219;p13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220" name="Google Shape;22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6925" y="3621712"/>
            <a:ext cx="9465300" cy="175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2091775" y="1194850"/>
            <a:ext cx="9465300" cy="1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Company’s response to Consumers;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different response to consumers: </a:t>
            </a:r>
            <a:endParaRPr sz="1800" dirty="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in favor of consumers(monetary or non-monetary relief)</a:t>
            </a:r>
            <a:endParaRPr sz="1800" dirty="0">
              <a:solidFill>
                <a:schemeClr val="dk1"/>
              </a:solidFill>
            </a:endParaRPr>
          </a:p>
          <a:p>
            <a:pPr marL="9144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not in favor of consumers(closed with explanation)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more complaints that are not solved in consumers’ favor means complaints may be the result of customer misunderstanding rather than actual mistakes or operational errors by companies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22" name="Google Shape;222;p13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223" name="Google Shape;22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/>
          <p:nvPr/>
        </p:nvSpPr>
        <p:spPr>
          <a:xfrm>
            <a:off x="2015575" y="5157250"/>
            <a:ext cx="9465300" cy="1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Problem 4: Customer misunderstanding may create more complaints than firms’ error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82e4d5bcfd_4_0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230" name="Google Shape;230;g82e4d5bcfd_4_0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231" name="Google Shape;231;g82e4d5bcfd_4_0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2" name="Google Shape;232;g82e4d5bcfd_4_0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3" name="Google Shape;233;g82e4d5bcfd_4_0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4" name="Google Shape;234;g82e4d5bcfd_4_0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35" name="Google Shape;235;g82e4d5bcfd_4_0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36" name="Google Shape;236;g82e4d5bcfd_4_0"/>
          <p:cNvSpPr txBox="1"/>
          <p:nvPr/>
        </p:nvSpPr>
        <p:spPr>
          <a:xfrm>
            <a:off x="2091775" y="1194850"/>
            <a:ext cx="9465300" cy="18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Company Public Response: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Company has responded to the consumer and the CFPB and chooses not to provide a public response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37" name="Google Shape;237;g82e4d5bcfd_4_0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238" name="Google Shape;238;g82e4d5bcfd_4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82e4d5bcfd_4_0"/>
          <p:cNvSpPr txBox="1"/>
          <p:nvPr/>
        </p:nvSpPr>
        <p:spPr>
          <a:xfrm>
            <a:off x="1970825" y="4369725"/>
            <a:ext cx="9583200" cy="16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Problem 5: </a:t>
            </a:r>
            <a:r>
              <a:rPr lang="en-US" sz="1800" dirty="0">
                <a:solidFill>
                  <a:schemeClr val="dk1"/>
                </a:solidFill>
              </a:rPr>
              <a:t>In order to shape its image in the marketplace, a firm may not submit all complaints to CFPB, so the database can’t fully reflects a firm's complaint records. </a:t>
            </a:r>
            <a:endParaRPr sz="1800" dirty="0"/>
          </a:p>
        </p:txBody>
      </p:sp>
      <p:pic>
        <p:nvPicPr>
          <p:cNvPr id="240" name="Google Shape;240;g82e4d5bcfd_4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25" y="2533401"/>
            <a:ext cx="11202077" cy="18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246" name="Google Shape;246;p7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47" name="Google Shape;247;p7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48" name="Google Shape;248;p7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0" name="Google Shape;250;p7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51" name="Google Shape;251;p7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52" name="Google Shape;252;p7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 Suggestions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253" name="Google Shape;2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7"/>
          <p:cNvSpPr txBox="1"/>
          <p:nvPr/>
        </p:nvSpPr>
        <p:spPr>
          <a:xfrm>
            <a:off x="2336775" y="1021100"/>
            <a:ext cx="9465300" cy="3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solidFill>
                  <a:schemeClr val="dk1"/>
                </a:solidFill>
              </a:rPr>
              <a:t>5 Problems:</a:t>
            </a:r>
            <a:endParaRPr sz="3000" b="1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 dirty="0">
                <a:solidFill>
                  <a:schemeClr val="dk1"/>
                </a:solidFill>
              </a:rPr>
              <a:t>Poor information process</a:t>
            </a:r>
            <a:endParaRPr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 dirty="0">
                <a:solidFill>
                  <a:schemeClr val="dk1"/>
                </a:solidFill>
              </a:rPr>
              <a:t>Inadequate database management 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 dirty="0">
                <a:solidFill>
                  <a:schemeClr val="dk1"/>
                </a:solidFill>
              </a:rPr>
              <a:t>Unfair CFPB's rules 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 dirty="0">
                <a:solidFill>
                  <a:schemeClr val="dk1"/>
                </a:solidFill>
              </a:rPr>
              <a:t>Communication problem</a:t>
            </a:r>
            <a:endParaRPr sz="3000" dirty="0">
              <a:solidFill>
                <a:schemeClr val="dk1"/>
              </a:solidFill>
            </a:endParaRPr>
          </a:p>
          <a:p>
            <a:pPr marL="457200" lvl="0" indent="-419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➢"/>
            </a:pPr>
            <a:r>
              <a:rPr lang="en-US" sz="3000" dirty="0">
                <a:solidFill>
                  <a:schemeClr val="dk1"/>
                </a:solidFill>
              </a:rPr>
              <a:t>Data transparency problem </a:t>
            </a:r>
            <a:endParaRPr sz="3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82e4d5bcfd_1_8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260" name="Google Shape;260;g82e4d5bcfd_1_8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261" name="Google Shape;261;g82e4d5bcfd_1_8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g82e4d5bcfd_1_8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63" name="Google Shape;263;g82e4d5bcfd_1_8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64" name="Google Shape;264;g82e4d5bcfd_1_8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g82e4d5bcfd_1_8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66" name="Google Shape;266;g82e4d5bcfd_1_8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 Suggestions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267" name="Google Shape;267;g82e4d5bcfd_1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g82e4d5bcfd_1_8"/>
          <p:cNvSpPr txBox="1"/>
          <p:nvPr/>
        </p:nvSpPr>
        <p:spPr>
          <a:xfrm>
            <a:off x="1000050" y="1101250"/>
            <a:ext cx="10191900" cy="43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Char char="➢"/>
            </a:pPr>
            <a:r>
              <a:rPr lang="en-US" sz="1800" b="1" dirty="0">
                <a:solidFill>
                  <a:srgbClr val="CC0000"/>
                </a:solidFill>
              </a:rPr>
              <a:t>Poor information process</a:t>
            </a:r>
            <a:endParaRPr sz="1800" b="1" dirty="0">
              <a:solidFill>
                <a:srgbClr val="CC0000"/>
              </a:solidFill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Establish a regulatory system and set up indicators and punishment for the company’s information system 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➢"/>
            </a:pPr>
            <a:r>
              <a:rPr lang="en-US" sz="1800" b="1" dirty="0">
                <a:solidFill>
                  <a:srgbClr val="CC0000"/>
                </a:solidFill>
              </a:rPr>
              <a:t>Inadequate database management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Rule the database management frequency and maintenance standard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➢"/>
            </a:pPr>
            <a:r>
              <a:rPr lang="en-US" sz="1800" b="1" dirty="0">
                <a:solidFill>
                  <a:srgbClr val="CC0000"/>
                </a:solidFill>
              </a:rPr>
              <a:t>Unfair CFPB's rules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Amend or repeal the CFPB's special protections that shield companies from class-action lawsuits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➢"/>
            </a:pPr>
            <a:r>
              <a:rPr lang="en-US" sz="1800" b="1" dirty="0">
                <a:solidFill>
                  <a:srgbClr val="CC0000"/>
                </a:solidFill>
              </a:rPr>
              <a:t>Communication problem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Firms must fully explain the unclear in the contract and on the websites to consumers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990000"/>
              </a:buClr>
              <a:buSzPts val="1800"/>
              <a:buChar char="➢"/>
            </a:pPr>
            <a:r>
              <a:rPr lang="en-US" sz="1800" b="1" dirty="0">
                <a:solidFill>
                  <a:srgbClr val="CC0000"/>
                </a:solidFill>
              </a:rPr>
              <a:t>Data transparency problem</a:t>
            </a:r>
            <a:endParaRPr sz="1800" dirty="0">
              <a:solidFill>
                <a:schemeClr val="dk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 dirty="0">
                <a:solidFill>
                  <a:schemeClr val="dk1"/>
                </a:solidFill>
              </a:rPr>
              <a:t>Government should consider monitoring firms’ CFPB data and make sure that data is complete and transparent.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74" name="Google Shape;274;p9"/>
          <p:cNvSpPr txBox="1"/>
          <p:nvPr/>
        </p:nvSpPr>
        <p:spPr>
          <a:xfrm rot="-960000">
            <a:off x="134937" y="95250"/>
            <a:ext cx="2433637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76" name="Google Shape;276;p9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79" name="Google Shape;279;p9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80" name="Google Shape;280;p9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281" name="Google Shape;28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9"/>
          <p:cNvSpPr txBox="1"/>
          <p:nvPr/>
        </p:nvSpPr>
        <p:spPr>
          <a:xfrm>
            <a:off x="1464650" y="2862100"/>
            <a:ext cx="9465300" cy="24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dk1"/>
                </a:solidFill>
              </a:rPr>
              <a:t>QUESTION?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2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288" name="Google Shape;288;p22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22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90" name="Google Shape;290;p22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22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293" name="Google Shape;293;p22"/>
          <p:cNvSpPr/>
          <p:nvPr/>
        </p:nvSpPr>
        <p:spPr>
          <a:xfrm rot="900000" flipH="1">
            <a:off x="2611437" y="-1812925"/>
            <a:ext cx="10942637" cy="7556500"/>
          </a:xfrm>
          <a:custGeom>
            <a:avLst/>
            <a:gdLst/>
            <a:ahLst/>
            <a:cxnLst/>
            <a:rect l="l" t="t" r="r" b="b"/>
            <a:pathLst>
              <a:path w="3243492" h="2240066" extrusionOk="0">
                <a:moveTo>
                  <a:pt x="3243492" y="0"/>
                </a:moveTo>
                <a:lnTo>
                  <a:pt x="3243492" y="1764406"/>
                </a:lnTo>
                <a:lnTo>
                  <a:pt x="2370148" y="1764406"/>
                </a:lnTo>
                <a:lnTo>
                  <a:pt x="2382210" y="2240066"/>
                </a:lnTo>
                <a:lnTo>
                  <a:pt x="1860032" y="1764406"/>
                </a:lnTo>
                <a:lnTo>
                  <a:pt x="0" y="17644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5356225" y="1346200"/>
            <a:ext cx="5675312" cy="1820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277"/>
              </a:lnSpc>
              <a:spcBef>
                <a:spcPts val="0"/>
              </a:spcBef>
              <a:spcAft>
                <a:spcPts val="0"/>
              </a:spcAft>
              <a:buClr>
                <a:srgbClr val="EFE9EB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rgbClr val="EFE9EB"/>
                </a:solidFill>
                <a:latin typeface="Calibri"/>
                <a:ea typeface="Calibri"/>
                <a:cs typeface="Calibri"/>
                <a:sym typeface="Calibri"/>
              </a:rPr>
              <a:t>THANKS FOR LISTENING</a:t>
            </a:r>
            <a:endParaRPr/>
          </a:p>
        </p:txBody>
      </p:sp>
      <p:sp>
        <p:nvSpPr>
          <p:cNvPr id="295" name="Google Shape;295;p22"/>
          <p:cNvSpPr txBox="1"/>
          <p:nvPr/>
        </p:nvSpPr>
        <p:spPr>
          <a:xfrm>
            <a:off x="3705225" y="4986337"/>
            <a:ext cx="163988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B7CC"/>
              </a:buClr>
              <a:buSzPts val="2000"/>
              <a:buFont typeface="Calibri"/>
              <a:buNone/>
            </a:pPr>
            <a:r>
              <a:rPr lang="en-US" sz="2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Apr.4</a:t>
            </a:r>
            <a:r>
              <a:rPr lang="en-US" sz="2000" baseline="30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000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 2020</a:t>
            </a:r>
            <a:endParaRPr/>
          </a:p>
        </p:txBody>
      </p:sp>
      <p:grpSp>
        <p:nvGrpSpPr>
          <p:cNvPr id="296" name="Google Shape;296;p22"/>
          <p:cNvGrpSpPr/>
          <p:nvPr/>
        </p:nvGrpSpPr>
        <p:grpSpPr>
          <a:xfrm>
            <a:off x="9282112" y="2746375"/>
            <a:ext cx="1422400" cy="1406525"/>
            <a:chOff x="0" y="0"/>
            <a:chExt cx="749300" cy="741363"/>
          </a:xfrm>
        </p:grpSpPr>
        <p:sp>
          <p:nvSpPr>
            <p:cNvPr id="297" name="Google Shape;297;p22"/>
            <p:cNvSpPr/>
            <p:nvPr/>
          </p:nvSpPr>
          <p:spPr>
            <a:xfrm>
              <a:off x="355600" y="247650"/>
              <a:ext cx="98425" cy="127000"/>
            </a:xfrm>
            <a:custGeom>
              <a:avLst/>
              <a:gdLst/>
              <a:ahLst/>
              <a:cxnLst/>
              <a:rect l="l" t="t" r="r" b="b"/>
              <a:pathLst>
                <a:path w="26" h="34" extrusionOk="0">
                  <a:moveTo>
                    <a:pt x="14" y="5"/>
                  </a:moveTo>
                  <a:cubicBezTo>
                    <a:pt x="12" y="1"/>
                    <a:pt x="7" y="0"/>
                    <a:pt x="4" y="1"/>
                  </a:cubicBezTo>
                  <a:cubicBezTo>
                    <a:pt x="1" y="3"/>
                    <a:pt x="0" y="7"/>
                    <a:pt x="2" y="11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4" y="32"/>
                    <a:pt x="16" y="34"/>
                    <a:pt x="19" y="34"/>
                  </a:cubicBezTo>
                  <a:cubicBezTo>
                    <a:pt x="20" y="34"/>
                    <a:pt x="21" y="34"/>
                    <a:pt x="22" y="33"/>
                  </a:cubicBezTo>
                  <a:cubicBezTo>
                    <a:pt x="23" y="32"/>
                    <a:pt x="25" y="31"/>
                    <a:pt x="25" y="29"/>
                  </a:cubicBezTo>
                  <a:cubicBezTo>
                    <a:pt x="26" y="27"/>
                    <a:pt x="25" y="25"/>
                    <a:pt x="24" y="23"/>
                  </a:cubicBezTo>
                  <a:lnTo>
                    <a:pt x="14" y="5"/>
                  </a:ln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0" y="0"/>
              <a:ext cx="749300" cy="741363"/>
            </a:xfrm>
            <a:custGeom>
              <a:avLst/>
              <a:gdLst/>
              <a:ahLst/>
              <a:cxnLst/>
              <a:rect l="l" t="t" r="r" b="b"/>
              <a:pathLst>
                <a:path w="200" h="198" extrusionOk="0">
                  <a:moveTo>
                    <a:pt x="189" y="127"/>
                  </a:moveTo>
                  <a:cubicBezTo>
                    <a:pt x="154" y="59"/>
                    <a:pt x="154" y="59"/>
                    <a:pt x="154" y="59"/>
                  </a:cubicBezTo>
                  <a:cubicBezTo>
                    <a:pt x="146" y="45"/>
                    <a:pt x="131" y="36"/>
                    <a:pt x="113" y="36"/>
                  </a:cubicBezTo>
                  <a:cubicBezTo>
                    <a:pt x="106" y="36"/>
                    <a:pt x="98" y="38"/>
                    <a:pt x="91" y="41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3" y="26"/>
                    <a:pt x="72" y="13"/>
                    <a:pt x="54" y="22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4" y="26"/>
                    <a:pt x="44" y="26"/>
                    <a:pt x="44" y="26"/>
                  </a:cubicBezTo>
                  <a:cubicBezTo>
                    <a:pt x="43" y="27"/>
                    <a:pt x="26" y="34"/>
                    <a:pt x="20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9" y="1"/>
                    <a:pt x="6" y="0"/>
                    <a:pt x="4" y="1"/>
                  </a:cubicBezTo>
                  <a:cubicBezTo>
                    <a:pt x="1" y="2"/>
                    <a:pt x="0" y="6"/>
                    <a:pt x="1" y="8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8" y="43"/>
                    <a:pt x="37" y="41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7" y="37"/>
                    <a:pt x="48" y="37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1" y="35"/>
                    <a:pt x="53" y="34"/>
                    <a:pt x="58" y="32"/>
                  </a:cubicBezTo>
                  <a:cubicBezTo>
                    <a:pt x="70" y="26"/>
                    <a:pt x="76" y="35"/>
                    <a:pt x="76" y="37"/>
                  </a:cubicBezTo>
                  <a:cubicBezTo>
                    <a:pt x="81" y="46"/>
                    <a:pt x="81" y="46"/>
                    <a:pt x="81" y="46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60" y="62"/>
                    <a:pt x="52" y="89"/>
                    <a:pt x="64" y="110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03" y="175"/>
                    <a:pt x="103" y="175"/>
                    <a:pt x="103" y="175"/>
                  </a:cubicBezTo>
                  <a:cubicBezTo>
                    <a:pt x="113" y="190"/>
                    <a:pt x="128" y="198"/>
                    <a:pt x="144" y="198"/>
                  </a:cubicBezTo>
                  <a:cubicBezTo>
                    <a:pt x="152" y="198"/>
                    <a:pt x="161" y="196"/>
                    <a:pt x="169" y="191"/>
                  </a:cubicBezTo>
                  <a:cubicBezTo>
                    <a:pt x="192" y="178"/>
                    <a:pt x="200" y="152"/>
                    <a:pt x="189" y="127"/>
                  </a:cubicBezTo>
                  <a:close/>
                  <a:moveTo>
                    <a:pt x="162" y="180"/>
                  </a:moveTo>
                  <a:cubicBezTo>
                    <a:pt x="156" y="183"/>
                    <a:pt x="150" y="184"/>
                    <a:pt x="144" y="184"/>
                  </a:cubicBezTo>
                  <a:cubicBezTo>
                    <a:pt x="132" y="184"/>
                    <a:pt x="122" y="178"/>
                    <a:pt x="115" y="168"/>
                  </a:cubicBezTo>
                  <a:cubicBezTo>
                    <a:pt x="76" y="103"/>
                    <a:pt x="76" y="103"/>
                    <a:pt x="76" y="103"/>
                  </a:cubicBezTo>
                  <a:cubicBezTo>
                    <a:pt x="67" y="87"/>
                    <a:pt x="74" y="66"/>
                    <a:pt x="93" y="56"/>
                  </a:cubicBezTo>
                  <a:cubicBezTo>
                    <a:pt x="99" y="52"/>
                    <a:pt x="106" y="50"/>
                    <a:pt x="113" y="50"/>
                  </a:cubicBezTo>
                  <a:cubicBezTo>
                    <a:pt x="126" y="50"/>
                    <a:pt x="137" y="56"/>
                    <a:pt x="142" y="66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85" y="152"/>
                    <a:pt x="179" y="170"/>
                    <a:pt x="162" y="180"/>
                  </a:cubicBezTo>
                  <a:close/>
                </a:path>
              </a:pathLst>
            </a:custGeom>
            <a:solidFill>
              <a:srgbClr val="EFE9E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299" name="Google Shape;29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42" name="Google Shape;42;p3"/>
          <p:cNvSpPr txBox="1"/>
          <p:nvPr/>
        </p:nvSpPr>
        <p:spPr>
          <a:xfrm rot="-960000">
            <a:off x="134937" y="95250"/>
            <a:ext cx="2433637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        </a:t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44" name="Google Shape;44;p3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3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47" name="Google Shape;47;p3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49" name="Google Shape;49;p3"/>
          <p:cNvSpPr txBox="1"/>
          <p:nvPr/>
        </p:nvSpPr>
        <p:spPr>
          <a:xfrm>
            <a:off x="1997075" y="1987550"/>
            <a:ext cx="833437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B7CC"/>
              </a:buClr>
              <a:buSzPts val="4000"/>
              <a:buFont typeface="Calibri"/>
              <a:buNone/>
            </a:pPr>
            <a:r>
              <a:rPr lang="en-US" sz="4000" b="1" i="1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01.</a:t>
            </a:r>
            <a:endParaRPr/>
          </a:p>
        </p:txBody>
      </p:sp>
      <p:sp>
        <p:nvSpPr>
          <p:cNvPr id="50" name="Google Shape;50;p3"/>
          <p:cNvSpPr txBox="1"/>
          <p:nvPr/>
        </p:nvSpPr>
        <p:spPr>
          <a:xfrm rot="-420000">
            <a:off x="2968625" y="1857375"/>
            <a:ext cx="3819525" cy="476250"/>
          </a:xfrm>
          <a:prstGeom prst="rect">
            <a:avLst/>
          </a:prstGeom>
          <a:solidFill>
            <a:srgbClr val="26B7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Overview:</a:t>
            </a:r>
            <a:endParaRPr/>
          </a:p>
        </p:txBody>
      </p:sp>
      <p:sp>
        <p:nvSpPr>
          <p:cNvPr id="51" name="Google Shape;51;p3"/>
          <p:cNvSpPr txBox="1"/>
          <p:nvPr/>
        </p:nvSpPr>
        <p:spPr>
          <a:xfrm>
            <a:off x="3665522" y="2630475"/>
            <a:ext cx="99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4989"/>
              </a:buClr>
              <a:buSzPts val="4000"/>
              <a:buFont typeface="Calibri"/>
              <a:buNone/>
            </a:pPr>
            <a:r>
              <a:rPr lang="en-US" sz="4000" b="1" i="1">
                <a:solidFill>
                  <a:srgbClr val="ED4989"/>
                </a:solidFill>
                <a:latin typeface="Calibri"/>
                <a:ea typeface="Calibri"/>
                <a:cs typeface="Calibri"/>
                <a:sym typeface="Calibri"/>
              </a:rPr>
              <a:t>02.</a:t>
            </a:r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3084496" y="3606800"/>
            <a:ext cx="1098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B7CC"/>
              </a:buClr>
              <a:buSzPts val="4000"/>
              <a:buFont typeface="Calibri"/>
              <a:buNone/>
            </a:pPr>
            <a:r>
              <a:rPr lang="en-US" sz="4000" b="1" i="1">
                <a:solidFill>
                  <a:srgbClr val="26B7CC"/>
                </a:solidFill>
                <a:latin typeface="Calibri"/>
                <a:ea typeface="Calibri"/>
                <a:cs typeface="Calibri"/>
                <a:sym typeface="Calibri"/>
              </a:rPr>
              <a:t>03.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4457700" y="4375150"/>
            <a:ext cx="9900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D4989"/>
              </a:buClr>
              <a:buSzPts val="4000"/>
              <a:buFont typeface="Calibri"/>
              <a:buNone/>
            </a:pPr>
            <a:r>
              <a:rPr lang="en-US" sz="4000" b="1" i="1">
                <a:solidFill>
                  <a:srgbClr val="ED4989"/>
                </a:solidFill>
                <a:latin typeface="Calibri"/>
                <a:ea typeface="Calibri"/>
                <a:cs typeface="Calibri"/>
                <a:sym typeface="Calibri"/>
              </a:rPr>
              <a:t>04.</a:t>
            </a:r>
            <a:endParaRPr/>
          </a:p>
        </p:txBody>
      </p:sp>
      <p:sp>
        <p:nvSpPr>
          <p:cNvPr id="54" name="Google Shape;54;p3"/>
          <p:cNvSpPr txBox="1"/>
          <p:nvPr/>
        </p:nvSpPr>
        <p:spPr>
          <a:xfrm rot="-419968">
            <a:off x="4667073" y="2451956"/>
            <a:ext cx="4670105" cy="476332"/>
          </a:xfrm>
          <a:prstGeom prst="rect">
            <a:avLst/>
          </a:prstGeom>
          <a:solidFill>
            <a:srgbClr val="ED4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</a:pPr>
            <a:r>
              <a:rPr lang="en-US" sz="2400" b="1" i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 rot="-420036">
            <a:off x="4044973" y="3279738"/>
            <a:ext cx="6237300" cy="474545"/>
          </a:xfrm>
          <a:prstGeom prst="rect">
            <a:avLst/>
          </a:prstGeom>
          <a:solidFill>
            <a:srgbClr val="26B7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S PGothic"/>
              <a:buNone/>
            </a:pPr>
            <a:r>
              <a:rPr lang="en-US" sz="2400" b="1" i="1">
                <a:solidFill>
                  <a:schemeClr val="lt1"/>
                </a:solidFill>
                <a:latin typeface="MS PGothic"/>
                <a:ea typeface="MS PGothic"/>
                <a:cs typeface="MS PGothic"/>
                <a:sym typeface="MS PGothic"/>
              </a:rPr>
              <a:t>Specific Suggestions</a:t>
            </a:r>
            <a:endParaRPr/>
          </a:p>
        </p:txBody>
      </p:sp>
      <p:sp>
        <p:nvSpPr>
          <p:cNvPr id="56" name="Google Shape;56;p3"/>
          <p:cNvSpPr txBox="1"/>
          <p:nvPr/>
        </p:nvSpPr>
        <p:spPr>
          <a:xfrm rot="-420117">
            <a:off x="5438696" y="4143316"/>
            <a:ext cx="4382988" cy="476332"/>
          </a:xfrm>
          <a:prstGeom prst="rect">
            <a:avLst/>
          </a:prstGeom>
          <a:solidFill>
            <a:srgbClr val="ED4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S PGothic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/>
          </a:p>
        </p:txBody>
      </p:sp>
      <p:sp>
        <p:nvSpPr>
          <p:cNvPr id="57" name="Google Shape;57;p3"/>
          <p:cNvSpPr/>
          <p:nvPr/>
        </p:nvSpPr>
        <p:spPr>
          <a:xfrm rot="10377537">
            <a:off x="9529771" y="4365770"/>
            <a:ext cx="203132" cy="203132"/>
          </a:xfrm>
          <a:prstGeom prst="rtTriangle">
            <a:avLst/>
          </a:prstGeom>
          <a:solidFill>
            <a:srgbClr val="ED4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8" name="Google Shape;58;p3"/>
          <p:cNvSpPr/>
          <p:nvPr/>
        </p:nvSpPr>
        <p:spPr>
          <a:xfrm rot="10379479">
            <a:off x="9934514" y="3381467"/>
            <a:ext cx="201606" cy="203132"/>
          </a:xfrm>
          <a:prstGeom prst="rtTriangle">
            <a:avLst/>
          </a:prstGeom>
          <a:solidFill>
            <a:srgbClr val="26B7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9" name="Google Shape;59;p3"/>
          <p:cNvSpPr/>
          <p:nvPr/>
        </p:nvSpPr>
        <p:spPr>
          <a:xfrm rot="10377537">
            <a:off x="8547109" y="2705245"/>
            <a:ext cx="203132" cy="203132"/>
          </a:xfrm>
          <a:prstGeom prst="rtTriangle">
            <a:avLst/>
          </a:prstGeom>
          <a:solidFill>
            <a:srgbClr val="ED498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0" name="Google Shape;60;p3"/>
          <p:cNvSpPr/>
          <p:nvPr/>
        </p:nvSpPr>
        <p:spPr>
          <a:xfrm rot="10380000">
            <a:off x="6467475" y="2105025"/>
            <a:ext cx="201612" cy="201612"/>
          </a:xfrm>
          <a:prstGeom prst="rtTriangle">
            <a:avLst/>
          </a:prstGeom>
          <a:solidFill>
            <a:srgbClr val="26B7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1" name="Google Shape;61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f86159943_6_3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g7f86159943_6_3"/>
          <p:cNvSpPr txBox="1"/>
          <p:nvPr/>
        </p:nvSpPr>
        <p:spPr>
          <a:xfrm rot="-959983">
            <a:off x="134940" y="95248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</a:t>
            </a:r>
            <a:endParaRPr/>
          </a:p>
        </p:txBody>
      </p:sp>
      <p:grpSp>
        <p:nvGrpSpPr>
          <p:cNvPr id="68" name="Google Shape;68;g7f86159943_6_3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69" name="Google Shape;69;g7f86159943_6_3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g7f86159943_6_3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g7f86159943_6_3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g7f86159943_6_3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g7f86159943_6_3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74" name="Google Shape;74;g7f86159943_6_3"/>
          <p:cNvSpPr txBox="1"/>
          <p:nvPr/>
        </p:nvSpPr>
        <p:spPr>
          <a:xfrm>
            <a:off x="304800" y="442925"/>
            <a:ext cx="22098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sp>
        <p:nvSpPr>
          <p:cNvPr id="75" name="Google Shape;75;g7f86159943_6_3"/>
          <p:cNvSpPr txBox="1"/>
          <p:nvPr/>
        </p:nvSpPr>
        <p:spPr>
          <a:xfrm>
            <a:off x="720175" y="1271050"/>
            <a:ext cx="7898700" cy="1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Data Description: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Dataset with 1,548,394 rows and 18 columns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18 products (repeated), 77 sub-products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issues, sub-issues, company, etc.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g7f86159943_6_3"/>
          <p:cNvSpPr txBox="1"/>
          <p:nvPr/>
        </p:nvSpPr>
        <p:spPr>
          <a:xfrm>
            <a:off x="6478325" y="1370825"/>
            <a:ext cx="7898700" cy="14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Data Clean: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Combine and re-organize by Product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9 products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Time range from 04/2017 to 03/2020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7" name="Google Shape;77;g7f86159943_6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7f86159943_6_3"/>
          <p:cNvSpPr/>
          <p:nvPr/>
        </p:nvSpPr>
        <p:spPr>
          <a:xfrm>
            <a:off x="5408426" y="3780400"/>
            <a:ext cx="1127700" cy="55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g7f86159943_6_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0500" y="2624525"/>
            <a:ext cx="4372925" cy="404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7f86159943_6_3"/>
          <p:cNvSpPr/>
          <p:nvPr/>
        </p:nvSpPr>
        <p:spPr>
          <a:xfrm>
            <a:off x="842708" y="3466699"/>
            <a:ext cx="4328400" cy="411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f86159943_6_3"/>
          <p:cNvSpPr/>
          <p:nvPr/>
        </p:nvSpPr>
        <p:spPr>
          <a:xfrm>
            <a:off x="820500" y="4734748"/>
            <a:ext cx="4328400" cy="20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7f86159943_6_3"/>
          <p:cNvSpPr/>
          <p:nvPr/>
        </p:nvSpPr>
        <p:spPr>
          <a:xfrm>
            <a:off x="842708" y="5567148"/>
            <a:ext cx="4328400" cy="1027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7f86159943_6_3"/>
          <p:cNvSpPr/>
          <p:nvPr/>
        </p:nvSpPr>
        <p:spPr>
          <a:xfrm>
            <a:off x="820500" y="4324099"/>
            <a:ext cx="4328400" cy="201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g7f86159943_6_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8526" y="2973900"/>
            <a:ext cx="3790950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90" name="Google Shape;90;p5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</p:txBody>
      </p:sp>
      <p:grpSp>
        <p:nvGrpSpPr>
          <p:cNvPr id="91" name="Google Shape;91;p5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92" name="Google Shape;92;p5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5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5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5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97" name="Google Shape;97;p5"/>
          <p:cNvSpPr txBox="1"/>
          <p:nvPr/>
        </p:nvSpPr>
        <p:spPr>
          <a:xfrm>
            <a:off x="304800" y="442925"/>
            <a:ext cx="22098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pic>
        <p:nvPicPr>
          <p:cNvPr id="98" name="Google Shape;98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27425" y="1157850"/>
            <a:ext cx="8721225" cy="454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2e4d5bcfd_0_42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g82e4d5bcfd_0_42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</p:txBody>
      </p:sp>
      <p:grpSp>
        <p:nvGrpSpPr>
          <p:cNvPr id="106" name="Google Shape;106;g82e4d5bcfd_0_42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107" name="Google Shape;107;g82e4d5bcfd_0_42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g82e4d5bcfd_0_42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g82e4d5bcfd_0_42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g82e4d5bcfd_0_42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g82e4d5bcfd_0_42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112" name="Google Shape;112;g82e4d5bcfd_0_42"/>
          <p:cNvPicPr preferRelativeResize="0"/>
          <p:nvPr/>
        </p:nvPicPr>
        <p:blipFill rotWithShape="1">
          <a:blip r:embed="rId4">
            <a:alphaModFix/>
          </a:blip>
          <a:srcRect b="50089"/>
          <a:stretch/>
        </p:blipFill>
        <p:spPr>
          <a:xfrm>
            <a:off x="1194588" y="1651274"/>
            <a:ext cx="9955213" cy="43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82e4d5bcfd_0_42"/>
          <p:cNvSpPr txBox="1"/>
          <p:nvPr/>
        </p:nvSpPr>
        <p:spPr>
          <a:xfrm>
            <a:off x="304800" y="442925"/>
            <a:ext cx="22098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/>
          </a:p>
        </p:txBody>
      </p:sp>
      <p:sp>
        <p:nvSpPr>
          <p:cNvPr id="114" name="Google Shape;114;g82e4d5bcfd_0_42"/>
          <p:cNvSpPr txBox="1"/>
          <p:nvPr/>
        </p:nvSpPr>
        <p:spPr>
          <a:xfrm>
            <a:off x="4419075" y="1015825"/>
            <a:ext cx="3345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Top 5 Products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15" name="Google Shape;115;g82e4d5bcfd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86159943_5_6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21" name="Google Shape;121;g7f86159943_5_6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grpSp>
        <p:nvGrpSpPr>
          <p:cNvPr id="122" name="Google Shape;122;g7f86159943_5_6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123" name="Google Shape;123;g7f86159943_5_6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g7f86159943_5_6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g7f86159943_5_6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g7f86159943_5_6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g7f86159943_5_6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sp>
        <p:nvSpPr>
          <p:cNvPr id="128" name="Google Shape;128;g7f86159943_5_6"/>
          <p:cNvSpPr txBox="1"/>
          <p:nvPr/>
        </p:nvSpPr>
        <p:spPr>
          <a:xfrm>
            <a:off x="5181075" y="863425"/>
            <a:ext cx="3345000" cy="5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Word Cloud</a:t>
            </a:r>
            <a:endParaRPr sz="18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29" name="Google Shape;129;g7f86159943_5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9812" y="1492530"/>
            <a:ext cx="7196474" cy="431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7f86159943_5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86159943_7_1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136" name="Google Shape;136;g7f86159943_7_1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137" name="Google Shape;137;g7f86159943_7_1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g7f86159943_7_1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g7f86159943_7_1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g7f86159943_7_1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g7f86159943_7_1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142" name="Google Shape;142;g7f86159943_7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625" y="2634175"/>
            <a:ext cx="6062850" cy="180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7f86159943_7_1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sp>
        <p:nvSpPr>
          <p:cNvPr id="144" name="Google Shape;144;g7f86159943_7_1"/>
          <p:cNvSpPr txBox="1"/>
          <p:nvPr/>
        </p:nvSpPr>
        <p:spPr>
          <a:xfrm>
            <a:off x="2653625" y="1004175"/>
            <a:ext cx="79557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</a:rPr>
              <a:t>Sub-product:</a:t>
            </a:r>
            <a:endParaRPr sz="1800" b="1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>
                <a:solidFill>
                  <a:schemeClr val="dk1"/>
                </a:solidFill>
              </a:rPr>
              <a:t>Almost all sub-products in  </a:t>
            </a:r>
            <a:r>
              <a:rPr lang="en-US" sz="1800" b="1">
                <a:solidFill>
                  <a:schemeClr val="dk1"/>
                </a:solidFill>
              </a:rPr>
              <a:t>creditRpt</a:t>
            </a:r>
            <a:r>
              <a:rPr lang="en-US" sz="1800">
                <a:solidFill>
                  <a:schemeClr val="dk1"/>
                </a:solidFill>
              </a:rPr>
              <a:t> are credit reporting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45" name="Google Shape;145;g7f86159943_7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f86159943_7_24"/>
          <p:cNvSpPr txBox="1"/>
          <p:nvPr/>
        </p:nvSpPr>
        <p:spPr>
          <a:xfrm rot="-900025">
            <a:off x="-668322" y="-923943"/>
            <a:ext cx="6434047" cy="168741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pSp>
        <p:nvGrpSpPr>
          <p:cNvPr id="151" name="Google Shape;151;g7f86159943_7_24"/>
          <p:cNvGrpSpPr/>
          <p:nvPr/>
        </p:nvGrpSpPr>
        <p:grpSpPr>
          <a:xfrm>
            <a:off x="0" y="6734175"/>
            <a:ext cx="12191405" cy="138158"/>
            <a:chOff x="0" y="0"/>
            <a:chExt cx="12231770" cy="334200"/>
          </a:xfrm>
        </p:grpSpPr>
        <p:sp>
          <p:nvSpPr>
            <p:cNvPr id="152" name="Google Shape;152;g7f86159943_7_24"/>
            <p:cNvSpPr txBox="1"/>
            <p:nvPr/>
          </p:nvSpPr>
          <p:spPr>
            <a:xfrm>
              <a:off x="0" y="0"/>
              <a:ext cx="2452800" cy="334200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g7f86159943_7_24"/>
            <p:cNvSpPr txBox="1"/>
            <p:nvPr/>
          </p:nvSpPr>
          <p:spPr>
            <a:xfrm>
              <a:off x="2452914" y="0"/>
              <a:ext cx="2452800" cy="334200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g7f86159943_7_24"/>
            <p:cNvSpPr txBox="1"/>
            <p:nvPr/>
          </p:nvSpPr>
          <p:spPr>
            <a:xfrm>
              <a:off x="4905828" y="0"/>
              <a:ext cx="2452800" cy="334200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g7f86159943_7_24"/>
            <p:cNvSpPr txBox="1"/>
            <p:nvPr/>
          </p:nvSpPr>
          <p:spPr>
            <a:xfrm>
              <a:off x="7342399" y="0"/>
              <a:ext cx="2452800" cy="334200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g7f86159943_7_24"/>
            <p:cNvSpPr txBox="1"/>
            <p:nvPr/>
          </p:nvSpPr>
          <p:spPr>
            <a:xfrm>
              <a:off x="9778970" y="0"/>
              <a:ext cx="2452800" cy="334200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157" name="Google Shape;157;g7f86159943_7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00" y="2654188"/>
            <a:ext cx="11887199" cy="192427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7f86159943_7_24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sp>
        <p:nvSpPr>
          <p:cNvPr id="159" name="Google Shape;159;g7f86159943_7_24"/>
          <p:cNvSpPr txBox="1"/>
          <p:nvPr/>
        </p:nvSpPr>
        <p:spPr>
          <a:xfrm>
            <a:off x="2722475" y="1008775"/>
            <a:ext cx="79557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Issues:</a:t>
            </a:r>
            <a:endParaRPr sz="1800"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Incorrect information on your report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-US" sz="1800" dirty="0">
                <a:solidFill>
                  <a:schemeClr val="dk1"/>
                </a:solidFill>
              </a:rPr>
              <a:t>Problem with a credit company’s investigation into an existing problem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60" name="Google Shape;160;g7f86159943_7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6"/>
          <p:cNvGrpSpPr/>
          <p:nvPr/>
        </p:nvGrpSpPr>
        <p:grpSpPr>
          <a:xfrm>
            <a:off x="0" y="6734175"/>
            <a:ext cx="12192000" cy="138112"/>
            <a:chOff x="0" y="0"/>
            <a:chExt cx="12231884" cy="334101"/>
          </a:xfrm>
        </p:grpSpPr>
        <p:sp>
          <p:nvSpPr>
            <p:cNvPr id="166" name="Google Shape;166;p6"/>
            <p:cNvSpPr txBox="1"/>
            <p:nvPr/>
          </p:nvSpPr>
          <p:spPr>
            <a:xfrm>
              <a:off x="0" y="0"/>
              <a:ext cx="2452914" cy="334101"/>
            </a:xfrm>
            <a:prstGeom prst="rect">
              <a:avLst/>
            </a:prstGeom>
            <a:solidFill>
              <a:srgbClr val="F6C6D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6"/>
            <p:cNvSpPr txBox="1"/>
            <p:nvPr/>
          </p:nvSpPr>
          <p:spPr>
            <a:xfrm>
              <a:off x="2452914" y="0"/>
              <a:ext cx="2452914" cy="334101"/>
            </a:xfrm>
            <a:prstGeom prst="rect">
              <a:avLst/>
            </a:prstGeom>
            <a:solidFill>
              <a:srgbClr val="2E37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4905828" y="0"/>
              <a:ext cx="2452914" cy="334101"/>
            </a:xfrm>
            <a:prstGeom prst="rect">
              <a:avLst/>
            </a:prstGeom>
            <a:solidFill>
              <a:srgbClr val="0A6A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6"/>
            <p:cNvSpPr txBox="1"/>
            <p:nvPr/>
          </p:nvSpPr>
          <p:spPr>
            <a:xfrm>
              <a:off x="7342399" y="0"/>
              <a:ext cx="2452914" cy="334101"/>
            </a:xfrm>
            <a:prstGeom prst="rect">
              <a:avLst/>
            </a:prstGeom>
            <a:solidFill>
              <a:srgbClr val="26B7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9778970" y="0"/>
              <a:ext cx="2452914" cy="334101"/>
            </a:xfrm>
            <a:prstGeom prst="rect">
              <a:avLst/>
            </a:prstGeom>
            <a:solidFill>
              <a:srgbClr val="ED49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</a:endParaRPr>
            </a:p>
          </p:txBody>
        </p:sp>
      </p:grpSp>
      <p:pic>
        <p:nvPicPr>
          <p:cNvPr id="171" name="Google Shape;17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25" y="4419600"/>
            <a:ext cx="11312326" cy="178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6"/>
          <p:cNvSpPr txBox="1"/>
          <p:nvPr/>
        </p:nvSpPr>
        <p:spPr>
          <a:xfrm rot="-900000">
            <a:off x="-668337" y="-923925"/>
            <a:ext cx="6434137" cy="168751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73" name="Google Shape;173;p6"/>
          <p:cNvSpPr txBox="1"/>
          <p:nvPr/>
        </p:nvSpPr>
        <p:spPr>
          <a:xfrm rot="-959983">
            <a:off x="134940" y="-57152"/>
            <a:ext cx="2433673" cy="9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400" b="1" i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Visualization and Observation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</a:t>
            </a:r>
            <a:endParaRPr/>
          </a:p>
        </p:txBody>
      </p:sp>
      <p:pic>
        <p:nvPicPr>
          <p:cNvPr id="174" name="Google Shape;174;p6"/>
          <p:cNvPicPr preferRelativeResize="0"/>
          <p:nvPr/>
        </p:nvPicPr>
        <p:blipFill rotWithShape="1">
          <a:blip r:embed="rId5">
            <a:alphaModFix/>
          </a:blip>
          <a:srcRect l="5784"/>
          <a:stretch/>
        </p:blipFill>
        <p:spPr>
          <a:xfrm>
            <a:off x="1351776" y="1718467"/>
            <a:ext cx="10063099" cy="23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 txBox="1"/>
          <p:nvPr/>
        </p:nvSpPr>
        <p:spPr>
          <a:xfrm>
            <a:off x="2606825" y="668450"/>
            <a:ext cx="97305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Sub-issues of incorrect information on your report</a:t>
            </a: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Problem 1: Poor information process lead to wrong record and privacy disclosure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</a:rPr>
              <a:t>Problem 2: Inadequate management on database maintenance 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76" name="Google Shape;176;p6"/>
          <p:cNvSpPr txBox="1"/>
          <p:nvPr/>
        </p:nvSpPr>
        <p:spPr>
          <a:xfrm>
            <a:off x="2606825" y="3932475"/>
            <a:ext cx="95847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</a:rPr>
              <a:t>Sub-issues of Problem with a credit company’s investigation into an existing problem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24950" y="6086475"/>
            <a:ext cx="306705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5B9BD5"/>
      </a:accent4>
      <a:accent5>
        <a:srgbClr val="ED7D31"/>
      </a:accent5>
      <a:accent6>
        <a:srgbClr val="FFFFFF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674</Words>
  <Application>Microsoft Office PowerPoint</Application>
  <PresentationFormat>Widescreen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MS PGothic</vt:lpstr>
      <vt:lpstr>Arial</vt:lpstr>
      <vt:lpstr>Calibri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yellownancy</dc:creator>
  <cp:lastModifiedBy>c xx</cp:lastModifiedBy>
  <cp:revision>5</cp:revision>
  <dcterms:created xsi:type="dcterms:W3CDTF">2014-03-27T05:02:00Z</dcterms:created>
  <dcterms:modified xsi:type="dcterms:W3CDTF">2020-04-05T23:26:04Z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2052-9.1.0.4518</vt:lpwstr>
  </property>
</Properties>
</file>