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313" r:id="rId5"/>
    <p:sldId id="284" r:id="rId6"/>
    <p:sldId id="723" r:id="rId7"/>
    <p:sldId id="320" r:id="rId8"/>
    <p:sldId id="288" r:id="rId9"/>
    <p:sldId id="749" r:id="rId10"/>
    <p:sldId id="654" r:id="rId11"/>
    <p:sldId id="642" r:id="rId12"/>
    <p:sldId id="738" r:id="rId13"/>
    <p:sldId id="716" r:id="rId14"/>
    <p:sldId id="750" r:id="rId15"/>
    <p:sldId id="724" r:id="rId16"/>
    <p:sldId id="725" r:id="rId17"/>
    <p:sldId id="323" r:id="rId18"/>
    <p:sldId id="425" r:id="rId19"/>
    <p:sldId id="751" r:id="rId20"/>
    <p:sldId id="717" r:id="rId21"/>
    <p:sldId id="726" r:id="rId22"/>
    <p:sldId id="329" r:id="rId23"/>
    <p:sldId id="301" r:id="rId24"/>
    <p:sldId id="311" r:id="rId25"/>
  </p:sldIdLst>
  <p:sldSz cx="9144000" cy="5143500" type="screen16x9"/>
  <p:notesSz cx="6858000" cy="9144000"/>
  <p:custDataLst>
    <p:tags r:id="rId29"/>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10" userDrawn="1">
          <p15:clr>
            <a:srgbClr val="A4A3A4"/>
          </p15:clr>
        </p15:guide>
        <p15:guide id="2" orient="horz" pos="980" userDrawn="1">
          <p15:clr>
            <a:srgbClr val="A4A3A4"/>
          </p15:clr>
        </p15:guide>
        <p15:guide id="3" pos="3899" userDrawn="1">
          <p15:clr>
            <a:srgbClr val="A4A3A4"/>
          </p15:clr>
        </p15:guide>
        <p15:guide id="4" pos="20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9" d="100"/>
          <a:sy n="119" d="100"/>
        </p:scale>
        <p:origin x="786" y="96"/>
      </p:cViewPr>
      <p:guideLst>
        <p:guide orient="horz" pos="2310"/>
        <p:guide orient="horz" pos="980"/>
        <p:guide pos="3899"/>
        <p:guide pos="2064"/>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36.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3.png"/><Relationship Id="rId10" Type="http://schemas.openxmlformats.org/officeDocument/2006/relationships/notesSlide" Target="../notesSlides/notesSlide10.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3.png"/><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3.png"/><Relationship Id="rId10" Type="http://schemas.openxmlformats.org/officeDocument/2006/relationships/notesSlide" Target="../notesSlides/notesSlide12.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3.png"/><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image" Target="../media/image3.png"/><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3.png"/><Relationship Id="rId10" Type="http://schemas.openxmlformats.org/officeDocument/2006/relationships/notesSlide" Target="../notesSlides/notesSlide9.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5"/>
          <p:cNvSpPr>
            <a:spLocks noChangeArrowheads="1"/>
          </p:cNvSpPr>
          <p:nvPr/>
        </p:nvSpPr>
        <p:spPr bwMode="auto">
          <a:xfrm>
            <a:off x="2007032" y="4278075"/>
            <a:ext cx="5086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200" dirty="0">
                <a:solidFill>
                  <a:schemeClr val="accent1"/>
                </a:solidFill>
                <a:ea typeface="微软雅黑" panose="020B0503020204020204" pitchFamily="34" charset="-122"/>
                <a:sym typeface="Arial" panose="020B0604020202020204" pitchFamily="34" charset="0"/>
              </a:rPr>
              <a:t>汇报人：周智浩</a:t>
            </a:r>
            <a:r>
              <a:rPr lang="en-US" altLang="zh-CN" sz="1200" dirty="0">
                <a:solidFill>
                  <a:schemeClr val="accent1"/>
                </a:solidFill>
                <a:ea typeface="微软雅黑" panose="020B0503020204020204" pitchFamily="34" charset="-122"/>
                <a:sym typeface="Arial" panose="020B0604020202020204" pitchFamily="34" charset="0"/>
              </a:rPr>
              <a:t>    </a:t>
            </a:r>
            <a:r>
              <a:rPr lang="zh-CN" altLang="en-US" sz="1200" dirty="0">
                <a:solidFill>
                  <a:schemeClr val="accent1"/>
                </a:solidFill>
                <a:ea typeface="微软雅黑" panose="020B0503020204020204" pitchFamily="34" charset="-122"/>
                <a:sym typeface="Arial" panose="020B0604020202020204" pitchFamily="34" charset="0"/>
              </a:rPr>
              <a:t>指导老师：叶</a:t>
            </a:r>
            <a:r>
              <a:rPr lang="zh-CN" altLang="en-US" sz="1200" dirty="0">
                <a:solidFill>
                  <a:schemeClr val="accent1"/>
                </a:solidFill>
                <a:ea typeface="微软雅黑" panose="020B0503020204020204" pitchFamily="34" charset="-122"/>
                <a:sym typeface="Arial" panose="020B0604020202020204" pitchFamily="34" charset="0"/>
              </a:rPr>
              <a:t>韫</a:t>
            </a:r>
            <a:endParaRPr lang="zh-CN" altLang="en-US" sz="1200" dirty="0">
              <a:solidFill>
                <a:schemeClr val="accent1"/>
              </a:solidFill>
              <a:ea typeface="微软雅黑" panose="020B0503020204020204" pitchFamily="34" charset="-122"/>
              <a:sym typeface="Arial" panose="020B0604020202020204" pitchFamily="34" charset="0"/>
            </a:endParaRPr>
          </a:p>
          <a:p>
            <a:pPr algn="ctr">
              <a:lnSpc>
                <a:spcPct val="150000"/>
              </a:lnSpc>
            </a:pPr>
            <a:r>
              <a:rPr lang="zh-CN" altLang="en-US" sz="1200" dirty="0">
                <a:solidFill>
                  <a:schemeClr val="accent1"/>
                </a:solidFill>
                <a:ea typeface="微软雅黑" panose="020B0503020204020204" pitchFamily="34" charset="-122"/>
                <a:sym typeface="Arial" panose="020B0604020202020204" pitchFamily="34" charset="0"/>
              </a:rPr>
              <a:t>学校</a:t>
            </a:r>
            <a:r>
              <a:rPr lang="en-US" altLang="zh-CN" sz="1200" dirty="0">
                <a:solidFill>
                  <a:schemeClr val="accent1"/>
                </a:solidFill>
                <a:ea typeface="微软雅黑" panose="020B0503020204020204" pitchFamily="34" charset="-122"/>
                <a:sym typeface="Arial" panose="020B0604020202020204" pitchFamily="34" charset="0"/>
              </a:rPr>
              <a:t>:</a:t>
            </a:r>
            <a:r>
              <a:rPr lang="zh-CN" altLang="en-US" sz="1200" dirty="0">
                <a:solidFill>
                  <a:schemeClr val="accent1"/>
                </a:solidFill>
                <a:ea typeface="微软雅黑" panose="020B0503020204020204" pitchFamily="34" charset="-122"/>
                <a:sym typeface="Arial" panose="020B0604020202020204" pitchFamily="34" charset="0"/>
              </a:rPr>
              <a:t>宁波大学    学院</a:t>
            </a:r>
            <a:r>
              <a:rPr lang="en-US" altLang="zh-CN" sz="1200" dirty="0">
                <a:solidFill>
                  <a:schemeClr val="accent1"/>
                </a:solidFill>
                <a:ea typeface="微软雅黑" panose="020B0503020204020204" pitchFamily="34" charset="-122"/>
                <a:sym typeface="Arial" panose="020B0604020202020204" pitchFamily="34" charset="0"/>
              </a:rPr>
              <a:t>:</a:t>
            </a:r>
            <a:r>
              <a:rPr lang="zh-CN" altLang="en-US" sz="1200" dirty="0">
                <a:solidFill>
                  <a:schemeClr val="accent1"/>
                </a:solidFill>
                <a:ea typeface="微软雅黑" panose="020B0503020204020204" pitchFamily="34" charset="-122"/>
                <a:sym typeface="Arial" panose="020B0604020202020204" pitchFamily="34" charset="0"/>
              </a:rPr>
              <a:t>海运学院      专业</a:t>
            </a:r>
            <a:r>
              <a:rPr lang="en-US" altLang="zh-CN" sz="1200" dirty="0">
                <a:solidFill>
                  <a:schemeClr val="accent1"/>
                </a:solidFill>
                <a:ea typeface="微软雅黑" panose="020B0503020204020204" pitchFamily="34" charset="-122"/>
                <a:sym typeface="Arial" panose="020B0604020202020204" pitchFamily="34" charset="0"/>
              </a:rPr>
              <a:t>:</a:t>
            </a:r>
            <a:r>
              <a:rPr lang="zh-CN" altLang="en-US" sz="1200" dirty="0">
                <a:solidFill>
                  <a:schemeClr val="accent1"/>
                </a:solidFill>
                <a:ea typeface="微软雅黑" panose="020B0503020204020204" pitchFamily="34" charset="-122"/>
                <a:sym typeface="Arial" panose="020B0604020202020204" pitchFamily="34" charset="0"/>
              </a:rPr>
              <a:t>交通运输</a:t>
            </a:r>
            <a:endParaRPr lang="zh-CN" altLang="en-US" sz="1200" dirty="0">
              <a:solidFill>
                <a:schemeClr val="accent1"/>
              </a:solidFill>
              <a:ea typeface="微软雅黑" panose="020B0503020204020204" pitchFamily="34" charset="-122"/>
              <a:sym typeface="Arial" panose="020B0604020202020204" pitchFamily="34" charset="0"/>
            </a:endParaRPr>
          </a:p>
        </p:txBody>
      </p:sp>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902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0269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4208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5900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1687"/>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32510" y="2256790"/>
            <a:ext cx="7306310" cy="1873250"/>
            <a:chOff x="903371" y="249943"/>
            <a:chExt cx="2831223" cy="790795"/>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060" y="280851"/>
              <a:ext cx="2737964" cy="759887"/>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3" name="矩形 42"/>
          <p:cNvSpPr/>
          <p:nvPr/>
        </p:nvSpPr>
        <p:spPr>
          <a:xfrm>
            <a:off x="1202690" y="2443480"/>
            <a:ext cx="6987540" cy="1198880"/>
          </a:xfrm>
          <a:prstGeom prst="rect">
            <a:avLst/>
          </a:prstGeom>
        </p:spPr>
        <p:txBody>
          <a:bodyPr wrap="square">
            <a:spAutoFit/>
          </a:bodyPr>
          <a:lstStyle/>
          <a:p>
            <a:pPr marL="0" lvl="0" indent="0" algn="ctr" eaLnBrk="1" latinLnBrk="0" hangingPunct="1">
              <a:lnSpc>
                <a:spcPct val="150000"/>
              </a:lnSpc>
            </a:pPr>
            <a:r>
              <a:rPr lang="zh-CN" altLang="en-US" sz="1600" b="1" dirty="0">
                <a:solidFill>
                  <a:schemeClr val="accent1"/>
                </a:solidFill>
                <a:ea typeface="微软雅黑" panose="020B0503020204020204" pitchFamily="34" charset="-122"/>
                <a:sym typeface="Arial" panose="020B0604020202020204" pitchFamily="34" charset="0"/>
              </a:rPr>
              <a:t>Social Physics Informed Diffusion Model for Crowd Simulation</a:t>
            </a:r>
            <a:endParaRPr lang="zh-CN" altLang="en-US" sz="1600" b="1" dirty="0">
              <a:solidFill>
                <a:schemeClr val="accent1"/>
              </a:solidFill>
              <a:ea typeface="微软雅黑" panose="020B0503020204020204" pitchFamily="34" charset="-122"/>
              <a:sym typeface="Arial" panose="020B0604020202020204" pitchFamily="34" charset="0"/>
            </a:endParaRPr>
          </a:p>
          <a:p>
            <a:pPr marL="0" lvl="0" indent="0" algn="ctr" eaLnBrk="1" latinLnBrk="0" hangingPunct="1">
              <a:lnSpc>
                <a:spcPct val="150000"/>
              </a:lnSpc>
            </a:pPr>
            <a:r>
              <a:rPr lang="zh-CN" altLang="en-US" sz="1600" b="1" dirty="0">
                <a:solidFill>
                  <a:schemeClr val="accent1"/>
                </a:solidFill>
                <a:ea typeface="微软雅黑" panose="020B0503020204020204" pitchFamily="34" charset="-122"/>
                <a:sym typeface="Arial" panose="020B0604020202020204" pitchFamily="34" charset="0"/>
              </a:rPr>
              <a:t>出处：</a:t>
            </a:r>
            <a:r>
              <a:rPr lang="en-US" altLang="zh-CN" sz="1600" b="1" dirty="0">
                <a:solidFill>
                  <a:schemeClr val="accent1"/>
                </a:solidFill>
                <a:ea typeface="微软雅黑" panose="020B0503020204020204" pitchFamily="34" charset="-122"/>
                <a:sym typeface="Arial" panose="020B0604020202020204" pitchFamily="34" charset="0"/>
              </a:rPr>
              <a:t>AAAI</a:t>
            </a:r>
            <a:r>
              <a:rPr lang="en-US" altLang="zh-CN" sz="1600" b="1" dirty="0">
                <a:solidFill>
                  <a:schemeClr val="accent1"/>
                </a:solidFill>
                <a:ea typeface="微软雅黑" panose="020B0503020204020204" pitchFamily="34" charset="-122"/>
                <a:sym typeface="Arial" panose="020B0604020202020204" pitchFamily="34" charset="0"/>
              </a:rPr>
              <a:t>   </a:t>
            </a:r>
            <a:r>
              <a:rPr lang="zh-CN" altLang="en-US" sz="1600" b="1" dirty="0">
                <a:solidFill>
                  <a:schemeClr val="accent1"/>
                </a:solidFill>
                <a:ea typeface="微软雅黑" panose="020B0503020204020204" pitchFamily="34" charset="-122"/>
                <a:sym typeface="Arial" panose="020B0604020202020204" pitchFamily="34" charset="0"/>
              </a:rPr>
              <a:t>时间：</a:t>
            </a:r>
            <a:r>
              <a:rPr lang="en-US" altLang="zh-CN" sz="1600" b="1" dirty="0">
                <a:solidFill>
                  <a:schemeClr val="accent1"/>
                </a:solidFill>
                <a:ea typeface="微软雅黑" panose="020B0503020204020204" pitchFamily="34" charset="-122"/>
                <a:sym typeface="Arial" panose="020B0604020202020204" pitchFamily="34" charset="0"/>
              </a:rPr>
              <a:t>2024</a:t>
            </a:r>
            <a:endParaRPr lang="en-US" altLang="zh-CN" sz="1600" b="1" dirty="0">
              <a:solidFill>
                <a:schemeClr val="accent1"/>
              </a:solidFill>
              <a:ea typeface="微软雅黑" panose="020B0503020204020204" pitchFamily="34" charset="-122"/>
              <a:sym typeface="Arial" panose="020B0604020202020204" pitchFamily="34" charset="0"/>
            </a:endParaRPr>
          </a:p>
          <a:p>
            <a:pPr marL="0" lvl="0" indent="0" algn="ctr" eaLnBrk="1" latinLnBrk="0" hangingPunct="1">
              <a:lnSpc>
                <a:spcPct val="150000"/>
              </a:lnSpc>
            </a:pPr>
            <a:r>
              <a:rPr lang="zh-CN" altLang="en-US" sz="1600" b="1" dirty="0">
                <a:solidFill>
                  <a:schemeClr val="accent1"/>
                </a:solidFill>
                <a:ea typeface="微软雅黑" panose="020B0503020204020204" pitchFamily="34" charset="-122"/>
                <a:sym typeface="Arial" panose="020B0604020202020204" pitchFamily="34" charset="0"/>
              </a:rPr>
              <a:t>作者：</a:t>
            </a:r>
            <a:r>
              <a:rPr sz="1200" b="1" dirty="0">
                <a:solidFill>
                  <a:schemeClr val="accent1"/>
                </a:solidFill>
                <a:ea typeface="微软雅黑" panose="020B0503020204020204" pitchFamily="34" charset="-122"/>
                <a:sym typeface="Arial" panose="020B0604020202020204" pitchFamily="34" charset="0"/>
              </a:rPr>
              <a:t>Hongyi Chen, Jingtao Ding, Yong Li</a:t>
            </a:r>
            <a:r>
              <a:rPr lang="en-US" sz="1200" b="1" dirty="0">
                <a:solidFill>
                  <a:schemeClr val="accent1"/>
                </a:solidFill>
                <a:ea typeface="微软雅黑" panose="020B0503020204020204" pitchFamily="34" charset="-122"/>
                <a:sym typeface="Arial" panose="020B0604020202020204" pitchFamily="34" charset="0"/>
              </a:rPr>
              <a:t>,</a:t>
            </a:r>
            <a:r>
              <a:rPr sz="1200" b="1" dirty="0">
                <a:solidFill>
                  <a:schemeClr val="accent1"/>
                </a:solidFill>
                <a:ea typeface="微软雅黑" panose="020B0503020204020204" pitchFamily="34" charset="-122"/>
                <a:sym typeface="Arial" panose="020B0604020202020204" pitchFamily="34" charset="0"/>
              </a:rPr>
              <a:t> Yue Wang, Xiao-Ping Zhang</a:t>
            </a:r>
            <a:endParaRPr sz="12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717711"/>
            <a:ext cx="1288851" cy="13072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11" grpId="0" uiExpand="1" build="p"/>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29" name="图片 28"/>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Text Box 104"/>
          <p:cNvSpPr txBox="1">
            <a:spLocks noChangeArrowheads="1"/>
          </p:cNvSpPr>
          <p:nvPr>
            <p:custDataLst>
              <p:tags r:id="rId3"/>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en-US" sz="1800" dirty="0">
                <a:latin typeface="微软雅黑" panose="020B0503020204020204" pitchFamily="34" charset="-122"/>
                <a:ea typeface="微软雅黑" panose="020B0503020204020204" pitchFamily="34" charset="-122"/>
                <a:sym typeface="+mn-ea"/>
              </a:rPr>
              <a:t>3.</a:t>
            </a:r>
            <a:r>
              <a:rPr lang="zh-CN" altLang="en-US" sz="1800" dirty="0">
                <a:latin typeface="微软雅黑" panose="020B0503020204020204" pitchFamily="34" charset="-122"/>
                <a:ea typeface="微软雅黑" panose="020B0503020204020204" pitchFamily="34" charset="-122"/>
                <a:sym typeface="+mn-ea"/>
              </a:rPr>
              <a:t>扩散模</a:t>
            </a:r>
            <a:r>
              <a:rPr lang="zh-CN" altLang="en-US" sz="1800" dirty="0">
                <a:latin typeface="微软雅黑" panose="020B0503020204020204" pitchFamily="34" charset="-122"/>
                <a:ea typeface="微软雅黑" panose="020B0503020204020204" pitchFamily="34" charset="-122"/>
                <a:sym typeface="+mn-ea"/>
              </a:rPr>
              <a:t>块</a:t>
            </a:r>
            <a:endParaRPr lang="zh-CN" altLang="en-US" sz="1800" dirty="0">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4"/>
            </p:custDataLst>
          </p:nvPr>
        </p:nvSpPr>
        <p:spPr>
          <a:xfrm>
            <a:off x="116840" y="1491615"/>
            <a:ext cx="4596765" cy="506730"/>
          </a:xfrm>
          <a:prstGeom prst="rect">
            <a:avLst/>
          </a:prstGeom>
          <a:noFill/>
        </p:spPr>
        <p:txBody>
          <a:bodyPr wrap="square" rtlCol="0" anchor="t">
            <a:spAutoFit/>
          </a:bodyPr>
          <a:p>
            <a:pPr marL="0" indent="0" eaLnBrk="1" latinLnBrk="0" hangingPunct="1">
              <a:lnSpc>
                <a:spcPct val="150000"/>
              </a:lnSpc>
            </a:pPr>
            <a:r>
              <a:rPr lang="en-US" altLang="zh-CN" dirty="0">
                <a:ea typeface="微软雅黑" panose="020B0503020204020204" pitchFamily="34" charset="-122"/>
                <a:sym typeface="+mn-ea"/>
              </a:rPr>
              <a:t>       </a:t>
            </a:r>
            <a:endParaRPr dirty="0">
              <a:ea typeface="微软雅黑" panose="020B0503020204020204" pitchFamily="34" charset="-122"/>
              <a:sym typeface="+mn-ea"/>
            </a:endParaRPr>
          </a:p>
        </p:txBody>
      </p:sp>
      <p:sp>
        <p:nvSpPr>
          <p:cNvPr id="4" name="文本框 3"/>
          <p:cNvSpPr txBox="1"/>
          <p:nvPr>
            <p:custDataLst>
              <p:tags r:id="rId5"/>
            </p:custDataLst>
          </p:nvPr>
        </p:nvSpPr>
        <p:spPr>
          <a:xfrm>
            <a:off x="251460" y="546100"/>
            <a:ext cx="8017510" cy="1141095"/>
          </a:xfrm>
          <a:prstGeom prst="rect">
            <a:avLst/>
          </a:prstGeom>
          <a:noFill/>
        </p:spPr>
        <p:txBody>
          <a:bodyPr wrap="square" rtlCol="0" anchor="t">
            <a:noAutofit/>
          </a:bodyPr>
          <a:p>
            <a:pPr marL="0" indent="457200" eaLnBrk="1" latinLnBrk="0" hangingPunct="1">
              <a:lnSpc>
                <a:spcPct val="200000"/>
              </a:lnSpc>
            </a:pPr>
            <a:endParaRPr lang="zh-CN" altLang="en-US" sz="1600">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p:cNvSpPr txBox="1"/>
              <p:nvPr/>
            </p:nvSpPr>
            <p:spPr>
              <a:xfrm>
                <a:off x="-18415" y="727075"/>
                <a:ext cx="8870315" cy="1242695"/>
              </a:xfrm>
              <a:prstGeom prst="rect">
                <a:avLst/>
              </a:prstGeom>
              <a:noFill/>
            </p:spPr>
            <p:txBody>
              <a:bodyPr wrap="square" rtlCol="0" anchor="t">
                <a:spAutoFit/>
              </a:bodyPr>
              <a:p>
                <a:pPr marL="0" indent="457200" eaLnBrk="1" latinLnBrk="0" hangingPunct="1">
                  <a:lnSpc>
                    <a:spcPct val="150000"/>
                  </a:lnSpc>
                </a:pPr>
                <a:r>
                  <a:rPr lang="zh-CN" altLang="en-US" sz="1600">
                    <a:ea typeface="微软雅黑" panose="020B0503020204020204" pitchFamily="34" charset="-122"/>
                    <a:sym typeface="+mn-ea"/>
                  </a:rPr>
                  <a:t>正向扩散过程：是一个逐步添加噪声的过程，从一个数据点开始，通过连续添加噪声，最终生成一个高斯白噪声分布。这个过程可以用一个马尔可夫链</a:t>
                </a:r>
                <a14:m>
                  <m:oMath xmlns:m="http://schemas.openxmlformats.org/officeDocument/2006/math">
                    <m:sSub>
                      <m:sSubPr>
                        <m:ctrlPr>
                          <a:rPr lang="zh-CN" altLang="en-US" sz="1600">
                            <a:ea typeface="微软雅黑" panose="020B0503020204020204" pitchFamily="34" charset="-122"/>
                          </a:rPr>
                        </m:ctrlPr>
                      </m:sSubPr>
                      <m:e>
                        <m:r>
                          <a:rPr lang="zh-CN" altLang="en-US" sz="1600">
                            <a:latin typeface="Cambria Math" panose="02040503050406030204" charset="0"/>
                            <a:ea typeface="微软雅黑" panose="020B0503020204020204" pitchFamily="34" charset="-122"/>
                          </a:rPr>
                          <m:t>𝑦</m:t>
                        </m:r>
                      </m:e>
                      <m:sub>
                        <m:r>
                          <a:rPr lang="zh-CN" altLang="en-US" sz="1600">
                            <a:latin typeface="Cambria Math" panose="02040503050406030204" charset="0"/>
                            <a:ea typeface="微软雅黑" panose="020B0503020204020204" pitchFamily="34" charset="-122"/>
                          </a:rPr>
                          <m:t>0</m:t>
                        </m:r>
                      </m:sub>
                    </m:sSub>
                    <m:r>
                      <a:rPr lang="en-US" altLang="zh-CN" sz="1600">
                        <a:latin typeface="Cambria Math" panose="02040503050406030204" charset="0"/>
                        <a:ea typeface="微软雅黑" panose="020B0503020204020204" pitchFamily="34" charset="-122"/>
                      </a:rPr>
                      <m:t>，</m:t>
                    </m:r>
                    <m:sSub>
                      <m:sSubPr>
                        <m:ctrlPr>
                          <a:rPr lang="zh-CN" altLang="en-US" sz="1600">
                            <a:ea typeface="微软雅黑" panose="020B0503020204020204" pitchFamily="34" charset="-122"/>
                          </a:rPr>
                        </m:ctrlPr>
                      </m:sSubPr>
                      <m:e>
                        <m:r>
                          <a:rPr lang="zh-CN" altLang="en-US" sz="1600">
                            <a:latin typeface="Cambria Math" panose="02040503050406030204" charset="0"/>
                            <a:ea typeface="微软雅黑" panose="020B0503020204020204" pitchFamily="34" charset="-122"/>
                          </a:rPr>
                          <m:t>𝑦</m:t>
                        </m:r>
                      </m:e>
                      <m:sub>
                        <m:r>
                          <a:rPr lang="en-US" altLang="zh-CN" sz="1600">
                            <a:latin typeface="Cambria Math" panose="02040503050406030204" charset="0"/>
                            <a:ea typeface="微软雅黑" panose="020B0503020204020204" pitchFamily="34" charset="-122"/>
                          </a:rPr>
                          <m:t>1</m:t>
                        </m:r>
                      </m:sub>
                    </m:sSub>
                    <m:r>
                      <a:rPr lang="en-US" altLang="zh-CN" sz="1600">
                        <a:latin typeface="Cambria Math" panose="02040503050406030204" charset="0"/>
                        <a:ea typeface="微软雅黑" panose="020B0503020204020204" pitchFamily="34" charset="-122"/>
                      </a:rPr>
                      <m:t>，</m:t>
                    </m:r>
                    <m:sSub>
                      <m:sSubPr>
                        <m:ctrlPr>
                          <a:rPr lang="zh-CN" altLang="en-US" sz="1600">
                            <a:ea typeface="微软雅黑" panose="020B0503020204020204" pitchFamily="34" charset="-122"/>
                          </a:rPr>
                        </m:ctrlPr>
                      </m:sSubPr>
                      <m:e>
                        <m:r>
                          <a:rPr lang="zh-CN" altLang="en-US" sz="1600">
                            <a:latin typeface="Cambria Math" panose="02040503050406030204" charset="0"/>
                            <a:ea typeface="微软雅黑" panose="020B0503020204020204" pitchFamily="34" charset="-122"/>
                          </a:rPr>
                          <m:t>𝑦</m:t>
                        </m:r>
                      </m:e>
                      <m:sub>
                        <m:r>
                          <a:rPr lang="en-US" altLang="zh-CN" sz="1600">
                            <a:latin typeface="Cambria Math" panose="02040503050406030204" charset="0"/>
                            <a:ea typeface="微软雅黑" panose="020B0503020204020204" pitchFamily="34" charset="-122"/>
                          </a:rPr>
                          <m:t>2</m:t>
                        </m:r>
                      </m:sub>
                    </m:sSub>
                    <m:r>
                      <a:rPr lang="en-US" altLang="zh-CN" sz="1600">
                        <a:latin typeface="Cambria Math" panose="02040503050406030204" charset="0"/>
                        <a:ea typeface="微软雅黑" panose="020B0503020204020204" pitchFamily="34" charset="-122"/>
                        <a:cs typeface="Cambria Math" panose="02040503050406030204" charset="0"/>
                      </a:rPr>
                      <m:t>……</m:t>
                    </m:r>
                    <m:r>
                      <a:rPr lang="zh-CN" altLang="en-US" sz="1600">
                        <a:latin typeface="Cambria Math" panose="02040503050406030204" charset="0"/>
                        <a:ea typeface="微软雅黑" panose="020B0503020204020204" pitchFamily="34" charset="-122"/>
                        <a:sym typeface="+mn-ea"/>
                      </a:rPr>
                      <m:t>​  </m:t>
                    </m:r>
                    <m:sSub>
                      <m:sSubPr>
                        <m:ctrlPr>
                          <a:rPr lang="zh-CN" altLang="en-US" sz="1600">
                            <a:ea typeface="微软雅黑" panose="020B0503020204020204" pitchFamily="34" charset="-122"/>
                          </a:rPr>
                        </m:ctrlPr>
                      </m:sSubPr>
                      <m:e>
                        <m:r>
                          <a:rPr lang="zh-CN" altLang="en-US" sz="1600">
                            <a:latin typeface="Cambria Math" panose="02040503050406030204" charset="0"/>
                            <a:ea typeface="微软雅黑" panose="020B0503020204020204" pitchFamily="34" charset="-122"/>
                          </a:rPr>
                          <m:t>𝑦</m:t>
                        </m:r>
                      </m:e>
                      <m:sub>
                        <m:r>
                          <a:rPr lang="en-US" altLang="zh-CN" sz="1600">
                            <a:latin typeface="Cambria Math" panose="02040503050406030204" charset="0"/>
                            <a:ea typeface="微软雅黑" panose="020B0503020204020204" pitchFamily="34" charset="-122"/>
                            <a:cs typeface="Cambria Math" panose="02040503050406030204" charset="0"/>
                          </a:rPr>
                          <m:t>𝑘</m:t>
                        </m:r>
                      </m:sub>
                    </m:sSub>
                  </m:oMath>
                </a14:m>
                <a:r>
                  <a:rPr lang="zh-CN" altLang="en-US" sz="1600">
                    <a:ea typeface="微软雅黑" panose="020B0503020204020204" pitchFamily="34" charset="-122"/>
                    <a:sym typeface="+mn-ea"/>
                  </a:rPr>
                  <a:t>来描述，其中每一步的输出仅依赖于前一步的输出和一些噪声​</a:t>
                </a:r>
                <a:r>
                  <a:rPr lang="zh-CN" altLang="en-US" sz="1600">
                    <a:ea typeface="微软雅黑" panose="020B0503020204020204" pitchFamily="34" charset="-122"/>
                    <a:sym typeface="+mn-ea"/>
                  </a:rPr>
                  <a:t>  </a:t>
                </a:r>
                <a:r>
                  <a:rPr lang="zh-CN" altLang="en-US" sz="1600">
                    <a:latin typeface="Cambria Math" panose="02040503050406030204" charset="0"/>
                    <a:ea typeface="微软雅黑" panose="020B0503020204020204" pitchFamily="34" charset="-122"/>
                  </a:rPr>
                  <a:t>，每一步遵循</a:t>
                </a:r>
                <a:r>
                  <a:rPr lang="zh-CN" altLang="en-US" sz="1600">
                    <a:latin typeface="Cambria Math" panose="02040503050406030204" charset="0"/>
                    <a:ea typeface="微软雅黑" panose="020B0503020204020204" pitchFamily="34" charset="-122"/>
                  </a:rPr>
                  <a:t>高斯分布</a:t>
                </a:r>
                <a:endParaRPr lang="zh-CN" altLang="en-US" sz="1600">
                  <a:latin typeface="Cambria Math" panose="02040503050406030204" charset="0"/>
                  <a:ea typeface="微软雅黑" panose="020B0503020204020204" pitchFamily="34"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18415" y="727075"/>
                <a:ext cx="8870315" cy="1242695"/>
              </a:xfrm>
              <a:prstGeom prst="rect">
                <a:avLst/>
              </a:prstGeom>
              <a:blipFill rotWithShape="1">
                <a:blip r:embed="rId6"/>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7"/>
          <a:stretch>
            <a:fillRect/>
          </a:stretch>
        </p:blipFill>
        <p:spPr>
          <a:xfrm>
            <a:off x="1557020" y="2032000"/>
            <a:ext cx="4629150" cy="1057275"/>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746760" y="3089275"/>
                <a:ext cx="6628765" cy="1311275"/>
              </a:xfrm>
              <a:prstGeom prst="rect">
                <a:avLst/>
              </a:prstGeom>
              <a:noFill/>
            </p:spPr>
            <p:txBody>
              <a:bodyPr wrap="square" rtlCol="0" anchor="t">
                <a:noAutofit/>
              </a:bodyPr>
              <a:p>
                <a:pPr marL="0" indent="0" eaLnBrk="1" latinLnBrk="0" hangingPunct="1">
                  <a:lnSpc>
                    <a:spcPct val="150000"/>
                  </a:lnSpc>
                </a:pPr>
                <a:r>
                  <a:rPr lang="zh-CN" altLang="en-US" sz="1600">
                    <a:ea typeface="微软雅黑" panose="020B0503020204020204" pitchFamily="34" charset="-122"/>
                  </a:rPr>
                  <a:t>​</a:t>
                </a:r>
                <a:r>
                  <a:rPr lang="zh-CN" altLang="en-US" sz="1600">
                    <a:ea typeface="微软雅黑" panose="020B0503020204020204" pitchFamily="34" charset="-122"/>
                    <a:sym typeface="+mn-ea"/>
                  </a:rPr>
                  <a:t>  </a:t>
                </a:r>
                <a14:m>
                  <m:oMath xmlns:m="http://schemas.openxmlformats.org/officeDocument/2006/math">
                    <m:sSub>
                      <m:sSubPr>
                        <m:ctrlPr>
                          <a:rPr lang="zh-CN" altLang="en-US" sz="1600">
                            <a:ea typeface="微软雅黑" panose="020B0503020204020204" pitchFamily="34" charset="-122"/>
                          </a:rPr>
                        </m:ctrlPr>
                      </m:sSubPr>
                      <m:e>
                        <m:r>
                          <a:rPr lang="zh-CN" altLang="en-US" sz="1600">
                            <a:latin typeface="Cambria Math" panose="02040503050406030204" charset="0"/>
                            <a:ea typeface="微软雅黑" panose="020B0503020204020204" pitchFamily="34" charset="-122"/>
                          </a:rPr>
                          <m:t>𝑦</m:t>
                        </m:r>
                      </m:e>
                      <m:sub>
                        <m:r>
                          <a:rPr lang="zh-CN" altLang="en-US" sz="1600">
                            <a:latin typeface="Cambria Math" panose="02040503050406030204" charset="0"/>
                            <a:ea typeface="微软雅黑" panose="020B0503020204020204" pitchFamily="34" charset="-122"/>
                          </a:rPr>
                          <m:t>0</m:t>
                        </m:r>
                      </m:sub>
                    </m:sSub>
                  </m:oMath>
                </a14:m>
                <a:r>
                  <a:rPr lang="zh-CN" altLang="en-US" sz="1600">
                    <a:ea typeface="微软雅黑" panose="020B0503020204020204" pitchFamily="34" charset="-122"/>
                  </a:rPr>
                  <a:t>：没有噪声的初始加速度数</a:t>
                </a:r>
                <a:r>
                  <a:rPr lang="zh-CN" altLang="en-US" sz="1600">
                    <a:ea typeface="微软雅黑" panose="020B0503020204020204" pitchFamily="34" charset="-122"/>
                  </a:rPr>
                  <a:t>据</a:t>
                </a:r>
                <a:endParaRPr lang="zh-CN" altLang="en-US" sz="1600">
                  <a:ea typeface="微软雅黑" panose="020B0503020204020204" pitchFamily="34" charset="-122"/>
                </a:endParaRPr>
              </a:p>
              <a:p>
                <a:pPr marL="0" indent="0" eaLnBrk="1" latinLnBrk="0" hangingPunct="1">
                  <a:lnSpc>
                    <a:spcPct val="150000"/>
                  </a:lnSpc>
                </a:pPr>
                <a14:m>
                  <m:oMath xmlns:m="http://schemas.openxmlformats.org/officeDocument/2006/math">
                    <m:sSub>
                      <m:sSubPr>
                        <m:ctrlPr>
                          <a:rPr lang="zh-CN" altLang="en-US" sz="1600">
                            <a:ea typeface="微软雅黑" panose="020B0503020204020204" pitchFamily="34" charset="-122"/>
                          </a:rPr>
                        </m:ctrlPr>
                      </m:sSubPr>
                      <m:e>
                        <m:r>
                          <a:rPr lang="zh-CN" altLang="en-US" sz="1600">
                            <a:latin typeface="Cambria Math" panose="02040503050406030204" charset="0"/>
                            <a:ea typeface="微软雅黑" panose="020B0503020204020204" pitchFamily="34" charset="-122"/>
                          </a:rPr>
                          <m:t>𝑦</m:t>
                        </m:r>
                      </m:e>
                      <m:sub>
                        <m:r>
                          <a:rPr lang="en-US" altLang="zh-CN" sz="1600">
                            <a:latin typeface="Cambria Math" panose="02040503050406030204" charset="0"/>
                            <a:ea typeface="微软雅黑" panose="020B0503020204020204" pitchFamily="34" charset="-122"/>
                            <a:cs typeface="Cambria Math" panose="02040503050406030204" charset="0"/>
                          </a:rPr>
                          <m:t>𝑘</m:t>
                        </m:r>
                      </m:sub>
                    </m:sSub>
                  </m:oMath>
                </a14:m>
                <a:r>
                  <a:rPr lang="zh-CN" altLang="en-US" sz="1600">
                    <a:ea typeface="微软雅黑" panose="020B0503020204020204" pitchFamily="34" charset="-122"/>
                  </a:rPr>
                  <a:t> ：逐步加入噪声后的加速度</a:t>
                </a:r>
                <a:r>
                  <a:rPr lang="zh-CN" altLang="en-US" sz="1600">
                    <a:ea typeface="微软雅黑" panose="020B0503020204020204" pitchFamily="34" charset="-122"/>
                  </a:rPr>
                  <a:t>数据</a:t>
                </a:r>
                <a:endParaRPr lang="zh-CN" altLang="en-US" sz="1600">
                  <a:ea typeface="微软雅黑" panose="020B0503020204020204" pitchFamily="34" charset="-122"/>
                </a:endParaRPr>
              </a:p>
              <a:p>
                <a:pPr marL="0" indent="0" eaLnBrk="1" latinLnBrk="0" hangingPunct="1">
                  <a:lnSpc>
                    <a:spcPct val="150000"/>
                  </a:lnSpc>
                </a:pPr>
                <a:r>
                  <a:rPr lang="zh-CN" altLang="en-US" sz="1600">
                    <a:ea typeface="微软雅黑" panose="020B0503020204020204" pitchFamily="34" charset="-122"/>
                  </a:rPr>
                  <a:t> </a:t>
                </a: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rPr>
                        </m:ctrlPr>
                      </m:sSubPr>
                      <m:e>
                        <m:r>
                          <a:rPr lang="en-US" altLang="zh-CN" sz="1600" i="1">
                            <a:latin typeface="Cambria Math" panose="02040503050406030204" charset="0"/>
                            <a:ea typeface="微软雅黑" panose="020B0503020204020204" pitchFamily="34" charset="-122"/>
                            <a:cs typeface="Cambria Math" panose="02040503050406030204" charset="0"/>
                          </a:rPr>
                          <m:t>𝛽</m:t>
                        </m:r>
                      </m:e>
                      <m:sub>
                        <m:r>
                          <a:rPr lang="en-US" altLang="zh-CN" sz="1600" i="1">
                            <a:latin typeface="Cambria Math" panose="02040503050406030204" charset="0"/>
                            <a:ea typeface="微软雅黑" panose="020B0503020204020204" pitchFamily="34" charset="-122"/>
                            <a:cs typeface="Cambria Math" panose="02040503050406030204" charset="0"/>
                          </a:rPr>
                          <m:t>𝑘</m:t>
                        </m:r>
                      </m:sub>
                    </m:sSub>
                  </m:oMath>
                </a14:m>
                <a:r>
                  <a:rPr lang="zh-CN" altLang="en-US" sz="1600">
                    <a:ea typeface="微软雅黑" panose="020B0503020204020204" pitchFamily="34" charset="-122"/>
                  </a:rPr>
                  <a:t>：</a:t>
                </a:r>
                <a:r>
                  <a:rPr lang="zh-CN" altLang="en-US" sz="1600">
                    <a:ea typeface="微软雅黑" panose="020B0503020204020204" pitchFamily="34" charset="-122"/>
                  </a:rPr>
                  <a:t>预先定义的噪声级别，决定了在每一步添加到数据中的噪声量</a:t>
                </a:r>
                <a:endParaRPr lang="zh-CN" altLang="en-US" sz="1600">
                  <a:ea typeface="微软雅黑" panose="020B0503020204020204" pitchFamily="34"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746760" y="3089275"/>
                <a:ext cx="6628765" cy="1311275"/>
              </a:xfrm>
              <a:prstGeom prst="rect">
                <a:avLst/>
              </a:prstGeom>
              <a:blipFill rotWithShape="1">
                <a:blip r:embed="rId8"/>
                <a:stretch>
                  <a:fillRect/>
                </a:stretch>
              </a:blipFill>
            </p:spPr>
            <p:txBody>
              <a:bodyPr/>
              <a:lstStyle/>
              <a:p>
                <a:r>
                  <a:rPr lang="zh-CN" altLang="en-US">
                    <a:noFill/>
                  </a:rPr>
                  <a:t> </a:t>
                </a:r>
              </a:p>
            </p:txBody>
          </p:sp>
        </mc:Fallback>
      </mc:AlternateContent>
      <p:sp>
        <p:nvSpPr>
          <p:cNvPr id="3" name="文本框 2"/>
          <p:cNvSpPr txBox="1"/>
          <p:nvPr/>
        </p:nvSpPr>
        <p:spPr>
          <a:xfrm>
            <a:off x="746760" y="4417060"/>
            <a:ext cx="7705725" cy="583565"/>
          </a:xfrm>
          <a:prstGeom prst="rect">
            <a:avLst/>
          </a:prstGeom>
          <a:noFill/>
        </p:spPr>
        <p:txBody>
          <a:bodyPr wrap="square" rtlCol="0" anchor="t">
            <a:spAutoFit/>
          </a:bodyPr>
          <a:p>
            <a:r>
              <a:rPr lang="zh-CN" altLang="en-US" sz="1600">
                <a:latin typeface="Cambria Math" panose="02040503050406030204" charset="0"/>
                <a:ea typeface="微软雅黑" panose="020B0503020204020204" pitchFamily="34" charset="-122"/>
                <a:sym typeface="+mn-ea"/>
              </a:rPr>
              <a:t>公式</a:t>
            </a:r>
            <a:r>
              <a:rPr lang="en-US" altLang="zh-CN" sz="1600">
                <a:latin typeface="Cambria Math" panose="02040503050406030204" charset="0"/>
                <a:ea typeface="微软雅黑" panose="020B0503020204020204" pitchFamily="34" charset="-122"/>
                <a:sym typeface="+mn-ea"/>
              </a:rPr>
              <a:t>1</a:t>
            </a:r>
            <a:r>
              <a:rPr lang="zh-CN" altLang="en-US" sz="1600">
                <a:latin typeface="Cambria Math" panose="02040503050406030204" charset="0"/>
                <a:ea typeface="微软雅黑" panose="020B0503020204020204" pitchFamily="34" charset="-122"/>
                <a:sym typeface="+mn-ea"/>
              </a:rPr>
              <a:t>表示整个马尔可夫链的联合概率分布，公式</a:t>
            </a:r>
            <a:r>
              <a:rPr lang="en-US" altLang="zh-CN" sz="1600">
                <a:latin typeface="Cambria Math" panose="02040503050406030204" charset="0"/>
                <a:ea typeface="微软雅黑" panose="020B0503020204020204" pitchFamily="34" charset="-122"/>
                <a:sym typeface="+mn-ea"/>
              </a:rPr>
              <a:t>2</a:t>
            </a:r>
            <a:r>
              <a:rPr lang="zh-CN" altLang="en-US" sz="1600">
                <a:latin typeface="Cambria Math" panose="02040503050406030204" charset="0"/>
                <a:ea typeface="微软雅黑" panose="020B0503020204020204" pitchFamily="34" charset="-122"/>
                <a:sym typeface="+mn-ea"/>
              </a:rPr>
              <a:t>表示马尔可夫链中每一步的条件概率分布</a:t>
            </a:r>
            <a:endParaRPr lang="zh-CN" altLang="en-US" sz="1600">
              <a:latin typeface="Cambria Math" panose="02040503050406030204" charset="0"/>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29" name="图片 28"/>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Text Box 104"/>
          <p:cNvSpPr txBox="1">
            <a:spLocks noChangeArrowheads="1"/>
          </p:cNvSpPr>
          <p:nvPr>
            <p:custDataLst>
              <p:tags r:id="rId3"/>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en-US" sz="1800" dirty="0">
                <a:latin typeface="微软雅黑" panose="020B0503020204020204" pitchFamily="34" charset="-122"/>
                <a:ea typeface="微软雅黑" panose="020B0503020204020204" pitchFamily="34" charset="-122"/>
                <a:sym typeface="+mn-ea"/>
              </a:rPr>
              <a:t>3.</a:t>
            </a:r>
            <a:r>
              <a:rPr lang="zh-CN" altLang="en-US" sz="1800" dirty="0">
                <a:latin typeface="微软雅黑" panose="020B0503020204020204" pitchFamily="34" charset="-122"/>
                <a:ea typeface="微软雅黑" panose="020B0503020204020204" pitchFamily="34" charset="-122"/>
                <a:sym typeface="+mn-ea"/>
              </a:rPr>
              <a:t>扩散模块</a:t>
            </a:r>
            <a:endParaRPr lang="zh-CN" altLang="en-US" sz="1800" dirty="0">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4"/>
            </p:custDataLst>
          </p:nvPr>
        </p:nvSpPr>
        <p:spPr>
          <a:xfrm>
            <a:off x="116840" y="1491615"/>
            <a:ext cx="4596765" cy="506730"/>
          </a:xfrm>
          <a:prstGeom prst="rect">
            <a:avLst/>
          </a:prstGeom>
          <a:noFill/>
        </p:spPr>
        <p:txBody>
          <a:bodyPr wrap="square" rtlCol="0" anchor="t">
            <a:spAutoFit/>
          </a:bodyPr>
          <a:p>
            <a:pPr marL="0" indent="0" eaLnBrk="1" latinLnBrk="0" hangingPunct="1">
              <a:lnSpc>
                <a:spcPct val="150000"/>
              </a:lnSpc>
            </a:pPr>
            <a:r>
              <a:rPr lang="en-US" altLang="zh-CN" dirty="0">
                <a:ea typeface="微软雅黑" panose="020B0503020204020204" pitchFamily="34" charset="-122"/>
                <a:sym typeface="+mn-ea"/>
              </a:rPr>
              <a:t>       </a:t>
            </a:r>
            <a:endParaRPr dirty="0">
              <a:ea typeface="微软雅黑" panose="020B0503020204020204" pitchFamily="34" charset="-122"/>
              <a:sym typeface="+mn-ea"/>
            </a:endParaRPr>
          </a:p>
        </p:txBody>
      </p:sp>
      <p:sp>
        <p:nvSpPr>
          <p:cNvPr id="4" name="文本框 3"/>
          <p:cNvSpPr txBox="1"/>
          <p:nvPr>
            <p:custDataLst>
              <p:tags r:id="rId5"/>
            </p:custDataLst>
          </p:nvPr>
        </p:nvSpPr>
        <p:spPr>
          <a:xfrm>
            <a:off x="161290" y="591820"/>
            <a:ext cx="8314690" cy="1572895"/>
          </a:xfrm>
          <a:prstGeom prst="rect">
            <a:avLst/>
          </a:prstGeom>
          <a:noFill/>
        </p:spPr>
        <p:txBody>
          <a:bodyPr wrap="square" rtlCol="0" anchor="t">
            <a:noAutofit/>
          </a:bodyPr>
          <a:p>
            <a:pPr marL="0" indent="457200" eaLnBrk="1" latinLnBrk="0" hangingPunct="1">
              <a:lnSpc>
                <a:spcPct val="200000"/>
              </a:lnSpc>
            </a:pPr>
            <a:r>
              <a:rPr sz="1600">
                <a:ea typeface="微软雅黑" panose="020B0503020204020204" pitchFamily="34" charset="-122"/>
              </a:rPr>
              <a:t>逆向过程</a:t>
            </a:r>
            <a:r>
              <a:rPr lang="zh-CN" sz="1600">
                <a:ea typeface="微软雅黑" panose="020B0503020204020204" pitchFamily="34" charset="-122"/>
              </a:rPr>
              <a:t>：为了</a:t>
            </a:r>
            <a:r>
              <a:rPr sz="1600">
                <a:ea typeface="微软雅黑" panose="020B0503020204020204" pitchFamily="34" charset="-122"/>
              </a:rPr>
              <a:t>逐步去除噪声</a:t>
            </a:r>
            <a:r>
              <a:rPr lang="zh-CN" sz="1600">
                <a:ea typeface="微软雅黑" panose="020B0503020204020204" pitchFamily="34" charset="-122"/>
              </a:rPr>
              <a:t>，根据交互和历史信息形成的条件从高斯分布中恢复 y0 的分布，使用一个训练好的神经网络结合条件</a:t>
            </a:r>
            <a:r>
              <a:rPr lang="zh-CN" sz="1600">
                <a:ea typeface="微软雅黑" panose="020B0503020204020204" pitchFamily="34" charset="-122"/>
              </a:rPr>
              <a:t>输入来预测如何在每一步最好地去除噪声。</a:t>
            </a:r>
            <a:endParaRPr lang="zh-CN" sz="1600">
              <a:ea typeface="微软雅黑" panose="020B0503020204020204" pitchFamily="34" charset="-122"/>
            </a:endParaRPr>
          </a:p>
        </p:txBody>
      </p:sp>
      <p:pic>
        <p:nvPicPr>
          <p:cNvPr id="7" name="图片 6"/>
          <p:cNvPicPr>
            <a:picLocks noChangeAspect="1"/>
          </p:cNvPicPr>
          <p:nvPr/>
        </p:nvPicPr>
        <p:blipFill>
          <a:blip r:embed="rId6"/>
          <a:stretch>
            <a:fillRect/>
          </a:stretch>
        </p:blipFill>
        <p:spPr>
          <a:xfrm>
            <a:off x="1106805" y="1851660"/>
            <a:ext cx="7000875" cy="52387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701675" y="2616835"/>
                <a:ext cx="8168640" cy="922020"/>
              </a:xfrm>
              <a:prstGeom prst="rect">
                <a:avLst/>
              </a:prstGeom>
              <a:noFill/>
            </p:spPr>
            <p:txBody>
              <a:bodyPr wrap="square" rtlCol="0" anchor="t">
                <a:spAutoFit/>
              </a:bodyPr>
              <a:p>
                <a:pPr marL="0" indent="0" eaLnBrk="1" latinLnBrk="0" hangingPunct="1">
                  <a:lnSpc>
                    <a:spcPct val="150000"/>
                  </a:lnSpc>
                </a:pPr>
                <a:r>
                  <a:rPr lang="zh-CN" altLang="en-US"/>
                  <a:t>p(</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y</m:t>
                        </m:r>
                      </m:e>
                      <m:sub>
                        <m:r>
                          <a:rPr lang="en-US" altLang="zh-CN" i="1">
                            <a:latin typeface="Cambria Math" panose="02040503050406030204" charset="0"/>
                            <a:cs typeface="Cambria Math" panose="02040503050406030204" charset="0"/>
                          </a:rPr>
                          <m:t>𝐾</m:t>
                        </m:r>
                      </m:sub>
                    </m:sSub>
                  </m:oMath>
                </a14:m>
                <a:r>
                  <a:rPr lang="zh-CN" altLang="en-US"/>
                  <a:t>) 是给定的标准高斯噪声的先验分布</a:t>
                </a:r>
                <a:endParaRPr lang="zh-CN" altLang="en-US"/>
              </a:p>
              <a:p>
                <a:pPr marL="0" indent="0" eaLnBrk="1" latinLnBrk="0" hangingPunct="1">
                  <a:lnSpc>
                    <a:spcPct val="150000"/>
                  </a:lnSpc>
                </a:pP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𝜃</m:t>
                        </m:r>
                      </m:sub>
                    </m:sSub>
                  </m:oMath>
                </a14:m>
                <a:r>
                  <a:rPr lang="zh-CN" altLang="en-US"/>
                  <a:t>条件概率分布</a:t>
                </a:r>
                <a:r>
                  <a:rPr lang="en-US" altLang="zh-CN"/>
                  <a:t>,表示给定当前噪声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𝐾</m:t>
                        </m:r>
                      </m:sub>
                    </m:sSub>
                  </m:oMath>
                </a14:m>
                <a:r>
                  <a:rPr lang="zh-CN" altLang="en-US"/>
                  <a:t>和</a:t>
                </a:r>
                <a:r>
                  <a:rPr lang="en-US" altLang="zh-CN"/>
                  <a:t>条件 c下，预测前一步分布</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𝐾−</m:t>
                        </m:r>
                        <m:r>
                          <a:rPr lang="en-US" altLang="zh-CN" i="1">
                            <a:latin typeface="Cambria Math" panose="02040503050406030204" charset="0"/>
                            <a:cs typeface="Cambria Math" panose="02040503050406030204" charset="0"/>
                          </a:rPr>
                          <m:t>1</m:t>
                        </m:r>
                      </m:sub>
                    </m:sSub>
                  </m:oMath>
                </a14:m>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701675" y="2616835"/>
                <a:ext cx="8168640" cy="92202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29" name="图片 28"/>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Text Box 104"/>
          <p:cNvSpPr txBox="1">
            <a:spLocks noChangeArrowheads="1"/>
          </p:cNvSpPr>
          <p:nvPr>
            <p:custDataLst>
              <p:tags r:id="rId3"/>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en-US" sz="1800" dirty="0">
                <a:latin typeface="微软雅黑" panose="020B0503020204020204" pitchFamily="34" charset="-122"/>
                <a:ea typeface="微软雅黑" panose="020B0503020204020204" pitchFamily="34" charset="-122"/>
                <a:sym typeface="+mn-ea"/>
              </a:rPr>
              <a:t>3.</a:t>
            </a:r>
            <a:r>
              <a:rPr lang="zh-CN" altLang="en-US" sz="1800" dirty="0">
                <a:latin typeface="微软雅黑" panose="020B0503020204020204" pitchFamily="34" charset="-122"/>
                <a:ea typeface="微软雅黑" panose="020B0503020204020204" pitchFamily="34" charset="-122"/>
                <a:sym typeface="+mn-ea"/>
              </a:rPr>
              <a:t>扩散模块</a:t>
            </a:r>
            <a:endParaRPr lang="zh-CN" altLang="en-US" sz="1800" dirty="0">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4"/>
            </p:custDataLst>
          </p:nvPr>
        </p:nvSpPr>
        <p:spPr>
          <a:xfrm>
            <a:off x="116840" y="1491615"/>
            <a:ext cx="4596765" cy="506730"/>
          </a:xfrm>
          <a:prstGeom prst="rect">
            <a:avLst/>
          </a:prstGeom>
          <a:noFill/>
        </p:spPr>
        <p:txBody>
          <a:bodyPr wrap="square" rtlCol="0" anchor="t">
            <a:spAutoFit/>
          </a:bodyPr>
          <a:p>
            <a:pPr marL="0" indent="0" eaLnBrk="1" latinLnBrk="0" hangingPunct="1">
              <a:lnSpc>
                <a:spcPct val="150000"/>
              </a:lnSpc>
            </a:pPr>
            <a:r>
              <a:rPr lang="en-US" altLang="zh-CN" dirty="0">
                <a:ea typeface="微软雅黑" panose="020B0503020204020204" pitchFamily="34" charset="-122"/>
                <a:sym typeface="+mn-ea"/>
              </a:rPr>
              <a:t>       </a:t>
            </a:r>
            <a:endParaRPr dirty="0">
              <a:ea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4" name="文本框 3"/>
              <p:cNvSpPr txBox="1"/>
              <p:nvPr>
                <p:custDataLst>
                  <p:tags r:id="rId5"/>
                </p:custDataLst>
              </p:nvPr>
            </p:nvSpPr>
            <p:spPr>
              <a:xfrm>
                <a:off x="161290" y="591820"/>
                <a:ext cx="8314690" cy="1572895"/>
              </a:xfrm>
              <a:prstGeom prst="rect">
                <a:avLst/>
              </a:prstGeom>
              <a:noFill/>
            </p:spPr>
            <p:txBody>
              <a:bodyPr wrap="square" rtlCol="0" anchor="t">
                <a:noAutofit/>
              </a:bodyPr>
              <a:p>
                <a:pPr marL="0" indent="457200" eaLnBrk="1" latinLnBrk="0" hangingPunct="1">
                  <a:lnSpc>
                    <a:spcPct val="200000"/>
                  </a:lnSpc>
                </a:pPr>
                <a:r>
                  <a:rPr sz="1600">
                    <a:ea typeface="微软雅黑" panose="020B0503020204020204" pitchFamily="34" charset="-122"/>
                  </a:rPr>
                  <a:t>为了训练逆模型，使用一个去噪网络</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f</m:t>
                        </m:r>
                      </m:e>
                      <m:sub>
                        <m:r>
                          <a:rPr lang="en-US" altLang="zh-CN" sz="1600" i="1">
                            <a:latin typeface="Cambria Math" panose="02040503050406030204" charset="0"/>
                            <a:cs typeface="Cambria Math" panose="02040503050406030204" charset="0"/>
                          </a:rPr>
                          <m:t>𝜃</m:t>
                        </m:r>
                      </m:sub>
                    </m:sSub>
                  </m:oMath>
                </a14:m>
                <a:r>
                  <a:rPr sz="1600">
                    <a:ea typeface="微软雅黑" panose="020B0503020204020204" pitchFamily="34" charset="-122"/>
                  </a:rPr>
                  <a:t>预测清晰的样本</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y</m:t>
                        </m:r>
                      </m:e>
                      <m:sub>
                        <m:r>
                          <a:rPr lang="en-US" altLang="zh-CN" sz="1600" i="1">
                            <a:latin typeface="Cambria Math" panose="02040503050406030204" charset="0"/>
                            <a:cs typeface="Cambria Math" panose="02040503050406030204" charset="0"/>
                          </a:rPr>
                          <m:t>0</m:t>
                        </m:r>
                      </m:sub>
                    </m:sSub>
                  </m:oMath>
                </a14:m>
                <a:r>
                  <a:rPr lang="zh-CN" altLang="en-US" sz="1600">
                    <a:latin typeface="Cambria Math" panose="02040503050406030204" charset="0"/>
                    <a:cs typeface="Cambria Math" panose="02040503050406030204" charset="0"/>
                  </a:rPr>
                  <a:t>，</a:t>
                </a:r>
                <a:r>
                  <a:rPr sz="1600">
                    <a:ea typeface="微软雅黑" panose="020B0503020204020204" pitchFamily="34" charset="-122"/>
                  </a:rPr>
                  <a:t>也就是原始的加速度</a:t>
                </a:r>
                <a:r>
                  <a:rPr lang="zh-CN" sz="1600">
                    <a:ea typeface="微软雅黑" panose="020B0503020204020204" pitchFamily="34" charset="-122"/>
                  </a:rPr>
                  <a:t>，然后，可以使用这个预测来更新逆向过程的分布</a:t>
                </a:r>
                <a:endParaRPr lang="zh-CN" sz="1600">
                  <a:ea typeface="微软雅黑" panose="020B0503020204020204" pitchFamily="34" charset="-122"/>
                </a:endParaRPr>
              </a:p>
            </p:txBody>
          </p:sp>
        </mc:Choice>
        <mc:Fallback>
          <p:sp>
            <p:nvSpPr>
              <p:cNvPr id="4" name="文本框 3"/>
              <p:cNvSpPr txBox="1">
                <a:spLocks noRot="1" noChangeAspect="1" noMove="1" noResize="1" noEditPoints="1" noAdjustHandles="1" noChangeArrowheads="1" noChangeShapeType="1" noTextEdit="1"/>
              </p:cNvSpPr>
              <p:nvPr>
                <p:custDataLst>
                  <p:tags r:id="rId6"/>
                </p:custDataLst>
              </p:nvPr>
            </p:nvSpPr>
            <p:spPr>
              <a:xfrm>
                <a:off x="161290" y="591820"/>
                <a:ext cx="8314690" cy="1572895"/>
              </a:xfrm>
              <a:prstGeom prst="rect">
                <a:avLst/>
              </a:prstGeom>
              <a:blipFill rotWithShape="1">
                <a:blip r:embed="rId7"/>
                <a:stretch>
                  <a:fillRect r="-1306"/>
                </a:stretch>
              </a:blipFill>
            </p:spPr>
            <p:txBody>
              <a:bodyPr/>
              <a:lstStyle/>
              <a:p>
                <a:r>
                  <a:rPr lang="zh-CN" altLang="en-US">
                    <a:noFill/>
                  </a:rPr>
                  <a:t> </a:t>
                </a:r>
              </a:p>
            </p:txBody>
          </p:sp>
        </mc:Fallback>
      </mc:AlternateContent>
      <p:pic>
        <p:nvPicPr>
          <p:cNvPr id="3" name="图片 2"/>
          <p:cNvPicPr>
            <a:picLocks noChangeAspect="1"/>
          </p:cNvPicPr>
          <p:nvPr/>
        </p:nvPicPr>
        <p:blipFill>
          <a:blip r:embed="rId8"/>
          <a:stretch>
            <a:fillRect/>
          </a:stretch>
        </p:blipFill>
        <p:spPr>
          <a:xfrm>
            <a:off x="746760" y="2661920"/>
            <a:ext cx="4819650" cy="895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29" name="图片 28"/>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Text Box 104"/>
          <p:cNvSpPr txBox="1">
            <a:spLocks noChangeArrowheads="1"/>
          </p:cNvSpPr>
          <p:nvPr>
            <p:custDataLst>
              <p:tags r:id="rId3"/>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en-US" altLang="zh-CN" sz="1800">
                <a:ea typeface="微软雅黑" panose="020B0503020204020204" pitchFamily="34" charset="-122"/>
                <a:sym typeface="+mn-ea"/>
              </a:rPr>
              <a:t>4多帧展开训练算法</a:t>
            </a:r>
            <a:endParaRPr lang="zh-CN" altLang="en-US" sz="1800" dirty="0">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4"/>
            </p:custDataLst>
          </p:nvPr>
        </p:nvSpPr>
        <p:spPr>
          <a:xfrm>
            <a:off x="116840" y="1491615"/>
            <a:ext cx="4596765" cy="506730"/>
          </a:xfrm>
          <a:prstGeom prst="rect">
            <a:avLst/>
          </a:prstGeom>
          <a:noFill/>
        </p:spPr>
        <p:txBody>
          <a:bodyPr wrap="square" rtlCol="0" anchor="t">
            <a:spAutoFit/>
          </a:bodyPr>
          <a:p>
            <a:pPr marL="0" indent="0" eaLnBrk="1" latinLnBrk="0" hangingPunct="1">
              <a:lnSpc>
                <a:spcPct val="150000"/>
              </a:lnSpc>
            </a:pPr>
            <a:r>
              <a:rPr lang="en-US" altLang="zh-CN" dirty="0">
                <a:ea typeface="微软雅黑" panose="020B0503020204020204" pitchFamily="34" charset="-122"/>
                <a:sym typeface="+mn-ea"/>
              </a:rPr>
              <a:t>       </a:t>
            </a:r>
            <a:endParaRPr dirty="0">
              <a:ea typeface="微软雅黑" panose="020B0503020204020204" pitchFamily="34" charset="-122"/>
              <a:sym typeface="+mn-ea"/>
            </a:endParaRPr>
          </a:p>
        </p:txBody>
      </p:sp>
      <p:sp>
        <p:nvSpPr>
          <p:cNvPr id="4" name="文本框 3"/>
          <p:cNvSpPr txBox="1"/>
          <p:nvPr>
            <p:custDataLst>
              <p:tags r:id="rId5"/>
            </p:custDataLst>
          </p:nvPr>
        </p:nvSpPr>
        <p:spPr>
          <a:xfrm>
            <a:off x="161290" y="591820"/>
            <a:ext cx="8314690" cy="1572895"/>
          </a:xfrm>
          <a:prstGeom prst="rect">
            <a:avLst/>
          </a:prstGeom>
          <a:noFill/>
        </p:spPr>
        <p:txBody>
          <a:bodyPr wrap="square" rtlCol="0" anchor="t">
            <a:noAutofit/>
          </a:bodyPr>
          <a:p>
            <a:pPr marL="0" indent="457200" eaLnBrk="1" latinLnBrk="0" hangingPunct="1">
              <a:lnSpc>
                <a:spcPct val="200000"/>
              </a:lnSpc>
            </a:pPr>
            <a:r>
              <a:rPr sz="1600">
                <a:ea typeface="微软雅黑" panose="020B0503020204020204" pitchFamily="34" charset="-122"/>
              </a:rPr>
              <a:t>在人群模拟中，模型仅依靠初始状态信息来模拟行人在不同连续时间步的轨迹。然而，由于现实世界人群数据中的噪声，单步预测的训练是不够的</a:t>
            </a:r>
            <a:r>
              <a:rPr lang="zh-CN" sz="1600">
                <a:ea typeface="微软雅黑" panose="020B0503020204020204" pitchFamily="34" charset="-122"/>
              </a:rPr>
              <a:t>，</a:t>
            </a:r>
            <a:r>
              <a:rPr sz="1600">
                <a:ea typeface="微软雅黑" panose="020B0503020204020204" pitchFamily="34" charset="-122"/>
              </a:rPr>
              <a:t>为了解决这个问题，提出了一种采用多帧训练策略的算法</a:t>
            </a:r>
            <a:r>
              <a:rPr lang="zh-CN" sz="1600">
                <a:ea typeface="微软雅黑" panose="020B0503020204020204" pitchFamily="34" charset="-122"/>
              </a:rPr>
              <a:t>。</a:t>
            </a:r>
            <a:endParaRPr lang="zh-CN" sz="1600">
              <a:ea typeface="微软雅黑" panose="020B0503020204020204" pitchFamily="34" charset="-122"/>
            </a:endParaRPr>
          </a:p>
          <a:p>
            <a:pPr marL="0" indent="457200" eaLnBrk="1" latinLnBrk="0" hangingPunct="1">
              <a:lnSpc>
                <a:spcPct val="200000"/>
              </a:lnSpc>
            </a:pPr>
            <a:r>
              <a:rPr lang="en-US" altLang="zh-CN" sz="1600">
                <a:ea typeface="微软雅黑" panose="020B0503020204020204" pitchFamily="34" charset="-122"/>
              </a:rPr>
              <a:t>1.初始化</a:t>
            </a:r>
            <a:r>
              <a:rPr lang="zh-CN" altLang="en-US" sz="1600">
                <a:ea typeface="微软雅黑" panose="020B0503020204020204" pitchFamily="34" charset="-122"/>
              </a:rPr>
              <a:t>：模型使用某一帧的数据作为输入，包括位置、速度、</a:t>
            </a:r>
            <a:r>
              <a:rPr lang="zh-CN" altLang="en-US" sz="1600">
                <a:ea typeface="微软雅黑" panose="020B0503020204020204" pitchFamily="34" charset="-122"/>
              </a:rPr>
              <a:t>加速度信息。</a:t>
            </a:r>
            <a:endParaRPr lang="zh-CN" altLang="en-US" sz="1600">
              <a:ea typeface="微软雅黑" panose="020B0503020204020204" pitchFamily="34" charset="-122"/>
            </a:endParaRPr>
          </a:p>
          <a:p>
            <a:pPr marL="0" indent="457200" eaLnBrk="1" latinLnBrk="0" hangingPunct="1">
              <a:lnSpc>
                <a:spcPct val="200000"/>
              </a:lnSpc>
            </a:pPr>
            <a:r>
              <a:rPr lang="en-US" altLang="zh-CN" sz="1600">
                <a:ea typeface="微软雅黑" panose="020B0503020204020204" pitchFamily="34" charset="-122"/>
              </a:rPr>
              <a:t>2.</a:t>
            </a:r>
            <a:r>
              <a:rPr lang="zh-CN" altLang="en-US" sz="1600">
                <a:ea typeface="微软雅黑" panose="020B0503020204020204" pitchFamily="34" charset="-122"/>
              </a:rPr>
              <a:t>多帧模拟：</a:t>
            </a:r>
            <a:r>
              <a:rPr lang="zh-CN" altLang="en-US" sz="1600">
                <a:ea typeface="微软雅黑" panose="020B0503020204020204" pitchFamily="34" charset="-122"/>
              </a:rPr>
              <a:t>模型连续预测多个时间帧</a:t>
            </a:r>
            <a:endParaRPr lang="zh-CN" altLang="en-US" sz="1600">
              <a:ea typeface="微软雅黑" panose="020B0503020204020204" pitchFamily="34" charset="-122"/>
            </a:endParaRPr>
          </a:p>
          <a:p>
            <a:pPr marL="0" indent="457200" eaLnBrk="1" latinLnBrk="0" hangingPunct="1">
              <a:lnSpc>
                <a:spcPct val="200000"/>
              </a:lnSpc>
            </a:pPr>
            <a:r>
              <a:rPr lang="en-US" altLang="zh-CN" sz="1600">
                <a:ea typeface="微软雅黑" panose="020B0503020204020204" pitchFamily="34" charset="-122"/>
              </a:rPr>
              <a:t>2.累积误差计算</a:t>
            </a:r>
            <a:r>
              <a:rPr lang="zh-CN" altLang="en-US" sz="1600">
                <a:ea typeface="微软雅黑" panose="020B0503020204020204" pitchFamily="34" charset="-122"/>
              </a:rPr>
              <a:t>：每一步的预测后，模型计算预测状态与实际状态之间的误差</a:t>
            </a:r>
            <a:endParaRPr lang="zh-CN" altLang="en-US" sz="1600">
              <a:ea typeface="微软雅黑" panose="020B0503020204020204" pitchFamily="34" charset="-122"/>
            </a:endParaRPr>
          </a:p>
          <a:p>
            <a:pPr marL="0" indent="457200" eaLnBrk="1" latinLnBrk="0" hangingPunct="1">
              <a:lnSpc>
                <a:spcPct val="200000"/>
              </a:lnSpc>
            </a:pPr>
            <a:r>
              <a:rPr lang="en-US" altLang="zh-CN" sz="1600">
                <a:ea typeface="微软雅黑" panose="020B0503020204020204" pitchFamily="34" charset="-122"/>
              </a:rPr>
              <a:t>4.</a:t>
            </a:r>
            <a:r>
              <a:rPr lang="zh-CN" altLang="en-US" sz="1600">
                <a:ea typeface="微软雅黑" panose="020B0503020204020204" pitchFamily="34" charset="-122"/>
              </a:rPr>
              <a:t>参数</a:t>
            </a:r>
            <a:r>
              <a:rPr lang="zh-CN" altLang="en-US" sz="1600">
                <a:ea typeface="微软雅黑" panose="020B0503020204020204" pitchFamily="34" charset="-122"/>
              </a:rPr>
              <a:t>更新：基于累积误差，模型通过反向传播算法更新其参数</a:t>
            </a:r>
            <a:endParaRPr lang="zh-CN" altLang="en-US" sz="1600">
              <a:ea typeface="微软雅黑" panose="020B0503020204020204" pitchFamily="34" charset="-122"/>
            </a:endParaRPr>
          </a:p>
          <a:p>
            <a:pPr marL="0" indent="457200" eaLnBrk="1" latinLnBrk="0" hangingPunct="1">
              <a:lnSpc>
                <a:spcPct val="200000"/>
              </a:lnSpc>
            </a:pPr>
            <a:r>
              <a:rPr lang="en-US" altLang="zh-CN" sz="1600">
                <a:ea typeface="微软雅黑" panose="020B0503020204020204" pitchFamily="34" charset="-122"/>
              </a:rPr>
              <a:t>5.</a:t>
            </a:r>
            <a:r>
              <a:rPr lang="zh-CN" altLang="en-US" sz="1600">
                <a:ea typeface="微软雅黑" panose="020B0503020204020204" pitchFamily="34" charset="-122"/>
              </a:rPr>
              <a:t>迭代</a:t>
            </a:r>
            <a:endParaRPr lang="zh-CN" altLang="en-US" sz="160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29" name="图片 28"/>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Text Box 104"/>
          <p:cNvSpPr txBox="1">
            <a:spLocks noChangeArrowheads="1"/>
          </p:cNvSpPr>
          <p:nvPr>
            <p:custDataLst>
              <p:tags r:id="rId3"/>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en-US" altLang="zh-CN" sz="1800">
                <a:ea typeface="微软雅黑" panose="020B0503020204020204" pitchFamily="34" charset="-122"/>
                <a:sym typeface="+mn-ea"/>
              </a:rPr>
              <a:t>4多帧展开训练算法</a:t>
            </a:r>
            <a:endParaRPr lang="zh-CN" altLang="en-US" sz="1800" dirty="0">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4"/>
            </p:custDataLst>
          </p:nvPr>
        </p:nvSpPr>
        <p:spPr>
          <a:xfrm>
            <a:off x="116840" y="1491615"/>
            <a:ext cx="4596765" cy="506730"/>
          </a:xfrm>
          <a:prstGeom prst="rect">
            <a:avLst/>
          </a:prstGeom>
          <a:noFill/>
        </p:spPr>
        <p:txBody>
          <a:bodyPr wrap="square" rtlCol="0" anchor="t">
            <a:spAutoFit/>
          </a:bodyPr>
          <a:p>
            <a:pPr marL="0" indent="0" eaLnBrk="1" latinLnBrk="0" hangingPunct="1">
              <a:lnSpc>
                <a:spcPct val="150000"/>
              </a:lnSpc>
            </a:pPr>
            <a:r>
              <a:rPr lang="en-US" altLang="zh-CN" dirty="0">
                <a:ea typeface="微软雅黑" panose="020B0503020204020204" pitchFamily="34" charset="-122"/>
                <a:sym typeface="+mn-ea"/>
              </a:rPr>
              <a:t>       </a:t>
            </a:r>
            <a:endParaRPr dirty="0">
              <a:ea typeface="微软雅黑" panose="020B0503020204020204" pitchFamily="34" charset="-122"/>
              <a:sym typeface="+mn-ea"/>
            </a:endParaRPr>
          </a:p>
        </p:txBody>
      </p:sp>
      <p:sp>
        <p:nvSpPr>
          <p:cNvPr id="4" name="文本框 3"/>
          <p:cNvSpPr txBox="1"/>
          <p:nvPr>
            <p:custDataLst>
              <p:tags r:id="rId5"/>
            </p:custDataLst>
          </p:nvPr>
        </p:nvSpPr>
        <p:spPr>
          <a:xfrm>
            <a:off x="161290" y="591820"/>
            <a:ext cx="8314690" cy="1572895"/>
          </a:xfrm>
          <a:prstGeom prst="rect">
            <a:avLst/>
          </a:prstGeom>
          <a:noFill/>
        </p:spPr>
        <p:txBody>
          <a:bodyPr wrap="square" rtlCol="0" anchor="t">
            <a:noAutofit/>
          </a:bodyPr>
          <a:p>
            <a:pPr marL="0" indent="457200" eaLnBrk="1" latinLnBrk="0" hangingPunct="1">
              <a:lnSpc>
                <a:spcPct val="200000"/>
              </a:lnSpc>
            </a:pPr>
            <a:r>
              <a:rPr lang="zh-CN" sz="1600">
                <a:ea typeface="微软雅黑" panose="020B0503020204020204" pitchFamily="34" charset="-122"/>
              </a:rPr>
              <a:t>损失函数：</a:t>
            </a:r>
            <a:r>
              <a:rPr lang="zh-CN" sz="1600">
                <a:ea typeface="微软雅黑" panose="020B0503020204020204" pitchFamily="34" charset="-122"/>
              </a:rPr>
              <a:t>采用加权平方误差损失，不同时间帧的误差会有不同的权重</a:t>
            </a:r>
            <a:endParaRPr lang="zh-CN" sz="1600">
              <a:ea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836295" y="1626870"/>
            <a:ext cx="6819900" cy="1038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1905635"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实验</a:t>
            </a:r>
            <a:endParaRPr lang="zh-CN" altLang="en-US" dirty="0"/>
          </a:p>
        </p:txBody>
      </p:sp>
      <p:sp>
        <p:nvSpPr>
          <p:cNvPr id="5" name="文本框 4"/>
          <p:cNvSpPr txBox="1"/>
          <p:nvPr/>
        </p:nvSpPr>
        <p:spPr>
          <a:xfrm>
            <a:off x="116840" y="2346960"/>
            <a:ext cx="8663940" cy="645160"/>
          </a:xfrm>
          <a:prstGeom prst="rect">
            <a:avLst/>
          </a:prstGeom>
          <a:noFill/>
        </p:spPr>
        <p:txBody>
          <a:bodyPr wrap="square" rtlCol="0" anchor="t">
            <a:spAutoFit/>
          </a:bodyPr>
          <a:p>
            <a:pPr marL="914400" lvl="2" indent="457200" eaLnBrk="1" latinLnBrk="0" hangingPunct="1">
              <a:lnSpc>
                <a:spcPct val="200000"/>
              </a:lnSpc>
            </a:pPr>
            <a:r>
              <a:rPr lang="en-US" altLang="zh-CN" sz="1800">
                <a:ea typeface="微软雅黑" panose="020B0503020204020204" pitchFamily="34" charset="-122"/>
              </a:rPr>
              <a:t>    </a:t>
            </a:r>
            <a:endParaRPr lang="en-US" altLang="zh-CN" sz="1800">
              <a:ea typeface="微软雅黑" panose="020B0503020204020204" pitchFamily="34" charset="-122"/>
            </a:endParaRPr>
          </a:p>
        </p:txBody>
      </p:sp>
      <p:sp>
        <p:nvSpPr>
          <p:cNvPr id="2" name="文本框 1"/>
          <p:cNvSpPr txBox="1"/>
          <p:nvPr/>
        </p:nvSpPr>
        <p:spPr>
          <a:xfrm>
            <a:off x="567055" y="726440"/>
            <a:ext cx="7060565" cy="935990"/>
          </a:xfrm>
          <a:prstGeom prst="rect">
            <a:avLst/>
          </a:prstGeom>
          <a:noFill/>
        </p:spPr>
        <p:txBody>
          <a:bodyPr wrap="square" rtlCol="0" anchor="t">
            <a:noAutofit/>
          </a:bodyPr>
          <a:p>
            <a:pPr marL="0" indent="0" eaLnBrk="1" latinLnBrk="0" hangingPunct="1">
              <a:lnSpc>
                <a:spcPct val="150000"/>
              </a:lnSpc>
            </a:pPr>
            <a:r>
              <a:rPr lang="zh-CN" altLang="en-US" sz="1800">
                <a:ea typeface="微软雅黑" panose="020B0503020204020204" pitchFamily="34" charset="-122"/>
              </a:rPr>
              <a:t>数据集：GC 和 UCY 数据集，两个数据集在场景、规模、持续时间和行人密度上有一定</a:t>
            </a:r>
            <a:r>
              <a:rPr lang="zh-CN" altLang="en-US" sz="1800">
                <a:ea typeface="微软雅黑" panose="020B0503020204020204" pitchFamily="34" charset="-122"/>
              </a:rPr>
              <a:t>区别，能够验证模型的泛化能力</a:t>
            </a:r>
            <a:endParaRPr lang="zh-CN" altLang="en-US" sz="1800">
              <a:ea typeface="微软雅黑" panose="020B0503020204020204" pitchFamily="34" charset="-122"/>
            </a:endParaRPr>
          </a:p>
          <a:p>
            <a:pPr marL="0" indent="0" eaLnBrk="1" latinLnBrk="0" hangingPunct="1">
              <a:lnSpc>
                <a:spcPct val="150000"/>
              </a:lnSpc>
            </a:pPr>
            <a:r>
              <a:rPr lang="zh-CN" altLang="en-US" sz="1800">
                <a:ea typeface="微软雅黑" panose="020B0503020204020204" pitchFamily="34" charset="-122"/>
              </a:rPr>
              <a:t>GC数据集中选择具有丰富行人交互(&gt;每分钟200名行人)的轨迹数据，从UCY数据集中选择216秒持续时间进行训练和测试。</a:t>
            </a:r>
            <a:endParaRPr lang="zh-CN" altLang="en-US" sz="1800">
              <a:ea typeface="微软雅黑" panose="020B0503020204020204" pitchFamily="34" charset="-122"/>
            </a:endParaRPr>
          </a:p>
          <a:p>
            <a:pPr marL="0" indent="0" eaLnBrk="1" latinLnBrk="0" hangingPunct="1">
              <a:lnSpc>
                <a:spcPct val="150000"/>
              </a:lnSpc>
            </a:pPr>
            <a:endParaRPr lang="zh-CN" altLang="en-US" sz="1800">
              <a:ea typeface="微软雅黑" panose="020B0503020204020204" pitchFamily="34" charset="-122"/>
            </a:endParaRPr>
          </a:p>
          <a:p>
            <a:pPr marL="0" indent="0" eaLnBrk="1" latinLnBrk="0" hangingPunct="1">
              <a:lnSpc>
                <a:spcPct val="150000"/>
              </a:lnSpc>
            </a:pPr>
            <a:r>
              <a:rPr lang="zh-CN" altLang="en-US" sz="1800">
                <a:ea typeface="微软雅黑" panose="020B0503020204020204" pitchFamily="34" charset="-122"/>
              </a:rPr>
              <a:t>将数据集临时分为训练集和测试集，GC 数据集的训练到测试比为 4:1，UCY 数据集的训练到测试比为 3：1。</a:t>
            </a:r>
            <a:endParaRPr lang="zh-CN" altLang="en-US" sz="1800">
              <a:ea typeface="微软雅黑" panose="020B0503020204020204" pitchFamily="34" charset="-122"/>
            </a:endParaRPr>
          </a:p>
          <a:p>
            <a:pPr marL="0" indent="0" eaLnBrk="1" latinLnBrk="0" hangingPunct="1">
              <a:lnSpc>
                <a:spcPct val="150000"/>
              </a:lnSpc>
            </a:pPr>
            <a:endParaRPr lang="zh-CN" altLang="en-US" sz="1800">
              <a:ea typeface="微软雅黑" panose="020B0503020204020204" pitchFamily="34" charset="-122"/>
            </a:endParaRPr>
          </a:p>
          <a:p>
            <a:pPr marL="0" indent="0" eaLnBrk="1" latinLnBrk="0" hangingPunct="1">
              <a:lnSpc>
                <a:spcPct val="150000"/>
              </a:lnSpc>
            </a:pPr>
            <a:endParaRPr lang="zh-CN" altLang="en-US" sz="1800">
              <a:ea typeface="微软雅黑" panose="020B0503020204020204" pitchFamily="34" charset="-122"/>
            </a:endParaRPr>
          </a:p>
          <a:p>
            <a:pPr marL="0" indent="0" eaLnBrk="1" latinLnBrk="0" hangingPunct="1">
              <a:lnSpc>
                <a:spcPct val="150000"/>
              </a:lnSpc>
            </a:pPr>
            <a:endParaRPr lang="zh-CN" altLang="en-US" sz="1800">
              <a:ea typeface="微软雅黑" panose="020B0503020204020204" pitchFamily="34" charset="-122"/>
            </a:endParaRPr>
          </a:p>
          <a:p>
            <a:pPr marL="0" indent="0" eaLnBrk="1" latinLnBrk="0" hangingPunct="1">
              <a:lnSpc>
                <a:spcPct val="150000"/>
              </a:lnSpc>
            </a:pPr>
            <a:endParaRPr lang="zh-CN" altLang="en-US" sz="180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实验</a:t>
            </a:r>
            <a:endParaRPr lang="zh-CN" altLang="en-US" dirty="0"/>
          </a:p>
        </p:txBody>
      </p:sp>
      <p:sp>
        <p:nvSpPr>
          <p:cNvPr id="5" name="文本框 4"/>
          <p:cNvSpPr txBox="1"/>
          <p:nvPr/>
        </p:nvSpPr>
        <p:spPr>
          <a:xfrm>
            <a:off x="116840" y="2346960"/>
            <a:ext cx="8663940" cy="3415030"/>
          </a:xfrm>
          <a:prstGeom prst="rect">
            <a:avLst/>
          </a:prstGeom>
          <a:noFill/>
        </p:spPr>
        <p:txBody>
          <a:bodyPr wrap="square" rtlCol="0" anchor="t">
            <a:spAutoFit/>
          </a:bodyPr>
          <a:p>
            <a:pPr marL="0" indent="457200" eaLnBrk="1" latinLnBrk="0" hangingPunct="1">
              <a:lnSpc>
                <a:spcPct val="200000"/>
              </a:lnSpc>
            </a:pPr>
            <a:r>
              <a:rPr lang="zh-CN" altLang="en-US" sz="1800">
                <a:ea typeface="微软雅黑" panose="020B0503020204020204" pitchFamily="34" charset="-122"/>
              </a:rPr>
              <a:t>评估指标：均方误差</a:t>
            </a:r>
            <a:r>
              <a:rPr lang="en-US" altLang="zh-CN" sz="1800">
                <a:ea typeface="微软雅黑" panose="020B0503020204020204" pitchFamily="34" charset="-122"/>
              </a:rPr>
              <a:t>MAE(测量预测轨迹与真实轨迹之间的平均绝对误差)</a:t>
            </a:r>
            <a:endParaRPr lang="en-US" altLang="zh-CN" sz="1800">
              <a:ea typeface="微软雅黑" panose="020B0503020204020204" pitchFamily="34" charset="-122"/>
            </a:endParaRPr>
          </a:p>
          <a:p>
            <a:pPr marL="914400" lvl="2" indent="457200" eaLnBrk="1" latinLnBrk="0" hangingPunct="1">
              <a:lnSpc>
                <a:spcPct val="200000"/>
              </a:lnSpc>
            </a:pPr>
            <a:r>
              <a:rPr lang="en-US" altLang="zh-CN" sz="1800">
                <a:ea typeface="微软雅黑" panose="020B0503020204020204" pitchFamily="34" charset="-122"/>
              </a:rPr>
              <a:t>    CN:(衡量模拟中行人间发生碰撞的次数)</a:t>
            </a:r>
            <a:endParaRPr lang="en-US" altLang="zh-CN" sz="1800">
              <a:ea typeface="微软雅黑" panose="020B0503020204020204" pitchFamily="34" charset="-122"/>
            </a:endParaRPr>
          </a:p>
          <a:p>
            <a:pPr marL="914400" lvl="2" indent="457200" eaLnBrk="1" latinLnBrk="0" hangingPunct="1">
              <a:lnSpc>
                <a:spcPct val="200000"/>
              </a:lnSpc>
            </a:pPr>
            <a:r>
              <a:rPr lang="en-US" altLang="zh-CN" sz="1800">
                <a:ea typeface="微软雅黑" panose="020B0503020204020204" pitchFamily="34" charset="-122"/>
              </a:rPr>
              <a:t>    DTW:</a:t>
            </a:r>
            <a:r>
              <a:rPr lang="zh-CN" altLang="en-US" sz="1800">
                <a:ea typeface="微软雅黑" panose="020B0503020204020204" pitchFamily="34" charset="-122"/>
              </a:rPr>
              <a:t>衡量</a:t>
            </a:r>
            <a:r>
              <a:rPr lang="en-US" altLang="zh-CN" sz="1800">
                <a:ea typeface="微软雅黑" panose="020B0503020204020204" pitchFamily="34" charset="-122"/>
              </a:rPr>
              <a:t>两个时间序列之间的相似度</a:t>
            </a:r>
            <a:endParaRPr lang="en-US" altLang="zh-CN" sz="1800">
              <a:ea typeface="微软雅黑" panose="020B0503020204020204" pitchFamily="34" charset="-122"/>
            </a:endParaRPr>
          </a:p>
          <a:p>
            <a:pPr marL="914400" lvl="2" indent="457200" eaLnBrk="1" latinLnBrk="0" hangingPunct="1">
              <a:lnSpc>
                <a:spcPct val="200000"/>
              </a:lnSpc>
            </a:pPr>
            <a:r>
              <a:rPr lang="en-US" altLang="zh-CN" sz="1800">
                <a:ea typeface="微软雅黑" panose="020B0503020204020204" pitchFamily="34" charset="-122"/>
              </a:rPr>
              <a:t>    最优传输距离</a:t>
            </a:r>
            <a:r>
              <a:rPr lang="zh-CN" altLang="en-US" sz="1800">
                <a:ea typeface="微软雅黑" panose="020B0503020204020204" pitchFamily="34" charset="-122"/>
              </a:rPr>
              <a:t>（</a:t>
            </a:r>
            <a:r>
              <a:rPr lang="en-US" altLang="zh-CN" sz="1800">
                <a:ea typeface="微软雅黑" panose="020B0503020204020204" pitchFamily="34" charset="-122"/>
              </a:rPr>
              <a:t>OT</a:t>
            </a:r>
            <a:r>
              <a:rPr lang="zh-CN" altLang="en-US" sz="1800">
                <a:ea typeface="微软雅黑" panose="020B0503020204020204" pitchFamily="34" charset="-122"/>
              </a:rPr>
              <a:t>）和最大均值差异</a:t>
            </a:r>
            <a:r>
              <a:rPr lang="en-US" altLang="zh-CN" sz="1800">
                <a:ea typeface="微软雅黑" panose="020B0503020204020204" pitchFamily="34" charset="-122"/>
              </a:rPr>
              <a:t>(MMD)</a:t>
            </a:r>
            <a:r>
              <a:rPr lang="zh-CN" altLang="en-US" sz="1800">
                <a:ea typeface="微软雅黑" panose="020B0503020204020204" pitchFamily="34" charset="-122"/>
              </a:rPr>
              <a:t>：用于评估模拟轨迹分布与真实轨迹分布之间的差异。</a:t>
            </a:r>
            <a:endParaRPr lang="zh-CN" altLang="en-US" sz="1800">
              <a:ea typeface="微软雅黑" panose="020B0503020204020204" pitchFamily="34" charset="-122"/>
            </a:endParaRPr>
          </a:p>
          <a:p>
            <a:pPr marL="914400" lvl="2" indent="457200" eaLnBrk="1" latinLnBrk="0" hangingPunct="1">
              <a:lnSpc>
                <a:spcPct val="200000"/>
              </a:lnSpc>
            </a:pPr>
            <a:r>
              <a:rPr lang="en-US" altLang="zh-CN" sz="1800">
                <a:ea typeface="微软雅黑" panose="020B0503020204020204" pitchFamily="34" charset="-122"/>
              </a:rPr>
              <a:t>    </a:t>
            </a:r>
            <a:endParaRPr lang="en-US" altLang="zh-CN" sz="1800">
              <a:ea typeface="微软雅黑" panose="020B0503020204020204" pitchFamily="34" charset="-122"/>
            </a:endParaRPr>
          </a:p>
        </p:txBody>
      </p:sp>
      <p:sp>
        <p:nvSpPr>
          <p:cNvPr id="2" name="文本框 1"/>
          <p:cNvSpPr txBox="1"/>
          <p:nvPr/>
        </p:nvSpPr>
        <p:spPr>
          <a:xfrm>
            <a:off x="386715" y="276860"/>
            <a:ext cx="7060565" cy="502920"/>
          </a:xfrm>
          <a:prstGeom prst="rect">
            <a:avLst/>
          </a:prstGeom>
          <a:noFill/>
        </p:spPr>
        <p:txBody>
          <a:bodyPr wrap="square" rtlCol="0" anchor="t">
            <a:noAutofit/>
          </a:bodyPr>
          <a:p>
            <a:pPr marL="0" indent="0" eaLnBrk="1" latinLnBrk="0" hangingPunct="1">
              <a:lnSpc>
                <a:spcPct val="150000"/>
              </a:lnSpc>
            </a:pPr>
            <a:endParaRPr lang="zh-CN" altLang="en-US" sz="1800">
              <a:ea typeface="微软雅黑" panose="020B0503020204020204" pitchFamily="34" charset="-122"/>
            </a:endParaRPr>
          </a:p>
          <a:p>
            <a:pPr marL="0" indent="0" eaLnBrk="1" latinLnBrk="0" hangingPunct="1">
              <a:lnSpc>
                <a:spcPct val="150000"/>
              </a:lnSpc>
            </a:pPr>
            <a:r>
              <a:rPr lang="zh-CN" altLang="en-US" sz="1800">
                <a:ea typeface="微软雅黑" panose="020B0503020204020204" pitchFamily="34" charset="-122"/>
              </a:rPr>
              <a:t>基准实验：基于物理的方法：</a:t>
            </a:r>
            <a:r>
              <a:rPr lang="en-US" altLang="zh-CN" sz="1800">
                <a:ea typeface="微软雅黑" panose="020B0503020204020204" pitchFamily="34" charset="-122"/>
              </a:rPr>
              <a:t>SFM</a:t>
            </a:r>
            <a:r>
              <a:rPr lang="zh-CN" altLang="en-US" sz="1800">
                <a:ea typeface="微软雅黑" panose="020B0503020204020204" pitchFamily="34" charset="-122"/>
              </a:rPr>
              <a:t>、蜂窝自动机</a:t>
            </a:r>
            <a:r>
              <a:rPr lang="en-US" altLang="zh-CN" sz="1800">
                <a:ea typeface="微软雅黑" panose="020B0503020204020204" pitchFamily="34" charset="-122"/>
              </a:rPr>
              <a:t>(CA)			   </a:t>
            </a:r>
            <a:r>
              <a:rPr lang="zh-CN" altLang="en-US" sz="1800">
                <a:ea typeface="微软雅黑" panose="020B0503020204020204" pitchFamily="34" charset="-122"/>
              </a:rPr>
              <a:t>数据驱动的方法：STGCNN（利用图卷积网络计算时空嵌入）、PECNet（使用VAE对多模态端点）、</a:t>
            </a:r>
            <a:r>
              <a:rPr lang="en-US" altLang="zh-CN" sz="1800">
                <a:ea typeface="微软雅黑" panose="020B0503020204020204" pitchFamily="34" charset="-122"/>
              </a:rPr>
              <a:t>MID(基于扩散框架对不确定性建模)</a:t>
            </a:r>
            <a:endParaRPr lang="en-US" altLang="zh-CN" sz="180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实验</a:t>
            </a:r>
            <a:endParaRPr lang="zh-CN" altLang="en-US" dirty="0"/>
          </a:p>
        </p:txBody>
      </p:sp>
      <p:sp>
        <p:nvSpPr>
          <p:cNvPr id="2" name="文本框 1"/>
          <p:cNvSpPr txBox="1"/>
          <p:nvPr/>
        </p:nvSpPr>
        <p:spPr>
          <a:xfrm>
            <a:off x="431800" y="816610"/>
            <a:ext cx="7818755" cy="1198880"/>
          </a:xfrm>
          <a:prstGeom prst="rect">
            <a:avLst/>
          </a:prstGeom>
          <a:noFill/>
        </p:spPr>
        <p:txBody>
          <a:bodyPr wrap="square" rtlCol="0" anchor="t">
            <a:spAutoFit/>
          </a:bodyPr>
          <a:p>
            <a:pPr marL="0" indent="0" eaLnBrk="1" latinLnBrk="0" hangingPunct="1">
              <a:lnSpc>
                <a:spcPct val="200000"/>
              </a:lnSpc>
            </a:pPr>
            <a:r>
              <a:rPr lang="zh-CN" altLang="en-US" sz="1800">
                <a:ea typeface="微软雅黑" panose="020B0503020204020204" pitchFamily="34" charset="-122"/>
              </a:rPr>
              <a:t>总体性能表现：在</a:t>
            </a:r>
            <a:r>
              <a:rPr lang="en-US" altLang="zh-CN" sz="1800">
                <a:ea typeface="微软雅黑" panose="020B0503020204020204" pitchFamily="34" charset="-122"/>
              </a:rPr>
              <a:t>CG</a:t>
            </a:r>
            <a:r>
              <a:rPr lang="zh-CN" altLang="en-US" sz="1800">
                <a:ea typeface="微软雅黑" panose="020B0503020204020204" pitchFamily="34" charset="-122"/>
              </a:rPr>
              <a:t>数据集上 MAE、OT 和 MMD 指标上相对提高了 6.5%-13.5%，在 UCY 数据集上，指标</a:t>
            </a:r>
            <a:r>
              <a:rPr lang="zh-CN" altLang="en-US" sz="1800">
                <a:ea typeface="微软雅黑" panose="020B0503020204020204" pitchFamily="34" charset="-122"/>
              </a:rPr>
              <a:t>相对提高了 18.9%-37.2%</a:t>
            </a:r>
            <a:endParaRPr lang="zh-CN" altLang="en-US" sz="1800">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53035" y="2571750"/>
            <a:ext cx="9677400" cy="2015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消融实验</a:t>
            </a:r>
            <a:endParaRPr lang="zh-CN" altLang="en-US" dirty="0"/>
          </a:p>
        </p:txBody>
      </p:sp>
      <p:sp>
        <p:nvSpPr>
          <p:cNvPr id="2" name="文本框 1"/>
          <p:cNvSpPr txBox="1"/>
          <p:nvPr/>
        </p:nvSpPr>
        <p:spPr>
          <a:xfrm>
            <a:off x="71755" y="636905"/>
            <a:ext cx="7818755" cy="2614930"/>
          </a:xfrm>
          <a:prstGeom prst="rect">
            <a:avLst/>
          </a:prstGeom>
          <a:noFill/>
        </p:spPr>
        <p:txBody>
          <a:bodyPr wrap="square" rtlCol="0" anchor="t">
            <a:spAutoFit/>
          </a:bodyPr>
          <a:p>
            <a:pPr marL="0" indent="457200" eaLnBrk="1" latinLnBrk="0" hangingPunct="1">
              <a:lnSpc>
                <a:spcPct val="200000"/>
              </a:lnSpc>
            </a:pPr>
            <a:r>
              <a:rPr lang="zh-CN" altLang="en-US" sz="1800">
                <a:ea typeface="微软雅黑" panose="020B0503020204020204" pitchFamily="34" charset="-122"/>
              </a:rPr>
              <a:t>消</a:t>
            </a:r>
            <a:r>
              <a:rPr lang="zh-CN" altLang="en-US" sz="1600">
                <a:ea typeface="微软雅黑" panose="020B0503020204020204" pitchFamily="34" charset="-122"/>
              </a:rPr>
              <a:t>融社会力部分后，模型在处理复杂交互场景（如高密度人群移动）时的性能显著下降</a:t>
            </a:r>
            <a:endParaRPr lang="zh-CN" altLang="en-US" sz="1600">
              <a:ea typeface="微软雅黑" panose="020B0503020204020204" pitchFamily="34" charset="-122"/>
            </a:endParaRPr>
          </a:p>
          <a:p>
            <a:pPr marL="0" indent="457200" eaLnBrk="1" latinLnBrk="0" hangingPunct="1">
              <a:lnSpc>
                <a:spcPct val="200000"/>
              </a:lnSpc>
            </a:pPr>
            <a:r>
              <a:rPr lang="zh-CN" altLang="en-US" sz="1600">
                <a:ea typeface="微软雅黑" panose="020B0503020204020204" pitchFamily="34" charset="-122"/>
              </a:rPr>
              <a:t>消融历史轨迹信息后，模型在预测行人的长期路径上准确性下降，特别是在变化较多的环境中</a:t>
            </a:r>
            <a:endParaRPr lang="zh-CN" altLang="en-US" sz="1600">
              <a:ea typeface="微软雅黑" panose="020B0503020204020204" pitchFamily="34" charset="-122"/>
            </a:endParaRPr>
          </a:p>
          <a:p>
            <a:pPr marL="0" indent="457200" eaLnBrk="1" latinLnBrk="0" hangingPunct="1">
              <a:lnSpc>
                <a:spcPct val="200000"/>
              </a:lnSpc>
            </a:pPr>
            <a:r>
              <a:rPr lang="zh-CN" altLang="en-US" sz="1600">
                <a:ea typeface="微软雅黑" panose="020B0503020204020204" pitchFamily="34" charset="-122"/>
              </a:rPr>
              <a:t>消融扩散部分后，模型在处理数据噪声和预测不确定性方面的能力</a:t>
            </a:r>
            <a:r>
              <a:rPr lang="zh-CN" altLang="en-US" sz="1600">
                <a:ea typeface="微软雅黑" panose="020B0503020204020204" pitchFamily="34" charset="-122"/>
              </a:rPr>
              <a:t>下降</a:t>
            </a:r>
            <a:endParaRPr lang="zh-CN" altLang="en-US" sz="1600">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16840" y="3516630"/>
            <a:ext cx="8772525" cy="158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968842" y="1306438"/>
            <a:ext cx="2414270"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a:t>
            </a:r>
            <a:r>
              <a:rPr lang="zh-CN" altLang="en-US" sz="3600" b="1" dirty="0">
                <a:solidFill>
                  <a:schemeClr val="accent1"/>
                </a:solidFill>
                <a:latin typeface="微软雅黑" panose="020B0503020204020204" pitchFamily="34" charset="-122"/>
                <a:ea typeface="微软雅黑" panose="020B0503020204020204" pitchFamily="34" charset="-122"/>
              </a:rPr>
              <a:t>背景</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1889125"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总结</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直接连接符 19"/>
          <p:cNvSpPr>
            <a:spLocks noChangeShapeType="1"/>
          </p:cNvSpPr>
          <p:nvPr/>
        </p:nvSpPr>
        <p:spPr bwMode="auto">
          <a:xfrm>
            <a:off x="0" y="1131888"/>
            <a:ext cx="4662488" cy="0"/>
          </a:xfrm>
          <a:prstGeom prst="line">
            <a:avLst/>
          </a:prstGeom>
          <a:noFill/>
          <a:ln w="38100"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2545" name="矩形 25"/>
          <p:cNvSpPr>
            <a:spLocks noChangeArrowheads="1"/>
          </p:cNvSpPr>
          <p:nvPr/>
        </p:nvSpPr>
        <p:spPr bwMode="auto">
          <a:xfrm>
            <a:off x="4366895" y="1358265"/>
            <a:ext cx="64198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a:solidFill>
                  <a:schemeClr val="bg1"/>
                </a:solidFill>
                <a:latin typeface="微软雅黑" panose="020B0503020204020204" pitchFamily="34" charset="-122"/>
                <a:sym typeface="微软雅黑" panose="020B0503020204020204" pitchFamily="34" charset="-122"/>
              </a:rPr>
              <a:t>输入标</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49" name="矩形 34"/>
          <p:cNvSpPr>
            <a:spLocks noChangeArrowheads="1"/>
          </p:cNvSpPr>
          <p:nvPr/>
        </p:nvSpPr>
        <p:spPr bwMode="auto">
          <a:xfrm>
            <a:off x="4287520" y="2615565"/>
            <a:ext cx="80010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en-US" altLang="zh-CN" dirty="0"/>
              <a:t>5.</a:t>
            </a:r>
            <a:r>
              <a:rPr lang="zh-CN" altLang="en-US" dirty="0"/>
              <a:t>总结</a:t>
            </a:r>
            <a:endParaRPr lang="zh-CN" altLang="en-US" dirty="0"/>
          </a:p>
        </p:txBody>
      </p:sp>
      <p:sp>
        <p:nvSpPr>
          <p:cNvPr id="2" name="文本框 1"/>
          <p:cNvSpPr txBox="1"/>
          <p:nvPr/>
        </p:nvSpPr>
        <p:spPr>
          <a:xfrm>
            <a:off x="341630" y="1312545"/>
            <a:ext cx="7765415" cy="2061210"/>
          </a:xfrm>
          <a:prstGeom prst="rect">
            <a:avLst/>
          </a:prstGeom>
          <a:noFill/>
        </p:spPr>
        <p:txBody>
          <a:bodyPr wrap="square" rtlCol="0">
            <a:spAutoFit/>
          </a:bodyPr>
          <a:p>
            <a:pPr marL="0" indent="457200" eaLnBrk="1" latinLnBrk="0" hangingPunct="1">
              <a:lnSpc>
                <a:spcPct val="200000"/>
              </a:lnSpc>
            </a:pPr>
            <a:r>
              <a:rPr lang="zh-CN" altLang="en-US" sz="1600">
                <a:ea typeface="微软雅黑" panose="020B0503020204020204" pitchFamily="34" charset="-122"/>
                <a:sym typeface="+mn-ea"/>
              </a:rPr>
              <a:t>提出了一种新的条件去噪扩散模型SPDiff，该模型通过结合深度学习技术和社会物力理论，有效地提高了人群模拟的准确性和现实性。通过等变人群交互模块和多帧训练算法在模拟中实现了宏观和微观的真实</a:t>
            </a:r>
            <a:r>
              <a:rPr lang="zh-CN" altLang="en-US" sz="1600">
                <a:ea typeface="微软雅黑" panose="020B0503020204020204" pitchFamily="34" charset="-122"/>
                <a:sym typeface="+mn-ea"/>
              </a:rPr>
              <a:t>性和长期一致性。在两个真实世界数据集上的实验表明，SPDiff 在以更少的参数实现最佳性能。  </a:t>
            </a:r>
            <a:r>
              <a:rPr lang="en-US" altLang="zh-CN" sz="1400" dirty="0">
                <a:latin typeface="+mj-ea"/>
                <a:ea typeface="+mj-ea"/>
                <a:cs typeface="+mj-ea"/>
                <a:sym typeface="+mn-ea"/>
              </a:rPr>
              <a:t>      </a:t>
            </a:r>
            <a:endParaRPr lang="zh-CN" altLang="en-US" sz="1400" dirty="0">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225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a:sym typeface="+mn-ea"/>
              </a:rPr>
              <a:t>研究背景</a:t>
            </a:r>
            <a:endParaRPr lang="zh-CN" altLang="en-US" dirty="0"/>
          </a:p>
        </p:txBody>
      </p:sp>
      <p:sp>
        <p:nvSpPr>
          <p:cNvPr id="33" name="圆角矩形 32"/>
          <p:cNvSpPr/>
          <p:nvPr/>
        </p:nvSpPr>
        <p:spPr>
          <a:xfrm>
            <a:off x="567055" y="1038225"/>
            <a:ext cx="8225155" cy="365442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36" name="文本框 11"/>
          <p:cNvSpPr txBox="1"/>
          <p:nvPr/>
        </p:nvSpPr>
        <p:spPr>
          <a:xfrm flipH="1">
            <a:off x="612140" y="948690"/>
            <a:ext cx="7947660" cy="2971165"/>
          </a:xfrm>
          <a:prstGeom prst="rect">
            <a:avLst/>
          </a:prstGeom>
          <a:noFill/>
        </p:spPr>
        <p:txBody>
          <a:bodyPr wrap="square" lIns="68615" tIns="34308" rIns="68615" bIns="34308" rtlCol="0">
            <a:noAutofit/>
          </a:bodyPr>
          <a:lstStyle/>
          <a:p>
            <a:pPr marL="0" indent="0" eaLnBrk="1" latinLnBrk="0" hangingPunct="1">
              <a:lnSpc>
                <a:spcPct val="200000"/>
              </a:lnSpc>
            </a:pPr>
            <a:r>
              <a:rPr lang="en-US" altLang="zh-CN" sz="18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行人模拟</a:t>
            </a:r>
            <a:r>
              <a:rPr sz="1600" dirty="0">
                <a:latin typeface="微软雅黑" panose="020B0503020204020204" pitchFamily="34" charset="-122"/>
                <a:ea typeface="微软雅黑" panose="020B0503020204020204" pitchFamily="34" charset="-122"/>
              </a:rPr>
              <a:t>是模拟特定场景中大量人运动的过程，重点是</a:t>
            </a:r>
            <a:r>
              <a:rPr lang="zh-CN" sz="1600" dirty="0">
                <a:latin typeface="微软雅黑" panose="020B0503020204020204" pitchFamily="34" charset="-122"/>
                <a:ea typeface="微软雅黑" panose="020B0503020204020204" pitchFamily="34" charset="-122"/>
              </a:rPr>
              <a:t>运动过程中的</a:t>
            </a:r>
            <a:r>
              <a:rPr sz="1600" dirty="0">
                <a:latin typeface="微软雅黑" panose="020B0503020204020204" pitchFamily="34" charset="-122"/>
                <a:ea typeface="微软雅黑" panose="020B0503020204020204" pitchFamily="34" charset="-122"/>
              </a:rPr>
              <a:t>动态</a:t>
            </a:r>
            <a:r>
              <a:rPr lang="zh-CN" sz="1600" dirty="0">
                <a:latin typeface="微软雅黑" panose="020B0503020204020204" pitchFamily="34" charset="-122"/>
                <a:ea typeface="微软雅黑" panose="020B0503020204020204" pitchFamily="34" charset="-122"/>
              </a:rPr>
              <a:t>交互，</a:t>
            </a:r>
            <a:r>
              <a:rPr lang="zh-CN" sz="1600" dirty="0">
                <a:latin typeface="微软雅黑" panose="020B0503020204020204" pitchFamily="34" charset="-122"/>
                <a:ea typeface="微软雅黑" panose="020B0503020204020204" pitchFamily="34" charset="-122"/>
                <a:sym typeface="+mn-ea"/>
              </a:rPr>
              <a:t>由于人类行为经常受到个体偏好和周围环境的影响</a:t>
            </a:r>
            <a:r>
              <a:rPr lang="zh-CN" sz="1600" dirty="0">
                <a:latin typeface="微软雅黑" panose="020B0503020204020204" pitchFamily="34" charset="-122"/>
                <a:ea typeface="微软雅黑" panose="020B0503020204020204" pitchFamily="34" charset="-122"/>
              </a:rPr>
              <a:t>，人群轨迹是复杂的且异构的，因此现有人群模拟方法在处理人群动态的多样性和复杂性时存在一定</a:t>
            </a:r>
            <a:r>
              <a:rPr lang="zh-CN" sz="1600" dirty="0">
                <a:latin typeface="微软雅黑" panose="020B0503020204020204" pitchFamily="34" charset="-122"/>
                <a:ea typeface="微软雅黑" panose="020B0503020204020204" pitchFamily="34" charset="-122"/>
              </a:rPr>
              <a:t>的局限性。</a:t>
            </a:r>
            <a:endParaRPr lang="zh-CN" sz="1600" dirty="0">
              <a:latin typeface="微软雅黑" panose="020B0503020204020204" pitchFamily="34" charset="-122"/>
              <a:ea typeface="微软雅黑" panose="020B0503020204020204" pitchFamily="34" charset="-122"/>
            </a:endParaRPr>
          </a:p>
          <a:p>
            <a:pPr marL="0" indent="457200" eaLnBrk="1" latinLnBrk="0" hangingPunct="1">
              <a:lnSpc>
                <a:spcPct val="200000"/>
              </a:lnSpc>
            </a:pPr>
            <a:r>
              <a:rPr lang="zh-CN" sz="1600" dirty="0">
                <a:latin typeface="微软雅黑" panose="020B0503020204020204" pitchFamily="34" charset="-122"/>
                <a:ea typeface="微软雅黑" panose="020B0503020204020204" pitchFamily="34" charset="-122"/>
              </a:rPr>
              <a:t>早期的研究主要依赖于物理规则模型，如社会力模型，</a:t>
            </a:r>
            <a:r>
              <a:rPr lang="zh-CN" sz="1600" dirty="0">
                <a:latin typeface="微软雅黑" panose="020B0503020204020204" pitchFamily="34" charset="-122"/>
                <a:ea typeface="微软雅黑" panose="020B0503020204020204" pitchFamily="34" charset="-122"/>
              </a:rPr>
              <a:t>这将行人表示为受各种力影响的粒子，随着技术的发展，基于深度学习的方法被用于提高人群模拟的精确性，例如通过图神经网络（GNNs）增强的物理信息化人群模拟器（PCS）、结合长短期记忆（LSTM）</a:t>
            </a:r>
            <a:r>
              <a:rPr lang="zh-CN" sz="1600" dirty="0">
                <a:latin typeface="微软雅黑" panose="020B0503020204020204" pitchFamily="34" charset="-122"/>
                <a:ea typeface="微软雅黑" panose="020B0503020204020204" pitchFamily="34" charset="-122"/>
              </a:rPr>
              <a:t>网络的可学习社会力模型</a:t>
            </a:r>
            <a:endParaRPr lang="zh-CN" sz="1600" dirty="0">
              <a:latin typeface="微软雅黑" panose="020B0503020204020204" pitchFamily="34" charset="-122"/>
              <a:ea typeface="微软雅黑" panose="020B0503020204020204" pitchFamily="34" charset="-122"/>
            </a:endParaRPr>
          </a:p>
          <a:p>
            <a:pPr marL="0" indent="0" eaLnBrk="1" latinLnBrk="0" hangingPunct="1">
              <a:lnSpc>
                <a:spcPct val="200000"/>
              </a:lnSpc>
            </a:pPr>
            <a:endParaRPr lang="zh-CN" sz="1600" b="1" dirty="0">
              <a:latin typeface="微软雅黑" panose="020B0503020204020204" pitchFamily="34" charset="-122"/>
              <a:ea typeface="微软雅黑" panose="020B0503020204020204" pitchFamily="34" charset="-122"/>
            </a:endParaRPr>
          </a:p>
          <a:p>
            <a:pPr marL="0" indent="0" eaLnBrk="1" latinLnBrk="0" hangingPunct="1">
              <a:lnSpc>
                <a:spcPct val="200000"/>
              </a:lnSpc>
            </a:pPr>
            <a:endParaRPr lang="zh-CN" sz="1600" dirty="0">
              <a:latin typeface="微软雅黑" panose="020B0503020204020204" pitchFamily="34" charset="-122"/>
              <a:ea typeface="微软雅黑" panose="020B0503020204020204" pitchFamily="34" charset="-122"/>
            </a:endParaRPr>
          </a:p>
          <a:p>
            <a:pPr marL="0" indent="0" eaLnBrk="1" latinLnBrk="0" hangingPunct="1">
              <a:lnSpc>
                <a:spcPct val="200000"/>
              </a:lnSpc>
            </a:pPr>
            <a:endParaRPr lang="zh-CN" sz="2000" dirty="0">
              <a:latin typeface="微软雅黑" panose="020B0503020204020204" pitchFamily="34" charset="-122"/>
              <a:ea typeface="微软雅黑" panose="020B0503020204020204" pitchFamily="34" charset="-122"/>
            </a:endParaRPr>
          </a:p>
          <a:p>
            <a:pPr marL="0" indent="457200" eaLnBrk="1" latinLnBrk="0" hangingPunct="1">
              <a:lnSpc>
                <a:spcPct val="200000"/>
              </a:lnSpc>
            </a:pPr>
            <a:endParaRPr lang="zh-CN" altLang="en-US" sz="2000" dirty="0">
              <a:latin typeface="微软雅黑" panose="020B0503020204020204" pitchFamily="34" charset="-122"/>
              <a:ea typeface="微软雅黑" panose="020B0503020204020204" pitchFamily="34" charset="-122"/>
              <a:sym typeface="+mn-ea"/>
            </a:endParaRPr>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11" name="文本框 10"/>
          <p:cNvSpPr txBox="1"/>
          <p:nvPr/>
        </p:nvSpPr>
        <p:spPr>
          <a:xfrm>
            <a:off x="658495" y="911225"/>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33" grpId="0" animBg="1"/>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a:sym typeface="+mn-ea"/>
              </a:rPr>
              <a:t>研究背景</a:t>
            </a:r>
            <a:endParaRPr lang="zh-CN" altLang="en-US" dirty="0"/>
          </a:p>
        </p:txBody>
      </p:sp>
      <p:sp>
        <p:nvSpPr>
          <p:cNvPr id="33" name="圆角矩形 32"/>
          <p:cNvSpPr/>
          <p:nvPr/>
        </p:nvSpPr>
        <p:spPr>
          <a:xfrm>
            <a:off x="567055" y="1038225"/>
            <a:ext cx="8225155" cy="365442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36" name="文本框 11"/>
          <p:cNvSpPr txBox="1"/>
          <p:nvPr/>
        </p:nvSpPr>
        <p:spPr>
          <a:xfrm flipH="1">
            <a:off x="612140" y="948690"/>
            <a:ext cx="7947660" cy="4082415"/>
          </a:xfrm>
          <a:prstGeom prst="rect">
            <a:avLst/>
          </a:prstGeom>
          <a:noFill/>
        </p:spPr>
        <p:txBody>
          <a:bodyPr wrap="square" lIns="68615" tIns="34308" rIns="68615" bIns="34308" rtlCol="0">
            <a:noAutofit/>
          </a:bodyPr>
          <a:lstStyle/>
          <a:p>
            <a:pPr marL="0" indent="0" eaLnBrk="1" latinLnBrk="0" hangingPunct="1">
              <a:lnSpc>
                <a:spcPct val="200000"/>
              </a:lnSpc>
            </a:pPr>
            <a:r>
              <a:rPr lang="en-US" altLang="zh-CN" sz="18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但是人类行为固有</a:t>
            </a:r>
            <a:r>
              <a:rPr lang="zh-CN" sz="1600" dirty="0">
                <a:latin typeface="微软雅黑" panose="020B0503020204020204" pitchFamily="34" charset="-122"/>
                <a:ea typeface="微软雅黑" panose="020B0503020204020204" pitchFamily="34" charset="-122"/>
              </a:rPr>
              <a:t>的不确定性导致了行人轨迹的不确定性，一些研究尝试通过简化的假设，如高斯分布、生成对抗网络，来建模这种多模态性，以更真实地反映人群。</a:t>
            </a:r>
            <a:endParaRPr lang="zh-CN" sz="1600" dirty="0">
              <a:latin typeface="微软雅黑" panose="020B0503020204020204" pitchFamily="34" charset="-122"/>
              <a:ea typeface="微软雅黑" panose="020B0503020204020204" pitchFamily="34" charset="-122"/>
            </a:endParaRPr>
          </a:p>
          <a:p>
            <a:pPr marL="0" indent="457200" eaLnBrk="1" latinLnBrk="0" hangingPunct="1">
              <a:lnSpc>
                <a:spcPct val="200000"/>
              </a:lnSpc>
            </a:pPr>
            <a:r>
              <a:rPr lang="zh-CN" sz="1600" dirty="0">
                <a:latin typeface="微软雅黑" panose="020B0503020204020204" pitchFamily="34" charset="-122"/>
                <a:ea typeface="微软雅黑" panose="020B0503020204020204" pitchFamily="34" charset="-122"/>
              </a:rPr>
              <a:t>近年来，扩散概率模型在各种生成任务中表现出良好的性能，这些模型在捕捉多模态分布方面表现出色，但是目前使用扩散模型进行人群模拟的方法仍然存在着两大挑战：</a:t>
            </a:r>
            <a:r>
              <a:rPr lang="en-US" altLang="zh-CN" sz="1600" dirty="0">
                <a:latin typeface="微软雅黑" panose="020B0503020204020204" pitchFamily="34" charset="-122"/>
                <a:ea typeface="微软雅黑" panose="020B0503020204020204" pitchFamily="34" charset="-122"/>
              </a:rPr>
              <a:t>     1</a:t>
            </a:r>
            <a:r>
              <a:rPr lang="zh-CN" altLang="en-US" sz="1600" dirty="0">
                <a:latin typeface="微软雅黑" panose="020B0503020204020204" pitchFamily="34" charset="-122"/>
                <a:ea typeface="微软雅黑" panose="020B0503020204020204" pitchFamily="34" charset="-122"/>
              </a:rPr>
              <a:t>：如何把关于行人运动的物理知识融入到扩散模型。</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：如何使用扩散模型实现物理性上一致的长期行人</a:t>
            </a:r>
            <a:r>
              <a:rPr lang="zh-CN" altLang="en-US" sz="1600" dirty="0">
                <a:latin typeface="微软雅黑" panose="020B0503020204020204" pitchFamily="34" charset="-122"/>
                <a:ea typeface="微软雅黑" panose="020B0503020204020204" pitchFamily="34" charset="-122"/>
              </a:rPr>
              <a:t>模拟。</a:t>
            </a:r>
            <a:endParaRPr lang="zh-CN" altLang="en-US" sz="1600" dirty="0">
              <a:latin typeface="微软雅黑" panose="020B0503020204020204" pitchFamily="34" charset="-122"/>
              <a:ea typeface="微软雅黑" panose="020B0503020204020204" pitchFamily="34" charset="-122"/>
            </a:endParaRPr>
          </a:p>
          <a:p>
            <a:pPr marL="0" indent="457200" eaLnBrk="1" latinLnBrk="0" hangingPunct="1">
              <a:lnSpc>
                <a:spcPct val="200000"/>
              </a:lnSpc>
            </a:pPr>
            <a:r>
              <a:rPr lang="zh-CN" sz="1600" dirty="0">
                <a:latin typeface="微软雅黑" panose="020B0503020204020204" pitchFamily="34" charset="-122"/>
                <a:ea typeface="微软雅黑" panose="020B0503020204020204" pitchFamily="34" charset="-122"/>
              </a:rPr>
              <a:t>因此基于两个挑战提出了一个</a:t>
            </a:r>
            <a:r>
              <a:rPr lang="zh-CN" sz="1600" dirty="0">
                <a:latin typeface="微软雅黑" panose="020B0503020204020204" pitchFamily="34" charset="-122"/>
                <a:ea typeface="微软雅黑" panose="020B0503020204020204" pitchFamily="34" charset="-122"/>
              </a:rPr>
              <a:t>基于社会物理信息扩散模型（SPDiff）</a:t>
            </a:r>
            <a:endParaRPr lang="zh-CN" sz="1600" dirty="0">
              <a:latin typeface="微软雅黑" panose="020B0503020204020204" pitchFamily="34" charset="-122"/>
              <a:ea typeface="微软雅黑" panose="020B0503020204020204" pitchFamily="34" charset="-122"/>
            </a:endParaRPr>
          </a:p>
          <a:p>
            <a:pPr marL="0" indent="0" eaLnBrk="1" latinLnBrk="0" hangingPunct="1">
              <a:lnSpc>
                <a:spcPct val="200000"/>
              </a:lnSpc>
            </a:pPr>
            <a:endParaRPr lang="zh-CN" sz="2000" dirty="0">
              <a:latin typeface="微软雅黑" panose="020B0503020204020204" pitchFamily="34" charset="-122"/>
              <a:ea typeface="微软雅黑" panose="020B0503020204020204" pitchFamily="34" charset="-122"/>
            </a:endParaRPr>
          </a:p>
          <a:p>
            <a:pPr marL="0" indent="457200" eaLnBrk="1" latinLnBrk="0" hangingPunct="1">
              <a:lnSpc>
                <a:spcPct val="200000"/>
              </a:lnSpc>
            </a:pPr>
            <a:endParaRPr lang="zh-CN" altLang="en-US" sz="2000" dirty="0">
              <a:latin typeface="微软雅黑" panose="020B0503020204020204" pitchFamily="34" charset="-122"/>
              <a:ea typeface="微软雅黑" panose="020B0503020204020204" pitchFamily="34" charset="-122"/>
              <a:sym typeface="+mn-ea"/>
            </a:endParaRPr>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11" name="文本框 10"/>
          <p:cNvSpPr txBox="1"/>
          <p:nvPr/>
        </p:nvSpPr>
        <p:spPr>
          <a:xfrm>
            <a:off x="658495" y="911225"/>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33"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9642" y="1617090"/>
            <a:ext cx="2063115"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a:t>
            </a:r>
            <a:r>
              <a:rPr lang="zh-CN" altLang="en-US" sz="2800" b="1" dirty="0">
                <a:solidFill>
                  <a:schemeClr val="accent1"/>
                </a:solidFill>
                <a:latin typeface="微软雅黑" panose="020B0503020204020204" pitchFamily="34" charset="-122"/>
                <a:ea typeface="微软雅黑" panose="020B0503020204020204" pitchFamily="34" charset="-122"/>
              </a:rPr>
              <a:t>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a:t>
            </a:r>
            <a:r>
              <a:rPr lang="zh-CN" altLang="en-US" sz="3600" b="1" dirty="0">
                <a:solidFill>
                  <a:schemeClr val="accent1"/>
                </a:solidFill>
                <a:latin typeface="微软雅黑" panose="020B0503020204020204" pitchFamily="34" charset="-122"/>
                <a:ea typeface="微软雅黑" panose="020B0503020204020204" pitchFamily="34" charset="-122"/>
              </a:rPr>
              <a:t>内容</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Text Box 104"/>
          <p:cNvSpPr txBox="1">
            <a:spLocks noChangeArrowheads="1"/>
          </p:cNvSpPr>
          <p:nvPr>
            <p:custDataLst>
              <p:tags r:id="rId2"/>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en-US" sz="1800" dirty="0">
                <a:latin typeface="微软雅黑" panose="020B0503020204020204" pitchFamily="34" charset="-122"/>
                <a:ea typeface="微软雅黑" panose="020B0503020204020204" pitchFamily="34" charset="-122"/>
                <a:sym typeface="+mn-ea"/>
              </a:rPr>
              <a:t>1.SPDIFF</a:t>
            </a:r>
            <a:r>
              <a:rPr lang="zh-CN" altLang="en-US" sz="1800" dirty="0">
                <a:latin typeface="微软雅黑" panose="020B0503020204020204" pitchFamily="34" charset="-122"/>
                <a:ea typeface="微软雅黑" panose="020B0503020204020204" pitchFamily="34" charset="-122"/>
                <a:sym typeface="+mn-ea"/>
              </a:rPr>
              <a:t>总体框架</a:t>
            </a:r>
            <a:endParaRPr lang="zh-CN" altLang="en-US" sz="1800" dirty="0">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3"/>
            </p:custDataLst>
          </p:nvPr>
        </p:nvSpPr>
        <p:spPr>
          <a:xfrm>
            <a:off x="116840" y="1491615"/>
            <a:ext cx="4596765" cy="506730"/>
          </a:xfrm>
          <a:prstGeom prst="rect">
            <a:avLst/>
          </a:prstGeom>
          <a:noFill/>
        </p:spPr>
        <p:txBody>
          <a:bodyPr wrap="square" rtlCol="0" anchor="t">
            <a:spAutoFit/>
          </a:bodyPr>
          <a:p>
            <a:pPr marL="0" indent="0" eaLnBrk="1" latinLnBrk="0" hangingPunct="1">
              <a:lnSpc>
                <a:spcPct val="150000"/>
              </a:lnSpc>
            </a:pPr>
            <a:r>
              <a:rPr lang="en-US" altLang="zh-CN" dirty="0">
                <a:ea typeface="微软雅黑" panose="020B0503020204020204" pitchFamily="34" charset="-122"/>
                <a:sym typeface="+mn-ea"/>
              </a:rPr>
              <a:t>       </a:t>
            </a:r>
            <a:endParaRPr dirty="0">
              <a:ea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12" name="文本框 11"/>
              <p:cNvSpPr txBox="1"/>
              <p:nvPr/>
            </p:nvSpPr>
            <p:spPr>
              <a:xfrm>
                <a:off x="476885" y="772160"/>
                <a:ext cx="7132955" cy="3046095"/>
              </a:xfrm>
              <a:prstGeom prst="rect">
                <a:avLst/>
              </a:prstGeom>
              <a:noFill/>
            </p:spPr>
            <p:txBody>
              <a:bodyPr wrap="square" rtlCol="0" anchor="t">
                <a:spAutoFit/>
              </a:bodyPr>
              <a:p>
                <a:pPr marL="0" indent="0" eaLnBrk="1" latinLnBrk="0" hangingPunct="1">
                  <a:lnSpc>
                    <a:spcPct val="200000"/>
                  </a:lnSpc>
                </a:pPr>
                <a:r>
                  <a:rPr lang="zh-CN" altLang="en-US" sz="1600">
                    <a:ea typeface="微软雅黑" panose="020B0503020204020204" pitchFamily="34" charset="-122"/>
                    <a:sym typeface="+mn-ea"/>
                  </a:rPr>
                  <a:t>对于一组N个行人，人群模拟需要考虑当前时间框架t下人群的状态</a:t>
                </a:r>
                <a:endParaRPr lang="zh-CN" altLang="en-US" sz="1600">
                  <a:ea typeface="微软雅黑" panose="020B0503020204020204" pitchFamily="34" charset="-122"/>
                  <a:sym typeface="+mn-ea"/>
                </a:endParaRPr>
              </a:p>
              <a:p>
                <a:pPr marL="0" indent="0" eaLnBrk="1" latinLnBrk="0" hangingPunct="1">
                  <a:lnSpc>
                    <a:spcPct val="200000"/>
                  </a:lnSpc>
                </a:pP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a:latin typeface="Cambria Math" panose="02040503050406030204" charset="0"/>
                            <a:ea typeface="微软雅黑" panose="020B0503020204020204" pitchFamily="34" charset="-122"/>
                            <a:cs typeface="Cambria Math" panose="02040503050406030204" charset="0"/>
                            <a:sym typeface="+mn-ea"/>
                          </a:rPr>
                          <m:t>𝑄</m:t>
                        </m:r>
                      </m:e>
                      <m:sub>
                        <m:r>
                          <a:rPr lang="en-US" altLang="zh-CN" sz="1600" i="1">
                            <a:latin typeface="Cambria Math" panose="02040503050406030204" charset="0"/>
                            <a:ea typeface="微软雅黑" panose="020B0503020204020204" pitchFamily="34" charset="-122"/>
                            <a:cs typeface="Cambria Math" panose="02040503050406030204" charset="0"/>
                            <a:sym typeface="+mn-ea"/>
                          </a:rPr>
                          <m:t>𝑡</m:t>
                        </m:r>
                      </m:sub>
                    </m:sSub>
                  </m:oMath>
                </a14:m>
                <a:r>
                  <a:rPr lang="zh-CN" altLang="en-US" sz="1600">
                    <a:ea typeface="微软雅黑" panose="020B0503020204020204" pitchFamily="34" charset="-122"/>
                    <a:sym typeface="+mn-ea"/>
                  </a:rPr>
                  <a:t>={</a:t>
                </a: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a:latin typeface="Cambria Math" panose="02040503050406030204" charset="0"/>
                            <a:ea typeface="微软雅黑" panose="020B0503020204020204" pitchFamily="34" charset="-122"/>
                            <a:cs typeface="Cambria Math" panose="02040503050406030204" charset="0"/>
                            <a:sym typeface="+mn-ea"/>
                          </a:rPr>
                          <m:t>𝑃</m:t>
                        </m:r>
                      </m:e>
                      <m:sub>
                        <m:r>
                          <a:rPr lang="en-US" altLang="zh-CN" sz="1600" i="1">
                            <a:latin typeface="Cambria Math" panose="02040503050406030204" charset="0"/>
                            <a:ea typeface="微软雅黑" panose="020B0503020204020204" pitchFamily="34" charset="-122"/>
                            <a:cs typeface="Cambria Math" panose="02040503050406030204" charset="0"/>
                            <a:sym typeface="+mn-ea"/>
                          </a:rPr>
                          <m:t>t</m:t>
                        </m:r>
                      </m:sub>
                    </m:sSub>
                  </m:oMath>
                </a14:m>
                <a:r>
                  <a:rPr lang="zh-CN" altLang="en-US" sz="1600">
                    <a:ea typeface="微软雅黑" panose="020B0503020204020204" pitchFamily="34" charset="-122"/>
                    <a:sym typeface="+mn-ea"/>
                  </a:rPr>
                  <a:t>, </a:t>
                </a: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a:latin typeface="Cambria Math" panose="02040503050406030204" charset="0"/>
                            <a:ea typeface="微软雅黑" panose="020B0503020204020204" pitchFamily="34" charset="-122"/>
                            <a:cs typeface="Cambria Math" panose="02040503050406030204" charset="0"/>
                            <a:sym typeface="+mn-ea"/>
                          </a:rPr>
                          <m:t>𝑉</m:t>
                        </m:r>
                      </m:e>
                      <m:sub>
                        <m:r>
                          <a:rPr lang="en-US" altLang="zh-CN" sz="1600" i="1">
                            <a:latin typeface="Cambria Math" panose="02040503050406030204" charset="0"/>
                            <a:ea typeface="微软雅黑" panose="020B0503020204020204" pitchFamily="34" charset="-122"/>
                            <a:cs typeface="Cambria Math" panose="02040503050406030204" charset="0"/>
                            <a:sym typeface="+mn-ea"/>
                          </a:rPr>
                          <m:t>𝑡</m:t>
                        </m:r>
                      </m:sub>
                    </m:sSub>
                  </m:oMath>
                </a14:m>
                <a:r>
                  <a:rPr lang="zh-CN" altLang="en-US" sz="1600">
                    <a:ea typeface="微软雅黑" panose="020B0503020204020204" pitchFamily="34" charset="-122"/>
                    <a:sym typeface="+mn-ea"/>
                  </a:rPr>
                  <a:t>, </a:t>
                </a: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a:latin typeface="Cambria Math" panose="02040503050406030204" charset="0"/>
                            <a:ea typeface="微软雅黑" panose="020B0503020204020204" pitchFamily="34" charset="-122"/>
                            <a:cs typeface="Cambria Math" panose="02040503050406030204" charset="0"/>
                            <a:sym typeface="+mn-ea"/>
                          </a:rPr>
                          <m:t>𝑎</m:t>
                        </m:r>
                      </m:e>
                      <m:sub>
                        <m:r>
                          <a:rPr lang="en-US" altLang="zh-CN" sz="1600" i="1">
                            <a:latin typeface="Cambria Math" panose="02040503050406030204" charset="0"/>
                            <a:ea typeface="微软雅黑" panose="020B0503020204020204" pitchFamily="34" charset="-122"/>
                            <a:cs typeface="Cambria Math" panose="02040503050406030204" charset="0"/>
                            <a:sym typeface="+mn-ea"/>
                          </a:rPr>
                          <m:t>𝑡</m:t>
                        </m:r>
                      </m:sub>
                    </m:sSub>
                  </m:oMath>
                </a14:m>
                <a:r>
                  <a:rPr lang="zh-CN" altLang="en-US" sz="1600">
                    <a:ea typeface="微软雅黑" panose="020B0503020204020204" pitchFamily="34" charset="-122"/>
                    <a:sym typeface="+mn-ea"/>
                  </a:rPr>
                  <a:t>, d, </a:t>
                </a: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a:latin typeface="Cambria Math" panose="02040503050406030204" charset="0"/>
                            <a:ea typeface="微软雅黑" panose="020B0503020204020204" pitchFamily="34" charset="-122"/>
                            <a:cs typeface="Cambria Math" panose="02040503050406030204" charset="0"/>
                            <a:sym typeface="+mn-ea"/>
                          </a:rPr>
                          <m:t>ℎ</m:t>
                        </m:r>
                      </m:e>
                      <m:sub>
                        <m:r>
                          <a:rPr lang="en-US" altLang="zh-CN" sz="1600" i="1">
                            <a:latin typeface="Cambria Math" panose="02040503050406030204" charset="0"/>
                            <a:ea typeface="微软雅黑" panose="020B0503020204020204" pitchFamily="34" charset="-122"/>
                            <a:cs typeface="Cambria Math" panose="02040503050406030204" charset="0"/>
                            <a:sym typeface="+mn-ea"/>
                          </a:rPr>
                          <m:t>𝑡</m:t>
                        </m:r>
                      </m:sub>
                    </m:sSub>
                  </m:oMath>
                </a14:m>
                <a:r>
                  <a:rPr lang="zh-CN" altLang="en-US" sz="1600">
                    <a:ea typeface="微软雅黑" panose="020B0503020204020204" pitchFamily="34" charset="-122"/>
                    <a:sym typeface="+mn-ea"/>
                  </a:rPr>
                  <a:t>}</a:t>
                </a:r>
                <a:r>
                  <a:rPr lang="en-US" altLang="zh-CN" sz="1600">
                    <a:ea typeface="微软雅黑" panose="020B0503020204020204" pitchFamily="34" charset="-122"/>
                    <a:sym typeface="+mn-ea"/>
                  </a:rPr>
                  <a:t> </a:t>
                </a:r>
                <a:r>
                  <a:rPr lang="zh-CN" altLang="en-US" sz="1600">
                    <a:ea typeface="微软雅黑" panose="020B0503020204020204" pitchFamily="34" charset="-122"/>
                    <a:sym typeface="+mn-ea"/>
                  </a:rPr>
                  <a:t>分别表示为位置信息、速度信息、加速度信息、目的地，大小为</a:t>
                </a:r>
                <a:r>
                  <a:rPr lang="en-US" altLang="zh-CN" sz="1600">
                    <a:ea typeface="微软雅黑" panose="020B0503020204020204" pitchFamily="34" charset="-122"/>
                    <a:sym typeface="+mn-ea"/>
                  </a:rPr>
                  <a:t>N</a:t>
                </a:r>
                <a:r>
                  <a:rPr lang="zh-CN" altLang="en-US" sz="1600">
                    <a:ea typeface="微软雅黑" panose="020B0503020204020204" pitchFamily="34" charset="-122"/>
                    <a:sym typeface="+mn-ea"/>
                  </a:rPr>
                  <a:t>×</a:t>
                </a:r>
                <a:r>
                  <a:rPr lang="en-US" altLang="zh-CN" sz="1600">
                    <a:ea typeface="微软雅黑" panose="020B0503020204020204" pitchFamily="34" charset="-122"/>
                    <a:sym typeface="+mn-ea"/>
                  </a:rPr>
                  <a:t>2</a:t>
                </a:r>
                <a:endParaRPr lang="zh-CN" altLang="en-US" sz="1600">
                  <a:ea typeface="微软雅黑" panose="020B0503020204020204" pitchFamily="34" charset="-122"/>
                  <a:sym typeface="+mn-ea"/>
                </a:endParaRPr>
              </a:p>
              <a:p>
                <a:pPr marL="0" indent="0" eaLnBrk="1" latinLnBrk="0" hangingPunct="1">
                  <a:lnSpc>
                    <a:spcPct val="200000"/>
                  </a:lnSpc>
                </a:pP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a:latin typeface="Cambria Math" panose="02040503050406030204" charset="0"/>
                            <a:ea typeface="微软雅黑" panose="020B0503020204020204" pitchFamily="34" charset="-122"/>
                            <a:cs typeface="Cambria Math" panose="02040503050406030204" charset="0"/>
                            <a:sym typeface="+mn-ea"/>
                          </a:rPr>
                          <m:t>ℎ</m:t>
                        </m:r>
                      </m:e>
                      <m:sub>
                        <m:r>
                          <a:rPr lang="en-US" altLang="zh-CN" sz="1600" i="1">
                            <a:latin typeface="Cambria Math" panose="02040503050406030204" charset="0"/>
                            <a:ea typeface="微软雅黑" panose="020B0503020204020204" pitchFamily="34" charset="-122"/>
                            <a:cs typeface="Cambria Math" panose="02040503050406030204" charset="0"/>
                            <a:sym typeface="+mn-ea"/>
                          </a:rPr>
                          <m:t>𝑡</m:t>
                        </m:r>
                      </m:sub>
                    </m:sSub>
                  </m:oMath>
                </a14:m>
                <a:r>
                  <a:rPr lang="zh-CN" altLang="en-US" sz="1600">
                    <a:latin typeface="Cambria Math" panose="02040503050406030204" charset="0"/>
                    <a:ea typeface="微软雅黑" panose="020B0503020204020204" pitchFamily="34" charset="-122"/>
                    <a:cs typeface="Cambria Math" panose="02040503050406030204" charset="0"/>
                    <a:sym typeface="+mn-ea"/>
                  </a:rPr>
                  <a:t>为历史轨迹信息</a:t>
                </a:r>
                <a:r>
                  <a:rPr lang="en-US" altLang="zh-CN" sz="1600">
                    <a:ea typeface="微软雅黑" panose="020B0503020204020204" pitchFamily="34" charset="-122"/>
                    <a:sym typeface="+mn-ea"/>
                  </a:rPr>
                  <a:t>=</a:t>
                </a:r>
                <a:r>
                  <a:rPr lang="zh-CN" altLang="en-US" sz="1600">
                    <a:ea typeface="微软雅黑" panose="020B0503020204020204" pitchFamily="34" charset="-122"/>
                    <a:sym typeface="+mn-ea"/>
                  </a:rPr>
                  <a:t>（</a:t>
                </a: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a:latin typeface="Cambria Math" panose="02040503050406030204" charset="0"/>
                            <a:ea typeface="微软雅黑" panose="020B0503020204020204" pitchFamily="34" charset="-122"/>
                            <a:cs typeface="Cambria Math" panose="02040503050406030204" charset="0"/>
                            <a:sym typeface="+mn-ea"/>
                          </a:rPr>
                          <m:t>𝑃</m:t>
                        </m:r>
                      </m:e>
                      <m:sub>
                        <m:r>
                          <a:rPr lang="en-US" altLang="zh-CN" sz="1600" i="1">
                            <a:latin typeface="Cambria Math" panose="02040503050406030204" charset="0"/>
                            <a:ea typeface="微软雅黑" panose="020B0503020204020204" pitchFamily="34" charset="-122"/>
                            <a:cs typeface="Cambria Math" panose="02040503050406030204" charset="0"/>
                            <a:sym typeface="+mn-ea"/>
                          </a:rPr>
                          <m:t>𝑡−𝑚</m:t>
                        </m:r>
                        <m:r>
                          <a:rPr lang="en-US" altLang="zh-CN" sz="1600" i="1">
                            <a:latin typeface="Cambria Math" panose="02040503050406030204" charset="0"/>
                            <a:ea typeface="微软雅黑" panose="020B0503020204020204" pitchFamily="34" charset="-122"/>
                            <a:cs typeface="Cambria Math" panose="02040503050406030204" charset="0"/>
                            <a:sym typeface="+mn-ea"/>
                          </a:rPr>
                          <m:t>:</m:t>
                        </m:r>
                        <m:r>
                          <a:rPr lang="en-US" altLang="zh-CN" sz="1600" i="1">
                            <a:latin typeface="Cambria Math" panose="02040503050406030204" charset="0"/>
                            <a:ea typeface="微软雅黑" panose="020B0503020204020204" pitchFamily="34" charset="-122"/>
                            <a:cs typeface="Cambria Math" panose="02040503050406030204" charset="0"/>
                            <a:sym typeface="+mn-ea"/>
                          </a:rPr>
                          <m:t>𝑡</m:t>
                        </m:r>
                      </m:sub>
                    </m:sSub>
                  </m:oMath>
                </a14:m>
                <a:r>
                  <a:rPr lang="en-US" altLang="zh-CN" sz="1600">
                    <a:ea typeface="微软雅黑" panose="020B0503020204020204" pitchFamily="34" charset="-122"/>
                    <a:sym typeface="+mn-ea"/>
                  </a:rPr>
                  <a:t>,</a:t>
                </a: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a:latin typeface="Cambria Math" panose="02040503050406030204" charset="0"/>
                            <a:ea typeface="微软雅黑" panose="020B0503020204020204" pitchFamily="34" charset="-122"/>
                            <a:cs typeface="Cambria Math" panose="02040503050406030204" charset="0"/>
                            <a:sym typeface="+mn-ea"/>
                          </a:rPr>
                          <m:t>𝑉</m:t>
                        </m:r>
                      </m:e>
                      <m:sub>
                        <m:r>
                          <a:rPr lang="en-US" altLang="zh-CN" sz="1600" i="1">
                            <a:latin typeface="Cambria Math" panose="02040503050406030204" charset="0"/>
                            <a:ea typeface="微软雅黑" panose="020B0503020204020204" pitchFamily="34" charset="-122"/>
                            <a:cs typeface="Cambria Math" panose="02040503050406030204" charset="0"/>
                            <a:sym typeface="+mn-ea"/>
                          </a:rPr>
                          <m:t>𝑡−𝑚</m:t>
                        </m:r>
                        <m:r>
                          <a:rPr lang="en-US" altLang="zh-CN" sz="1600" i="1">
                            <a:latin typeface="Cambria Math" panose="02040503050406030204" charset="0"/>
                            <a:ea typeface="微软雅黑" panose="020B0503020204020204" pitchFamily="34" charset="-122"/>
                            <a:cs typeface="Cambria Math" panose="02040503050406030204" charset="0"/>
                            <a:sym typeface="+mn-ea"/>
                          </a:rPr>
                          <m:t>:</m:t>
                        </m:r>
                        <m:r>
                          <a:rPr lang="en-US" altLang="zh-CN" sz="1600" i="1">
                            <a:latin typeface="Cambria Math" panose="02040503050406030204" charset="0"/>
                            <a:ea typeface="微软雅黑" panose="020B0503020204020204" pitchFamily="34" charset="-122"/>
                            <a:cs typeface="Cambria Math" panose="02040503050406030204" charset="0"/>
                            <a:sym typeface="+mn-ea"/>
                          </a:rPr>
                          <m:t>𝑡</m:t>
                        </m:r>
                      </m:sub>
                    </m:sSub>
                  </m:oMath>
                </a14:m>
                <a:r>
                  <a:rPr lang="en-US" altLang="zh-CN" sz="1600">
                    <a:ea typeface="微软雅黑" panose="020B0503020204020204" pitchFamily="34" charset="-122"/>
                    <a:sym typeface="+mn-ea"/>
                  </a:rPr>
                  <a:t>,</a:t>
                </a: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a:latin typeface="Cambria Math" panose="02040503050406030204" charset="0"/>
                            <a:ea typeface="微软雅黑" panose="020B0503020204020204" pitchFamily="34" charset="-122"/>
                            <a:cs typeface="Cambria Math" panose="02040503050406030204" charset="0"/>
                            <a:sym typeface="+mn-ea"/>
                          </a:rPr>
                          <m:t>𝑎</m:t>
                        </m:r>
                      </m:e>
                      <m:sub>
                        <m:r>
                          <a:rPr lang="en-US" altLang="zh-CN" sz="1600" i="1">
                            <a:latin typeface="Cambria Math" panose="02040503050406030204" charset="0"/>
                            <a:ea typeface="微软雅黑" panose="020B0503020204020204" pitchFamily="34" charset="-122"/>
                            <a:cs typeface="Cambria Math" panose="02040503050406030204" charset="0"/>
                            <a:sym typeface="+mn-ea"/>
                          </a:rPr>
                          <m:t>𝑡−𝑚</m:t>
                        </m:r>
                        <m:r>
                          <a:rPr lang="en-US" altLang="zh-CN" sz="1600" i="1">
                            <a:latin typeface="Cambria Math" panose="02040503050406030204" charset="0"/>
                            <a:ea typeface="微软雅黑" panose="020B0503020204020204" pitchFamily="34" charset="-122"/>
                            <a:cs typeface="Cambria Math" panose="02040503050406030204" charset="0"/>
                            <a:sym typeface="+mn-ea"/>
                          </a:rPr>
                          <m:t>:</m:t>
                        </m:r>
                        <m:r>
                          <a:rPr lang="en-US" altLang="zh-CN" sz="1600" i="1">
                            <a:latin typeface="Cambria Math" panose="02040503050406030204" charset="0"/>
                            <a:ea typeface="微软雅黑" panose="020B0503020204020204" pitchFamily="34" charset="-122"/>
                            <a:cs typeface="Cambria Math" panose="02040503050406030204" charset="0"/>
                            <a:sym typeface="+mn-ea"/>
                          </a:rPr>
                          <m:t>𝑡</m:t>
                        </m:r>
                      </m:sub>
                    </m:sSub>
                  </m:oMath>
                </a14:m>
                <a:r>
                  <a:rPr lang="zh-CN" altLang="en-US" sz="1600">
                    <a:ea typeface="微软雅黑" panose="020B0503020204020204" pitchFamily="34" charset="-122"/>
                    <a:sym typeface="+mn-ea"/>
                  </a:rPr>
                  <a:t>）</a:t>
                </a:r>
                <a:r>
                  <a:rPr lang="en-US" altLang="zh-CN" sz="1600">
                    <a:ea typeface="微软雅黑" panose="020B0503020204020204" pitchFamily="34" charset="-122"/>
                    <a:sym typeface="+mn-ea"/>
                  </a:rPr>
                  <a:t>,</a:t>
                </a:r>
                <a:r>
                  <a:rPr lang="zh-CN" altLang="en-US" sz="1600">
                    <a:ea typeface="微软雅黑" panose="020B0503020204020204" pitchFamily="34" charset="-122"/>
                    <a:sym typeface="+mn-ea"/>
                  </a:rPr>
                  <a:t>大小为</a:t>
                </a:r>
                <a:r>
                  <a:rPr lang="en-US" altLang="zh-CN" sz="1600">
                    <a:ea typeface="微软雅黑" panose="020B0503020204020204" pitchFamily="34" charset="-122"/>
                    <a:sym typeface="+mn-ea"/>
                  </a:rPr>
                  <a:t>m</a:t>
                </a:r>
                <a:r>
                  <a:rPr lang="zh-CN" altLang="en-US" sz="1600">
                    <a:ea typeface="微软雅黑" panose="020B0503020204020204" pitchFamily="34" charset="-122"/>
                    <a:sym typeface="+mn-ea"/>
                  </a:rPr>
                  <a:t>×</a:t>
                </a:r>
                <a:r>
                  <a:rPr lang="en-US" altLang="zh-CN" sz="1600">
                    <a:ea typeface="微软雅黑" panose="020B0503020204020204" pitchFamily="34" charset="-122"/>
                    <a:sym typeface="+mn-ea"/>
                  </a:rPr>
                  <a:t>N</a:t>
                </a:r>
                <a:r>
                  <a:rPr lang="zh-CN" altLang="en-US" sz="1600">
                    <a:ea typeface="微软雅黑" panose="020B0503020204020204" pitchFamily="34" charset="-122"/>
                    <a:sym typeface="+mn-ea"/>
                  </a:rPr>
                  <a:t>×</a:t>
                </a:r>
                <a:r>
                  <a:rPr lang="en-US" altLang="zh-CN" sz="1600">
                    <a:ea typeface="微软雅黑" panose="020B0503020204020204" pitchFamily="34" charset="-122"/>
                    <a:sym typeface="+mn-ea"/>
                  </a:rPr>
                  <a:t>6</a:t>
                </a:r>
                <a:endParaRPr lang="en-US" altLang="zh-CN" sz="1600">
                  <a:ea typeface="微软雅黑" panose="020B0503020204020204" pitchFamily="34" charset="-122"/>
                  <a:sym typeface="+mn-ea"/>
                </a:endParaRPr>
              </a:p>
              <a:p>
                <a:pPr marL="0" indent="0" eaLnBrk="1" latinLnBrk="0" hangingPunct="1">
                  <a:lnSpc>
                    <a:spcPct val="200000"/>
                  </a:lnSpc>
                </a:pPr>
                <a:r>
                  <a:rPr lang="zh-CN" altLang="en-US" sz="1600">
                    <a:ea typeface="微软雅黑" panose="020B0503020204020204" pitchFamily="34" charset="-122"/>
                    <a:sym typeface="+mn-ea"/>
                  </a:rPr>
                  <a:t>模型从初始状态初始化并通过输入当前状态来生成下一个时刻的状态，不断迭代，直到人群中的所有个体到达各自的目的地，完成模拟过程。</a:t>
                </a:r>
                <a:endParaRPr lang="zh-CN" altLang="en-US" sz="1600">
                  <a:ea typeface="微软雅黑" panose="020B0503020204020204" pitchFamily="34" charset="-122"/>
                  <a:sym typeface="+mn-ea"/>
                </a:endParaRPr>
              </a:p>
            </p:txBody>
          </p:sp>
        </mc:Choice>
        <mc:Fallback>
          <p:sp>
            <p:nvSpPr>
              <p:cNvPr id="12" name="文本框 11"/>
              <p:cNvSpPr txBox="1">
                <a:spLocks noRot="1" noChangeAspect="1" noMove="1" noResize="1" noEditPoints="1" noAdjustHandles="1" noChangeArrowheads="1" noChangeShapeType="1" noTextEdit="1"/>
              </p:cNvSpPr>
              <p:nvPr/>
            </p:nvSpPr>
            <p:spPr>
              <a:xfrm>
                <a:off x="476885" y="772160"/>
                <a:ext cx="7132955" cy="3046095"/>
              </a:xfrm>
              <a:prstGeom prst="rect">
                <a:avLst/>
              </a:prstGeom>
              <a:blipFill rotWithShape="1">
                <a:blip r:embed="rId4"/>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5"/>
          <a:stretch>
            <a:fillRect/>
          </a:stretch>
        </p:blipFill>
        <p:spPr>
          <a:xfrm>
            <a:off x="2232025" y="4057015"/>
            <a:ext cx="2705100" cy="619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Text Box 104"/>
          <p:cNvSpPr txBox="1">
            <a:spLocks noChangeArrowheads="1"/>
          </p:cNvSpPr>
          <p:nvPr>
            <p:custDataLst>
              <p:tags r:id="rId2"/>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en-US" sz="1800" dirty="0">
                <a:latin typeface="微软雅黑" panose="020B0503020204020204" pitchFamily="34" charset="-122"/>
                <a:ea typeface="微软雅黑" panose="020B0503020204020204" pitchFamily="34" charset="-122"/>
                <a:sym typeface="+mn-ea"/>
              </a:rPr>
              <a:t>1.SPDIFF</a:t>
            </a:r>
            <a:r>
              <a:rPr lang="zh-CN" altLang="en-US" sz="1800" dirty="0">
                <a:latin typeface="微软雅黑" panose="020B0503020204020204" pitchFamily="34" charset="-122"/>
                <a:ea typeface="微软雅黑" panose="020B0503020204020204" pitchFamily="34" charset="-122"/>
                <a:sym typeface="+mn-ea"/>
              </a:rPr>
              <a:t>总体框架</a:t>
            </a:r>
            <a:endParaRPr lang="zh-CN" altLang="en-US" sz="1800" dirty="0">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3"/>
            </p:custDataLst>
          </p:nvPr>
        </p:nvSpPr>
        <p:spPr>
          <a:xfrm>
            <a:off x="116840" y="1491615"/>
            <a:ext cx="4596765" cy="506730"/>
          </a:xfrm>
          <a:prstGeom prst="rect">
            <a:avLst/>
          </a:prstGeom>
          <a:noFill/>
        </p:spPr>
        <p:txBody>
          <a:bodyPr wrap="square" rtlCol="0" anchor="t">
            <a:spAutoFit/>
          </a:bodyPr>
          <a:p>
            <a:pPr marL="0" indent="0" eaLnBrk="1" latinLnBrk="0" hangingPunct="1">
              <a:lnSpc>
                <a:spcPct val="150000"/>
              </a:lnSpc>
            </a:pPr>
            <a:r>
              <a:rPr lang="en-US" altLang="zh-CN" dirty="0">
                <a:ea typeface="微软雅黑" panose="020B0503020204020204" pitchFamily="34" charset="-122"/>
                <a:sym typeface="+mn-ea"/>
              </a:rPr>
              <a:t>       </a:t>
            </a:r>
            <a:endParaRPr dirty="0">
              <a:ea typeface="微软雅黑" panose="020B0503020204020204" pitchFamily="34" charset="-122"/>
              <a:sym typeface="+mn-ea"/>
            </a:endParaRPr>
          </a:p>
        </p:txBody>
      </p:sp>
      <p:pic>
        <p:nvPicPr>
          <p:cNvPr id="3" name="图片 2"/>
          <p:cNvPicPr>
            <a:picLocks noChangeAspect="1"/>
          </p:cNvPicPr>
          <p:nvPr/>
        </p:nvPicPr>
        <p:blipFill>
          <a:blip r:embed="rId4"/>
          <a:stretch>
            <a:fillRect/>
          </a:stretch>
        </p:blipFill>
        <p:spPr>
          <a:xfrm>
            <a:off x="-17780" y="816610"/>
            <a:ext cx="4930140" cy="2774315"/>
          </a:xfrm>
          <a:prstGeom prst="rect">
            <a:avLst/>
          </a:prstGeom>
        </p:spPr>
      </p:pic>
      <p:sp>
        <p:nvSpPr>
          <p:cNvPr id="12" name="文本框 11"/>
          <p:cNvSpPr txBox="1"/>
          <p:nvPr/>
        </p:nvSpPr>
        <p:spPr>
          <a:xfrm>
            <a:off x="4256405" y="591820"/>
            <a:ext cx="4832985" cy="4030980"/>
          </a:xfrm>
          <a:prstGeom prst="rect">
            <a:avLst/>
          </a:prstGeom>
          <a:noFill/>
        </p:spPr>
        <p:txBody>
          <a:bodyPr wrap="square" rtlCol="0" anchor="t">
            <a:spAutoFit/>
          </a:bodyPr>
          <a:p>
            <a:pPr marL="0" indent="0" eaLnBrk="1" latinLnBrk="0" hangingPunct="1">
              <a:lnSpc>
                <a:spcPct val="200000"/>
              </a:lnSpc>
            </a:pPr>
            <a:r>
              <a:rPr lang="zh-CN" altLang="en-US" sz="1600">
                <a:ea typeface="微软雅黑" panose="020B0503020204020204" pitchFamily="34" charset="-122"/>
                <a:sym typeface="+mn-ea"/>
              </a:rPr>
              <a:t>人群互动模块：模拟</a:t>
            </a:r>
            <a:r>
              <a:rPr lang="zh-CN" altLang="en-US" sz="1600">
                <a:ea typeface="微软雅黑" panose="020B0503020204020204" pitchFamily="34" charset="-122"/>
                <a:sym typeface="+mn-ea"/>
              </a:rPr>
              <a:t>行人间间的交互</a:t>
            </a:r>
            <a:endParaRPr lang="zh-CN" altLang="en-US" sz="1600">
              <a:ea typeface="微软雅黑" panose="020B0503020204020204" pitchFamily="34" charset="-122"/>
              <a:sym typeface="+mn-ea"/>
            </a:endParaRPr>
          </a:p>
          <a:p>
            <a:pPr marL="0" indent="0" eaLnBrk="1" latinLnBrk="0" hangingPunct="1">
              <a:lnSpc>
                <a:spcPct val="200000"/>
              </a:lnSpc>
            </a:pPr>
            <a:endParaRPr lang="zh-CN" altLang="en-US" sz="1600">
              <a:ea typeface="微软雅黑" panose="020B0503020204020204" pitchFamily="34" charset="-122"/>
              <a:sym typeface="+mn-ea"/>
            </a:endParaRPr>
          </a:p>
          <a:p>
            <a:pPr marL="0" indent="0" eaLnBrk="1" latinLnBrk="0" hangingPunct="1">
              <a:lnSpc>
                <a:spcPct val="200000"/>
              </a:lnSpc>
            </a:pPr>
            <a:r>
              <a:rPr lang="zh-CN" altLang="en-US" sz="1600">
                <a:ea typeface="微软雅黑" panose="020B0503020204020204" pitchFamily="34" charset="-122"/>
                <a:sym typeface="+mn-ea"/>
              </a:rPr>
              <a:t>扩散模块：生成和细化人群的运动轨迹</a:t>
            </a:r>
            <a:endParaRPr lang="zh-CN" altLang="en-US" sz="1600">
              <a:ea typeface="微软雅黑" panose="020B0503020204020204" pitchFamily="34" charset="-122"/>
              <a:sym typeface="+mn-ea"/>
            </a:endParaRPr>
          </a:p>
          <a:p>
            <a:pPr marL="0" indent="0" eaLnBrk="1" latinLnBrk="0" hangingPunct="1">
              <a:lnSpc>
                <a:spcPct val="200000"/>
              </a:lnSpc>
            </a:pPr>
            <a:endParaRPr lang="zh-CN" altLang="en-US" sz="1600">
              <a:ea typeface="微软雅黑" panose="020B0503020204020204" pitchFamily="34" charset="-122"/>
              <a:sym typeface="+mn-ea"/>
            </a:endParaRPr>
          </a:p>
          <a:p>
            <a:pPr marL="0" indent="0" eaLnBrk="1" latinLnBrk="0" hangingPunct="1">
              <a:lnSpc>
                <a:spcPct val="200000"/>
              </a:lnSpc>
            </a:pPr>
            <a:r>
              <a:rPr lang="en-US" altLang="zh-CN" sz="1600">
                <a:ea typeface="微软雅黑" panose="020B0503020204020204" pitchFamily="34" charset="-122"/>
                <a:sym typeface="+mn-ea"/>
              </a:rPr>
              <a:t>多帧展开训练算法</a:t>
            </a:r>
            <a:r>
              <a:rPr lang="zh-CN" altLang="en-US" sz="1600">
                <a:ea typeface="微软雅黑" panose="020B0503020204020204" pitchFamily="34" charset="-122"/>
                <a:sym typeface="+mn-ea"/>
              </a:rPr>
              <a:t>：允许扩散模型在定义的时间窗口内模拟轨迹，并计算更新模型参数的累积误差。让模型学习如何在未来的多个时间点上维持</a:t>
            </a:r>
            <a:r>
              <a:rPr lang="zh-CN" altLang="en-US" sz="1600">
                <a:ea typeface="微软雅黑" panose="020B0503020204020204" pitchFamily="34" charset="-122"/>
                <a:sym typeface="+mn-ea"/>
              </a:rPr>
              <a:t>行人行为的连贯性和物理规律的一致性。</a:t>
            </a:r>
            <a:endParaRPr lang="zh-CN" altLang="en-US" sz="1600">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Text Box 104"/>
          <p:cNvSpPr txBox="1">
            <a:spLocks noChangeArrowheads="1"/>
          </p:cNvSpPr>
          <p:nvPr>
            <p:custDataLst>
              <p:tags r:id="rId2"/>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en-US" sz="1800" dirty="0">
                <a:latin typeface="微软雅黑" panose="020B0503020204020204" pitchFamily="34" charset="-122"/>
                <a:ea typeface="微软雅黑" panose="020B0503020204020204" pitchFamily="34" charset="-122"/>
                <a:sym typeface="+mn-ea"/>
              </a:rPr>
              <a:t>2.</a:t>
            </a:r>
            <a:r>
              <a:rPr lang="zh-CN" altLang="en-US" sz="1800">
                <a:ea typeface="微软雅黑" panose="020B0503020204020204" pitchFamily="34" charset="-122"/>
                <a:sym typeface="+mn-ea"/>
              </a:rPr>
              <a:t>人群互动模块</a:t>
            </a:r>
            <a:endParaRPr lang="zh-CN" altLang="en-US" sz="1800" dirty="0">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3"/>
            </p:custDataLst>
          </p:nvPr>
        </p:nvSpPr>
        <p:spPr>
          <a:xfrm>
            <a:off x="116840" y="1491615"/>
            <a:ext cx="4596765" cy="506730"/>
          </a:xfrm>
          <a:prstGeom prst="rect">
            <a:avLst/>
          </a:prstGeom>
          <a:noFill/>
        </p:spPr>
        <p:txBody>
          <a:bodyPr wrap="square" rtlCol="0" anchor="t">
            <a:spAutoFit/>
          </a:bodyPr>
          <a:p>
            <a:pPr marL="0" indent="0" eaLnBrk="1" latinLnBrk="0" hangingPunct="1">
              <a:lnSpc>
                <a:spcPct val="150000"/>
              </a:lnSpc>
            </a:pPr>
            <a:r>
              <a:rPr lang="en-US" altLang="zh-CN" dirty="0">
                <a:ea typeface="微软雅黑" panose="020B0503020204020204" pitchFamily="34" charset="-122"/>
                <a:sym typeface="+mn-ea"/>
              </a:rPr>
              <a:t>       </a:t>
            </a:r>
            <a:endParaRPr dirty="0">
              <a:ea typeface="微软雅黑" panose="020B0503020204020204" pitchFamily="34" charset="-122"/>
              <a:sym typeface="+mn-ea"/>
            </a:endParaRPr>
          </a:p>
        </p:txBody>
      </p:sp>
      <p:sp>
        <p:nvSpPr>
          <p:cNvPr id="4" name="文本框 3"/>
          <p:cNvSpPr txBox="1"/>
          <p:nvPr>
            <p:custDataLst>
              <p:tags r:id="rId4"/>
            </p:custDataLst>
          </p:nvPr>
        </p:nvSpPr>
        <p:spPr>
          <a:xfrm>
            <a:off x="116840" y="996950"/>
            <a:ext cx="4497070" cy="3767455"/>
          </a:xfrm>
          <a:prstGeom prst="rect">
            <a:avLst/>
          </a:prstGeom>
          <a:noFill/>
        </p:spPr>
        <p:txBody>
          <a:bodyPr wrap="square" rtlCol="0" anchor="t">
            <a:noAutofit/>
          </a:bodyPr>
          <a:p>
            <a:pPr marL="0" indent="457200" eaLnBrk="1" latinLnBrk="0" hangingPunct="1">
              <a:lnSpc>
                <a:spcPct val="200000"/>
              </a:lnSpc>
            </a:pPr>
            <a:r>
              <a:rPr lang="zh-CN" altLang="en-US" sz="1600">
                <a:ea typeface="微软雅黑" panose="020B0503020204020204" pitchFamily="34" charset="-122"/>
              </a:rPr>
              <a:t>行人的目的地作为先验知识给出，行人受到的社会力根据已知信息通过社会力模型计算，</a:t>
            </a:r>
            <a:r>
              <a:rPr lang="en-US" altLang="zh-CN" sz="1600">
                <a:ea typeface="微软雅黑" panose="020B0503020204020204" pitchFamily="34" charset="-122"/>
              </a:rPr>
              <a:t>    </a:t>
            </a:r>
            <a:r>
              <a:rPr lang="zh-CN" altLang="en-US" sz="1600">
                <a:ea typeface="微软雅黑" panose="020B0503020204020204" pitchFamily="34" charset="-122"/>
              </a:rPr>
              <a:t>在每个时间帧</a:t>
            </a:r>
            <a:r>
              <a:rPr lang="en-US" altLang="zh-CN" sz="1600">
                <a:ea typeface="微软雅黑" panose="020B0503020204020204" pitchFamily="34" charset="-122"/>
              </a:rPr>
              <a:t>t</a:t>
            </a:r>
            <a:r>
              <a:rPr lang="zh-CN" altLang="en-US" sz="1600">
                <a:ea typeface="微软雅黑" panose="020B0503020204020204" pitchFamily="34" charset="-122"/>
              </a:rPr>
              <a:t>，采用图神经网络（GNN），基于行人间的接近程度和可见性来实现</a:t>
            </a:r>
            <a:r>
              <a:rPr lang="zh-CN" altLang="en-US" sz="1600">
                <a:ea typeface="微软雅黑" panose="020B0503020204020204" pitchFamily="34" charset="-122"/>
                <a:sym typeface="+mn-ea"/>
              </a:rPr>
              <a:t>人群互动</a:t>
            </a:r>
            <a:r>
              <a:rPr lang="zh-CN" altLang="en-US" sz="1600">
                <a:ea typeface="微软雅黑" panose="020B0503020204020204" pitchFamily="34" charset="-122"/>
              </a:rPr>
              <a:t>，每个节点代表一个行人当前状态，包括行人速度、加速度、位置信息，每一条边代表行人</a:t>
            </a:r>
            <a:r>
              <a:rPr lang="zh-CN" altLang="en-US" sz="1600">
                <a:ea typeface="微软雅黑" panose="020B0503020204020204" pitchFamily="34" charset="-122"/>
              </a:rPr>
              <a:t>受到的社会力。</a:t>
            </a:r>
            <a:endParaRPr lang="zh-CN" altLang="en-US" sz="1600">
              <a:ea typeface="微软雅黑" panose="020B0503020204020204" pitchFamily="34" charset="-122"/>
            </a:endParaRPr>
          </a:p>
        </p:txBody>
      </p:sp>
      <p:pic>
        <p:nvPicPr>
          <p:cNvPr id="7" name="图片 6"/>
          <p:cNvPicPr>
            <a:picLocks noChangeAspect="1"/>
          </p:cNvPicPr>
          <p:nvPr/>
        </p:nvPicPr>
        <p:blipFill>
          <a:blip r:embed="rId5"/>
          <a:stretch>
            <a:fillRect/>
          </a:stretch>
        </p:blipFill>
        <p:spPr>
          <a:xfrm>
            <a:off x="4572000" y="1167130"/>
            <a:ext cx="3630295" cy="3040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29" name="图片 28"/>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Text Box 104"/>
          <p:cNvSpPr txBox="1">
            <a:spLocks noChangeArrowheads="1"/>
          </p:cNvSpPr>
          <p:nvPr>
            <p:custDataLst>
              <p:tags r:id="rId3"/>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en-US" sz="1800" dirty="0">
                <a:latin typeface="微软雅黑" panose="020B0503020204020204" pitchFamily="34" charset="-122"/>
                <a:ea typeface="微软雅黑" panose="020B0503020204020204" pitchFamily="34" charset="-122"/>
                <a:sym typeface="+mn-ea"/>
              </a:rPr>
              <a:t>3.</a:t>
            </a:r>
            <a:r>
              <a:rPr lang="zh-CN" altLang="en-US" sz="1800" dirty="0">
                <a:latin typeface="微软雅黑" panose="020B0503020204020204" pitchFamily="34" charset="-122"/>
                <a:ea typeface="微软雅黑" panose="020B0503020204020204" pitchFamily="34" charset="-122"/>
                <a:sym typeface="+mn-ea"/>
              </a:rPr>
              <a:t>扩散模</a:t>
            </a:r>
            <a:r>
              <a:rPr lang="zh-CN" altLang="en-US" sz="1800" dirty="0">
                <a:latin typeface="微软雅黑" panose="020B0503020204020204" pitchFamily="34" charset="-122"/>
                <a:ea typeface="微软雅黑" panose="020B0503020204020204" pitchFamily="34" charset="-122"/>
                <a:sym typeface="+mn-ea"/>
              </a:rPr>
              <a:t>块</a:t>
            </a:r>
            <a:endParaRPr lang="zh-CN" altLang="en-US" sz="1800" dirty="0">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4"/>
            </p:custDataLst>
          </p:nvPr>
        </p:nvSpPr>
        <p:spPr>
          <a:xfrm>
            <a:off x="116840" y="1491615"/>
            <a:ext cx="4596765" cy="506730"/>
          </a:xfrm>
          <a:prstGeom prst="rect">
            <a:avLst/>
          </a:prstGeom>
          <a:noFill/>
        </p:spPr>
        <p:txBody>
          <a:bodyPr wrap="square" rtlCol="0" anchor="t">
            <a:spAutoFit/>
          </a:bodyPr>
          <a:p>
            <a:pPr marL="0" indent="0" eaLnBrk="1" latinLnBrk="0" hangingPunct="1">
              <a:lnSpc>
                <a:spcPct val="150000"/>
              </a:lnSpc>
            </a:pPr>
            <a:r>
              <a:rPr lang="en-US" altLang="zh-CN" dirty="0">
                <a:ea typeface="微软雅黑" panose="020B0503020204020204" pitchFamily="34" charset="-122"/>
                <a:sym typeface="+mn-ea"/>
              </a:rPr>
              <a:t>       </a:t>
            </a:r>
            <a:endParaRPr dirty="0">
              <a:ea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4" name="文本框 3"/>
              <p:cNvSpPr txBox="1"/>
              <p:nvPr>
                <p:custDataLst>
                  <p:tags r:id="rId5"/>
                </p:custDataLst>
              </p:nvPr>
            </p:nvSpPr>
            <p:spPr>
              <a:xfrm>
                <a:off x="386715" y="655320"/>
                <a:ext cx="8585200" cy="1141095"/>
              </a:xfrm>
              <a:prstGeom prst="rect">
                <a:avLst/>
              </a:prstGeom>
              <a:noFill/>
            </p:spPr>
            <p:txBody>
              <a:bodyPr wrap="square" rtlCol="0" anchor="t">
                <a:noAutofit/>
              </a:bodyPr>
              <a:p>
                <a:pPr marL="0" indent="457200" eaLnBrk="1" latinLnBrk="0" hangingPunct="1">
                  <a:lnSpc>
                    <a:spcPct val="200000"/>
                  </a:lnSpc>
                </a:pPr>
                <a:r>
                  <a:rPr lang="zh-CN" altLang="en-US" sz="1600">
                    <a:ea typeface="微软雅黑" panose="020B0503020204020204" pitchFamily="34" charset="-122"/>
                    <a:sym typeface="+mn-ea"/>
                  </a:rPr>
                  <a:t>扩散模块用于处理人群模拟中的不确定性和多模态分布，利用图神经网络输出的图信息、历史轨迹以及高斯噪声作为条件输入</a:t>
                </a:r>
                <a14:m>
                  <m:oMath xmlns:m="http://schemas.openxmlformats.org/officeDocument/2006/math">
                    <m:sSub>
                      <m:sSubPr>
                        <m:ctrlPr>
                          <a:rPr lang="en-US" altLang="zh-CN" sz="16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a:latin typeface="Cambria Math" panose="02040503050406030204" charset="0"/>
                            <a:ea typeface="微软雅黑" panose="020B0503020204020204" pitchFamily="34" charset="-122"/>
                            <a:cs typeface="Cambria Math" panose="02040503050406030204" charset="0"/>
                            <a:sym typeface="+mn-ea"/>
                          </a:rPr>
                          <m:t>𝑐</m:t>
                        </m:r>
                      </m:e>
                      <m:sub>
                        <m:r>
                          <a:rPr lang="en-US" altLang="zh-CN" sz="1600" i="1">
                            <a:latin typeface="Cambria Math" panose="02040503050406030204" charset="0"/>
                            <a:ea typeface="微软雅黑" panose="020B0503020204020204" pitchFamily="34" charset="-122"/>
                            <a:cs typeface="Cambria Math" panose="02040503050406030204" charset="0"/>
                            <a:sym typeface="+mn-ea"/>
                          </a:rPr>
                          <m:t>𝑡</m:t>
                        </m:r>
                      </m:sub>
                    </m:sSub>
                  </m:oMath>
                </a14:m>
                <a:r>
                  <a:rPr lang="zh-CN" altLang="en-US" sz="1600">
                    <a:ea typeface="微软雅黑" panose="020B0503020204020204" pitchFamily="34" charset="-122"/>
                    <a:sym typeface="+mn-ea"/>
                  </a:rPr>
                  <a:t>，预测下一个时间帧t + 1中所有行人的未来加速度，更新行人的状态，由正向扩散过程</a:t>
                </a:r>
                <a:r>
                  <a:rPr lang="en-US" altLang="zh-CN" sz="1600">
                    <a:ea typeface="微软雅黑" panose="020B0503020204020204" pitchFamily="34" charset="-122"/>
                    <a:sym typeface="+mn-ea"/>
                  </a:rPr>
                  <a:t>+逆向扩散过程</a:t>
                </a:r>
                <a:r>
                  <a:rPr lang="zh-CN" altLang="en-US" sz="1600">
                    <a:ea typeface="微软雅黑" panose="020B0503020204020204" pitchFamily="34" charset="-122"/>
                    <a:sym typeface="+mn-ea"/>
                  </a:rPr>
                  <a:t>组成，</a:t>
                </a:r>
                <a:endParaRPr lang="zh-CN" altLang="en-US" sz="1600">
                  <a:ea typeface="微软雅黑" panose="020B0503020204020204" pitchFamily="34" charset="-122"/>
                </a:endParaRPr>
              </a:p>
            </p:txBody>
          </p:sp>
        </mc:Choice>
        <mc:Fallback>
          <p:sp>
            <p:nvSpPr>
              <p:cNvPr id="4" name="文本框 3"/>
              <p:cNvSpPr txBox="1">
                <a:spLocks noRot="1" noChangeAspect="1" noMove="1" noResize="1" noEditPoints="1" noAdjustHandles="1" noChangeArrowheads="1" noChangeShapeType="1" noTextEdit="1"/>
              </p:cNvSpPr>
              <p:nvPr>
                <p:custDataLst>
                  <p:tags r:id="rId6"/>
                </p:custDataLst>
              </p:nvPr>
            </p:nvSpPr>
            <p:spPr>
              <a:xfrm>
                <a:off x="386715" y="655320"/>
                <a:ext cx="8585200" cy="1141095"/>
              </a:xfrm>
              <a:prstGeom prst="rect">
                <a:avLst/>
              </a:prstGeom>
              <a:blipFill rotWithShape="1">
                <a:blip r:embed="rId7"/>
                <a:stretch>
                  <a:fillRect b="-32220"/>
                </a:stretch>
              </a:blipFill>
            </p:spPr>
            <p:txBody>
              <a:bodyPr/>
              <a:lstStyle/>
              <a:p>
                <a:r>
                  <a:rPr lang="zh-CN" altLang="en-US">
                    <a:noFill/>
                  </a:rPr>
                  <a:t> </a:t>
                </a:r>
              </a:p>
            </p:txBody>
          </p:sp>
        </mc:Fallback>
      </mc:AlternateContent>
      <p:pic>
        <p:nvPicPr>
          <p:cNvPr id="3" name="图片 2"/>
          <p:cNvPicPr>
            <a:picLocks noChangeAspect="1"/>
          </p:cNvPicPr>
          <p:nvPr/>
        </p:nvPicPr>
        <p:blipFill>
          <a:blip r:embed="rId8"/>
          <a:stretch>
            <a:fillRect/>
          </a:stretch>
        </p:blipFill>
        <p:spPr>
          <a:xfrm>
            <a:off x="1826260" y="2346960"/>
            <a:ext cx="4029075" cy="2533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806.407874015748,&quot;width&quot;:2123.540157480315}"/>
</p:tagLst>
</file>

<file path=ppt/tags/tag10.xml><?xml version="1.0" encoding="utf-8"?>
<p:tagLst xmlns:p="http://schemas.openxmlformats.org/presentationml/2006/main">
  <p:tag name="KSO_WM_UNIT_PLACING_PICTURE_USER_VIEWPORT" val="{&quot;height&quot;:806.407874015748,&quot;width&quot;:2123.540157480315}"/>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UNIT_PLACING_PICTURE_USER_VIEWPORT" val="{&quot;height&quot;:806.407874015748,&quot;width&quot;:2123.540157480315}"/>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UNIT_PLACING_PICTURE_USER_VIEWPORT" val="{&quot;height&quot;:806.407874015748,&quot;width&quot;:2123.540157480315}"/>
</p:tagLst>
</file>

<file path=ppt/tags/tag2.xml><?xml version="1.0" encoding="utf-8"?>
<p:tagLst xmlns:p="http://schemas.openxmlformats.org/presentationml/2006/main">
  <p:tag name="KSO_WM_UNIT_PLACING_PICTURE_USER_VIEWPORT" val="{&quot;height&quot;:806.407874015748,&quot;width&quot;:2123.540157480315}"/>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UNIT_PLACING_PICTURE_USER_VIEWPORT" val="{&quot;height&quot;:806.407874015748,&quot;width&quot;:2123.540157480315}"/>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UNIT_PLACING_PICTURE_USER_VIEWPORT" val="{&quot;height&quot;:806.407874015748,&quot;width&quot;:2123.540157480315}"/>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UNIT_PLACING_PICTURE_USER_VIEWPORT" val="{&quot;height&quot;:806.407874015748,&quot;width&quot;:2123.540157480315}"/>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PP_MARK_KEY" val="2ef9f740-a619-4862-893c-8039af2f8cb6"/>
  <p:tag name="COMMONDATA" val="eyJoZGlkIjoiNTdlOTg1MjUwNDdlMDAwZTcxNDlkZjYzMjU4OTgxY2Q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3468</Words>
  <Application>WPS 演示</Application>
  <PresentationFormat>全屏显示(16:9)</PresentationFormat>
  <Paragraphs>218</Paragraphs>
  <Slides>22</Slides>
  <Notes>42</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Impact</vt:lpstr>
      <vt:lpstr>微软雅黑</vt:lpstr>
      <vt:lpstr>Calibri</vt:lpstr>
      <vt:lpstr>Cambria Math</vt:lpstr>
      <vt:lpstr>Arial Unicode MS</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微^-^微笑</cp:lastModifiedBy>
  <cp:revision>723</cp:revision>
  <dcterms:created xsi:type="dcterms:W3CDTF">2015-07-27T04:24:00Z</dcterms:created>
  <dcterms:modified xsi:type="dcterms:W3CDTF">2024-06-13T15:22:53Z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DEC6D69528E844E6AD80999A80D882AD_13</vt:lpwstr>
  </property>
</Properties>
</file>