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  <p:sldId id="286" r:id="rId10"/>
    <p:sldId id="265" r:id="rId11"/>
    <p:sldId id="275" r:id="rId12"/>
    <p:sldId id="276" r:id="rId13"/>
    <p:sldId id="277" r:id="rId14"/>
    <p:sldId id="278" r:id="rId15"/>
    <p:sldId id="279" r:id="rId16"/>
    <p:sldId id="284" r:id="rId17"/>
    <p:sldId id="285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5F5F5"/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B036-E54D-CBE9-C937-F9266D8AF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05075-E0BA-5349-99D5-741452279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A884B-6615-0FAE-BBA7-0275ABCD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39B89-03E8-7B02-030C-AFF34ADD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6A91-1C86-6599-419E-B6A5B750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70DD-625D-63E1-5B3E-C66CBDD5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C0C00-4D8A-B18D-F312-7C1F17B1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B34E8-A2B3-419F-3BD3-3A91274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8053-0233-5A0F-FDE0-F068BA78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74651-D204-AA00-EE07-6777BA0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629DBD-41B8-E9E8-819C-20CE65874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1C1DE-5A46-A201-F8A6-27F620F2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64541-D629-B1BC-E498-7D5678C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8017F-63D1-C005-3B72-18C234E2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81AA6-F74D-A9CD-F8F6-92B554D6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4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peaker 1"/>
          <p:cNvSpPr txBox="1">
            <a:spLocks noGrp="1"/>
          </p:cNvSpPr>
          <p:nvPr>
            <p:ph type="body" sz="quarter" idx="21"/>
          </p:nvPr>
        </p:nvSpPr>
        <p:spPr>
          <a:xfrm>
            <a:off x="725016" y="3620876"/>
            <a:ext cx="10741969" cy="504510"/>
          </a:xfrm>
          <a:prstGeom prst="rect">
            <a:avLst/>
          </a:prstGeom>
        </p:spPr>
        <p:txBody>
          <a:bodyPr/>
          <a:lstStyle/>
          <a:p>
            <a:r>
              <a:t>Speaker 1</a:t>
            </a:r>
          </a:p>
        </p:txBody>
      </p:sp>
      <p:sp>
        <p:nvSpPr>
          <p:cNvPr id="20" name="Presentation Title"/>
          <p:cNvSpPr txBox="1">
            <a:spLocks noGrp="1"/>
          </p:cNvSpPr>
          <p:nvPr>
            <p:ph type="body" sz="quarter" idx="22"/>
          </p:nvPr>
        </p:nvSpPr>
        <p:spPr>
          <a:xfrm>
            <a:off x="725016" y="2721858"/>
            <a:ext cx="10741969" cy="1238053"/>
          </a:xfrm>
          <a:prstGeom prst="rect">
            <a:avLst/>
          </a:prstGeom>
        </p:spPr>
        <p:txBody>
          <a:bodyPr/>
          <a:lstStyle>
            <a:lvl1pPr>
              <a:defRPr sz="3867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0026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7ECF-59A6-062F-C12A-B74B3563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BF0F8-6497-6E5C-8796-0A3AD938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148DC-DABF-8480-A295-31FEA6D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BC475-A2E1-27DC-6E65-48882590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414AF-B5CD-7409-809F-58817AB3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7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B3FE-521F-C381-6135-824DA5A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58872-F79B-4D6B-C419-5242FBA1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135E2-D7CE-659F-FF01-E222380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525E9-9D70-B8DF-8CB7-A796300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ED7E-4299-8D2A-A4D1-5E321EAF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D870-7A7D-C194-6856-04C8479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E8138-B5FF-A225-6916-1B08E9E9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93208-6826-428B-5A2E-F99E205F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2EDE5-FFDD-9787-487C-DCCF7572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CE408-3246-BD49-97A4-7A896D6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CA7EB-EA0E-4447-0715-4AF75D1A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1B74-BE44-1B6A-5750-5FD4DDC3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08BBE-5442-6713-5BF9-084C23F0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AA0BA-101B-CD20-DE3E-02C19AE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9B302-C400-468C-209D-5A8A00B1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71008-4A92-8FFE-D1F6-DB4FCBD3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3C76E-5733-BA31-39B1-CCE68AE3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DA0DC-09E9-8ACA-DA7E-35A0940D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036E0-741D-1EDD-4E56-38A3160A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1EA3-DDC8-6A97-A1DD-F780067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09BCA-5FF6-38FF-549F-A3B1035F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7699FF-2744-AC65-58C0-2410AA6B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30F0C-9195-B037-DC32-6A9975BB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835A5-DD06-7163-36E7-3CD6FFC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2F2D8-1A05-5FB3-2D0A-281696D2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48CED-A509-15F9-CEE6-2D0664C6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614A-7221-5F87-9A36-61E2832A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A6EEA-DE6B-F619-8DCE-8E1E0F2B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88435-ABCF-D294-E95B-2AB51588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E0F05-C82F-C67D-8123-D3066C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D45B4-02DD-4CA1-7E92-1966B10B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97A07-3B1F-2ACF-392E-A46DE53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4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9138-5713-0086-413E-1FADE5C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6E581-3020-6582-1137-21453F9E0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F33C0-1199-9B12-E3FB-C75151CD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ACB3F-EA8F-E41E-FFED-374C2828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B053E-6654-2415-BF9A-7E48271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DD300-D710-E069-4BDA-21A3E6FF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CB796-8DD1-7555-7DC2-BF41B24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DB35A-4487-1C24-AECF-EBDF21A2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7EB6A-39C9-6E97-79AE-618A1B0D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E8C8-875C-4EEC-A1DA-28E2B03D3E1C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84B3D-4FF2-3F78-7A1A-1EE0A91D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396BE-0FFF-62B7-3C01-5ED99E695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28370C8-7025-E315-6EEF-D3399F11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2461"/>
          <a:stretch>
            <a:fillRect/>
          </a:stretch>
        </p:blipFill>
        <p:spPr>
          <a:xfrm>
            <a:off x="0" y="0"/>
            <a:ext cx="12192000" cy="2408662"/>
          </a:xfrm>
          <a:prstGeom prst="rect">
            <a:avLst/>
          </a:prstGeom>
        </p:spPr>
      </p:pic>
      <p:sp>
        <p:nvSpPr>
          <p:cNvPr id="54" name="Financial Risks across Stock and Bond Markets"/>
          <p:cNvSpPr txBox="1">
            <a:spLocks noGrp="1"/>
          </p:cNvSpPr>
          <p:nvPr>
            <p:ph type="body" idx="22"/>
          </p:nvPr>
        </p:nvSpPr>
        <p:spPr>
          <a:xfrm>
            <a:off x="465108" y="2723776"/>
            <a:ext cx="9998731" cy="12365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4800" b="1" dirty="0">
                <a:solidFill>
                  <a:srgbClr val="FF9999"/>
                </a:solidFill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55" name="Sukun WANG…"/>
          <p:cNvSpPr txBox="1"/>
          <p:nvPr/>
        </p:nvSpPr>
        <p:spPr>
          <a:xfrm>
            <a:off x="85181" y="4186926"/>
            <a:ext cx="8322469" cy="167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/>
              <a:t>Xiyang Zhang</a:t>
            </a: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 err="1"/>
              <a:t>Hanmin</a:t>
            </a:r>
            <a:r>
              <a:rPr lang="en-US" sz="2800" dirty="0"/>
              <a:t> Geng</a:t>
            </a: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US" sz="2800" dirty="0">
              <a:solidFill>
                <a:srgbClr val="F4F4F4"/>
              </a:solidFill>
            </a:endParaRP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800" dirty="0">
              <a:solidFill>
                <a:srgbClr val="F5F5F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C6F973-BF07-BEC3-DDB7-861B78F2E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6" y="645447"/>
            <a:ext cx="522528" cy="299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2BC13BF4-296A-E31B-422B-DA84F3CDC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A6E37-DAE9-2439-434F-76D552036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9" y="694034"/>
            <a:ext cx="9444296" cy="58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93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0210-E7DC-C7AC-30D0-D74C726A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5A60851B-304E-5C5E-BC39-05783348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F078D-686F-7C58-C0F2-7F437595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/>
          <a:stretch>
            <a:fillRect/>
          </a:stretch>
        </p:blipFill>
        <p:spPr>
          <a:xfrm>
            <a:off x="1853320" y="540911"/>
            <a:ext cx="8604325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593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50AA-D755-EBD6-EB33-9D08B425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48CB8B15-9CEF-66FC-2481-47632C1FCA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4ADDF-BE93-BBF2-E11D-302A6845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"/>
          <a:stretch>
            <a:fillRect/>
          </a:stretch>
        </p:blipFill>
        <p:spPr>
          <a:xfrm>
            <a:off x="1624640" y="548593"/>
            <a:ext cx="8942720" cy="60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701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E977-FFAA-FEFE-D368-605F6390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E10710CF-E30D-E13C-C397-246EF75AF6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879E78-4837-D42A-0D27-33A50C84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"/>
          <a:stretch>
            <a:fillRect/>
          </a:stretch>
        </p:blipFill>
        <p:spPr>
          <a:xfrm>
            <a:off x="1453884" y="558214"/>
            <a:ext cx="9190504" cy="61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50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6650F-3EEB-5894-EC25-5C10A6D2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08497974-1EC2-D1AA-CEFA-A3E5EE8BDA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36620-0CF7-AA19-90C0-EAB8253E7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0" y="861458"/>
            <a:ext cx="11255729" cy="56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97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E9A3-1626-21B9-FB7A-01B1B62E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AC4DDF95-C729-722F-8014-D7BEC4654C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7366BD-D037-44E1-C67E-87B3F355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1054004"/>
            <a:ext cx="3622537" cy="2224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1EFD1D-7550-BDF7-C416-584AECB95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/>
          <a:stretch>
            <a:fillRect/>
          </a:stretch>
        </p:blipFill>
        <p:spPr>
          <a:xfrm>
            <a:off x="4386753" y="1054003"/>
            <a:ext cx="3622537" cy="22028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02ECED-600D-44D7-24C9-0D86A34EA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1049116"/>
            <a:ext cx="3532324" cy="21507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675EC8-155E-FEC6-5BB4-C559D39FD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3973563"/>
            <a:ext cx="3623582" cy="22028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024C51-7D68-19DC-E93A-084D88C09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3973563"/>
            <a:ext cx="3607616" cy="22028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4F5590-994C-688F-F721-A355AB88F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3973563"/>
            <a:ext cx="3532324" cy="21821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132388-7163-A63E-A6DA-B13318D0D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57642"/>
            <a:ext cx="3622537" cy="1963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B428C9-8EF4-833F-6832-649A65D53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857643"/>
            <a:ext cx="3532324" cy="1914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CBA84C-4B11-0168-DA70-29CA2A409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68" y="857642"/>
            <a:ext cx="3622522" cy="196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EFA709-03CD-4815-E4B7-2BA5F87E0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3785026"/>
            <a:ext cx="3622537" cy="19636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865536E-5C20-1767-AF5E-A85746EC9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3777224"/>
            <a:ext cx="3622116" cy="19633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64FCEB-4282-F679-7A2A-3B139D5B5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3777224"/>
            <a:ext cx="3532328" cy="1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067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21577-5138-5BF1-68BD-B7571420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1A2C6378-0756-1E58-92C6-4930BF20D4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CEAF3-8D63-DC23-EE67-225ED203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1032120"/>
            <a:ext cx="3532647" cy="21823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735FF5-BCEB-15AE-3CFE-8C157DBC6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6" y="1018936"/>
            <a:ext cx="3335140" cy="20397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FB71D6-3252-C4AE-7F8F-825DAC901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8" y="1028451"/>
            <a:ext cx="3321225" cy="20629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2E2745-0974-DD39-51B9-6455F9502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3677132"/>
            <a:ext cx="3536945" cy="2162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9C2B52-3C69-4191-B52E-C86EE8770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5" y="3670312"/>
            <a:ext cx="3335140" cy="20569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53AF4D-EC99-8CB2-9C19-E0016FA83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9" y="3665387"/>
            <a:ext cx="3335140" cy="2018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A7F7EB-576F-680F-396E-D83E954FA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48422"/>
            <a:ext cx="3532647" cy="1914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14799C0-677C-363D-CB1B-5822BF7F1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5" y="848422"/>
            <a:ext cx="3321225" cy="1800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807B21-EACC-85CF-6EF5-96E714F211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8" y="848422"/>
            <a:ext cx="3321225" cy="1800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5C84A8C-7766-B3F7-63CD-EADDFECC8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3485643"/>
            <a:ext cx="3532647" cy="19148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B1AE2C9-9306-9DB0-5CF0-3DD19AF1D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4" y="3485642"/>
            <a:ext cx="3321225" cy="18002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85FF52-6336-00A7-EBE7-711401033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8" y="3485357"/>
            <a:ext cx="3321225" cy="1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2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80A-0C45-B11D-E3F6-D3F28905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0D1BC20A-665D-4CA4-13F2-9F25761618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B71458-DF8F-24AB-FDAB-97BA574C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0"/>
          <a:stretch>
            <a:fillRect/>
          </a:stretch>
        </p:blipFill>
        <p:spPr>
          <a:xfrm>
            <a:off x="445468" y="1008096"/>
            <a:ext cx="3358781" cy="2028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4C1A03-E02A-292D-8F6F-7337BCACD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24" y="1014648"/>
            <a:ext cx="3385211" cy="20820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9D806A-01C7-7243-164A-8168AE074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07" y="1014648"/>
            <a:ext cx="3372714" cy="20386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4F5031-D6AA-59AC-9270-C69DA49E9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7" y="3721399"/>
            <a:ext cx="3358781" cy="20634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DE2A5E6-2D0D-759C-446D-43ADD6E8A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537" y="3680322"/>
            <a:ext cx="3371997" cy="21018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908779-90ED-E135-F2C4-8A1553603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07" y="3680322"/>
            <a:ext cx="3371997" cy="20472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B02A45-A3BA-D3A6-2B1C-D5D4C7F45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07" y="3501478"/>
            <a:ext cx="3372714" cy="1828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340F13-49F5-96D7-E189-2CE3729A1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3498258"/>
            <a:ext cx="3372714" cy="18282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05F82D9-CA50-3109-550E-A8892ADE2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3498258"/>
            <a:ext cx="3358781" cy="18206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2F63766-9BF1-11E1-20AD-4BF1C0A20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07" y="831828"/>
            <a:ext cx="3372714" cy="18282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9A8174A-5898-E122-82BB-79F4C3013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831828"/>
            <a:ext cx="3372714" cy="1828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83E311-2B96-A6D7-E993-DB4ED20C5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32583"/>
            <a:ext cx="3358782" cy="1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7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EEE1-FE04-AD06-028A-441FE8FE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B8E230BE-1FD2-85B0-7C9B-48CA516488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1583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FBE2-F7B3-A174-DD83-63CA28C5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70173B9D-42CF-C0E8-52D1-4ED59CC769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14090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1A6854-3BE0-C306-8ACF-EEC6E1AECA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5015" y="1566953"/>
            <a:ext cx="10741969" cy="2698595"/>
          </a:xfrm>
        </p:spPr>
        <p:txBody>
          <a:bodyPr>
            <a:normAutofit/>
          </a:bodyPr>
          <a:lstStyle/>
          <a:p>
            <a:r>
              <a:rPr lang="en-US" altLang="zh-CN" dirty="0"/>
              <a:t>Explain polar coordinates </a:t>
            </a:r>
          </a:p>
          <a:p>
            <a:r>
              <a:rPr lang="en-US" altLang="zh-CN" dirty="0"/>
              <a:t>Display our 4 params animals</a:t>
            </a:r>
          </a:p>
          <a:p>
            <a:r>
              <a:rPr lang="en-US" altLang="zh-CN" dirty="0"/>
              <a:t>Do South CN morning post scrape etc.</a:t>
            </a:r>
          </a:p>
          <a:p>
            <a:r>
              <a:rPr lang="en-US" altLang="zh-CN" dirty="0"/>
              <a:t>Present the groups and project ideas.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98352-A8C8-1BFB-638B-A1E5BF370A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9689" y="502765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9999"/>
                </a:solidFill>
              </a:rPr>
              <a:t>Outline</a:t>
            </a:r>
            <a:endParaRPr lang="zh-CN" alt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18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EA94-822A-158F-CDE3-9E9A8DB0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EFCF64FA-07DB-3AF0-41FB-11D989CF248E}"/>
              </a:ext>
            </a:extLst>
          </p:cNvPr>
          <p:cNvSpPr txBox="1">
            <a:spLocks/>
          </p:cNvSpPr>
          <p:nvPr/>
        </p:nvSpPr>
        <p:spPr>
          <a:xfrm>
            <a:off x="0" y="75747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072331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E3AA-5A66-A56C-35DC-E3BE730B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64F70006-EF8E-50EA-2C68-239659FD6AAE}"/>
              </a:ext>
            </a:extLst>
          </p:cNvPr>
          <p:cNvSpPr txBox="1">
            <a:spLocks/>
          </p:cNvSpPr>
          <p:nvPr/>
        </p:nvSpPr>
        <p:spPr>
          <a:xfrm>
            <a:off x="0" y="75747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7411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4C130-E565-BE94-8934-D81B28E694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8E7E-E8DE-41FA-0555-AE921D80AD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8120" y="410100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9999"/>
                </a:solidFill>
              </a:rPr>
              <a:t>Brief Introduction</a:t>
            </a:r>
            <a:endParaRPr lang="zh-CN" alt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03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AB402D0B-16AC-153F-C796-F341FF462F63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582922" y="1125348"/>
                <a:ext cx="4184370" cy="403264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4400" dirty="0"/>
                  <a:t>    </a:t>
                </a:r>
                <a:r>
                  <a:rPr lang="en-US" altLang="zh-CN" sz="8000" dirty="0">
                    <a:latin typeface="+mn-ea"/>
                  </a:rPr>
                  <a:t>Polar coordinates represent points in a 2D plane using a distance (radius </a:t>
                </a:r>
                <a:r>
                  <a:rPr lang="en-US" altLang="zh-CN" sz="8000" i="1" dirty="0">
                    <a:latin typeface="+mn-ea"/>
                  </a:rPr>
                  <a:t>r</a:t>
                </a:r>
                <a:r>
                  <a:rPr lang="en-US" altLang="zh-CN" sz="8000" dirty="0">
                    <a:latin typeface="+mn-ea"/>
                  </a:rPr>
                  <a:t>) and an angle (</a:t>
                </a:r>
                <a:r>
                  <a:rPr lang="el-GR" altLang="zh-CN" sz="8000" i="1" dirty="0">
                    <a:latin typeface="+mn-ea"/>
                  </a:rPr>
                  <a:t>θ</a:t>
                </a:r>
                <a:r>
                  <a:rPr lang="el-GR" altLang="zh-CN" sz="8000" dirty="0">
                    <a:latin typeface="+mn-ea"/>
                  </a:rPr>
                  <a:t>) </a:t>
                </a:r>
                <a:r>
                  <a:rPr lang="en-US" altLang="zh-CN" sz="8000" dirty="0">
                    <a:latin typeface="+mn-ea"/>
                  </a:rPr>
                  <a:t>from a reference direction. Unlike Cartesian coordinates (</a:t>
                </a:r>
                <a:r>
                  <a:rPr lang="en-US" altLang="zh-CN" sz="8000" dirty="0" err="1">
                    <a:latin typeface="+mn-ea"/>
                  </a:rPr>
                  <a:t>x,y</a:t>
                </a:r>
                <a:r>
                  <a:rPr lang="en-US" altLang="zh-CN" sz="8000" dirty="0">
                    <a:latin typeface="+mn-ea"/>
                  </a:rPr>
                  <a:t>), polar coordinates describe locations via (r,</a:t>
                </a:r>
                <a:r>
                  <a:rPr lang="el-GR" altLang="zh-CN" sz="8000" dirty="0">
                    <a:latin typeface="+mn-ea"/>
                  </a:rPr>
                  <a:t>θ), </a:t>
                </a:r>
                <a:r>
                  <a:rPr lang="en-US" altLang="zh-CN" sz="8000" dirty="0">
                    <a:latin typeface="+mn-ea"/>
                  </a:rPr>
                  <a:t>where: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sz="8000" dirty="0">
                    <a:latin typeface="+mn-ea"/>
                  </a:rPr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8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8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8000" dirty="0">
                    <a:latin typeface="+mn-ea"/>
                  </a:rPr>
                  <a:t>​ (distance from origin),</a:t>
                </a:r>
              </a:p>
              <a:p>
                <a:pPr>
                  <a:lnSpc>
                    <a:spcPct val="170000"/>
                  </a:lnSpc>
                </a:pPr>
                <a:r>
                  <a:rPr lang="el-GR" altLang="zh-CN" sz="8000" dirty="0">
                    <a:latin typeface="+mn-ea"/>
                  </a:rPr>
                  <a:t>θ=</a:t>
                </a:r>
                <a:r>
                  <a:rPr lang="en-US" altLang="zh-CN" sz="8000" dirty="0">
                    <a:latin typeface="+mn-ea"/>
                  </a:rPr>
                  <a:t>arctan⁡(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8000" dirty="0">
                    <a:latin typeface="+mn-ea"/>
                  </a:rPr>
                  <a:t>) (angle from x-axis).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8000" dirty="0">
                    <a:latin typeface="+mn-ea"/>
                  </a:rPr>
                  <a:t>   They are useful for circular or periodic patterns.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AB402D0B-16AC-153F-C796-F341FF462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582922" y="1125348"/>
                <a:ext cx="4184370" cy="4032640"/>
              </a:xfrm>
              <a:blipFill>
                <a:blip r:embed="rId2"/>
                <a:stretch>
                  <a:fillRect l="-1603" r="-1312" b="-32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F559D-9691-D66B-727A-5FD9F98429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892" y="424044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Explain Polar Coordinates</a:t>
            </a:r>
          </a:p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90578B-53A2-FB0C-C786-AF1784CB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7" t="-1782" r="8331" b="1782"/>
          <a:stretch>
            <a:fillRect/>
          </a:stretch>
        </p:blipFill>
        <p:spPr bwMode="auto">
          <a:xfrm>
            <a:off x="4889214" y="868579"/>
            <a:ext cx="7043842" cy="51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012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7127D-36E9-0C41-AD0B-F28C168E49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4549" y="772781"/>
            <a:ext cx="10741969" cy="5045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Fish or an earthworm?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C826D-7091-4482-E506-276B45B509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4548" y="292157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65110-536B-ADC8-F624-1AD6D920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1"/>
          <a:stretch>
            <a:fillRect/>
          </a:stretch>
        </p:blipFill>
        <p:spPr>
          <a:xfrm>
            <a:off x="1143303" y="1170288"/>
            <a:ext cx="9681781" cy="5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95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9F813-98C9-3A85-1E7D-52A9438980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0539" y="173211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90B72F-745B-0B48-A81B-68B5A20F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"/>
          <a:stretch>
            <a:fillRect/>
          </a:stretch>
        </p:blipFill>
        <p:spPr>
          <a:xfrm>
            <a:off x="903615" y="792237"/>
            <a:ext cx="10096441" cy="57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24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39E2E-6C7C-6EB1-2A02-40E01D44EC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8633" y="270488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04620-1861-9410-DC96-47346F2F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4" r="1110" b="-1"/>
          <a:stretch>
            <a:fillRect/>
          </a:stretch>
        </p:blipFill>
        <p:spPr>
          <a:xfrm>
            <a:off x="667373" y="826851"/>
            <a:ext cx="10482702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2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F33EE3-A1EA-9E06-E0C9-FDC43C45B3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628" y="753327"/>
            <a:ext cx="10741969" cy="5045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0BE62-A907-2D96-BA0E-20BD762D87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1628" y="134300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649BC-1E81-C784-62A1-D0B21C6F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02" y="693044"/>
            <a:ext cx="7162995" cy="60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343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4081FF-F3A0-091D-1491-F3DB3FA262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2B41B-5512-9595-047C-9D995D9E4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0"/>
            <a:ext cx="11690218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404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299</Words>
  <Application>Microsoft Office PowerPoint</Application>
  <PresentationFormat>宽屏</PresentationFormat>
  <Paragraphs>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Helvetica Neue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xiyang</dc:creator>
  <cp:lastModifiedBy>zhang xiyang</cp:lastModifiedBy>
  <cp:revision>7</cp:revision>
  <dcterms:created xsi:type="dcterms:W3CDTF">2025-07-09T01:09:32Z</dcterms:created>
  <dcterms:modified xsi:type="dcterms:W3CDTF">2025-07-12T14:23:43Z</dcterms:modified>
</cp:coreProperties>
</file>