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14" r:id="rId3"/>
    <p:sldId id="371" r:id="rId4"/>
    <p:sldId id="366" r:id="rId6"/>
    <p:sldId id="367" r:id="rId7"/>
    <p:sldId id="368" r:id="rId8"/>
    <p:sldId id="379" r:id="rId9"/>
    <p:sldId id="369" r:id="rId10"/>
    <p:sldId id="441" r:id="rId11"/>
    <p:sldId id="365" r:id="rId12"/>
    <p:sldId id="380" r:id="rId13"/>
    <p:sldId id="382" r:id="rId14"/>
    <p:sldId id="381" r:id="rId15"/>
    <p:sldId id="373" r:id="rId16"/>
    <p:sldId id="444" r:id="rId17"/>
    <p:sldId id="443" r:id="rId18"/>
    <p:sldId id="446" r:id="rId19"/>
    <p:sldId id="456" r:id="rId20"/>
    <p:sldId id="383" r:id="rId21"/>
    <p:sldId id="375" r:id="rId22"/>
    <p:sldId id="376" r:id="rId23"/>
    <p:sldId id="370" r:id="rId24"/>
    <p:sldId id="336" r:id="rId25"/>
    <p:sldId id="342" r:id="rId26"/>
    <p:sldId id="337" r:id="rId27"/>
    <p:sldId id="447" r:id="rId28"/>
    <p:sldId id="455" r:id="rId29"/>
    <p:sldId id="448" r:id="rId30"/>
    <p:sldId id="338" r:id="rId31"/>
    <p:sldId id="339" r:id="rId32"/>
    <p:sldId id="340" r:id="rId33"/>
    <p:sldId id="364" r:id="rId34"/>
    <p:sldId id="341" r:id="rId35"/>
    <p:sldId id="355" r:id="rId36"/>
    <p:sldId id="348" r:id="rId37"/>
    <p:sldId id="349" r:id="rId38"/>
    <p:sldId id="350" r:id="rId39"/>
    <p:sldId id="351" r:id="rId40"/>
    <p:sldId id="425" r:id="rId41"/>
    <p:sldId id="409" r:id="rId42"/>
    <p:sldId id="457" r:id="rId43"/>
    <p:sldId id="41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内存管理最重要的，文件系统学长已讲</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动态的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相当于内核中的</a:t>
            </a:r>
            <a:r>
              <a:rPr lang="en-US" altLang="zh-CN"/>
              <a:t>PCB</a:t>
            </a:r>
            <a:r>
              <a:rPr lang="zh-CN" altLang="en-US"/>
              <a:t>，比较小，与</a:t>
            </a:r>
            <a:r>
              <a:rPr lang="en-US" altLang="zh-CN"/>
              <a:t>stack</a:t>
            </a:r>
            <a:r>
              <a:rPr lang="zh-CN" altLang="en-US"/>
              <a:t>构成了一个</a:t>
            </a:r>
            <a:r>
              <a:rPr lang="en-US" altLang="zh-CN"/>
              <a:t>union</a:t>
            </a:r>
            <a:r>
              <a:rPr lang="zh-CN" altLang="en-US"/>
              <a:t>，所以可以通过</a:t>
            </a:r>
            <a:r>
              <a:rPr lang="en-US" altLang="zh-CN"/>
              <a:t>stack</a:t>
            </a:r>
            <a:r>
              <a:rPr lang="zh-CN" altLang="en-US"/>
              <a:t>找到</a:t>
            </a:r>
            <a:r>
              <a:rPr lang="en-US" altLang="zh-CN"/>
              <a:t>thread_info</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调用</a:t>
            </a:r>
            <a:r>
              <a:rPr lang="en-US" altLang="zh-CN"/>
              <a:t>fork()</a:t>
            </a:r>
            <a:r>
              <a:rPr lang="zh-CN" altLang="en-US"/>
              <a:t>找到库函数中的</a:t>
            </a:r>
            <a:r>
              <a:rPr lang="en-US" altLang="zh-CN"/>
              <a:t>fork(),</a:t>
            </a:r>
            <a:r>
              <a:rPr lang="zh-CN" altLang="en-US"/>
              <a:t>然后通过中断找到真正的系统调佣的</a:t>
            </a:r>
            <a:r>
              <a:rPr lang="en-US" altLang="zh-CN"/>
              <a:t>sys_fork</a:t>
            </a:r>
            <a:r>
              <a:rPr lang="zh-CN" altLang="en-US"/>
              <a:t>函数，之后他在调佣</a:t>
            </a:r>
            <a:r>
              <a:rPr lang="en-US" altLang="zh-CN"/>
              <a:t>do_fork()</a:t>
            </a:r>
            <a:r>
              <a:rPr lang="zh-CN" altLang="en-US"/>
              <a:t>函数</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tx1">
            <a:alpha val="100000"/>
          </a:schemeClr>
        </a:solidFill>
        <a:effectLst/>
      </p:bgPr>
    </p:bg>
    <p:spTree>
      <p:nvGrpSpPr>
        <p:cNvPr id="1" name=""/>
        <p:cNvGrpSpPr/>
        <p:nvPr/>
      </p:nvGrpSpPr>
      <p:grpSpPr/>
      <p:pic>
        <p:nvPicPr>
          <p:cNvPr id="2050" name="图片 2049" descr="8副本"/>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2832100" y="2206625"/>
            <a:ext cx="8445500" cy="1393825"/>
          </a:xfrm>
          <a:prstGeom prst="rect">
            <a:avLst/>
          </a:prstGeom>
          <a:noFill/>
          <a:ln w="9525">
            <a:noFill/>
          </a:ln>
        </p:spPr>
        <p:txBody>
          <a:bodyPr anchor="ctr"/>
          <a:lstStyle>
            <a:lvl1pPr lvl="0" algn="l">
              <a:defRPr sz="3600" kern="1200">
                <a:ea typeface="宋体" pitchFamily="2" charset="-122"/>
              </a:defRPr>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3793067" y="3646488"/>
            <a:ext cx="7478184" cy="1223962"/>
          </a:xfrm>
          <a:prstGeom prst="rect">
            <a:avLst/>
          </a:prstGeom>
          <a:noFill/>
          <a:ln w="9525">
            <a:noFill/>
          </a:ln>
        </p:spPr>
        <p:txBody>
          <a:bodyPr anchor="t"/>
          <a:lstStyle>
            <a:lvl1pPr marL="0" lvl="0" indent="0" algn="l">
              <a:buNone/>
              <a:defRPr sz="3200" kern="1200">
                <a:ea typeface="宋体" pitchFamily="2" charset="-122"/>
              </a:defRPr>
            </a:lvl1pPr>
            <a:lvl2pPr marL="457200" lvl="1" indent="-457200" algn="ctr">
              <a:buNone/>
              <a:defRPr sz="2800" kern="1200">
                <a:ea typeface="宋体" pitchFamily="2" charset="-122"/>
              </a:defRPr>
            </a:lvl2pPr>
            <a:lvl3pPr marL="914400" lvl="2" indent="-914400" algn="ctr">
              <a:buNone/>
              <a:defRPr sz="2800" kern="1200">
                <a:ea typeface="宋体" pitchFamily="2" charset="-122"/>
              </a:defRPr>
            </a:lvl3pPr>
            <a:lvl4pPr marL="1371600" lvl="3" indent="-1371600" algn="ctr">
              <a:buNone/>
              <a:defRPr sz="2800" kern="1200">
                <a:ea typeface="宋体" pitchFamily="2" charset="-122"/>
              </a:defRPr>
            </a:lvl4pPr>
            <a:lvl5pPr marL="1828800" lvl="4" indent="-1828800" algn="ctr">
              <a:buNone/>
              <a:defRPr sz="2800" kern="1200">
                <a:ea typeface="宋体" pitchFamily="2" charset="-122"/>
              </a:defRPr>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fld id="{D997B5FA-0921-464F-AAE1-844C04324D75}" type="datetimeFigureOut">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406400"/>
            <a:ext cx="2746904" cy="5327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406400"/>
            <a:ext cx="8081472" cy="53276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4417" y="1270000"/>
            <a:ext cx="5376672" cy="4464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20545" y="1270000"/>
            <a:ext cx="5376672" cy="4464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100000"/>
          </a:schemeClr>
        </a:solidFill>
        <a:effectLst/>
      </p:bgPr>
    </p:bg>
    <p:spTree>
      <p:nvGrpSpPr>
        <p:cNvPr id="1" name=""/>
        <p:cNvGrpSpPr/>
        <p:nvPr/>
      </p:nvGrpSpPr>
      <p:grpSpPr/>
      <p:pic>
        <p:nvPicPr>
          <p:cNvPr id="1026" name="图片 1025" descr="8-8副本"/>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标题 1026"/>
          <p:cNvSpPr>
            <a:spLocks noGrp="1"/>
          </p:cNvSpPr>
          <p:nvPr>
            <p:ph type="title"/>
          </p:nvPr>
        </p:nvSpPr>
        <p:spPr>
          <a:xfrm>
            <a:off x="609600" y="406400"/>
            <a:ext cx="10972800" cy="790575"/>
          </a:xfrm>
          <a:prstGeom prst="rect">
            <a:avLst/>
          </a:prstGeom>
          <a:noFill/>
          <a:ln w="9525">
            <a:noFill/>
          </a:ln>
        </p:spPr>
        <p:txBody>
          <a:bodyPr anchor="ctr"/>
          <a:p>
            <a:pPr lvl="0"/>
            <a:r>
              <a:rPr lang="zh-CN" altLang="en-US"/>
              <a:t>单击此处编辑母版标题样式</a:t>
            </a:r>
            <a:endParaRPr lang="zh-CN" altLang="en-US"/>
          </a:p>
        </p:txBody>
      </p:sp>
      <p:sp>
        <p:nvSpPr>
          <p:cNvPr id="1028" name="文本占位符 1027"/>
          <p:cNvSpPr>
            <a:spLocks noGrp="1"/>
          </p:cNvSpPr>
          <p:nvPr>
            <p:ph type="body" idx="1"/>
          </p:nvPr>
        </p:nvSpPr>
        <p:spPr>
          <a:xfrm>
            <a:off x="624417" y="1270000"/>
            <a:ext cx="10972800" cy="446405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fld>
            <a:endParaRPr lang="zh-CN" altLang="en-US"/>
          </a:p>
        </p:txBody>
      </p:sp>
      <p:sp>
        <p:nvSpPr>
          <p:cNvPr id="1030" name="页脚占位符 1029"/>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1" name="灯片编号占位符 1030"/>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github.com/xuelangZF/CS_Offer/blob/master/Linux_OS/Daemon.md" TargetMode="Externa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GIF"/><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hyperlink" Target="https://elixir.bootlin.com/linux/v4.4.18/source/kernel/fork.c&#13;" TargetMode="External"/><Relationship Id="rId3" Type="http://schemas.openxmlformats.org/officeDocument/2006/relationships/hyperlink" Target="https://elixir.bootlin.com/linux/v4.13-rc1/source/arch/alpha/include/asm/thread_info.h#L14&#13;&#13;" TargetMode="External"/><Relationship Id="rId2" Type="http://schemas.openxmlformats.org/officeDocument/2006/relationships/hyperlink" Target="https://elixir.bootlin.com/linux/v4.13-rc1/source/include/linux/sched.h&#13;" TargetMode="Externa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7" name="object 3"/>
          <p:cNvSpPr txBox="1"/>
          <p:nvPr/>
        </p:nvSpPr>
        <p:spPr>
          <a:xfrm>
            <a:off x="3104464" y="2296661"/>
            <a:ext cx="7122147" cy="1953369"/>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6250"/>
              </a:lnSpc>
              <a:spcBef>
                <a:spcPct val="0"/>
              </a:spcBef>
              <a:spcAft>
                <a:spcPct val="0"/>
              </a:spcAft>
            </a:pPr>
            <a:r>
              <a:rPr sz="6000" spc="25">
                <a:solidFill>
                  <a:srgbClr val="2397A3"/>
                </a:solidFill>
                <a:latin typeface="SimHei"/>
                <a:cs typeface="SimHei"/>
              </a:rPr>
              <a:t>进程（</a:t>
            </a:r>
            <a:r>
              <a:rPr sz="6000">
                <a:solidFill>
                  <a:srgbClr val="2397A3"/>
                </a:solidFill>
                <a:latin typeface="HKFLSK+Arial-BoldMT"/>
                <a:cs typeface="HKFLSK+Arial-BoldMT"/>
              </a:rPr>
              <a:t>process</a:t>
            </a:r>
            <a:r>
              <a:rPr sz="6000">
                <a:solidFill>
                  <a:srgbClr val="2397A3"/>
                </a:solidFill>
                <a:latin typeface="SimHei"/>
                <a:cs typeface="SimHei"/>
              </a:rPr>
              <a:t>）</a:t>
            </a:r>
            <a:endParaRPr sz="6000">
              <a:solidFill>
                <a:srgbClr val="2397A3"/>
              </a:solidFill>
              <a:latin typeface="SimHei"/>
              <a:cs typeface="SimHei"/>
            </a:endParaRPr>
          </a:p>
        </p:txBody>
      </p:sp>
      <p:sp>
        <p:nvSpPr>
          <p:cNvPr id="8" name="object 4"/>
          <p:cNvSpPr txBox="1"/>
          <p:nvPr/>
        </p:nvSpPr>
        <p:spPr>
          <a:xfrm>
            <a:off x="6874510" y="5236845"/>
            <a:ext cx="5001895" cy="6407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2500"/>
              </a:lnSpc>
              <a:spcBef>
                <a:spcPct val="0"/>
              </a:spcBef>
              <a:spcAft>
                <a:spcPct val="0"/>
              </a:spcAft>
            </a:pPr>
            <a:r>
              <a:rPr lang="en-US" sz="2400">
                <a:solidFill>
                  <a:schemeClr val="tx1"/>
                </a:solidFill>
                <a:effectLst>
                  <a:outerShdw blurRad="38100" dist="19050" dir="2700000" algn="tl" rotWithShape="0">
                    <a:schemeClr val="dk1">
                      <a:alpha val="40000"/>
                    </a:schemeClr>
                  </a:outerShdw>
                </a:effectLst>
                <a:latin typeface="IQBPCU+ArialMT"/>
                <a:cs typeface="IQBPCU+ArialMT"/>
              </a:rPr>
              <a:t>--------b</a:t>
            </a:r>
            <a:r>
              <a:rPr sz="2400">
                <a:solidFill>
                  <a:schemeClr val="tx1"/>
                </a:solidFill>
                <a:effectLst>
                  <a:outerShdw blurRad="38100" dist="19050" dir="2700000" algn="tl" rotWithShape="0">
                    <a:schemeClr val="dk1">
                      <a:alpha val="40000"/>
                    </a:schemeClr>
                  </a:outerShdw>
                </a:effectLst>
                <a:latin typeface="IQBPCU+ArialMT"/>
                <a:cs typeface="IQBPCU+ArialMT"/>
              </a:rPr>
              <a:t>y </a:t>
            </a:r>
            <a:r>
              <a:rPr lang="en-US" sz="2400" spc="663">
                <a:solidFill>
                  <a:schemeClr val="tx1"/>
                </a:solidFill>
                <a:effectLst>
                  <a:outerShdw blurRad="38100" dist="19050" dir="2700000" algn="tl" rotWithShape="0">
                    <a:schemeClr val="dk1">
                      <a:alpha val="40000"/>
                    </a:schemeClr>
                  </a:outerShdw>
                </a:effectLst>
                <a:latin typeface="IQBPCU+ArialMT"/>
                <a:cs typeface="IQBPCU+ArialMT"/>
              </a:rPr>
              <a:t>16</a:t>
            </a:r>
            <a:r>
              <a:rPr lang="zh-CN" altLang="en-US" sz="2400" spc="663">
                <a:solidFill>
                  <a:schemeClr val="tx1"/>
                </a:solidFill>
                <a:effectLst>
                  <a:outerShdw blurRad="38100" dist="19050" dir="2700000" algn="tl" rotWithShape="0">
                    <a:schemeClr val="dk1">
                      <a:alpha val="40000"/>
                    </a:schemeClr>
                  </a:outerShdw>
                </a:effectLst>
                <a:latin typeface="IQBPCU+ArialMT"/>
                <a:ea typeface="宋体" charset="0"/>
                <a:cs typeface="IQBPCU+ArialMT"/>
              </a:rPr>
              <a:t>级成员刘生玺</a:t>
            </a:r>
            <a:endParaRPr lang="zh-CN" altLang="en-US" sz="2400" spc="663">
              <a:solidFill>
                <a:schemeClr val="tx1"/>
              </a:solidFill>
              <a:effectLst>
                <a:outerShdw blurRad="38100" dist="19050" dir="2700000" algn="tl" rotWithShape="0">
                  <a:schemeClr val="dk1">
                    <a:alpha val="40000"/>
                  </a:schemeClr>
                </a:outerShdw>
              </a:effectLst>
              <a:latin typeface="IQBPCU+ArialMT"/>
              <a:ea typeface="宋体" charset="0"/>
              <a:cs typeface="IQBPCU+ArialMT"/>
            </a:endParaRPr>
          </a:p>
          <a:p>
            <a:pPr marL="0" marR="0">
              <a:lnSpc>
                <a:spcPts val="2500"/>
              </a:lnSpc>
              <a:spcBef>
                <a:spcPct val="0"/>
              </a:spcBef>
              <a:spcAft>
                <a:spcPct val="0"/>
              </a:spcAft>
            </a:pPr>
            <a:endParaRPr lang="zh-CN" altLang="en-US" sz="2400" spc="663">
              <a:solidFill>
                <a:schemeClr val="tx1"/>
              </a:solidFill>
              <a:effectLst>
                <a:outerShdw blurRad="38100" dist="19050" dir="2700000" algn="tl" rotWithShape="0">
                  <a:schemeClr val="dk1">
                    <a:alpha val="40000"/>
                  </a:schemeClr>
                </a:outerShdw>
              </a:effectLst>
              <a:latin typeface="IQBPCU+ArialMT"/>
              <a:ea typeface="宋体" charset="0"/>
              <a:cs typeface="IQBPCU+Arial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文本框 1"/>
          <p:cNvSpPr txBox="1"/>
          <p:nvPr/>
        </p:nvSpPr>
        <p:spPr>
          <a:xfrm>
            <a:off x="2581275" y="2018665"/>
            <a:ext cx="5559425" cy="368300"/>
          </a:xfrm>
          <a:prstGeom prst="rect">
            <a:avLst/>
          </a:prstGeom>
          <a:noFill/>
        </p:spPr>
        <p:txBody>
          <a:bodyPr wrap="square" rtlCol="0">
            <a:spAutoFit/>
          </a:bodyPr>
          <a:p>
            <a:endParaRPr lang="zh-CN" altLang="en-US"/>
          </a:p>
        </p:txBody>
      </p:sp>
      <p:sp>
        <p:nvSpPr>
          <p:cNvPr id="3" name="文本框 2"/>
          <p:cNvSpPr txBox="1"/>
          <p:nvPr/>
        </p:nvSpPr>
        <p:spPr>
          <a:xfrm>
            <a:off x="417195" y="1739900"/>
            <a:ext cx="11144885" cy="1568450"/>
          </a:xfrm>
          <a:prstGeom prst="rect">
            <a:avLst/>
          </a:prstGeom>
          <a:noFill/>
        </p:spPr>
        <p:txBody>
          <a:bodyPr wrap="square" rtlCol="0">
            <a:spAutoFit/>
          </a:bodyPr>
          <a:p>
            <a:r>
              <a:rPr lang="zh-CN" altLang="en-US" sz="3200"/>
              <a:t>关于进程与线程的简单理解（以工厂举例：cup-》工厂，车间-》进程，线程-》工人)，可以参考阮一峰的博文《进程与线程的一个简单图文解释》</a:t>
            </a:r>
            <a:endParaRPr lang="zh-CN" altLang="en-US" sz="3200"/>
          </a:p>
        </p:txBody>
      </p:sp>
      <p:sp>
        <p:nvSpPr>
          <p:cNvPr id="5" name="文本框 4"/>
          <p:cNvSpPr txBox="1"/>
          <p:nvPr/>
        </p:nvSpPr>
        <p:spPr>
          <a:xfrm>
            <a:off x="1767840" y="4379595"/>
            <a:ext cx="8077200" cy="1753235"/>
          </a:xfrm>
          <a:prstGeom prst="rect">
            <a:avLst/>
          </a:prstGeom>
          <a:noFill/>
        </p:spPr>
        <p:txBody>
          <a:bodyPr wrap="square" rtlCol="0">
            <a:spAutoFit/>
          </a:bodyPr>
          <a:p>
            <a:r>
              <a:rPr lang="zh-CN" altLang="en-US" sz="3600"/>
              <a:t>（1）进程是一个容器。</a:t>
            </a:r>
            <a:endParaRPr lang="zh-CN" altLang="en-US" sz="3600"/>
          </a:p>
          <a:p>
            <a:endParaRPr lang="zh-CN" altLang="en-US" sz="3600"/>
          </a:p>
          <a:p>
            <a:r>
              <a:rPr lang="zh-CN" altLang="en-US" sz="3600"/>
              <a:t>（2）线程是容器中的工作单位。</a:t>
            </a:r>
            <a:endParaRPr lang="zh-CN" altLang="en-US"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3129915" y="457765"/>
            <a:ext cx="5327015"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en-US" sz="4400" spc="20">
                <a:solidFill>
                  <a:srgbClr val="3F3F3F"/>
                </a:solidFill>
                <a:latin typeface="SimHei"/>
                <a:cs typeface="SimHei"/>
              </a:rPr>
              <a:t>3.</a:t>
            </a:r>
            <a:r>
              <a:rPr lang="zh-CN" altLang="en-US" sz="4400" spc="20">
                <a:solidFill>
                  <a:srgbClr val="3F3F3F"/>
                </a:solidFill>
                <a:latin typeface="SimHei"/>
                <a:ea typeface="宋体" charset="0"/>
                <a:cs typeface="SimHei"/>
              </a:rPr>
              <a:t>并发与并行</a:t>
            </a:r>
            <a:endParaRPr lang="zh-CN" altLang="en-US" sz="4400" spc="20">
              <a:solidFill>
                <a:srgbClr val="3F3F3F"/>
              </a:solidFill>
              <a:latin typeface="SimHei"/>
              <a:ea typeface="宋体" charset="0"/>
              <a:cs typeface="SimHei"/>
            </a:endParaRPr>
          </a:p>
        </p:txBody>
      </p:sp>
      <p:sp>
        <p:nvSpPr>
          <p:cNvPr id="5" name="文本框 4"/>
          <p:cNvSpPr txBox="1"/>
          <p:nvPr/>
        </p:nvSpPr>
        <p:spPr>
          <a:xfrm>
            <a:off x="496570" y="1638300"/>
            <a:ext cx="10279380" cy="4030980"/>
          </a:xfrm>
          <a:prstGeom prst="rect">
            <a:avLst/>
          </a:prstGeom>
          <a:noFill/>
        </p:spPr>
        <p:txBody>
          <a:bodyPr wrap="square" rtlCol="0">
            <a:spAutoFit/>
          </a:bodyPr>
          <a:p>
            <a:endParaRPr lang="zh-CN" altLang="en-US" sz="3200"/>
          </a:p>
          <a:p>
            <a:r>
              <a:rPr lang="zh-CN" altLang="en-US" sz="3200"/>
              <a:t>前者是逻辑上的同时发生（simultaneous），而后者是物理上的同时发生．</a:t>
            </a:r>
            <a:endParaRPr lang="zh-CN" altLang="en-US" sz="3200"/>
          </a:p>
          <a:p>
            <a:endParaRPr lang="zh-CN" altLang="en-US" sz="3200"/>
          </a:p>
          <a:p>
            <a:endParaRPr lang="zh-CN" altLang="en-US" sz="3200"/>
          </a:p>
          <a:p>
            <a:r>
              <a:rPr lang="zh-CN" altLang="en-US" sz="3200"/>
              <a:t>来个比喻：并发和并行的区别就是一个人同时吃三个馒头和三个人同时吃三个馒头。</a:t>
            </a:r>
            <a:endParaRPr lang="zh-CN" altLang="en-US" sz="3200"/>
          </a:p>
          <a:p>
            <a:endParaRPr lang="zh-CN" alt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4131309" y="566350"/>
            <a:ext cx="4765675" cy="1397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sz="4400" spc="20">
                <a:solidFill>
                  <a:srgbClr val="3F3F3F"/>
                </a:solidFill>
                <a:latin typeface="SimHei"/>
                <a:cs typeface="SimHei"/>
              </a:rPr>
              <a:t>关于进程的函数</a:t>
            </a:r>
            <a:endParaRPr sz="4400" spc="20">
              <a:solidFill>
                <a:srgbClr val="3F3F3F"/>
              </a:solidFill>
              <a:latin typeface="SimHei"/>
              <a:cs typeface="SimHei"/>
            </a:endParaRPr>
          </a:p>
        </p:txBody>
      </p:sp>
      <p:sp>
        <p:nvSpPr>
          <p:cNvPr id="2" name="object 4"/>
          <p:cNvSpPr txBox="1"/>
          <p:nvPr/>
        </p:nvSpPr>
        <p:spPr>
          <a:xfrm>
            <a:off x="929639" y="1631404"/>
            <a:ext cx="4091856" cy="2823210"/>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r>
              <a:rPr sz="3200">
                <a:solidFill>
                  <a:srgbClr val="3F3F3F"/>
                </a:solidFill>
                <a:latin typeface="NGAALL+Arial-BoldMT"/>
                <a:cs typeface="NGAALL+Arial-BoldMT"/>
              </a:rPr>
              <a:t>1</a:t>
            </a:r>
            <a:r>
              <a:rPr sz="3200" spc="15">
                <a:solidFill>
                  <a:srgbClr val="3F3F3F"/>
                </a:solidFill>
                <a:latin typeface="SimHei"/>
                <a:cs typeface="SimHei"/>
              </a:rPr>
              <a:t>、</a:t>
            </a:r>
            <a:r>
              <a:rPr sz="3200">
                <a:solidFill>
                  <a:srgbClr val="FF0000"/>
                </a:solidFill>
                <a:latin typeface="NGAALL+Arial-BoldMT"/>
                <a:cs typeface="NGAALL+Arial-BoldMT"/>
              </a:rPr>
              <a:t>fork()</a:t>
            </a:r>
            <a:endParaRPr sz="3200">
              <a:solidFill>
                <a:srgbClr val="FF0000"/>
              </a:solidFill>
              <a:latin typeface="NGAALL+Arial-BoldMT"/>
              <a:cs typeface="NGAALL+Arial-BoldMT"/>
            </a:endParaRPr>
          </a:p>
          <a:p>
            <a:pPr marL="0" marR="0">
              <a:lnSpc>
                <a:spcPts val="3340"/>
              </a:lnSpc>
              <a:spcBef>
                <a:spcPts val="395"/>
              </a:spcBef>
              <a:spcAft>
                <a:spcPct val="0"/>
              </a:spcAft>
            </a:pPr>
            <a:r>
              <a:rPr sz="3200">
                <a:solidFill>
                  <a:srgbClr val="3F3F3F"/>
                </a:solidFill>
                <a:latin typeface="NGAALL+Arial-BoldMT"/>
                <a:cs typeface="NGAALL+Arial-BoldMT"/>
              </a:rPr>
              <a:t>2</a:t>
            </a:r>
            <a:r>
              <a:rPr sz="3200" spc="15">
                <a:solidFill>
                  <a:srgbClr val="3F3F3F"/>
                </a:solidFill>
                <a:latin typeface="SimHei"/>
                <a:cs typeface="SimHei"/>
              </a:rPr>
              <a:t>、</a:t>
            </a:r>
            <a:r>
              <a:rPr sz="3200">
                <a:solidFill>
                  <a:srgbClr val="3F3F3F"/>
                </a:solidFill>
                <a:latin typeface="NGAALL+Arial-BoldMT"/>
                <a:cs typeface="NGAALL+Arial-BoldMT"/>
              </a:rPr>
              <a:t>execv()</a:t>
            </a:r>
            <a:endParaRPr sz="3200">
              <a:solidFill>
                <a:srgbClr val="3F3F3F"/>
              </a:solidFill>
              <a:latin typeface="NGAALL+Arial-BoldMT"/>
              <a:cs typeface="NGAALL+Arial-BoldMT"/>
            </a:endParaRPr>
          </a:p>
          <a:p>
            <a:pPr marL="0" marR="0">
              <a:lnSpc>
                <a:spcPts val="3340"/>
              </a:lnSpc>
              <a:spcBef>
                <a:spcPts val="395"/>
              </a:spcBef>
              <a:spcAft>
                <a:spcPct val="0"/>
              </a:spcAft>
            </a:pPr>
            <a:r>
              <a:rPr sz="3200">
                <a:solidFill>
                  <a:srgbClr val="3F3F3F"/>
                </a:solidFill>
                <a:latin typeface="NGAALL+Arial-BoldMT"/>
                <a:cs typeface="NGAALL+Arial-BoldMT"/>
              </a:rPr>
              <a:t>3</a:t>
            </a:r>
            <a:r>
              <a:rPr sz="3200" spc="15">
                <a:solidFill>
                  <a:srgbClr val="3F3F3F"/>
                </a:solidFill>
                <a:latin typeface="SimHei"/>
                <a:cs typeface="SimHei"/>
              </a:rPr>
              <a:t>、</a:t>
            </a:r>
            <a:r>
              <a:rPr sz="3200">
                <a:solidFill>
                  <a:srgbClr val="3F3F3F"/>
                </a:solidFill>
                <a:latin typeface="NGAALL+Arial-BoldMT"/>
                <a:cs typeface="NGAALL+Arial-BoldMT"/>
              </a:rPr>
              <a:t>getpid()</a:t>
            </a:r>
            <a:endParaRPr sz="3200">
              <a:solidFill>
                <a:srgbClr val="3F3F3F"/>
              </a:solidFill>
              <a:latin typeface="NGAALL+Arial-BoldMT"/>
              <a:cs typeface="NGAALL+Arial-BoldMT"/>
            </a:endParaRPr>
          </a:p>
          <a:p>
            <a:pPr marL="0" marR="0" algn="l">
              <a:lnSpc>
                <a:spcPts val="3340"/>
              </a:lnSpc>
              <a:spcBef>
                <a:spcPts val="395"/>
              </a:spcBef>
            </a:pPr>
            <a:r>
              <a:rPr sz="3200">
                <a:solidFill>
                  <a:srgbClr val="3F3F3F"/>
                </a:solidFill>
                <a:latin typeface="NGAALL+Arial-BoldMT"/>
                <a:cs typeface="NGAALL+Arial-BoldMT"/>
              </a:rPr>
              <a:t>4</a:t>
            </a:r>
            <a:r>
              <a:rPr sz="3200" spc="15">
                <a:solidFill>
                  <a:srgbClr val="3F3F3F"/>
                </a:solidFill>
                <a:latin typeface="SimHei"/>
                <a:cs typeface="SimHei"/>
              </a:rPr>
              <a:t>、</a:t>
            </a:r>
            <a:r>
              <a:rPr sz="3200">
                <a:solidFill>
                  <a:srgbClr val="3F3F3F"/>
                </a:solidFill>
                <a:latin typeface="NGAALL+Arial-BoldMT"/>
                <a:cs typeface="NGAALL+Arial-BoldMT"/>
              </a:rPr>
              <a:t>wait()/waitpid()</a:t>
            </a:r>
            <a:endParaRPr sz="3200">
              <a:solidFill>
                <a:srgbClr val="3F3F3F"/>
              </a:solidFill>
              <a:latin typeface="NGAALL+Arial-BoldMT"/>
              <a:cs typeface="NGAALL+Arial-BoldMT"/>
            </a:endParaRPr>
          </a:p>
          <a:p>
            <a:pPr marL="0" marR="0" algn="l">
              <a:lnSpc>
                <a:spcPts val="3340"/>
              </a:lnSpc>
              <a:spcBef>
                <a:spcPts val="395"/>
              </a:spcBef>
            </a:pPr>
            <a:r>
              <a:rPr sz="3200">
                <a:solidFill>
                  <a:srgbClr val="3F3F3F"/>
                </a:solidFill>
                <a:latin typeface="NGAALL+Arial-BoldMT"/>
                <a:cs typeface="NGAALL+Arial-BoldMT"/>
              </a:rPr>
              <a:t>5、getpgrp()</a:t>
            </a:r>
            <a:endParaRPr sz="3200">
              <a:solidFill>
                <a:srgbClr val="3F3F3F"/>
              </a:solidFill>
              <a:latin typeface="NGAALL+Arial-BoldMT"/>
              <a:cs typeface="NGAALL+Arial-BoldMT"/>
            </a:endParaRPr>
          </a:p>
          <a:p>
            <a:pPr marL="0" marR="0" algn="l">
              <a:lnSpc>
                <a:spcPts val="3340"/>
              </a:lnSpc>
              <a:spcBef>
                <a:spcPts val="395"/>
              </a:spcBef>
            </a:pPr>
            <a:r>
              <a:rPr sz="3200">
                <a:solidFill>
                  <a:srgbClr val="3F3F3F"/>
                </a:solidFill>
                <a:latin typeface="NGAALL+Arial-BoldMT"/>
                <a:cs typeface="NGAALL+Arial-BoldMT"/>
              </a:rPr>
              <a:t>6、exit()</a:t>
            </a:r>
            <a:endParaRPr sz="3200">
              <a:solidFill>
                <a:srgbClr val="3F3F3F"/>
              </a:solidFill>
              <a:latin typeface="NGAALL+Arial-BoldMT"/>
              <a:cs typeface="NGAALL+Arial-BoldMT"/>
            </a:endParaRPr>
          </a:p>
        </p:txBody>
      </p:sp>
      <p:sp>
        <p:nvSpPr>
          <p:cNvPr id="5" name="object 5"/>
          <p:cNvSpPr txBox="1"/>
          <p:nvPr/>
        </p:nvSpPr>
        <p:spPr>
          <a:xfrm>
            <a:off x="929639" y="4448119"/>
            <a:ext cx="1853561" cy="1033727"/>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r>
              <a:rPr sz="3200">
                <a:solidFill>
                  <a:srgbClr val="3F3F3F"/>
                </a:solidFill>
                <a:latin typeface="NGAALL+Arial-BoldMT"/>
                <a:cs typeface="NGAALL+Arial-BoldMT"/>
              </a:rPr>
              <a:t>...........</a:t>
            </a:r>
            <a:endParaRPr sz="3200">
              <a:solidFill>
                <a:srgbClr val="3F3F3F"/>
              </a:solidFill>
              <a:latin typeface="NGAALL+Arial-BoldMT"/>
              <a:cs typeface="NGAALL+Arial-Bold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pic>
        <p:nvPicPr>
          <p:cNvPr id="2" name="Picture 3" descr="hahaha"/>
          <p:cNvPicPr>
            <a:picLocks noChangeAspect="1"/>
          </p:cNvPicPr>
          <p:nvPr/>
        </p:nvPicPr>
        <p:blipFill>
          <a:blip r:embed="rId1"/>
          <a:stretch>
            <a:fillRect/>
          </a:stretch>
        </p:blipFill>
        <p:spPr>
          <a:xfrm>
            <a:off x="10598785" y="292735"/>
            <a:ext cx="1574165" cy="1574165"/>
          </a:xfrm>
          <a:prstGeom prst="rect">
            <a:avLst/>
          </a:prstGeom>
        </p:spPr>
      </p:pic>
      <p:sp>
        <p:nvSpPr>
          <p:cNvPr id="3" name="object 3"/>
          <p:cNvSpPr txBox="1"/>
          <p:nvPr/>
        </p:nvSpPr>
        <p:spPr>
          <a:xfrm>
            <a:off x="3129915" y="457765"/>
            <a:ext cx="5327015"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en-US" sz="4400" spc="20">
                <a:solidFill>
                  <a:srgbClr val="3F3F3F"/>
                </a:solidFill>
                <a:latin typeface="SimHei"/>
                <a:cs typeface="SimHei"/>
              </a:rPr>
              <a:t>1.</a:t>
            </a:r>
            <a:r>
              <a:rPr lang="zh-CN" altLang="en-US" sz="4400" spc="20">
                <a:solidFill>
                  <a:srgbClr val="3F3F3F"/>
                </a:solidFill>
                <a:latin typeface="SimHei"/>
                <a:ea typeface="宋体" charset="0"/>
                <a:cs typeface="SimHei"/>
              </a:rPr>
              <a:t>孤儿进程</a:t>
            </a:r>
            <a:endParaRPr lang="zh-CN" altLang="en-US" sz="4400" spc="20">
              <a:solidFill>
                <a:srgbClr val="3F3F3F"/>
              </a:solidFill>
              <a:latin typeface="SimHei"/>
              <a:ea typeface="宋体" charset="0"/>
              <a:cs typeface="SimHei"/>
            </a:endParaRPr>
          </a:p>
        </p:txBody>
      </p:sp>
      <p:sp>
        <p:nvSpPr>
          <p:cNvPr id="5" name="文本框 4"/>
          <p:cNvSpPr txBox="1"/>
          <p:nvPr/>
        </p:nvSpPr>
        <p:spPr>
          <a:xfrm>
            <a:off x="653415" y="1677670"/>
            <a:ext cx="10267315" cy="1383665"/>
          </a:xfrm>
          <a:prstGeom prst="rect">
            <a:avLst/>
          </a:prstGeom>
          <a:noFill/>
        </p:spPr>
        <p:txBody>
          <a:bodyPr wrap="square" rtlCol="0">
            <a:spAutoFit/>
          </a:bodyPr>
          <a:p>
            <a:r>
              <a:rPr lang="en-US" altLang="zh-CN" sz="2800"/>
              <a:t>	</a:t>
            </a:r>
            <a:r>
              <a:rPr lang="zh-CN" altLang="en-US" sz="2800"/>
              <a:t>孤儿进程指的是在其父进程执行完成或被终止后仍继续运行的一类进程。</a:t>
            </a:r>
            <a:endParaRPr lang="zh-CN" altLang="en-US" sz="2800"/>
          </a:p>
          <a:p>
            <a:endParaRPr lang="zh-CN" altLang="en-US" sz="2800"/>
          </a:p>
        </p:txBody>
      </p:sp>
      <p:pic>
        <p:nvPicPr>
          <p:cNvPr id="6" name="图片 5"/>
          <p:cNvPicPr>
            <a:picLocks noChangeAspect="1"/>
          </p:cNvPicPr>
          <p:nvPr/>
        </p:nvPicPr>
        <p:blipFill>
          <a:blip r:embed="rId2"/>
          <a:stretch>
            <a:fillRect/>
          </a:stretch>
        </p:blipFill>
        <p:spPr>
          <a:xfrm>
            <a:off x="3248660" y="2381250"/>
            <a:ext cx="4620260" cy="4191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6" name="object 3"/>
          <p:cNvSpPr txBox="1"/>
          <p:nvPr/>
        </p:nvSpPr>
        <p:spPr>
          <a:xfrm>
            <a:off x="1969770" y="2962275"/>
            <a:ext cx="8881110"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zh-CN" altLang="en-US" sz="4800" spc="20">
                <a:solidFill>
                  <a:srgbClr val="3F3F3F"/>
                </a:solidFill>
                <a:latin typeface="SimHei"/>
                <a:ea typeface="宋体" charset="0"/>
                <a:cs typeface="SimHei"/>
              </a:rPr>
              <a:t>如何正确的创建孤儿进程</a:t>
            </a:r>
            <a:r>
              <a:rPr lang="en-US" altLang="zh-CN" sz="4800" spc="20">
                <a:solidFill>
                  <a:srgbClr val="3F3F3F"/>
                </a:solidFill>
                <a:latin typeface="SimHei"/>
                <a:ea typeface="宋体" charset="0"/>
                <a:cs typeface="SimHei"/>
              </a:rPr>
              <a:t>?</a:t>
            </a:r>
            <a:endParaRPr lang="en-US" altLang="zh-CN" sz="4800" spc="20">
              <a:solidFill>
                <a:srgbClr val="3F3F3F"/>
              </a:solidFill>
              <a:latin typeface="SimHei"/>
              <a:ea typeface="宋体" charset="0"/>
              <a:cs typeface="SimHe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3129915" y="457765"/>
            <a:ext cx="5327015"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en-US" sz="4400" spc="20">
                <a:solidFill>
                  <a:srgbClr val="3F3F3F"/>
                </a:solidFill>
                <a:latin typeface="SimHei"/>
                <a:cs typeface="SimHei"/>
              </a:rPr>
              <a:t>3.</a:t>
            </a:r>
            <a:r>
              <a:rPr lang="zh-CN" altLang="en-US" sz="4400" spc="20">
                <a:solidFill>
                  <a:srgbClr val="3F3F3F"/>
                </a:solidFill>
                <a:latin typeface="SimHei"/>
                <a:ea typeface="宋体" charset="0"/>
                <a:cs typeface="SimHei"/>
              </a:rPr>
              <a:t>僵尸进程？</a:t>
            </a:r>
            <a:endParaRPr lang="zh-CN" altLang="en-US" sz="4400" spc="20">
              <a:solidFill>
                <a:srgbClr val="3F3F3F"/>
              </a:solidFill>
              <a:latin typeface="SimHei"/>
              <a:ea typeface="宋体" charset="0"/>
              <a:cs typeface="SimHei"/>
            </a:endParaRPr>
          </a:p>
        </p:txBody>
      </p:sp>
      <p:sp>
        <p:nvSpPr>
          <p:cNvPr id="5" name="文本框 4"/>
          <p:cNvSpPr txBox="1"/>
          <p:nvPr/>
        </p:nvSpPr>
        <p:spPr>
          <a:xfrm>
            <a:off x="652780" y="1253490"/>
            <a:ext cx="9191625" cy="953135"/>
          </a:xfrm>
          <a:prstGeom prst="rect">
            <a:avLst/>
          </a:prstGeom>
          <a:noFill/>
        </p:spPr>
        <p:txBody>
          <a:bodyPr wrap="square" rtlCol="0">
            <a:spAutoFit/>
          </a:bodyPr>
          <a:p>
            <a:r>
              <a:rPr lang="zh-CN" altLang="en-US" sz="2800"/>
              <a:t>进程退出之后，内核就真的将他所占有的资源释放了吗？</a:t>
            </a:r>
            <a:endParaRPr lang="zh-CN" altLang="en-US" sz="2800"/>
          </a:p>
          <a:p>
            <a:endParaRPr lang="zh-CN" altLang="en-US" sz="2800"/>
          </a:p>
        </p:txBody>
      </p:sp>
      <p:sp>
        <p:nvSpPr>
          <p:cNvPr id="6" name="文本框 5"/>
          <p:cNvSpPr txBox="1"/>
          <p:nvPr/>
        </p:nvSpPr>
        <p:spPr>
          <a:xfrm>
            <a:off x="189865" y="1992630"/>
            <a:ext cx="11812270" cy="1568450"/>
          </a:xfrm>
          <a:prstGeom prst="rect">
            <a:avLst/>
          </a:prstGeom>
          <a:noFill/>
        </p:spPr>
        <p:txBody>
          <a:bodyPr wrap="square" rtlCol="0">
            <a:spAutoFit/>
          </a:bodyPr>
          <a:p>
            <a:r>
              <a:rPr lang="zh-CN" altLang="en-US" sz="3200"/>
              <a:t>子进程先退出了</a:t>
            </a:r>
            <a:r>
              <a:rPr sz="3200">
                <a:solidFill>
                  <a:srgbClr val="3F3F3F"/>
                </a:solidFill>
                <a:latin typeface="NGAALL+Arial-BoldMT"/>
                <a:ea typeface="Arial"/>
                <a:cs typeface="NGAALL+Arial-BoldMT"/>
              </a:rPr>
              <a:t>，</a:t>
            </a:r>
            <a:r>
              <a:rPr lang="zh-CN" altLang="en-US" sz="3200"/>
              <a:t>父进程还未结束并且没有调用 wait 或者 waitpid 函数获取子进程的状态信息，则子进程残留的状态信息（ task_struct 结构和少量资源信息）会变成僵尸进程。</a:t>
            </a:r>
            <a:endParaRPr lang="zh-CN" altLang="en-US" sz="3200"/>
          </a:p>
        </p:txBody>
      </p:sp>
      <p:pic>
        <p:nvPicPr>
          <p:cNvPr id="7" name="图片 6"/>
          <p:cNvPicPr>
            <a:picLocks noChangeAspect="1"/>
          </p:cNvPicPr>
          <p:nvPr/>
        </p:nvPicPr>
        <p:blipFill>
          <a:blip r:embed="rId2"/>
          <a:stretch>
            <a:fillRect/>
          </a:stretch>
        </p:blipFill>
        <p:spPr>
          <a:xfrm>
            <a:off x="4010660" y="3561080"/>
            <a:ext cx="2908935" cy="29825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6" name="object 3"/>
          <p:cNvSpPr txBox="1"/>
          <p:nvPr/>
        </p:nvSpPr>
        <p:spPr>
          <a:xfrm>
            <a:off x="1969770" y="2962275"/>
            <a:ext cx="8881110"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zh-CN" altLang="en-US" sz="4800" spc="20">
                <a:solidFill>
                  <a:srgbClr val="3F3F3F"/>
                </a:solidFill>
                <a:latin typeface="SimHei"/>
                <a:ea typeface="宋体" charset="0"/>
                <a:cs typeface="SimHei"/>
              </a:rPr>
              <a:t>如何</a:t>
            </a:r>
            <a:r>
              <a:rPr lang="en-US" altLang="zh-CN" sz="4800" spc="20">
                <a:solidFill>
                  <a:srgbClr val="3F3F3F"/>
                </a:solidFill>
                <a:latin typeface="SimHei"/>
                <a:ea typeface="宋体" charset="0"/>
                <a:cs typeface="SimHei"/>
              </a:rPr>
              <a:t>“</a:t>
            </a:r>
            <a:r>
              <a:rPr lang="zh-CN" altLang="en-US" sz="4800" spc="20">
                <a:solidFill>
                  <a:srgbClr val="3F3F3F"/>
                </a:solidFill>
                <a:latin typeface="SimHei"/>
                <a:ea typeface="宋体" charset="0"/>
                <a:cs typeface="SimHei"/>
              </a:rPr>
              <a:t>正确的</a:t>
            </a:r>
            <a:r>
              <a:rPr lang="en-US" altLang="zh-CN" sz="4800" spc="20">
                <a:solidFill>
                  <a:srgbClr val="3F3F3F"/>
                </a:solidFill>
                <a:latin typeface="SimHei"/>
                <a:ea typeface="宋体" charset="0"/>
                <a:cs typeface="SimHei"/>
              </a:rPr>
              <a:t>”</a:t>
            </a:r>
            <a:r>
              <a:rPr lang="zh-CN" altLang="en-US" sz="4800" spc="20">
                <a:solidFill>
                  <a:srgbClr val="3F3F3F"/>
                </a:solidFill>
                <a:latin typeface="SimHei"/>
                <a:ea typeface="宋体" charset="0"/>
                <a:cs typeface="SimHei"/>
              </a:rPr>
              <a:t>创建僵尸进程</a:t>
            </a:r>
            <a:r>
              <a:rPr lang="en-US" altLang="zh-CN" sz="4800" spc="20">
                <a:solidFill>
                  <a:srgbClr val="3F3F3F"/>
                </a:solidFill>
                <a:latin typeface="SimHei"/>
                <a:ea typeface="宋体" charset="0"/>
                <a:cs typeface="SimHei"/>
              </a:rPr>
              <a:t>?</a:t>
            </a:r>
            <a:endParaRPr lang="en-US" altLang="zh-CN" sz="4800" spc="20">
              <a:solidFill>
                <a:srgbClr val="3F3F3F"/>
              </a:solidFill>
              <a:latin typeface="SimHei"/>
              <a:ea typeface="宋体" charset="0"/>
              <a:cs typeface="SimHe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文本框 1"/>
          <p:cNvSpPr txBox="1"/>
          <p:nvPr/>
        </p:nvSpPr>
        <p:spPr>
          <a:xfrm>
            <a:off x="182880" y="1546225"/>
            <a:ext cx="11615420" cy="4584700"/>
          </a:xfrm>
          <a:prstGeom prst="rect">
            <a:avLst/>
          </a:prstGeom>
          <a:noFill/>
        </p:spPr>
        <p:txBody>
          <a:bodyPr wrap="square" rtlCol="0">
            <a:spAutoFit/>
          </a:bodyPr>
          <a:p>
            <a:r>
              <a:rPr lang="zh-CN" altLang="en-US" sz="3200">
                <a:solidFill>
                  <a:schemeClr val="tx1"/>
                </a:solidFill>
              </a:rPr>
              <a:t>孤儿进程与僵尸进程的区别就是：</a:t>
            </a:r>
            <a:endParaRPr lang="zh-CN" altLang="en-US" sz="3200">
              <a:solidFill>
                <a:schemeClr val="tx1"/>
              </a:solidFill>
            </a:endParaRPr>
          </a:p>
          <a:p>
            <a:endParaRPr lang="zh-CN" altLang="en-US" sz="3200">
              <a:solidFill>
                <a:schemeClr val="tx1"/>
              </a:solidFill>
            </a:endParaRPr>
          </a:p>
          <a:p>
            <a:endParaRPr lang="zh-CN" altLang="en-US" sz="3200">
              <a:solidFill>
                <a:schemeClr val="tx1"/>
              </a:solidFill>
            </a:endParaRPr>
          </a:p>
          <a:p>
            <a:r>
              <a:rPr lang="zh-CN" altLang="en-US" sz="3200">
                <a:solidFill>
                  <a:schemeClr val="tx1"/>
                </a:solidFill>
              </a:rPr>
              <a:t>1. 孤儿进程：父进程先于子进程结束，子进程继续运行</a:t>
            </a:r>
            <a:endParaRPr lang="zh-CN" altLang="en-US" sz="3200">
              <a:solidFill>
                <a:schemeClr val="tx1"/>
              </a:solidFill>
            </a:endParaRPr>
          </a:p>
          <a:p>
            <a:endParaRPr lang="zh-CN" altLang="en-US" sz="3200">
              <a:solidFill>
                <a:schemeClr val="tx1"/>
              </a:solidFill>
            </a:endParaRPr>
          </a:p>
          <a:p>
            <a:endParaRPr lang="zh-CN" altLang="en-US" sz="3200">
              <a:solidFill>
                <a:schemeClr val="tx1"/>
              </a:solidFill>
            </a:endParaRPr>
          </a:p>
          <a:p>
            <a:r>
              <a:rPr lang="zh-CN" altLang="en-US" sz="3200">
                <a:solidFill>
                  <a:schemeClr val="tx1"/>
                </a:solidFill>
              </a:rPr>
              <a:t>2. 僵尸进程：子进程先于父进程结束，父进程没有结束，并且没有执行wait操作</a:t>
            </a:r>
            <a:endParaRPr lang="zh-CN" altLang="en-US" sz="3200">
              <a:solidFill>
                <a:schemeClr val="tx1"/>
              </a:solidFill>
            </a:endParaRPr>
          </a:p>
          <a:p>
            <a:endParaRPr lang="zh-CN" altLang="en-US" sz="3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3129915" y="457765"/>
            <a:ext cx="5327015"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en-US" sz="4400" spc="20">
                <a:solidFill>
                  <a:srgbClr val="3F3F3F"/>
                </a:solidFill>
                <a:latin typeface="SimHei"/>
                <a:cs typeface="SimHei"/>
              </a:rPr>
              <a:t>2.</a:t>
            </a:r>
            <a:r>
              <a:rPr lang="zh-CN" altLang="en-US" sz="4400" spc="20">
                <a:solidFill>
                  <a:srgbClr val="3F3F3F"/>
                </a:solidFill>
                <a:latin typeface="SimHei"/>
                <a:ea typeface="宋体" charset="0"/>
                <a:cs typeface="SimHei"/>
              </a:rPr>
              <a:t>守护进程</a:t>
            </a:r>
            <a:endParaRPr lang="zh-CN" altLang="en-US" sz="4400" spc="20">
              <a:solidFill>
                <a:srgbClr val="3F3F3F"/>
              </a:solidFill>
              <a:latin typeface="SimHei"/>
              <a:ea typeface="宋体" charset="0"/>
              <a:cs typeface="SimHei"/>
            </a:endParaRPr>
          </a:p>
        </p:txBody>
      </p:sp>
      <p:sp>
        <p:nvSpPr>
          <p:cNvPr id="5" name="文本框 4"/>
          <p:cNvSpPr txBox="1"/>
          <p:nvPr/>
        </p:nvSpPr>
        <p:spPr>
          <a:xfrm>
            <a:off x="450215" y="1739900"/>
            <a:ext cx="10685780" cy="4154170"/>
          </a:xfrm>
          <a:prstGeom prst="rect">
            <a:avLst/>
          </a:prstGeom>
          <a:noFill/>
        </p:spPr>
        <p:txBody>
          <a:bodyPr wrap="square" rtlCol="0">
            <a:spAutoFit/>
          </a:bodyPr>
          <a:p>
            <a:endParaRPr lang="zh-CN" altLang="en-US" sz="2400"/>
          </a:p>
          <a:p>
            <a:r>
              <a:rPr lang="zh-CN" altLang="en-US" sz="2400"/>
              <a:t>在一个多任务的电脑操作系统中，守护进程（英语：daemon，/ˈdiːmən/或/ˈdeɪmən/）是一种在后台执行的电脑程序。此类程序会被以进程的形式初始化。守护进程程序的名称通常以字母“d”结尾：例如，syslogd就是指管理系统日志的守护进程。</a:t>
            </a:r>
            <a:endParaRPr lang="zh-CN" altLang="en-US" sz="2400"/>
          </a:p>
          <a:p>
            <a:endParaRPr lang="zh-CN" altLang="en-US" sz="2400"/>
          </a:p>
          <a:p>
            <a:endParaRPr lang="zh-CN" altLang="en-US" sz="2400"/>
          </a:p>
          <a:p>
            <a:r>
              <a:rPr lang="zh-CN" altLang="en-US" sz="2400"/>
              <a:t>通常，守护进程没有任何存在的父进程（即PPID=1），且在UNIX系统进程层级中直接位于init之下。守护进程程序通常通过如下方法使自己成为守护进程：对一个子进程运行fork，然后使其父进程立即终止，使得这个子进程能在init下运行。这种方法通常被称为“脱壳”。</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3129915" y="457765"/>
            <a:ext cx="5327015"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zh-CN" altLang="en-US" sz="4400" spc="20">
                <a:solidFill>
                  <a:srgbClr val="3F3F3F"/>
                </a:solidFill>
                <a:latin typeface="SimHei"/>
                <a:ea typeface="宋体" charset="0"/>
                <a:cs typeface="SimHei"/>
              </a:rPr>
              <a:t>守护进程的创建</a:t>
            </a:r>
            <a:endParaRPr lang="zh-CN" altLang="en-US" sz="4400" spc="20">
              <a:solidFill>
                <a:srgbClr val="3F3F3F"/>
              </a:solidFill>
              <a:latin typeface="SimHei"/>
              <a:ea typeface="宋体" charset="0"/>
              <a:cs typeface="SimHei"/>
            </a:endParaRPr>
          </a:p>
        </p:txBody>
      </p:sp>
      <p:sp>
        <p:nvSpPr>
          <p:cNvPr id="5" name="文本框 4"/>
          <p:cNvSpPr txBox="1"/>
          <p:nvPr/>
        </p:nvSpPr>
        <p:spPr>
          <a:xfrm>
            <a:off x="450215" y="1739900"/>
            <a:ext cx="10685780" cy="5446395"/>
          </a:xfrm>
          <a:prstGeom prst="rect">
            <a:avLst/>
          </a:prstGeom>
          <a:noFill/>
        </p:spPr>
        <p:txBody>
          <a:bodyPr wrap="square" rtlCol="0">
            <a:spAutoFit/>
          </a:bodyPr>
          <a:p>
            <a:r>
              <a:rPr lang="zh-CN" altLang="en-US" sz="2400"/>
              <a:t>1. 创建子进程，父进程退出（保证不是组长进程）</a:t>
            </a:r>
            <a:endParaRPr lang="zh-CN" altLang="en-US" sz="2400"/>
          </a:p>
          <a:p>
            <a:endParaRPr lang="zh-CN" altLang="en-US" sz="2400"/>
          </a:p>
          <a:p>
            <a:r>
              <a:rPr lang="zh-CN" altLang="en-US" sz="2400"/>
              <a:t>2. 子进程创建新会话</a:t>
            </a:r>
            <a:r>
              <a:rPr lang="en-US" altLang="zh-CN" sz="2400"/>
              <a:t>(</a:t>
            </a:r>
            <a:r>
              <a:rPr lang="zh-CN" altLang="en-US" sz="2400"/>
              <a:t>原因</a:t>
            </a:r>
            <a:r>
              <a:rPr lang="en-US" altLang="zh-CN" sz="2400"/>
              <a:t>:</a:t>
            </a:r>
            <a:r>
              <a:rPr lang="zh-CN" altLang="en-US" sz="2400"/>
              <a:t>子进程的会话、进程组、控制终端的信息没有改变</a:t>
            </a:r>
            <a:r>
              <a:rPr lang="en-US" altLang="zh-CN" sz="2400"/>
              <a:t>)</a:t>
            </a:r>
            <a:endParaRPr lang="en-US" altLang="zh-CN" sz="2400"/>
          </a:p>
          <a:p>
            <a:endParaRPr lang="zh-CN" altLang="en-US" sz="2400"/>
          </a:p>
          <a:p>
            <a:r>
              <a:rPr lang="en-US" altLang="zh-CN" sz="1200"/>
              <a:t>setsid</a:t>
            </a:r>
            <a:endParaRPr lang="en-US" altLang="zh-CN" sz="1200"/>
          </a:p>
          <a:p>
            <a:endParaRPr lang="zh-CN" altLang="en-US" sz="2400"/>
          </a:p>
          <a:p>
            <a:r>
              <a:rPr lang="zh-CN" altLang="en-US" sz="2400"/>
              <a:t>注意：组长进程不能成为新会话首进程，新会话首进程必定成为组长进程。</a:t>
            </a:r>
            <a:endParaRPr lang="zh-CN" altLang="en-US" sz="2400"/>
          </a:p>
          <a:p>
            <a:endParaRPr lang="zh-CN" altLang="en-US" sz="2400"/>
          </a:p>
          <a:p>
            <a:r>
              <a:rPr lang="zh-CN" altLang="en-US" sz="2400"/>
              <a:t>3. 改变当前目录</a:t>
            </a:r>
            <a:r>
              <a:rPr lang="en-US" altLang="zh-CN" sz="2400"/>
              <a:t>(</a:t>
            </a:r>
            <a:r>
              <a:rPr lang="zh-CN" altLang="en-US" sz="2400"/>
              <a:t>原因</a:t>
            </a:r>
            <a:r>
              <a:rPr lang="en-US" altLang="zh-CN" sz="2400"/>
              <a:t>;fork创建的子进程继承了父进程的当前工作目录)</a:t>
            </a:r>
            <a:endParaRPr lang="zh-CN" altLang="en-US" sz="2400"/>
          </a:p>
          <a:p>
            <a:endParaRPr lang="zh-CN" altLang="en-US" sz="2400"/>
          </a:p>
          <a:p>
            <a:r>
              <a:rPr lang="en-US" altLang="zh-CN" sz="2400"/>
              <a:t>4.</a:t>
            </a:r>
            <a:r>
              <a:rPr lang="zh-CN" altLang="en-US" sz="2400"/>
              <a:t>重设文件权限掩码</a:t>
            </a:r>
            <a:r>
              <a:rPr lang="en-US" altLang="zh-CN" sz="2400"/>
              <a:t>(</a:t>
            </a:r>
            <a:r>
              <a:rPr lang="zh-CN" altLang="en-US" sz="2400"/>
              <a:t>原因</a:t>
            </a:r>
            <a:r>
              <a:rPr lang="en-US" altLang="zh-CN" sz="2400"/>
              <a:t>:fork 函数创建的子进程，继承了父进程的文件操作权限)</a:t>
            </a:r>
            <a:endParaRPr lang="zh-CN" altLang="en-US" sz="2400"/>
          </a:p>
          <a:p>
            <a:endParaRPr lang="zh-CN" altLang="en-US" sz="2400"/>
          </a:p>
          <a:p>
            <a:r>
              <a:rPr lang="zh-CN" altLang="en-US" sz="2400"/>
              <a:t>5. 关闭文件描述符</a:t>
            </a:r>
            <a:r>
              <a:rPr lang="en-US" altLang="zh-CN" sz="2400"/>
              <a:t>(</a:t>
            </a:r>
            <a:r>
              <a:rPr lang="zh-CN" altLang="en-US" sz="2400"/>
              <a:t>原因：子进程可能继承了父进程打开的文件</a:t>
            </a:r>
            <a:r>
              <a:rPr lang="en-US" altLang="zh-CN" sz="2400"/>
              <a:t>)</a:t>
            </a:r>
            <a:endParaRPr lang="zh-CN" altLang="en-US" sz="2400"/>
          </a:p>
          <a:p>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3507740" y="909250"/>
            <a:ext cx="5327015" cy="1397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sz="4400" spc="20">
                <a:solidFill>
                  <a:srgbClr val="3F3F3F"/>
                </a:solidFill>
                <a:latin typeface="SimHei"/>
                <a:cs typeface="SimHei"/>
              </a:rPr>
              <a:t>操作系统三大功能</a:t>
            </a:r>
            <a:endParaRPr sz="4400" spc="20">
              <a:solidFill>
                <a:srgbClr val="3F3F3F"/>
              </a:solidFill>
              <a:latin typeface="SimHei"/>
              <a:cs typeface="SimHei"/>
            </a:endParaRPr>
          </a:p>
        </p:txBody>
      </p:sp>
      <p:sp>
        <p:nvSpPr>
          <p:cNvPr id="5" name="object 4"/>
          <p:cNvSpPr txBox="1"/>
          <p:nvPr/>
        </p:nvSpPr>
        <p:spPr>
          <a:xfrm>
            <a:off x="4248150" y="2423249"/>
            <a:ext cx="3058159" cy="3084194"/>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r>
              <a:rPr sz="3200" spc="15">
                <a:solidFill>
                  <a:srgbClr val="00B050"/>
                </a:solidFill>
                <a:latin typeface="宋体"/>
                <a:cs typeface="宋体"/>
              </a:rPr>
              <a:t>一、进程管理</a:t>
            </a:r>
            <a:endParaRPr sz="3200" spc="15">
              <a:solidFill>
                <a:srgbClr val="00B050"/>
              </a:solidFill>
              <a:latin typeface="宋体"/>
              <a:cs typeface="宋体"/>
            </a:endParaRPr>
          </a:p>
          <a:p>
            <a:pPr marL="0" marR="0">
              <a:lnSpc>
                <a:spcPts val="3205"/>
              </a:lnSpc>
              <a:spcBef>
                <a:spcPts val="4935"/>
              </a:spcBef>
              <a:spcAft>
                <a:spcPct val="0"/>
              </a:spcAft>
            </a:pPr>
            <a:r>
              <a:rPr sz="3200">
                <a:solidFill>
                  <a:srgbClr val="3F3F3F"/>
                </a:solidFill>
                <a:latin typeface="宋体"/>
                <a:cs typeface="宋体"/>
              </a:rPr>
              <a:t>二、内存管理</a:t>
            </a:r>
            <a:endParaRPr sz="3200">
              <a:solidFill>
                <a:srgbClr val="3F3F3F"/>
              </a:solidFill>
              <a:latin typeface="宋体"/>
              <a:cs typeface="宋体"/>
            </a:endParaRPr>
          </a:p>
          <a:p>
            <a:pPr marL="0" marR="0">
              <a:lnSpc>
                <a:spcPts val="3205"/>
              </a:lnSpc>
              <a:spcBef>
                <a:spcPts val="4985"/>
              </a:spcBef>
              <a:spcAft>
                <a:spcPct val="0"/>
              </a:spcAft>
            </a:pPr>
            <a:r>
              <a:rPr sz="3200">
                <a:solidFill>
                  <a:srgbClr val="3F3F3F"/>
                </a:solidFill>
                <a:latin typeface="宋体"/>
                <a:cs typeface="宋体"/>
              </a:rPr>
              <a:t>三、文件系统</a:t>
            </a:r>
            <a:endParaRPr sz="3200">
              <a:solidFill>
                <a:srgbClr val="3F3F3F"/>
              </a:solidFill>
              <a:latin typeface="宋体"/>
              <a:cs typeface="宋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5" name="文本框 4"/>
          <p:cNvSpPr txBox="1"/>
          <p:nvPr/>
        </p:nvSpPr>
        <p:spPr>
          <a:xfrm>
            <a:off x="1440180" y="3395345"/>
            <a:ext cx="8208645" cy="645160"/>
          </a:xfrm>
          <a:prstGeom prst="rect">
            <a:avLst/>
          </a:prstGeom>
          <a:noFill/>
        </p:spPr>
        <p:txBody>
          <a:bodyPr wrap="square" rtlCol="0">
            <a:spAutoFit/>
          </a:bodyPr>
          <a:p>
            <a:r>
              <a:rPr lang="zh-CN" altLang="en-US">
                <a:hlinkClick r:id="rId2" action="ppaction://hlinkfile"/>
              </a:rPr>
              <a:t>https://github.com/xuelangZF/CS_Offer/blob/master/Linux_OS/Daemon.md</a:t>
            </a:r>
            <a:endParaRPr lang="zh-CN" altLang="en-US"/>
          </a:p>
        </p:txBody>
      </p:sp>
      <p:sp>
        <p:nvSpPr>
          <p:cNvPr id="6" name="object 3"/>
          <p:cNvSpPr txBox="1"/>
          <p:nvPr/>
        </p:nvSpPr>
        <p:spPr>
          <a:xfrm>
            <a:off x="1995805" y="798830"/>
            <a:ext cx="7097395"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zh-CN" altLang="en-US" sz="4400" spc="20">
                <a:solidFill>
                  <a:srgbClr val="3F3F3F"/>
                </a:solidFill>
                <a:latin typeface="SimHei"/>
                <a:ea typeface="宋体" charset="0"/>
                <a:cs typeface="SimHei"/>
              </a:rPr>
              <a:t>如何正确的创建守护进程</a:t>
            </a:r>
            <a:r>
              <a:rPr lang="en-US" altLang="zh-CN" sz="4400" spc="20">
                <a:solidFill>
                  <a:srgbClr val="3F3F3F"/>
                </a:solidFill>
                <a:latin typeface="SimHei"/>
                <a:ea typeface="宋体" charset="0"/>
                <a:cs typeface="SimHei"/>
              </a:rPr>
              <a:t>?</a:t>
            </a:r>
            <a:endParaRPr lang="en-US" altLang="zh-CN" sz="4400" spc="20">
              <a:solidFill>
                <a:srgbClr val="3F3F3F"/>
              </a:solidFill>
              <a:latin typeface="SimHei"/>
              <a:ea typeface="宋体" charset="0"/>
              <a:cs typeface="SimHe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文本框 1"/>
          <p:cNvSpPr txBox="1"/>
          <p:nvPr/>
        </p:nvSpPr>
        <p:spPr>
          <a:xfrm>
            <a:off x="2820035" y="1127125"/>
            <a:ext cx="5743575" cy="922020"/>
          </a:xfrm>
          <a:prstGeom prst="rect">
            <a:avLst/>
          </a:prstGeom>
          <a:noFill/>
        </p:spPr>
        <p:txBody>
          <a:bodyPr wrap="square" rtlCol="0">
            <a:spAutoFit/>
          </a:bodyPr>
          <a:p>
            <a:r>
              <a:rPr lang="zh-CN" altLang="en-US" sz="5400"/>
              <a:t>深 入 解 读  </a:t>
            </a:r>
            <a:r>
              <a:rPr lang="en-US" altLang="zh-CN" sz="5400"/>
              <a:t>fork()  </a:t>
            </a:r>
            <a:endParaRPr lang="en-US" altLang="zh-CN" sz="5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文本框 1"/>
          <p:cNvSpPr txBox="1"/>
          <p:nvPr/>
        </p:nvSpPr>
        <p:spPr>
          <a:xfrm>
            <a:off x="360045" y="165735"/>
            <a:ext cx="9099550" cy="829945"/>
          </a:xfrm>
          <a:prstGeom prst="rect">
            <a:avLst/>
          </a:prstGeom>
          <a:noFill/>
        </p:spPr>
        <p:txBody>
          <a:bodyPr wrap="square" rtlCol="0">
            <a:spAutoFit/>
          </a:bodyPr>
          <a:p>
            <a:r>
              <a:rPr lang="en-US" altLang="zh-CN" sz="4800"/>
              <a:t> task_struct</a:t>
            </a:r>
            <a:r>
              <a:rPr lang="zh-CN" altLang="en-US" sz="4800"/>
              <a:t>结构是什么？</a:t>
            </a:r>
            <a:r>
              <a:rPr lang="en-US" altLang="zh-CN" sz="4800"/>
              <a:t>PCB?</a:t>
            </a:r>
            <a:endParaRPr lang="en-US" altLang="zh-CN" sz="4800"/>
          </a:p>
        </p:txBody>
      </p:sp>
      <p:sp>
        <p:nvSpPr>
          <p:cNvPr id="6" name="文本框 5"/>
          <p:cNvSpPr txBox="1"/>
          <p:nvPr/>
        </p:nvSpPr>
        <p:spPr>
          <a:xfrm>
            <a:off x="476885" y="1283970"/>
            <a:ext cx="9624695" cy="5015865"/>
          </a:xfrm>
          <a:prstGeom prst="rect">
            <a:avLst/>
          </a:prstGeom>
          <a:noFill/>
        </p:spPr>
        <p:txBody>
          <a:bodyPr wrap="square" rtlCol="0">
            <a:spAutoFit/>
          </a:bodyPr>
          <a:p>
            <a:r>
              <a:rPr lang="zh-CN" altLang="en-US" sz="2000">
                <a:sym typeface="+mn-ea"/>
              </a:rPr>
              <a:t>进程控制块（PCB，Process Control Block），中国译作“进程控制块”、台湾及香港译作“行程控制表”，亦有译作任务控制表，是操作系统核心中一种数据结构，主要表示进程状态。</a:t>
            </a:r>
            <a:endParaRPr lang="zh-CN" altLang="en-US" sz="2000"/>
          </a:p>
          <a:p>
            <a:endParaRPr lang="zh-CN" altLang="en-US" sz="2000"/>
          </a:p>
          <a:p>
            <a:r>
              <a:rPr lang="zh-CN" altLang="en-US" sz="2000">
                <a:sym typeface="+mn-ea"/>
              </a:rPr>
              <a:t>虽各实际情况不尽相同，PCB通常记载进程之相关信息，包括：</a:t>
            </a:r>
            <a:endParaRPr lang="zh-CN" altLang="en-US" sz="2000"/>
          </a:p>
          <a:p>
            <a:endParaRPr lang="zh-CN" altLang="en-US" sz="2000"/>
          </a:p>
          <a:p>
            <a:r>
              <a:rPr lang="en-US" altLang="zh-CN" sz="2000">
                <a:sym typeface="+mn-ea"/>
              </a:rPr>
              <a:t>1.</a:t>
            </a:r>
            <a:r>
              <a:rPr lang="zh-CN" altLang="en-US" sz="2000">
                <a:sym typeface="+mn-ea"/>
              </a:rPr>
              <a:t>进程状态：可以是new、ready、running、waiting或 blocked等。</a:t>
            </a:r>
            <a:endParaRPr lang="zh-CN" altLang="en-US" sz="2000"/>
          </a:p>
          <a:p>
            <a:r>
              <a:rPr lang="en-US" altLang="zh-CN" sz="2000">
                <a:sym typeface="+mn-ea"/>
              </a:rPr>
              <a:t>2.</a:t>
            </a:r>
            <a:r>
              <a:rPr lang="zh-CN" altLang="en-US" sz="2000">
                <a:sym typeface="+mn-ea"/>
              </a:rPr>
              <a:t>程序计数器：接着要运行的指令地址。</a:t>
            </a:r>
            <a:endParaRPr lang="zh-CN" altLang="en-US" sz="2000"/>
          </a:p>
          <a:p>
            <a:r>
              <a:rPr lang="en-US" altLang="zh-CN" sz="2000">
                <a:sym typeface="+mn-ea"/>
              </a:rPr>
              <a:t>3.</a:t>
            </a:r>
            <a:r>
              <a:rPr lang="zh-CN" altLang="en-US" sz="2000">
                <a:sym typeface="+mn-ea"/>
              </a:rPr>
              <a:t>CPU寄存器：如累加器、变址寄存器、堆栈指针以及一般用途寄存器、状况代码等，                主要用途在于中断时暂时存储数据，以便稍后继续利用；其数量及类别因计算机体系结构有所差异。</a:t>
            </a:r>
            <a:endParaRPr lang="zh-CN" altLang="en-US" sz="2000"/>
          </a:p>
          <a:p>
            <a:r>
              <a:rPr lang="en-US" altLang="zh-CN" sz="2000">
                <a:sym typeface="+mn-ea"/>
              </a:rPr>
              <a:t>3. </a:t>
            </a:r>
            <a:r>
              <a:rPr lang="zh-CN" altLang="en-US" sz="2000">
                <a:sym typeface="+mn-ea"/>
              </a:rPr>
              <a:t>CPU排班法：优先级、排班队列等指针以及其他参数。</a:t>
            </a:r>
            <a:endParaRPr lang="zh-CN" altLang="en-US" sz="2000"/>
          </a:p>
          <a:p>
            <a:r>
              <a:rPr lang="en-US" altLang="zh-CN" sz="2000">
                <a:sym typeface="+mn-ea"/>
              </a:rPr>
              <a:t>4. </a:t>
            </a:r>
            <a:r>
              <a:rPr lang="zh-CN" altLang="en-US" sz="2000">
                <a:sym typeface="+mn-ea"/>
              </a:rPr>
              <a:t>存储器管理：如标签页表等。</a:t>
            </a:r>
            <a:endParaRPr lang="zh-CN" altLang="en-US" sz="2000"/>
          </a:p>
          <a:p>
            <a:r>
              <a:rPr lang="en-US" altLang="zh-CN" sz="2000">
                <a:sym typeface="+mn-ea"/>
              </a:rPr>
              <a:t>5. </a:t>
            </a:r>
            <a:r>
              <a:rPr lang="zh-CN" altLang="en-US" sz="2000">
                <a:sym typeface="+mn-ea"/>
              </a:rPr>
              <a:t>会计信息：如CPU与实际时间之使用数量、时限、账号、工作或进程号码。</a:t>
            </a:r>
            <a:endParaRPr lang="zh-CN" altLang="en-US" sz="2000"/>
          </a:p>
          <a:p>
            <a:r>
              <a:rPr lang="en-US" altLang="zh-CN" sz="2000">
                <a:sym typeface="+mn-ea"/>
              </a:rPr>
              <a:t>6. </a:t>
            </a:r>
            <a:r>
              <a:rPr lang="zh-CN" altLang="en-US" sz="2000">
                <a:sym typeface="+mn-ea"/>
              </a:rPr>
              <a:t>输入输出状态：配置进程使用I/O设备，如磁带机。</a:t>
            </a:r>
            <a:endParaRPr lang="zh-CN" altLang="en-US" sz="2000"/>
          </a:p>
          <a:p>
            <a:r>
              <a:rPr lang="zh-CN" altLang="en-US" sz="2000">
                <a:sym typeface="+mn-ea"/>
              </a:rPr>
              <a:t>总言之，PCB如其名，内容不脱离各进程相关信息。</a:t>
            </a: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文本框 1"/>
          <p:cNvSpPr txBox="1"/>
          <p:nvPr/>
        </p:nvSpPr>
        <p:spPr>
          <a:xfrm>
            <a:off x="1165225" y="336550"/>
            <a:ext cx="8811260" cy="5908040"/>
          </a:xfrm>
          <a:prstGeom prst="rect">
            <a:avLst/>
          </a:prstGeom>
          <a:noFill/>
        </p:spPr>
        <p:txBody>
          <a:bodyPr wrap="square" rtlCol="0">
            <a:spAutoFit/>
          </a:bodyPr>
          <a:p>
            <a:r>
              <a:rPr lang="zh-CN" altLang="en-US"/>
              <a:t>struct task_struct</a:t>
            </a:r>
            <a:endParaRPr lang="zh-CN" altLang="en-US"/>
          </a:p>
          <a:p>
            <a:r>
              <a:rPr lang="zh-CN" altLang="en-US"/>
              <a:t>{</a:t>
            </a:r>
            <a:endParaRPr lang="zh-CN" altLang="en-US"/>
          </a:p>
          <a:p>
            <a:r>
              <a:rPr lang="zh-CN" altLang="en-US"/>
              <a:t>	//这个是进程的运行时状态，-1代表不可运行，0代表可运行，&gt;0代表已停止。</a:t>
            </a:r>
            <a:endParaRPr lang="zh-CN" altLang="en-US"/>
          </a:p>
          <a:p>
            <a:r>
              <a:rPr lang="zh-CN" altLang="en-US"/>
              <a:t>	volatile long state;</a:t>
            </a:r>
            <a:endParaRPr lang="zh-CN" altLang="en-US"/>
          </a:p>
          <a:p>
            <a:r>
              <a:rPr lang="zh-CN" altLang="en-US"/>
              <a:t>	/* </a:t>
            </a:r>
            <a:endParaRPr lang="zh-CN" altLang="en-US"/>
          </a:p>
          <a:p>
            <a:r>
              <a:rPr lang="zh-CN" altLang="en-US"/>
              <a:t>	flags是进程当前的状态标志，具体的如：</a:t>
            </a:r>
            <a:endParaRPr lang="zh-CN" altLang="en-US"/>
          </a:p>
          <a:p>
            <a:r>
              <a:rPr lang="zh-CN" altLang="en-US"/>
              <a:t>	0x00000002表示进程正在被创建； </a:t>
            </a:r>
            <a:endParaRPr lang="zh-CN" altLang="en-US"/>
          </a:p>
          <a:p>
            <a:r>
              <a:rPr lang="zh-CN" altLang="en-US"/>
              <a:t>	0x00000004表示进程正准备退出； </a:t>
            </a:r>
            <a:endParaRPr lang="zh-CN" altLang="en-US"/>
          </a:p>
          <a:p>
            <a:r>
              <a:rPr lang="zh-CN" altLang="en-US"/>
              <a:t>	0x00000040 表示此进程被fork出，但是并没有执行exec；</a:t>
            </a:r>
            <a:endParaRPr lang="zh-CN" altLang="en-US"/>
          </a:p>
          <a:p>
            <a:r>
              <a:rPr lang="zh-CN" altLang="en-US"/>
              <a:t>	0x00000400表示此进程由于其他进程发送相关信号而被杀死 。</a:t>
            </a:r>
            <a:endParaRPr lang="zh-CN" altLang="en-US"/>
          </a:p>
          <a:p>
            <a:r>
              <a:rPr lang="zh-CN" altLang="en-US"/>
              <a:t>	*/</a:t>
            </a:r>
            <a:endParaRPr lang="zh-CN" altLang="en-US"/>
          </a:p>
          <a:p>
            <a:r>
              <a:rPr lang="zh-CN" altLang="en-US"/>
              <a:t>	unsigned int flags;</a:t>
            </a:r>
            <a:endParaRPr lang="zh-CN" altLang="en-US"/>
          </a:p>
          <a:p>
            <a:r>
              <a:rPr lang="en-US" altLang="zh-CN"/>
              <a:t>	void *stack;    //  指向内核栈的指针,</a:t>
            </a:r>
            <a:r>
              <a:rPr lang="zh-CN" altLang="en-US"/>
              <a:t>通过他就可以找到</a:t>
            </a:r>
            <a:r>
              <a:rPr lang="en-US" altLang="zh-CN"/>
              <a:t>thread_info</a:t>
            </a:r>
            <a:endParaRPr lang="en-US" altLang="zh-CN"/>
          </a:p>
          <a:p>
            <a:r>
              <a:rPr lang="zh-CN" altLang="en-US"/>
              <a:t>	//这个是进程号</a:t>
            </a:r>
            <a:endParaRPr lang="zh-CN" altLang="en-US"/>
          </a:p>
          <a:p>
            <a:r>
              <a:rPr lang="zh-CN" altLang="en-US"/>
              <a:t>	pid_t pid;</a:t>
            </a:r>
            <a:endParaRPr lang="zh-CN" altLang="en-US"/>
          </a:p>
          <a:p>
            <a:r>
              <a:rPr lang="zh-CN" altLang="en-US"/>
              <a:t>	</a:t>
            </a:r>
            <a:endParaRPr lang="zh-CN" altLang="en-US"/>
          </a:p>
          <a:p>
            <a:r>
              <a:rPr lang="zh-CN" altLang="en-US"/>
              <a:t>	//这里出现了mm_struct 结构体，该结构体记录了进程内存使用的相关情况</a:t>
            </a:r>
            <a:endParaRPr lang="zh-CN" altLang="en-US"/>
          </a:p>
          <a:p>
            <a:r>
              <a:rPr lang="zh-CN" altLang="en-US"/>
              <a:t>	struct mm_struct *mm;</a:t>
            </a:r>
            <a:endParaRPr lang="zh-CN" altLang="en-US"/>
          </a:p>
          <a:p>
            <a:r>
              <a:rPr lang="zh-CN" altLang="en-US"/>
              <a:t>	......</a:t>
            </a:r>
            <a:endParaRPr lang="zh-CN" altLang="en-US"/>
          </a:p>
          <a:p>
            <a:r>
              <a:rPr lang="zh-CN" altLang="en-US"/>
              <a:t>};</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pic>
        <p:nvPicPr>
          <p:cNvPr id="2" name="图片 1" descr="task_struct"/>
          <p:cNvPicPr>
            <a:picLocks noChangeAspect="1"/>
          </p:cNvPicPr>
          <p:nvPr/>
        </p:nvPicPr>
        <p:blipFill>
          <a:blip r:embed="rId2"/>
          <a:stretch>
            <a:fillRect/>
          </a:stretch>
        </p:blipFill>
        <p:spPr>
          <a:xfrm>
            <a:off x="1247775" y="165100"/>
            <a:ext cx="8398510" cy="66300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602595" y="60960"/>
            <a:ext cx="1574165" cy="1574165"/>
          </a:xfrm>
          <a:prstGeom prst="rect">
            <a:avLst/>
          </a:prstGeom>
        </p:spPr>
      </p:pic>
      <p:sp>
        <p:nvSpPr>
          <p:cNvPr id="2" name="文本框 1"/>
          <p:cNvSpPr txBox="1"/>
          <p:nvPr/>
        </p:nvSpPr>
        <p:spPr>
          <a:xfrm>
            <a:off x="124460" y="388620"/>
            <a:ext cx="10478135" cy="645160"/>
          </a:xfrm>
          <a:prstGeom prst="rect">
            <a:avLst/>
          </a:prstGeom>
          <a:noFill/>
        </p:spPr>
        <p:txBody>
          <a:bodyPr wrap="square" rtlCol="0">
            <a:spAutoFit/>
          </a:bodyPr>
          <a:p>
            <a:r>
              <a:rPr lang="en-US" altLang="zh-CN" sz="3600"/>
              <a:t> thread_info</a:t>
            </a:r>
            <a:r>
              <a:rPr lang="zh-CN" altLang="en-US" sz="3600"/>
              <a:t>结构又是什么？为什么要有他的存在？</a:t>
            </a:r>
            <a:endParaRPr lang="zh-CN" altLang="en-US" sz="3600"/>
          </a:p>
        </p:txBody>
      </p:sp>
      <p:sp>
        <p:nvSpPr>
          <p:cNvPr id="3" name="文本框 2"/>
          <p:cNvSpPr txBox="1"/>
          <p:nvPr/>
        </p:nvSpPr>
        <p:spPr>
          <a:xfrm>
            <a:off x="1382395" y="1245870"/>
            <a:ext cx="8732520" cy="6000750"/>
          </a:xfrm>
          <a:prstGeom prst="rect">
            <a:avLst/>
          </a:prstGeom>
          <a:noFill/>
        </p:spPr>
        <p:txBody>
          <a:bodyPr wrap="square" rtlCol="0">
            <a:spAutoFit/>
          </a:bodyPr>
          <a:p>
            <a:endParaRPr lang="zh-CN" altLang="en-US" sz="2400"/>
          </a:p>
          <a:p>
            <a:r>
              <a:rPr lang="zh-CN" altLang="en-US" sz="2400"/>
              <a:t>当进程由于中断或系统调用从用户态转换到内核态时，进程所使用的栈也要从用户栈切换到内核栈</a:t>
            </a:r>
            <a:endParaRPr lang="zh-CN" altLang="en-US" sz="2400"/>
          </a:p>
          <a:p>
            <a:endParaRPr lang="zh-CN" altLang="en-US" sz="2400"/>
          </a:p>
          <a:p>
            <a:endParaRPr lang="zh-CN" altLang="en-US" sz="2400"/>
          </a:p>
          <a:p>
            <a:r>
              <a:rPr lang="zh-CN" altLang="en-US" sz="2400"/>
              <a:t>内核空间就使用这个内核栈。因为内核控制路径使用很少的栈空间，所以只需要几千个字节的内核态堆栈。</a:t>
            </a:r>
            <a:endParaRPr lang="zh-CN" altLang="en-US" sz="2400"/>
          </a:p>
          <a:p>
            <a:endParaRPr lang="zh-CN" altLang="en-US" sz="2400"/>
          </a:p>
          <a:p>
            <a:endParaRPr lang="zh-CN" altLang="en-US" sz="2400"/>
          </a:p>
          <a:p>
            <a:endParaRPr lang="zh-CN" altLang="en-US" sz="2400"/>
          </a:p>
          <a:p>
            <a:r>
              <a:rPr lang="zh-CN" altLang="en-US" sz="2400"/>
              <a:t>thread_info 就相当于进程在内核中的一个远方亲戚（内核中的PCB），各自都能通过一个指针指向对方。</a:t>
            </a:r>
            <a:endParaRPr lang="zh-CN" altLang="en-US" sz="2400"/>
          </a:p>
          <a:p>
            <a:endParaRPr lang="zh-CN" altLang="en-US" sz="2400"/>
          </a:p>
          <a:p>
            <a:endParaRPr lang="zh-CN" altLang="en-US" sz="2400"/>
          </a:p>
          <a:p>
            <a:endParaRPr lang="zh-CN" altLang="en-US" sz="2400"/>
          </a:p>
          <a:p>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文本框 1"/>
          <p:cNvSpPr txBox="1"/>
          <p:nvPr/>
        </p:nvSpPr>
        <p:spPr>
          <a:xfrm>
            <a:off x="1190625" y="1310640"/>
            <a:ext cx="10305415" cy="5015865"/>
          </a:xfrm>
          <a:prstGeom prst="rect">
            <a:avLst/>
          </a:prstGeom>
          <a:noFill/>
        </p:spPr>
        <p:txBody>
          <a:bodyPr wrap="square" rtlCol="0">
            <a:spAutoFit/>
          </a:bodyPr>
          <a:p>
            <a:r>
              <a:rPr lang="zh-CN" altLang="en-US" sz="2000"/>
              <a:t>struct thread_info {</a:t>
            </a:r>
            <a:endParaRPr lang="zh-CN" altLang="en-US" sz="2000"/>
          </a:p>
          <a:p>
            <a:r>
              <a:rPr lang="zh-CN" altLang="en-US" sz="2000"/>
              <a:t>    struct pcb_struct   pcb;        /* palcode state */</a:t>
            </a:r>
            <a:endParaRPr lang="zh-CN" altLang="en-US" sz="2000"/>
          </a:p>
          <a:p>
            <a:endParaRPr lang="zh-CN" altLang="en-US" sz="2000"/>
          </a:p>
          <a:p>
            <a:r>
              <a:rPr lang="zh-CN" altLang="en-US" sz="2000"/>
              <a:t>    struct task_struct  *task;      /* main task structure */</a:t>
            </a:r>
            <a:endParaRPr lang="zh-CN" altLang="en-US" sz="2000"/>
          </a:p>
          <a:p>
            <a:r>
              <a:rPr lang="zh-CN" altLang="en-US" sz="2000"/>
              <a:t>    unsigned int        flags;      /* low level flags */</a:t>
            </a:r>
            <a:endParaRPr lang="zh-CN" altLang="en-US" sz="2000"/>
          </a:p>
          <a:p>
            <a:r>
              <a:rPr lang="zh-CN" altLang="en-US" sz="2000"/>
              <a:t>    unsigned int        ieee_state; /* see fpu.h */</a:t>
            </a:r>
            <a:endParaRPr lang="zh-CN" altLang="en-US" sz="2000"/>
          </a:p>
          <a:p>
            <a:endParaRPr lang="zh-CN" altLang="en-US" sz="2000"/>
          </a:p>
          <a:p>
            <a:r>
              <a:rPr lang="zh-CN" altLang="en-US" sz="2000"/>
              <a:t>    mm_segment_t        addr_limit; /* thread address space */</a:t>
            </a:r>
            <a:endParaRPr lang="zh-CN" altLang="en-US" sz="2000"/>
          </a:p>
          <a:p>
            <a:r>
              <a:rPr lang="zh-CN" altLang="en-US" sz="2000"/>
              <a:t>    unsigned        cpu;        /* current CPU */ 与系统体系结构密切相关</a:t>
            </a:r>
            <a:endParaRPr lang="zh-CN" altLang="en-US" sz="2000"/>
          </a:p>
          <a:p>
            <a:r>
              <a:rPr lang="zh-CN" altLang="en-US" sz="2000"/>
              <a:t>    int         preempt_count; /* 0 =&gt; preemptable, &lt;0 =&gt; BUG */</a:t>
            </a:r>
            <a:endParaRPr lang="zh-CN" altLang="en-US" sz="2000"/>
          </a:p>
          <a:p>
            <a:r>
              <a:rPr lang="zh-CN" altLang="en-US" sz="2000"/>
              <a:t>    unsigned int        status;     /* thread-synchronous flags */</a:t>
            </a:r>
            <a:endParaRPr lang="zh-CN" altLang="en-US" sz="2000"/>
          </a:p>
          <a:p>
            <a:endParaRPr lang="zh-CN" altLang="en-US" sz="2000"/>
          </a:p>
          <a:p>
            <a:r>
              <a:rPr lang="zh-CN" altLang="en-US" sz="2000"/>
              <a:t>    int bpt_nsaved;</a:t>
            </a:r>
            <a:endParaRPr lang="zh-CN" altLang="en-US" sz="2000"/>
          </a:p>
          <a:p>
            <a:r>
              <a:rPr lang="zh-CN" altLang="en-US" sz="2000"/>
              <a:t>    unsigned long bpt_addr[2];      /* breakpoint handling  */</a:t>
            </a:r>
            <a:endParaRPr lang="zh-CN" altLang="en-US" sz="2000"/>
          </a:p>
          <a:p>
            <a:r>
              <a:rPr lang="zh-CN" altLang="en-US" sz="2000"/>
              <a:t>    unsigned int bpt_insn[2];</a:t>
            </a:r>
            <a:endParaRPr lang="zh-CN" altLang="en-US" sz="2000"/>
          </a:p>
          <a:p>
            <a:r>
              <a:rPr lang="zh-CN" altLang="en-US" sz="2000"/>
              <a:t>};</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pic>
        <p:nvPicPr>
          <p:cNvPr id="3" name="图片 2"/>
          <p:cNvPicPr>
            <a:picLocks noChangeAspect="1"/>
          </p:cNvPicPr>
          <p:nvPr/>
        </p:nvPicPr>
        <p:blipFill>
          <a:blip r:embed="rId2"/>
          <a:stretch>
            <a:fillRect/>
          </a:stretch>
        </p:blipFill>
        <p:spPr>
          <a:xfrm>
            <a:off x="490220" y="334010"/>
            <a:ext cx="9577070" cy="61156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文本框 1"/>
          <p:cNvSpPr txBox="1"/>
          <p:nvPr/>
        </p:nvSpPr>
        <p:spPr>
          <a:xfrm>
            <a:off x="360045" y="165735"/>
            <a:ext cx="9099550" cy="829945"/>
          </a:xfrm>
          <a:prstGeom prst="rect">
            <a:avLst/>
          </a:prstGeom>
          <a:noFill/>
        </p:spPr>
        <p:txBody>
          <a:bodyPr wrap="square" rtlCol="0">
            <a:spAutoFit/>
          </a:bodyPr>
          <a:p>
            <a:r>
              <a:rPr lang="en-US" altLang="zh-CN" sz="4800"/>
              <a:t>    		  </a:t>
            </a:r>
            <a:r>
              <a:rPr lang="zh-CN" altLang="en-US" sz="4800"/>
              <a:t>系统调用的过程？</a:t>
            </a:r>
            <a:endParaRPr lang="zh-CN" altLang="en-US" sz="4800"/>
          </a:p>
        </p:txBody>
      </p:sp>
      <p:pic>
        <p:nvPicPr>
          <p:cNvPr id="3" name="图片 2" descr="system_call"/>
          <p:cNvPicPr>
            <a:picLocks noChangeAspect="1"/>
          </p:cNvPicPr>
          <p:nvPr/>
        </p:nvPicPr>
        <p:blipFill>
          <a:blip r:embed="rId2"/>
          <a:stretch>
            <a:fillRect/>
          </a:stretch>
        </p:blipFill>
        <p:spPr>
          <a:xfrm>
            <a:off x="1036955" y="1113790"/>
            <a:ext cx="7955915" cy="54895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2448560" y="595630"/>
            <a:ext cx="6598920" cy="12325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endParaRPr lang="en-US" sz="4800">
              <a:solidFill>
                <a:srgbClr val="3F3F3F"/>
              </a:solidFill>
              <a:latin typeface="SimHei"/>
              <a:cs typeface="SimHei"/>
              <a:sym typeface="+mn-ea"/>
            </a:endParaRPr>
          </a:p>
          <a:p>
            <a:pPr marL="0" marR="0">
              <a:lnSpc>
                <a:spcPts val="3205"/>
              </a:lnSpc>
              <a:spcBef>
                <a:spcPct val="0"/>
              </a:spcBef>
              <a:spcAft>
                <a:spcPct val="0"/>
              </a:spcAft>
            </a:pPr>
            <a:r>
              <a:rPr lang="en-US" sz="4800">
                <a:solidFill>
                  <a:srgbClr val="3F3F3F"/>
                </a:solidFill>
                <a:latin typeface="SimHei"/>
                <a:cs typeface="SimHei"/>
                <a:sym typeface="+mn-ea"/>
              </a:rPr>
              <a:t>do_fork()</a:t>
            </a:r>
            <a:r>
              <a:rPr lang="zh-CN" altLang="en-US" sz="4800">
                <a:solidFill>
                  <a:srgbClr val="3F3F3F"/>
                </a:solidFill>
                <a:latin typeface="SimHei"/>
                <a:ea typeface="宋体" charset="0"/>
                <a:cs typeface="SimHei"/>
                <a:sym typeface="+mn-ea"/>
              </a:rPr>
              <a:t>与</a:t>
            </a:r>
            <a:r>
              <a:rPr lang="en-US" altLang="zh-CN" sz="4800">
                <a:solidFill>
                  <a:srgbClr val="3F3F3F"/>
                </a:solidFill>
                <a:latin typeface="SimHei"/>
                <a:ea typeface="宋体" charset="0"/>
                <a:cs typeface="SimHei"/>
                <a:sym typeface="+mn-ea"/>
              </a:rPr>
              <a:t>_do_fork()</a:t>
            </a:r>
            <a:endParaRPr lang="en-US" altLang="zh-CN" sz="4800">
              <a:solidFill>
                <a:srgbClr val="3F3F3F"/>
              </a:solidFill>
              <a:latin typeface="SimHei"/>
              <a:ea typeface="宋体" charset="0"/>
              <a:cs typeface="SimHei"/>
              <a:sym typeface="+mn-ea"/>
            </a:endParaRPr>
          </a:p>
          <a:p>
            <a:pPr marL="0" marR="0">
              <a:lnSpc>
                <a:spcPts val="3205"/>
              </a:lnSpc>
              <a:spcBef>
                <a:spcPct val="0"/>
              </a:spcBef>
              <a:spcAft>
                <a:spcPct val="0"/>
              </a:spcAft>
            </a:pPr>
            <a:endParaRPr lang="en-US" altLang="zh-CN" sz="4800" spc="20">
              <a:solidFill>
                <a:srgbClr val="3F3F3F"/>
              </a:solidFill>
              <a:latin typeface="SimHei"/>
              <a:ea typeface="宋体" charset="0"/>
              <a:cs typeface="SimHei"/>
              <a:sym typeface="+mn-ea"/>
            </a:endParaRPr>
          </a:p>
        </p:txBody>
      </p:sp>
      <p:sp>
        <p:nvSpPr>
          <p:cNvPr id="2" name="object 4"/>
          <p:cNvSpPr txBox="1"/>
          <p:nvPr/>
        </p:nvSpPr>
        <p:spPr>
          <a:xfrm>
            <a:off x="485140" y="1828165"/>
            <a:ext cx="11221720" cy="369887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endParaRPr sz="3600">
              <a:solidFill>
                <a:srgbClr val="3F3F3F"/>
              </a:solidFill>
              <a:latin typeface="SimHei"/>
              <a:cs typeface="SimHei"/>
            </a:endParaRPr>
          </a:p>
          <a:p>
            <a:pPr marL="0" marR="0">
              <a:lnSpc>
                <a:spcPts val="3205"/>
              </a:lnSpc>
              <a:spcBef>
                <a:spcPct val="0"/>
              </a:spcBef>
              <a:spcAft>
                <a:spcPct val="0"/>
              </a:spcAft>
            </a:pPr>
            <a:endParaRPr sz="3600">
              <a:solidFill>
                <a:srgbClr val="3F3F3F"/>
              </a:solidFill>
              <a:latin typeface="SimHei"/>
              <a:cs typeface="SimHei"/>
            </a:endParaRPr>
          </a:p>
          <a:p>
            <a:pPr marL="0" marR="0">
              <a:lnSpc>
                <a:spcPts val="3205"/>
              </a:lnSpc>
              <a:spcBef>
                <a:spcPct val="0"/>
              </a:spcBef>
              <a:spcAft>
                <a:spcPct val="0"/>
              </a:spcAft>
            </a:pPr>
            <a:r>
              <a:rPr sz="3600">
                <a:solidFill>
                  <a:srgbClr val="3F3F3F"/>
                </a:solidFill>
                <a:latin typeface="SimHei"/>
                <a:cs typeface="SimHei"/>
              </a:rPr>
              <a:t>在 Linux 内核中,供用户创建进程的</a:t>
            </a:r>
            <a:r>
              <a:rPr lang="en-US" sz="3600">
                <a:solidFill>
                  <a:srgbClr val="3F3F3F"/>
                </a:solidFill>
                <a:latin typeface="SimHei"/>
                <a:cs typeface="SimHei"/>
              </a:rPr>
              <a:t>API</a:t>
            </a:r>
            <a:r>
              <a:rPr lang="zh-CN" altLang="en-US" sz="3600">
                <a:solidFill>
                  <a:srgbClr val="3F3F3F"/>
                </a:solidFill>
                <a:latin typeface="SimHei"/>
                <a:ea typeface="宋体" charset="0"/>
                <a:cs typeface="SimHei"/>
              </a:rPr>
              <a:t>调用有</a:t>
            </a:r>
            <a:r>
              <a:rPr sz="3600">
                <a:solidFill>
                  <a:srgbClr val="3F3F3F"/>
                </a:solidFill>
                <a:latin typeface="SimHei"/>
                <a:cs typeface="SimHei"/>
              </a:rPr>
              <a:t>fork()</a:t>
            </a:r>
            <a:r>
              <a:rPr lang="zh-CN" sz="3600">
                <a:solidFill>
                  <a:srgbClr val="3F3F3F"/>
                </a:solidFill>
                <a:latin typeface="SimHei"/>
                <a:ea typeface="宋体" charset="0"/>
                <a:cs typeface="SimHei"/>
              </a:rPr>
              <a:t>，</a:t>
            </a:r>
            <a:r>
              <a:rPr lang="en-US" altLang="zh-CN" sz="3600">
                <a:solidFill>
                  <a:srgbClr val="3F3F3F"/>
                </a:solidFill>
                <a:latin typeface="SimHei"/>
                <a:ea typeface="宋体" charset="0"/>
                <a:cs typeface="SimHei"/>
              </a:rPr>
              <a:t>vfork(),clone() </a:t>
            </a:r>
            <a:r>
              <a:rPr lang="zh-CN" altLang="en-US" sz="3600">
                <a:solidFill>
                  <a:srgbClr val="3F3F3F"/>
                </a:solidFill>
                <a:latin typeface="SimHei"/>
                <a:ea typeface="宋体" charset="0"/>
                <a:cs typeface="SimHei"/>
              </a:rPr>
              <a:t>，这三个</a:t>
            </a:r>
            <a:r>
              <a:rPr sz="3600">
                <a:solidFill>
                  <a:srgbClr val="3F3F3F"/>
                </a:solidFill>
                <a:latin typeface="SimHei"/>
                <a:cs typeface="SimHei"/>
              </a:rPr>
              <a:t>函数的</a:t>
            </a:r>
            <a:r>
              <a:rPr lang="zh-CN" sz="3600">
                <a:solidFill>
                  <a:srgbClr val="3F3F3F"/>
                </a:solidFill>
                <a:latin typeface="SimHei"/>
                <a:ea typeface="宋体" charset="0"/>
                <a:cs typeface="SimHei"/>
              </a:rPr>
              <a:t>对</a:t>
            </a:r>
            <a:r>
              <a:rPr sz="3600">
                <a:solidFill>
                  <a:srgbClr val="3F3F3F"/>
                </a:solidFill>
                <a:latin typeface="SimHei"/>
                <a:cs typeface="SimHei"/>
                <a:sym typeface="+mn-ea"/>
              </a:rPr>
              <a:t>应</a:t>
            </a:r>
            <a:r>
              <a:rPr lang="zh-CN" sz="3600">
                <a:solidFill>
                  <a:srgbClr val="3F3F3F"/>
                </a:solidFill>
                <a:latin typeface="SimHei"/>
                <a:ea typeface="宋体" charset="0"/>
                <a:cs typeface="SimHei"/>
                <a:sym typeface="+mn-ea"/>
              </a:rPr>
              <a:t>的系统调用</a:t>
            </a:r>
            <a:r>
              <a:rPr sz="3600">
                <a:solidFill>
                  <a:srgbClr val="3F3F3F"/>
                </a:solidFill>
                <a:latin typeface="SimHei"/>
                <a:cs typeface="SimHei"/>
                <a:sym typeface="+mn-ea"/>
              </a:rPr>
              <a:t>是 sys_fork()、sys_clone()、sys_vfork()。</a:t>
            </a:r>
            <a:endParaRPr sz="3600">
              <a:solidFill>
                <a:srgbClr val="3F3F3F"/>
              </a:solidFill>
              <a:latin typeface="SimHei"/>
              <a:cs typeface="SimHei"/>
              <a:sym typeface="+mn-ea"/>
            </a:endParaRPr>
          </a:p>
          <a:p>
            <a:pPr marL="0" marR="0">
              <a:lnSpc>
                <a:spcPts val="3205"/>
              </a:lnSpc>
              <a:spcBef>
                <a:spcPct val="0"/>
              </a:spcBef>
              <a:spcAft>
                <a:spcPct val="0"/>
              </a:spcAft>
            </a:pPr>
            <a:endParaRPr sz="3600">
              <a:solidFill>
                <a:srgbClr val="3F3F3F"/>
              </a:solidFill>
              <a:latin typeface="SimHei"/>
              <a:cs typeface="SimHei"/>
              <a:sym typeface="+mn-ea"/>
            </a:endParaRPr>
          </a:p>
          <a:p>
            <a:pPr marL="0" marR="0">
              <a:lnSpc>
                <a:spcPts val="3205"/>
              </a:lnSpc>
              <a:spcBef>
                <a:spcPct val="0"/>
              </a:spcBef>
              <a:spcAft>
                <a:spcPct val="0"/>
              </a:spcAft>
            </a:pPr>
            <a:endParaRPr sz="3600">
              <a:solidFill>
                <a:srgbClr val="3F3F3F"/>
              </a:solidFill>
              <a:latin typeface="SimHei"/>
              <a:cs typeface="SimHei"/>
              <a:sym typeface="+mn-ea"/>
            </a:endParaRPr>
          </a:p>
          <a:p>
            <a:pPr marL="0" marR="0">
              <a:lnSpc>
                <a:spcPts val="3205"/>
              </a:lnSpc>
              <a:spcBef>
                <a:spcPct val="0"/>
              </a:spcBef>
              <a:spcAft>
                <a:spcPct val="0"/>
              </a:spcAft>
            </a:pPr>
            <a:r>
              <a:rPr sz="3600">
                <a:solidFill>
                  <a:srgbClr val="3F3F3F"/>
                </a:solidFill>
                <a:latin typeface="SimHei"/>
                <a:cs typeface="SimHei"/>
                <a:sym typeface="+mn-ea"/>
              </a:rPr>
              <a:t>这三个函数都是通过调用内核函数 do_fork() 来实现的</a:t>
            </a:r>
            <a:endParaRPr sz="3600">
              <a:solidFill>
                <a:srgbClr val="3F3F3F"/>
              </a:solidFill>
              <a:latin typeface="SimHei"/>
              <a:cs typeface="SimHei"/>
              <a:sym typeface="+mn-ea"/>
            </a:endParaRPr>
          </a:p>
          <a:p>
            <a:pPr marL="0" marR="0">
              <a:lnSpc>
                <a:spcPts val="3205"/>
              </a:lnSpc>
              <a:spcBef>
                <a:spcPct val="0"/>
              </a:spcBef>
              <a:spcAft>
                <a:spcPct val="0"/>
              </a:spcAft>
            </a:pPr>
            <a:endParaRPr sz="3600">
              <a:solidFill>
                <a:srgbClr val="3F3F3F"/>
              </a:solidFill>
              <a:latin typeface="SimHei"/>
              <a:cs typeface="Sim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2448560" y="595630"/>
            <a:ext cx="6598920"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en-US" sz="4800" spc="20">
                <a:solidFill>
                  <a:srgbClr val="3F3F3F"/>
                </a:solidFill>
                <a:latin typeface="SimHei"/>
                <a:cs typeface="SimHei"/>
                <a:sym typeface="+mn-ea"/>
              </a:rPr>
              <a:t>      0.</a:t>
            </a:r>
            <a:r>
              <a:rPr sz="4800" spc="20">
                <a:solidFill>
                  <a:srgbClr val="3F3F3F"/>
                </a:solidFill>
                <a:latin typeface="SimHei"/>
                <a:cs typeface="SimHei"/>
                <a:sym typeface="+mn-ea"/>
              </a:rPr>
              <a:t>什么是进程？</a:t>
            </a:r>
            <a:endParaRPr lang="en-US" altLang="zh-CN" sz="4800" spc="20">
              <a:solidFill>
                <a:srgbClr val="3F3F3F"/>
              </a:solidFill>
              <a:latin typeface="SimHei"/>
              <a:ea typeface="宋体" charset="0"/>
              <a:cs typeface="SimHei"/>
              <a:sym typeface="+mn-ea"/>
            </a:endParaRPr>
          </a:p>
        </p:txBody>
      </p:sp>
      <p:sp>
        <p:nvSpPr>
          <p:cNvPr id="5" name="object 4"/>
          <p:cNvSpPr txBox="1"/>
          <p:nvPr/>
        </p:nvSpPr>
        <p:spPr>
          <a:xfrm>
            <a:off x="222885" y="1277620"/>
            <a:ext cx="11221720" cy="493204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endParaRPr sz="2800">
              <a:solidFill>
                <a:srgbClr val="3F3F3F"/>
              </a:solidFill>
              <a:latin typeface="SimHei"/>
              <a:cs typeface="SimHei"/>
            </a:endParaRPr>
          </a:p>
          <a:p>
            <a:pPr marL="0" marR="0">
              <a:lnSpc>
                <a:spcPts val="3205"/>
              </a:lnSpc>
              <a:spcBef>
                <a:spcPct val="0"/>
              </a:spcBef>
              <a:spcAft>
                <a:spcPct val="0"/>
              </a:spcAft>
            </a:pPr>
            <a:r>
              <a:rPr sz="2800">
                <a:solidFill>
                  <a:srgbClr val="3F3F3F"/>
                </a:solidFill>
                <a:latin typeface="SimHei"/>
                <a:cs typeface="SimHei"/>
              </a:rPr>
              <a:t>进程（Process）是计算机中的程序关于某数据集合上的</a:t>
            </a:r>
            <a:endParaRPr sz="2800">
              <a:solidFill>
                <a:schemeClr val="tx1">
                  <a:lumMod val="50000"/>
                  <a:lumOff val="50000"/>
                </a:schemeClr>
              </a:solidFill>
              <a:latin typeface="SimHei"/>
              <a:cs typeface="SimHei"/>
            </a:endParaRPr>
          </a:p>
          <a:p>
            <a:pPr marL="0" marR="0">
              <a:lnSpc>
                <a:spcPts val="3205"/>
              </a:lnSpc>
              <a:spcBef>
                <a:spcPct val="0"/>
              </a:spcBef>
              <a:spcAft>
                <a:spcPct val="0"/>
              </a:spcAft>
            </a:pPr>
            <a:endParaRPr sz="2800">
              <a:solidFill>
                <a:schemeClr val="tx1">
                  <a:lumMod val="50000"/>
                  <a:lumOff val="50000"/>
                </a:schemeClr>
              </a:solidFill>
              <a:latin typeface="SimHei"/>
              <a:cs typeface="SimHei"/>
            </a:endParaRPr>
          </a:p>
          <a:p>
            <a:pPr marL="0" marR="0">
              <a:lnSpc>
                <a:spcPts val="3205"/>
              </a:lnSpc>
              <a:spcBef>
                <a:spcPct val="0"/>
              </a:spcBef>
              <a:spcAft>
                <a:spcPct val="0"/>
              </a:spcAft>
            </a:pPr>
            <a:r>
              <a:rPr sz="2800">
                <a:solidFill>
                  <a:srgbClr val="3F3F3F"/>
                </a:solidFill>
                <a:latin typeface="SimHei"/>
                <a:cs typeface="SimHei"/>
              </a:rPr>
              <a:t>一次运行活动，是系统进行资源分配的基本单位</a:t>
            </a:r>
            <a:endParaRPr sz="2800">
              <a:solidFill>
                <a:srgbClr val="3F3F3F"/>
              </a:solidFill>
              <a:latin typeface="SimHei"/>
              <a:cs typeface="SimHei"/>
            </a:endParaRPr>
          </a:p>
          <a:p>
            <a:pPr marL="0" marR="0">
              <a:lnSpc>
                <a:spcPts val="3205"/>
              </a:lnSpc>
              <a:spcBef>
                <a:spcPct val="0"/>
              </a:spcBef>
              <a:spcAft>
                <a:spcPct val="0"/>
              </a:spcAft>
            </a:pPr>
            <a:endParaRPr sz="2800">
              <a:solidFill>
                <a:srgbClr val="3F3F3F"/>
              </a:solidFill>
              <a:latin typeface="SimHei"/>
              <a:cs typeface="SimHei"/>
            </a:endParaRPr>
          </a:p>
          <a:p>
            <a:pPr marL="0" marR="0">
              <a:lnSpc>
                <a:spcPts val="3205"/>
              </a:lnSpc>
              <a:spcBef>
                <a:spcPct val="0"/>
              </a:spcBef>
              <a:spcAft>
                <a:spcPct val="0"/>
              </a:spcAft>
            </a:pPr>
            <a:r>
              <a:rPr lang="zh-CN" sz="2800">
                <a:solidFill>
                  <a:srgbClr val="3F3F3F"/>
                </a:solidFill>
                <a:latin typeface="SimHei"/>
                <a:ea typeface="宋体" charset="0"/>
                <a:cs typeface="SimHei"/>
              </a:rPr>
              <a:t>《深入理解计算机系统》上这样说：一个执行中程序的实例</a:t>
            </a:r>
            <a:endParaRPr lang="zh-CN" sz="2800">
              <a:solidFill>
                <a:srgbClr val="3F3F3F"/>
              </a:solidFill>
              <a:latin typeface="SimHei"/>
              <a:ea typeface="宋体" charset="0"/>
              <a:cs typeface="SimHei"/>
            </a:endParaRPr>
          </a:p>
          <a:p>
            <a:pPr marL="0" marR="0">
              <a:lnSpc>
                <a:spcPts val="3205"/>
              </a:lnSpc>
              <a:spcBef>
                <a:spcPct val="0"/>
              </a:spcBef>
              <a:spcAft>
                <a:spcPct val="0"/>
              </a:spcAft>
            </a:pPr>
            <a:endParaRPr lang="zh-CN" sz="2800">
              <a:solidFill>
                <a:srgbClr val="3F3F3F"/>
              </a:solidFill>
              <a:latin typeface="SimHei"/>
              <a:ea typeface="宋体" charset="0"/>
              <a:cs typeface="SimHei"/>
            </a:endParaRPr>
          </a:p>
          <a:p>
            <a:pPr marL="0" marR="0">
              <a:lnSpc>
                <a:spcPts val="3205"/>
              </a:lnSpc>
              <a:spcBef>
                <a:spcPct val="0"/>
              </a:spcBef>
              <a:spcAft>
                <a:spcPct val="0"/>
              </a:spcAft>
            </a:pPr>
            <a:endParaRPr sz="2800">
              <a:solidFill>
                <a:srgbClr val="3F3F3F"/>
              </a:solidFill>
              <a:latin typeface="SimHei"/>
              <a:cs typeface="SimHei"/>
            </a:endParaRPr>
          </a:p>
          <a:p>
            <a:pPr marL="0" marR="0">
              <a:lnSpc>
                <a:spcPts val="3205"/>
              </a:lnSpc>
              <a:spcBef>
                <a:spcPct val="0"/>
              </a:spcBef>
              <a:spcAft>
                <a:spcPct val="0"/>
              </a:spcAft>
            </a:pPr>
            <a:r>
              <a:rPr sz="2800">
                <a:solidFill>
                  <a:srgbClr val="3F3F3F"/>
                </a:solidFill>
                <a:latin typeface="SimHei"/>
                <a:cs typeface="SimHei"/>
              </a:rPr>
              <a:t>进程是一个容器，对应一个虚拟地址空间。操作系统用进程来管理一个程序运行期间的资源，比如内存空间，进程里的线程，等等。同时进程也作为资源的边界，来隔离不同的程序，以免它们互相干扰。</a:t>
            </a:r>
            <a:endParaRPr sz="2800">
              <a:solidFill>
                <a:srgbClr val="3F3F3F"/>
              </a:solidFill>
              <a:latin typeface="SimHei"/>
              <a:cs typeface="SimHei"/>
            </a:endParaRPr>
          </a:p>
          <a:p>
            <a:pPr marL="0" marR="0">
              <a:lnSpc>
                <a:spcPts val="3205"/>
              </a:lnSpc>
              <a:spcBef>
                <a:spcPct val="0"/>
              </a:spcBef>
              <a:spcAft>
                <a:spcPct val="0"/>
              </a:spcAft>
            </a:pPr>
            <a:endParaRPr sz="2800">
              <a:solidFill>
                <a:srgbClr val="3F3F3F"/>
              </a:solidFill>
              <a:latin typeface="SimHei"/>
              <a:cs typeface="SimHe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object 4"/>
          <p:cNvSpPr txBox="1"/>
          <p:nvPr/>
        </p:nvSpPr>
        <p:spPr>
          <a:xfrm>
            <a:off x="971550" y="1670139"/>
            <a:ext cx="4907645" cy="1016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r>
              <a:rPr sz="3200">
                <a:solidFill>
                  <a:srgbClr val="3F3F3F"/>
                </a:solidFill>
                <a:latin typeface="SimHei"/>
                <a:cs typeface="SimHei"/>
              </a:rPr>
              <a:t>fork() —&gt; sys_fork()</a:t>
            </a:r>
            <a:endParaRPr sz="3200">
              <a:solidFill>
                <a:srgbClr val="3F3F3F"/>
              </a:solidFill>
              <a:latin typeface="SimHei"/>
              <a:cs typeface="SimHei"/>
            </a:endParaRPr>
          </a:p>
        </p:txBody>
      </p:sp>
      <p:sp>
        <p:nvSpPr>
          <p:cNvPr id="5" name="object 5"/>
          <p:cNvSpPr txBox="1"/>
          <p:nvPr/>
        </p:nvSpPr>
        <p:spPr>
          <a:xfrm>
            <a:off x="971550" y="2239406"/>
            <a:ext cx="7623809" cy="571500"/>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1800"/>
              </a:lnSpc>
              <a:spcBef>
                <a:spcPct val="0"/>
              </a:spcBef>
              <a:spcAft>
                <a:spcPct val="0"/>
              </a:spcAft>
            </a:pPr>
            <a:r>
              <a:rPr sz="1800">
                <a:solidFill>
                  <a:srgbClr val="3F3F3F"/>
                </a:solidFill>
                <a:latin typeface="SimHei"/>
                <a:cs typeface="SimHei"/>
              </a:rPr>
              <a:t>return do_fork(SIGCHLD, regs-&gt;rsp, regs, 0, NULL, NULL); }</a:t>
            </a:r>
            <a:endParaRPr sz="1800">
              <a:solidFill>
                <a:srgbClr val="3F3F3F"/>
              </a:solidFill>
              <a:latin typeface="SimHei"/>
              <a:cs typeface="SimHei"/>
            </a:endParaRPr>
          </a:p>
        </p:txBody>
      </p:sp>
      <p:sp>
        <p:nvSpPr>
          <p:cNvPr id="6" name="object 6"/>
          <p:cNvSpPr txBox="1"/>
          <p:nvPr/>
        </p:nvSpPr>
        <p:spPr>
          <a:xfrm>
            <a:off x="971550" y="2982684"/>
            <a:ext cx="5375005" cy="1016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r>
              <a:rPr sz="3200">
                <a:solidFill>
                  <a:srgbClr val="3F3F3F"/>
                </a:solidFill>
                <a:latin typeface="SimHei"/>
                <a:cs typeface="SimHei"/>
              </a:rPr>
              <a:t>vfork() —&gt; sys_vfork()</a:t>
            </a:r>
            <a:endParaRPr sz="3200">
              <a:solidFill>
                <a:srgbClr val="3F3F3F"/>
              </a:solidFill>
              <a:latin typeface="SimHei"/>
              <a:cs typeface="SimHei"/>
            </a:endParaRPr>
          </a:p>
        </p:txBody>
      </p:sp>
      <p:sp>
        <p:nvSpPr>
          <p:cNvPr id="7" name="object 7"/>
          <p:cNvSpPr txBox="1"/>
          <p:nvPr/>
        </p:nvSpPr>
        <p:spPr>
          <a:xfrm>
            <a:off x="971550" y="3551951"/>
            <a:ext cx="10647044" cy="571500"/>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1800"/>
              </a:lnSpc>
              <a:spcBef>
                <a:spcPct val="0"/>
              </a:spcBef>
              <a:spcAft>
                <a:spcPct val="0"/>
              </a:spcAft>
            </a:pPr>
            <a:r>
              <a:rPr sz="1800">
                <a:solidFill>
                  <a:srgbClr val="3F3F3F"/>
                </a:solidFill>
                <a:latin typeface="SimHei"/>
                <a:cs typeface="SimHei"/>
              </a:rPr>
              <a:t>return do_fork(CLONE_VFORK | CLONE_VM | SIGCHLD, regs-&gt;rsp, regs, 0,NULL, NULL);}</a:t>
            </a:r>
            <a:endParaRPr sz="1800">
              <a:solidFill>
                <a:srgbClr val="3F3F3F"/>
              </a:solidFill>
              <a:latin typeface="SimHei"/>
              <a:cs typeface="SimHei"/>
            </a:endParaRPr>
          </a:p>
        </p:txBody>
      </p:sp>
      <p:sp>
        <p:nvSpPr>
          <p:cNvPr id="8" name="object 8"/>
          <p:cNvSpPr txBox="1"/>
          <p:nvPr/>
        </p:nvSpPr>
        <p:spPr>
          <a:xfrm>
            <a:off x="971550" y="4295229"/>
            <a:ext cx="5375005" cy="1016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r>
              <a:rPr sz="3200">
                <a:solidFill>
                  <a:srgbClr val="3F3F3F"/>
                </a:solidFill>
                <a:latin typeface="SimHei"/>
                <a:cs typeface="SimHei"/>
              </a:rPr>
              <a:t>clone() —&gt; sys_clone()</a:t>
            </a:r>
            <a:endParaRPr sz="3200">
              <a:solidFill>
                <a:srgbClr val="3F3F3F"/>
              </a:solidFill>
              <a:latin typeface="SimHei"/>
              <a:cs typeface="SimHei"/>
            </a:endParaRPr>
          </a:p>
        </p:txBody>
      </p:sp>
      <p:sp>
        <p:nvSpPr>
          <p:cNvPr id="9" name="object 9"/>
          <p:cNvSpPr txBox="1"/>
          <p:nvPr/>
        </p:nvSpPr>
        <p:spPr>
          <a:xfrm>
            <a:off x="971550" y="4864496"/>
            <a:ext cx="9069705" cy="571500"/>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1800"/>
              </a:lnSpc>
              <a:spcBef>
                <a:spcPct val="0"/>
              </a:spcBef>
              <a:spcAft>
                <a:spcPct val="0"/>
              </a:spcAft>
            </a:pPr>
            <a:r>
              <a:rPr sz="1800">
                <a:solidFill>
                  <a:srgbClr val="3F3F3F"/>
                </a:solidFill>
                <a:latin typeface="SimHei"/>
                <a:cs typeface="SimHei"/>
              </a:rPr>
              <a:t>return do_fork(clone_flags, newsp, regs, 0, parent_tid, child_tid); }</a:t>
            </a:r>
            <a:endParaRPr sz="1800">
              <a:solidFill>
                <a:srgbClr val="3F3F3F"/>
              </a:solidFill>
              <a:latin typeface="SimHei"/>
              <a:cs typeface="SimHe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pic>
        <p:nvPicPr>
          <p:cNvPr id="3" name="图片 2" descr="fork_system_call"/>
          <p:cNvPicPr>
            <a:picLocks noChangeAspect="1"/>
          </p:cNvPicPr>
          <p:nvPr/>
        </p:nvPicPr>
        <p:blipFill>
          <a:blip r:embed="rId2"/>
          <a:stretch>
            <a:fillRect/>
          </a:stretch>
        </p:blipFill>
        <p:spPr>
          <a:xfrm>
            <a:off x="555625" y="1835150"/>
            <a:ext cx="10546080" cy="42741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pic>
        <p:nvPicPr>
          <p:cNvPr id="2" name="图片 1" descr="fun01"/>
          <p:cNvPicPr>
            <a:picLocks noChangeAspect="1"/>
          </p:cNvPicPr>
          <p:nvPr/>
        </p:nvPicPr>
        <p:blipFill>
          <a:blip r:embed="rId2"/>
          <a:stretch>
            <a:fillRect/>
          </a:stretch>
        </p:blipFill>
        <p:spPr>
          <a:xfrm>
            <a:off x="3355340" y="1424940"/>
            <a:ext cx="4666615" cy="46666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pic>
        <p:nvPicPr>
          <p:cNvPr id="3" name="图片 2" descr="fun02"/>
          <p:cNvPicPr>
            <a:picLocks noChangeAspect="1"/>
          </p:cNvPicPr>
          <p:nvPr/>
        </p:nvPicPr>
        <p:blipFill>
          <a:blip r:embed="rId2"/>
          <a:stretch>
            <a:fillRect/>
          </a:stretch>
        </p:blipFill>
        <p:spPr>
          <a:xfrm>
            <a:off x="2602230" y="1243965"/>
            <a:ext cx="6986905" cy="43700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文本框 2"/>
          <p:cNvSpPr txBox="1"/>
          <p:nvPr/>
        </p:nvSpPr>
        <p:spPr>
          <a:xfrm>
            <a:off x="24765" y="541020"/>
            <a:ext cx="10276205" cy="1198880"/>
          </a:xfrm>
          <a:prstGeom prst="rect">
            <a:avLst/>
          </a:prstGeom>
          <a:noFill/>
        </p:spPr>
        <p:txBody>
          <a:bodyPr wrap="square" rtlCol="0">
            <a:spAutoFit/>
          </a:bodyPr>
          <a:p>
            <a:r>
              <a:rPr lang="zh-CN" altLang="en-US" sz="3600"/>
              <a:t>原来，我的大</a:t>
            </a:r>
            <a:r>
              <a:rPr lang="en-US" altLang="zh-CN" sz="3600"/>
              <a:t>do_fork()</a:t>
            </a:r>
            <a:r>
              <a:rPr lang="zh-CN" altLang="en-US" sz="3600"/>
              <a:t>函数还调用了</a:t>
            </a:r>
            <a:r>
              <a:rPr lang="en-US" altLang="zh-CN" sz="3600"/>
              <a:t>_do_fork() </a:t>
            </a:r>
            <a:endParaRPr lang="en-US" altLang="zh-CN" sz="3600"/>
          </a:p>
          <a:p>
            <a:endParaRPr lang="en-US" altLang="zh-CN" sz="3600"/>
          </a:p>
        </p:txBody>
      </p:sp>
      <p:sp>
        <p:nvSpPr>
          <p:cNvPr id="5" name="文本框 4"/>
          <p:cNvSpPr txBox="1"/>
          <p:nvPr/>
        </p:nvSpPr>
        <p:spPr>
          <a:xfrm>
            <a:off x="1151255" y="1165860"/>
            <a:ext cx="8195310" cy="5015865"/>
          </a:xfrm>
          <a:prstGeom prst="rect">
            <a:avLst/>
          </a:prstGeom>
          <a:noFill/>
        </p:spPr>
        <p:txBody>
          <a:bodyPr wrap="square" rtlCol="0">
            <a:spAutoFit/>
          </a:bodyPr>
          <a:p>
            <a:endParaRPr lang="zh-CN" altLang="en-US" sz="2000"/>
          </a:p>
          <a:p>
            <a:r>
              <a:rPr lang="zh-CN" altLang="en-US" sz="2000"/>
              <a:t>#ifndef CONFIG_HAVE_COPY_THREAD_TLS</a:t>
            </a:r>
            <a:endParaRPr lang="zh-CN" altLang="en-US" sz="2000"/>
          </a:p>
          <a:p>
            <a:r>
              <a:rPr lang="zh-CN" altLang="en-US" sz="2000"/>
              <a:t>/* For compatibility with architectures that call do_fork directly rather than</a:t>
            </a:r>
            <a:endParaRPr lang="zh-CN" altLang="en-US" sz="2000"/>
          </a:p>
          <a:p>
            <a:r>
              <a:rPr lang="zh-CN" altLang="en-US" sz="2000"/>
              <a:t> * using the syscall entry points below. */</a:t>
            </a:r>
            <a:endParaRPr lang="zh-CN" altLang="en-US" sz="2000"/>
          </a:p>
          <a:p>
            <a:endParaRPr lang="zh-CN" altLang="en-US" sz="2000"/>
          </a:p>
          <a:p>
            <a:r>
              <a:rPr lang="zh-CN" altLang="en-US" sz="2000"/>
              <a:t>long do_fork(unsigned long clone_flags,</a:t>
            </a:r>
            <a:endParaRPr lang="zh-CN" altLang="en-US" sz="2000"/>
          </a:p>
          <a:p>
            <a:r>
              <a:rPr lang="zh-CN" altLang="en-US" sz="2000"/>
              <a:t>	      unsigned long stack_start,</a:t>
            </a:r>
            <a:endParaRPr lang="zh-CN" altLang="en-US" sz="2000"/>
          </a:p>
          <a:p>
            <a:r>
              <a:rPr lang="zh-CN" altLang="en-US" sz="2000"/>
              <a:t>	      unsigned long stack_size,</a:t>
            </a:r>
            <a:endParaRPr lang="zh-CN" altLang="en-US" sz="2000"/>
          </a:p>
          <a:p>
            <a:r>
              <a:rPr lang="zh-CN" altLang="en-US" sz="2000"/>
              <a:t>	      int __user *parent_tidptr,</a:t>
            </a:r>
            <a:endParaRPr lang="zh-CN" altLang="en-US" sz="2000"/>
          </a:p>
          <a:p>
            <a:r>
              <a:rPr lang="zh-CN" altLang="en-US" sz="2000"/>
              <a:t>	      int __user *child_tidptr)</a:t>
            </a:r>
            <a:endParaRPr lang="zh-CN" altLang="en-US" sz="2000"/>
          </a:p>
          <a:p>
            <a:r>
              <a:rPr lang="zh-CN" altLang="en-US" sz="2000"/>
              <a:t>{</a:t>
            </a:r>
            <a:endParaRPr lang="zh-CN" altLang="en-US" sz="2000"/>
          </a:p>
          <a:p>
            <a:r>
              <a:rPr lang="zh-CN" altLang="en-US" sz="2000"/>
              <a:t>	return _do_fork(clone_flags, stack_start, stack_size,</a:t>
            </a:r>
            <a:endParaRPr lang="zh-CN" altLang="en-US" sz="2000"/>
          </a:p>
          <a:p>
            <a:r>
              <a:rPr lang="zh-CN" altLang="en-US" sz="2000"/>
              <a:t>			parent_tidptr, child_tidptr, 0);</a:t>
            </a:r>
            <a:endParaRPr lang="zh-CN" altLang="en-US" sz="2000"/>
          </a:p>
          <a:p>
            <a:r>
              <a:rPr lang="zh-CN" altLang="en-US" sz="2000"/>
              <a:t>}</a:t>
            </a:r>
            <a:endParaRPr lang="zh-CN" altLang="en-US" sz="2000"/>
          </a:p>
          <a:p>
            <a:r>
              <a:rPr lang="zh-CN" altLang="en-US" sz="2000"/>
              <a:t>#endif</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文本框 2"/>
          <p:cNvSpPr txBox="1"/>
          <p:nvPr/>
        </p:nvSpPr>
        <p:spPr>
          <a:xfrm>
            <a:off x="1820545" y="537845"/>
            <a:ext cx="7435215" cy="829945"/>
          </a:xfrm>
          <a:prstGeom prst="rect">
            <a:avLst/>
          </a:prstGeom>
          <a:noFill/>
        </p:spPr>
        <p:txBody>
          <a:bodyPr wrap="square" rtlCol="0">
            <a:spAutoFit/>
          </a:bodyPr>
          <a:p>
            <a:r>
              <a:rPr lang="en-US" altLang="zh-CN" sz="4800"/>
              <a:t>    _do_fork()</a:t>
            </a:r>
            <a:r>
              <a:rPr lang="zh-CN" altLang="en-US" sz="4800"/>
              <a:t>函数 </a:t>
            </a:r>
            <a:endParaRPr lang="zh-CN" altLang="en-US" sz="4800"/>
          </a:p>
        </p:txBody>
      </p:sp>
      <p:sp>
        <p:nvSpPr>
          <p:cNvPr id="5" name="文本框 4"/>
          <p:cNvSpPr txBox="1"/>
          <p:nvPr/>
        </p:nvSpPr>
        <p:spPr>
          <a:xfrm>
            <a:off x="1978025" y="1468120"/>
            <a:ext cx="7120255" cy="4523105"/>
          </a:xfrm>
          <a:prstGeom prst="rect">
            <a:avLst/>
          </a:prstGeom>
          <a:noFill/>
        </p:spPr>
        <p:txBody>
          <a:bodyPr wrap="square" rtlCol="0">
            <a:spAutoFit/>
          </a:bodyPr>
          <a:p>
            <a:r>
              <a:rPr lang="zh-CN" altLang="en-US"/>
              <a:t>long _do_fork(unsigned long clone_flags, //参数标志来表明进程创建的方式</a:t>
            </a:r>
            <a:endParaRPr lang="zh-CN" altLang="en-US"/>
          </a:p>
          <a:p>
            <a:r>
              <a:rPr lang="zh-CN" altLang="en-US"/>
              <a:t>			  unsigned long stack_start,</a:t>
            </a:r>
            <a:endParaRPr lang="zh-CN" altLang="en-US"/>
          </a:p>
          <a:p>
            <a:r>
              <a:rPr lang="zh-CN" altLang="en-US"/>
              <a:t>			  unsigned long stack_size,</a:t>
            </a:r>
            <a:endParaRPr lang="zh-CN" altLang="en-US"/>
          </a:p>
          <a:p>
            <a:r>
              <a:rPr lang="zh-CN" altLang="en-US"/>
              <a:t>			  int __user *parent_tidptr,</a:t>
            </a:r>
            <a:endParaRPr lang="zh-CN" altLang="en-US"/>
          </a:p>
          <a:p>
            <a:r>
              <a:rPr lang="zh-CN" altLang="en-US"/>
              <a:t>			  int __user *child_tidptr,</a:t>
            </a:r>
            <a:endParaRPr lang="zh-CN" altLang="en-US"/>
          </a:p>
          <a:p>
            <a:r>
              <a:rPr lang="zh-CN" altLang="en-US"/>
              <a:t>			  unsigned long tls)</a:t>
            </a:r>
            <a:endParaRPr lang="zh-CN" altLang="en-US"/>
          </a:p>
          <a:p>
            <a:r>
              <a:rPr lang="zh-CN" altLang="en-US"/>
              <a:t>{</a:t>
            </a:r>
            <a:endParaRPr lang="zh-CN" altLang="en-US"/>
          </a:p>
          <a:p>
            <a:r>
              <a:rPr lang="zh-CN" altLang="en-US"/>
              <a:t>	1. 检查参数 </a:t>
            </a:r>
            <a:endParaRPr lang="zh-CN" altLang="en-US"/>
          </a:p>
          <a:p>
            <a:r>
              <a:rPr lang="zh-CN" altLang="en-US"/>
              <a:t>	2. strct task_struct *p;</a:t>
            </a:r>
            <a:endParaRPr lang="zh-CN" altLang="en-US"/>
          </a:p>
          <a:p>
            <a:r>
              <a:rPr lang="zh-CN" altLang="en-US"/>
              <a:t>	3. p = copy_process(clone_flags, stack_start, stack_size,child_tidptr, NULL, trace, tls);</a:t>
            </a:r>
            <a:endParaRPr lang="zh-CN" altLang="en-US"/>
          </a:p>
          <a:p>
            <a:r>
              <a:rPr lang="zh-CN" altLang="en-US"/>
              <a:t>	// 将进程插入运行队列，此时状态为TASK_RUNNING</a:t>
            </a:r>
            <a:endParaRPr lang="zh-CN" altLang="en-US"/>
          </a:p>
          <a:p>
            <a:r>
              <a:rPr lang="zh-CN" altLang="en-US"/>
              <a:t>	4.wake_up_new_task(p); </a:t>
            </a:r>
            <a:r>
              <a:rPr lang="en-US" altLang="zh-CN"/>
              <a:t>//</a:t>
            </a:r>
            <a:r>
              <a:rPr lang="zh-CN" altLang="en-US"/>
              <a:t>等待</a:t>
            </a:r>
            <a:r>
              <a:rPr lang="en-US" altLang="zh-CN"/>
              <a:t>OS</a:t>
            </a:r>
            <a:r>
              <a:rPr lang="zh-CN" altLang="en-US"/>
              <a:t>调度</a:t>
            </a:r>
            <a:endParaRPr lang="zh-CN" altLang="en-US"/>
          </a:p>
          <a:p>
            <a:r>
              <a:rPr lang="zh-CN" altLang="en-US"/>
              <a:t>	5. return ? ;</a:t>
            </a:r>
            <a:endParaRPr lang="zh-CN" altLang="en-US"/>
          </a:p>
          <a:p>
            <a:r>
              <a:rPr lang="zh-CN" altLang="en-US"/>
              <a:t>}</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文本框 2"/>
          <p:cNvSpPr txBox="1"/>
          <p:nvPr/>
        </p:nvSpPr>
        <p:spPr>
          <a:xfrm>
            <a:off x="1820545" y="537845"/>
            <a:ext cx="7435215" cy="829945"/>
          </a:xfrm>
          <a:prstGeom prst="rect">
            <a:avLst/>
          </a:prstGeom>
          <a:noFill/>
        </p:spPr>
        <p:txBody>
          <a:bodyPr wrap="square" rtlCol="0">
            <a:spAutoFit/>
          </a:bodyPr>
          <a:p>
            <a:r>
              <a:rPr lang="en-US" altLang="zh-CN" sz="4800"/>
              <a:t>    copy_process()</a:t>
            </a:r>
            <a:r>
              <a:rPr lang="zh-CN" altLang="en-US" sz="4800"/>
              <a:t>函数 </a:t>
            </a:r>
            <a:endParaRPr lang="zh-CN" altLang="en-US" sz="4800"/>
          </a:p>
        </p:txBody>
      </p:sp>
      <p:sp>
        <p:nvSpPr>
          <p:cNvPr id="5" name="文本框 4"/>
          <p:cNvSpPr txBox="1"/>
          <p:nvPr/>
        </p:nvSpPr>
        <p:spPr>
          <a:xfrm>
            <a:off x="208280" y="1739900"/>
            <a:ext cx="7120255" cy="4276725"/>
          </a:xfrm>
          <a:prstGeom prst="rect">
            <a:avLst/>
          </a:prstGeom>
          <a:noFill/>
        </p:spPr>
        <p:txBody>
          <a:bodyPr wrap="square" rtlCol="0">
            <a:spAutoFit/>
          </a:bodyPr>
          <a:p>
            <a:r>
              <a:rPr lang="zh-CN" altLang="en-US" sz="1600"/>
              <a:t>task_struct *copy_process(unsigned long clone_flags,</a:t>
            </a:r>
            <a:endParaRPr lang="zh-CN" altLang="en-US" sz="1600"/>
          </a:p>
          <a:p>
            <a:r>
              <a:rPr lang="zh-CN" altLang="en-US" sz="1600"/>
              <a:t>                                   unsigned long stack_start,</a:t>
            </a:r>
            <a:endParaRPr lang="zh-CN" altLang="en-US" sz="1600"/>
          </a:p>
          <a:p>
            <a:r>
              <a:rPr lang="zh-CN" altLang="en-US" sz="1600"/>
              <a:t>                                   struct pt_regs *regs,</a:t>
            </a:r>
            <a:endParaRPr lang="zh-CN" altLang="en-US" sz="1600"/>
          </a:p>
          <a:p>
            <a:r>
              <a:rPr lang="zh-CN" altLang="en-US" sz="1600"/>
              <a:t>                                   unsigned long stack_size,</a:t>
            </a:r>
            <a:endParaRPr lang="zh-CN" altLang="en-US" sz="1600"/>
          </a:p>
          <a:p>
            <a:r>
              <a:rPr lang="zh-CN" altLang="en-US" sz="1600"/>
              <a:t>                                   int __user *child_tidptr,</a:t>
            </a:r>
            <a:endParaRPr lang="zh-CN" altLang="en-US" sz="1600"/>
          </a:p>
          <a:p>
            <a:r>
              <a:rPr lang="zh-CN" altLang="en-US" sz="1600"/>
              <a:t>                                   struct pid *pid,</a:t>
            </a:r>
            <a:endParaRPr lang="zh-CN" altLang="en-US" sz="1600"/>
          </a:p>
          <a:p>
            <a:r>
              <a:rPr lang="zh-CN" altLang="en-US" sz="1600"/>
              <a:t>                                   int trace)</a:t>
            </a:r>
            <a:endParaRPr lang="zh-CN" altLang="en-US" sz="1600"/>
          </a:p>
          <a:p>
            <a:r>
              <a:rPr lang="zh-CN" altLang="en-US" sz="1600"/>
              <a:t>{     struct task_struct *p;</a:t>
            </a:r>
            <a:endParaRPr lang="zh-CN" altLang="en-US" sz="1600"/>
          </a:p>
          <a:p>
            <a:r>
              <a:rPr lang="zh-CN" altLang="en-US" sz="1600"/>
              <a:t>       //创建进程内核栈和进程描述符</a:t>
            </a:r>
            <a:endParaRPr lang="zh-CN" altLang="en-US" sz="1600"/>
          </a:p>
          <a:p>
            <a:r>
              <a:rPr lang="zh-CN" altLang="en-US" sz="1600"/>
              <a:t>       p = dup_task_struct(current);</a:t>
            </a:r>
            <a:endParaRPr lang="zh-CN" altLang="en-US" sz="1600"/>
          </a:p>
          <a:p>
            <a:r>
              <a:rPr lang="zh-CN" altLang="en-US" sz="1600"/>
              <a:t>       //得到的进程与父进程内容完全一致，初始化新创建进程</a:t>
            </a:r>
            <a:endParaRPr lang="zh-CN" altLang="en-US" sz="1600"/>
          </a:p>
          <a:p>
            <a:r>
              <a:rPr lang="zh-CN" altLang="en-US" sz="1600"/>
              <a:t>      retval = copy_thread_tls(clone_flags, stack_start, stack_size, p, tls);</a:t>
            </a:r>
            <a:r>
              <a:rPr lang="en-US" altLang="zh-CN" sz="1600"/>
              <a:t>/</a:t>
            </a:r>
            <a:r>
              <a:rPr lang="zh-CN" altLang="en-US" sz="1600"/>
              <a:t>/将寄存器%ax置为0，也是子进程pid返回0的原因 </a:t>
            </a:r>
            <a:endParaRPr lang="zh-CN" altLang="en-US" sz="1600"/>
          </a:p>
          <a:p>
            <a:r>
              <a:rPr lang="en-US" altLang="zh-CN" sz="1600"/>
              <a:t>      pid = alloc_pid(p-&gt;nsproxy-&gt;pid_ns_for_children); //分配新的 Pid </a:t>
            </a:r>
            <a:endParaRPr lang="en-US" altLang="zh-CN" sz="1600"/>
          </a:p>
          <a:p>
            <a:r>
              <a:rPr lang="zh-CN" altLang="en-US" sz="1600"/>
              <a:t>       ……</a:t>
            </a:r>
            <a:endParaRPr lang="zh-CN" altLang="en-US" sz="1600"/>
          </a:p>
          <a:p>
            <a:r>
              <a:rPr lang="zh-CN" altLang="en-US" sz="1600"/>
              <a:t>       return p;</a:t>
            </a:r>
            <a:endParaRPr lang="zh-CN" altLang="en-US" sz="1600"/>
          </a:p>
          <a:p>
            <a:r>
              <a:rPr lang="zh-CN" altLang="en-US" sz="1600"/>
              <a:t>}</a:t>
            </a:r>
            <a:endParaRPr lang="zh-CN" altLang="en-US" sz="1600"/>
          </a:p>
        </p:txBody>
      </p:sp>
      <p:sp>
        <p:nvSpPr>
          <p:cNvPr id="6" name="文本框 5"/>
          <p:cNvSpPr txBox="1"/>
          <p:nvPr/>
        </p:nvSpPr>
        <p:spPr>
          <a:xfrm>
            <a:off x="8049260" y="1739900"/>
            <a:ext cx="3707765" cy="4799965"/>
          </a:xfrm>
          <a:prstGeom prst="rect">
            <a:avLst/>
          </a:prstGeom>
          <a:noFill/>
        </p:spPr>
        <p:txBody>
          <a:bodyPr wrap="square" rtlCol="0">
            <a:spAutoFit/>
          </a:bodyPr>
          <a:p>
            <a:r>
              <a:rPr lang="zh-CN" altLang="en-US"/>
              <a:t>/*/*</a:t>
            </a:r>
            <a:endParaRPr lang="zh-CN" altLang="en-US"/>
          </a:p>
          <a:p>
            <a:r>
              <a:rPr lang="zh-CN" altLang="en-US"/>
              <a:t> * This creates a new process as a copy of the old one,</a:t>
            </a:r>
            <a:endParaRPr lang="zh-CN" altLang="en-US"/>
          </a:p>
          <a:p>
            <a:r>
              <a:rPr lang="zh-CN" altLang="en-US"/>
              <a:t> * but does not actually start it yet.</a:t>
            </a:r>
            <a:endParaRPr lang="zh-CN" altLang="en-US"/>
          </a:p>
          <a:p>
            <a:r>
              <a:rPr lang="zh-CN" altLang="en-US"/>
              <a:t> *</a:t>
            </a:r>
            <a:endParaRPr lang="zh-CN" altLang="en-US"/>
          </a:p>
          <a:p>
            <a:r>
              <a:rPr lang="zh-CN" altLang="en-US"/>
              <a:t> * 根据clone_flags标志拷贝寄存器，以及其他进程环境</a:t>
            </a:r>
            <a:endParaRPr lang="zh-CN" altLang="en-US"/>
          </a:p>
          <a:p>
            <a:r>
              <a:rPr lang="zh-CN" altLang="en-US"/>
              <a:t> * It copies the registers, and all the appropriate(适当)</a:t>
            </a:r>
            <a:endParaRPr lang="zh-CN" altLang="en-US"/>
          </a:p>
          <a:p>
            <a:r>
              <a:rPr lang="zh-CN" altLang="en-US"/>
              <a:t> * parts of the process environment (as per the clone</a:t>
            </a:r>
            <a:endParaRPr lang="zh-CN" altLang="en-US"/>
          </a:p>
          <a:p>
            <a:r>
              <a:rPr lang="zh-CN" altLang="en-US"/>
              <a:t> * flags). The actual kick-off is left to the caller. </a:t>
            </a:r>
            <a:endParaRPr lang="zh-CN" altLang="en-US"/>
          </a:p>
          <a:p>
            <a:r>
              <a:rPr lang="zh-CN" altLang="en-US"/>
              <a:t> * 搞好的这个新的进程的启动由调用者完成启动 </a:t>
            </a:r>
            <a:endParaRPr lang="zh-CN" altLang="en-US"/>
          </a:p>
          <a:p>
            <a:r>
              <a:rPr lang="zh-CN" altLang="en-US"/>
              <a:t> */</a:t>
            </a:r>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文本框 2"/>
          <p:cNvSpPr txBox="1"/>
          <p:nvPr/>
        </p:nvSpPr>
        <p:spPr>
          <a:xfrm>
            <a:off x="1820545" y="537845"/>
            <a:ext cx="7435215" cy="829945"/>
          </a:xfrm>
          <a:prstGeom prst="rect">
            <a:avLst/>
          </a:prstGeom>
          <a:noFill/>
        </p:spPr>
        <p:txBody>
          <a:bodyPr wrap="square" rtlCol="0">
            <a:spAutoFit/>
          </a:bodyPr>
          <a:p>
            <a:r>
              <a:rPr sz="4800"/>
              <a:t>dup_task_struct</a:t>
            </a:r>
            <a:r>
              <a:rPr lang="zh-CN" sz="4800"/>
              <a:t>函数</a:t>
            </a:r>
            <a:endParaRPr lang="zh-CN" sz="4800"/>
          </a:p>
        </p:txBody>
      </p:sp>
      <p:sp>
        <p:nvSpPr>
          <p:cNvPr id="5" name="文本框 4"/>
          <p:cNvSpPr txBox="1"/>
          <p:nvPr/>
        </p:nvSpPr>
        <p:spPr>
          <a:xfrm>
            <a:off x="6350" y="1485900"/>
            <a:ext cx="8493760" cy="5015865"/>
          </a:xfrm>
          <a:prstGeom prst="rect">
            <a:avLst/>
          </a:prstGeom>
          <a:noFill/>
        </p:spPr>
        <p:txBody>
          <a:bodyPr wrap="square" rtlCol="0">
            <a:spAutoFit/>
          </a:bodyPr>
          <a:p>
            <a:r>
              <a:rPr lang="zh-CN" altLang="en-US" sz="2000"/>
              <a:t>static struct task_struct *dup_task_struct(struct task_struct *orig)</a:t>
            </a:r>
            <a:endParaRPr lang="zh-CN" altLang="en-US" sz="2000"/>
          </a:p>
          <a:p>
            <a:r>
              <a:rPr lang="zh-CN" altLang="en-US" sz="2000"/>
              <a:t>{</a:t>
            </a:r>
            <a:endParaRPr lang="zh-CN" altLang="en-US" sz="2000"/>
          </a:p>
          <a:p>
            <a:r>
              <a:rPr lang="zh-CN" altLang="en-US" sz="2000"/>
              <a:t>       struct task_struct *tsk;</a:t>
            </a:r>
            <a:endParaRPr lang="zh-CN" altLang="en-US" sz="2000"/>
          </a:p>
          <a:p>
            <a:r>
              <a:rPr lang="zh-CN" altLang="en-US" sz="2000"/>
              <a:t>       struct thread_info *ti;</a:t>
            </a:r>
            <a:endParaRPr lang="zh-CN" altLang="en-US" sz="2000"/>
          </a:p>
          <a:p>
            <a:r>
              <a:rPr lang="zh-CN" altLang="en-US" sz="2000"/>
              <a:t>       int node = tsk_fork_get_node(orig);</a:t>
            </a:r>
            <a:endParaRPr lang="zh-CN" altLang="en-US" sz="2000"/>
          </a:p>
          <a:p>
            <a:r>
              <a:rPr lang="zh-CN" altLang="en-US" sz="2000"/>
              <a:t>       //创建进程描述符对象</a:t>
            </a:r>
            <a:endParaRPr lang="zh-CN" altLang="en-US" sz="2000"/>
          </a:p>
          <a:p>
            <a:r>
              <a:rPr lang="zh-CN" altLang="en-US" sz="2000"/>
              <a:t>       tsk = alloc_task_struct_node(node);</a:t>
            </a:r>
            <a:endParaRPr lang="zh-CN" altLang="en-US" sz="2000"/>
          </a:p>
          <a:p>
            <a:r>
              <a:rPr lang="zh-CN" altLang="en-US" sz="2000"/>
              <a:t>       //创建进程内核栈 thread_info</a:t>
            </a:r>
            <a:endParaRPr lang="zh-CN" altLang="en-US" sz="2000"/>
          </a:p>
          <a:p>
            <a:r>
              <a:rPr lang="zh-CN" altLang="en-US" sz="2000"/>
              <a:t>       ti = alloc_thread_info_node(tsk, node);</a:t>
            </a:r>
            <a:endParaRPr lang="zh-CN" altLang="en-US" sz="2000"/>
          </a:p>
          <a:p>
            <a:r>
              <a:rPr lang="zh-CN" altLang="en-US" sz="2000"/>
              <a:t> </a:t>
            </a:r>
            <a:r>
              <a:rPr lang="en-US" altLang="zh-CN" sz="2000"/>
              <a:t>//</a:t>
            </a:r>
            <a:r>
              <a:rPr lang="zh-CN" altLang="en-US" sz="2000"/>
              <a:t>父进程的信息复制到tsk变量中，实际上是调用memecpy(),然后将tsk-&gt;stack设置为ti</a:t>
            </a:r>
            <a:endParaRPr lang="zh-CN" altLang="en-US" sz="2000"/>
          </a:p>
          <a:p>
            <a:r>
              <a:rPr lang="zh-CN" altLang="en-US" sz="2000"/>
              <a:t>       err = arch_dup_task_struct(tsk, orig);</a:t>
            </a:r>
            <a:endParaRPr lang="zh-CN" altLang="en-US" sz="2000"/>
          </a:p>
          <a:p>
            <a:r>
              <a:rPr lang="zh-CN" altLang="en-US" sz="2000"/>
              <a:t>       //进程描述符stack指向thread_info</a:t>
            </a:r>
            <a:endParaRPr lang="zh-CN" altLang="en-US" sz="2000"/>
          </a:p>
          <a:p>
            <a:r>
              <a:rPr lang="zh-CN" altLang="en-US" sz="2000"/>
              <a:t>       tsk-&gt;stack = ti;</a:t>
            </a:r>
            <a:endParaRPr lang="zh-CN" altLang="en-US" sz="2000"/>
          </a:p>
          <a:p>
            <a:r>
              <a:rPr lang="zh-CN" altLang="en-US" sz="2000"/>
              <a:t>       return tsk;</a:t>
            </a:r>
            <a:endParaRPr lang="zh-CN" altLang="en-US" sz="2000"/>
          </a:p>
          <a:p>
            <a:r>
              <a:rPr lang="zh-CN" altLang="en-US" sz="2000"/>
              <a:t>}</a:t>
            </a:r>
            <a:endParaRPr lang="zh-CN" altLang="en-US" sz="2000"/>
          </a:p>
        </p:txBody>
      </p:sp>
      <p:sp>
        <p:nvSpPr>
          <p:cNvPr id="6" name="文本框 5"/>
          <p:cNvSpPr txBox="1"/>
          <p:nvPr/>
        </p:nvSpPr>
        <p:spPr>
          <a:xfrm>
            <a:off x="8940165" y="2910840"/>
            <a:ext cx="2465070" cy="1630045"/>
          </a:xfrm>
          <a:prstGeom prst="rect">
            <a:avLst/>
          </a:prstGeom>
          <a:noFill/>
        </p:spPr>
        <p:txBody>
          <a:bodyPr wrap="square" rtlCol="0">
            <a:spAutoFit/>
          </a:bodyPr>
          <a:p>
            <a:r>
              <a:rPr lang="zh-CN" altLang="en-US" sz="2800"/>
              <a:t>巨大作用：</a:t>
            </a:r>
            <a:endParaRPr lang="zh-CN" altLang="en-US"/>
          </a:p>
          <a:p>
            <a:r>
              <a:rPr lang="zh-CN" altLang="en-US"/>
              <a:t>为新进程创建新的内核堆栈</a:t>
            </a:r>
            <a:r>
              <a:rPr lang="en-US" altLang="zh-CN"/>
              <a:t>(</a:t>
            </a:r>
            <a:r>
              <a:rPr lang="zh-CN" altLang="en-US"/>
              <a:t>hread_info</a:t>
            </a:r>
            <a:r>
              <a:rPr lang="en-US" altLang="zh-CN"/>
              <a:t>)</a:t>
            </a:r>
            <a:r>
              <a:rPr lang="zh-CN" altLang="en-US"/>
              <a:t>和</a:t>
            </a:r>
            <a:r>
              <a:rPr lang="en-US" altLang="zh-CN"/>
              <a:t>PCB(</a:t>
            </a:r>
            <a:r>
              <a:rPr lang="zh-CN" altLang="en-US"/>
              <a:t>task_struct</a:t>
            </a:r>
            <a:r>
              <a:rPr lang="en-US" altLang="zh-CN"/>
              <a:t>)</a:t>
            </a:r>
            <a:r>
              <a:rPr lang="zh-CN" altLang="en-US"/>
              <a:t>结构。 </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文本框 2"/>
          <p:cNvSpPr txBox="1"/>
          <p:nvPr/>
        </p:nvSpPr>
        <p:spPr>
          <a:xfrm>
            <a:off x="405130" y="1428115"/>
            <a:ext cx="10345420" cy="4892675"/>
          </a:xfrm>
          <a:prstGeom prst="rect">
            <a:avLst/>
          </a:prstGeom>
          <a:noFill/>
        </p:spPr>
        <p:txBody>
          <a:bodyPr wrap="square" rtlCol="0">
            <a:spAutoFit/>
          </a:bodyPr>
          <a:p>
            <a:endParaRPr lang="en-US" altLang="zh-CN" sz="2400"/>
          </a:p>
          <a:p>
            <a:r>
              <a:rPr lang="en-US" altLang="zh-CN" sz="2400"/>
              <a:t>task_struct</a:t>
            </a:r>
            <a:r>
              <a:rPr lang="zh-CN" altLang="en-US" sz="2400"/>
              <a:t>源码地址：</a:t>
            </a:r>
            <a:r>
              <a:rPr lang="zh-CN" altLang="en-US" sz="2400">
                <a:hlinkClick r:id="rId2" tooltip="这里" action="ppaction://hlinkfile"/>
              </a:rPr>
              <a:t>https://elixir.bootlin.com/linux/v4.13-rc1/source/include/linux/sched.h</a:t>
            </a:r>
            <a:endParaRPr lang="zh-CN" altLang="en-US" sz="2400">
              <a:hlinkClick r:id="rId2" tooltip="这里" action="ppaction://hlinkfile"/>
            </a:endParaRPr>
          </a:p>
          <a:p>
            <a:endParaRPr lang="zh-CN" altLang="en-US" sz="2400"/>
          </a:p>
          <a:p>
            <a:endParaRPr lang="zh-CN" altLang="en-US" sz="2400"/>
          </a:p>
          <a:p>
            <a:r>
              <a:rPr lang="zh-CN" altLang="en-US" sz="2400"/>
              <a:t> </a:t>
            </a:r>
            <a:r>
              <a:rPr lang="en-US" altLang="zh-CN" sz="2400"/>
              <a:t>thread_info</a:t>
            </a:r>
            <a:r>
              <a:rPr lang="zh-CN" altLang="en-US" sz="2400"/>
              <a:t>源码地址：</a:t>
            </a:r>
            <a:r>
              <a:rPr lang="zh-CN" altLang="en-US" sz="2400">
                <a:hlinkClick r:id="rId3" action="ppaction://hlinkfile"/>
              </a:rPr>
              <a:t>https://elixir.bootlin.com/linux/v4.13-rc1/source/arch/alpha/include/asm/thread_info.h#L14</a:t>
            </a:r>
            <a:endParaRPr lang="zh-CN" altLang="en-US" sz="2400">
              <a:hlinkClick r:id="rId3" action="ppaction://hlinkfile"/>
            </a:endParaRPr>
          </a:p>
          <a:p>
            <a:endParaRPr lang="zh-CN" altLang="en-US" sz="2400">
              <a:hlinkClick r:id="rId3" action="ppaction://hlinkfile"/>
            </a:endParaRPr>
          </a:p>
          <a:p>
            <a:endParaRPr lang="zh-CN" altLang="en-US" sz="2400"/>
          </a:p>
          <a:p>
            <a:r>
              <a:rPr lang="en-US" altLang="zh-CN" sz="2400"/>
              <a:t>fork </a:t>
            </a:r>
            <a:r>
              <a:rPr lang="zh-CN" altLang="en-US" sz="2400"/>
              <a:t>源码地址：</a:t>
            </a:r>
            <a:r>
              <a:rPr lang="zh-CN" altLang="en-US" sz="2400">
                <a:hlinkClick r:id="rId4" action="ppaction://hlinkfile"/>
              </a:rPr>
              <a:t>https://elixir.bootlin.com/linux/v4.4.18/source/kernel/fork.c</a:t>
            </a:r>
            <a:endParaRPr lang="zh-CN" altLang="en-US" sz="2400">
              <a:hlinkClick r:id="rId4" action="ppaction://hlinkfile"/>
            </a:endParaRPr>
          </a:p>
          <a:p>
            <a:endParaRPr lang="zh-CN" altLang="en-US" sz="2400"/>
          </a:p>
          <a:p>
            <a:endParaRPr lang="zh-CN" altLang="en-US" sz="2400"/>
          </a:p>
        </p:txBody>
      </p:sp>
      <p:sp>
        <p:nvSpPr>
          <p:cNvPr id="6" name="文本框 5"/>
          <p:cNvSpPr txBox="1"/>
          <p:nvPr/>
        </p:nvSpPr>
        <p:spPr>
          <a:xfrm>
            <a:off x="1767840" y="471170"/>
            <a:ext cx="7343140" cy="645160"/>
          </a:xfrm>
          <a:prstGeom prst="rect">
            <a:avLst/>
          </a:prstGeom>
          <a:noFill/>
        </p:spPr>
        <p:txBody>
          <a:bodyPr wrap="square" rtlCol="0">
            <a:spAutoFit/>
          </a:bodyPr>
          <a:p>
            <a:r>
              <a:rPr lang="en-US" altLang="zh-CN" sz="3600">
                <a:sym typeface="+mn-ea"/>
              </a:rPr>
              <a:t> </a:t>
            </a:r>
            <a:r>
              <a:rPr lang="zh-CN" altLang="en-US" sz="3600">
                <a:sym typeface="+mn-ea"/>
              </a:rPr>
              <a:t>少年渴望力量吗？来吧，点击下方：</a:t>
            </a:r>
            <a:endParaRPr lang="zh-CN" altLang="en-US" sz="360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文本框 1"/>
          <p:cNvSpPr txBox="1"/>
          <p:nvPr/>
        </p:nvSpPr>
        <p:spPr>
          <a:xfrm>
            <a:off x="1793875" y="1651635"/>
            <a:ext cx="7933055" cy="4356735"/>
          </a:xfrm>
          <a:prstGeom prst="rect">
            <a:avLst/>
          </a:prstGeom>
          <a:noFill/>
        </p:spPr>
        <p:txBody>
          <a:bodyPr wrap="square" rtlCol="0">
            <a:spAutoFit/>
          </a:bodyPr>
          <a:p>
            <a:r>
              <a:rPr lang="zh-CN" altLang="en-US" sz="2400"/>
              <a:t>拓展学习：</a:t>
            </a:r>
            <a:endParaRPr lang="zh-CN" altLang="en-US" sz="2400"/>
          </a:p>
          <a:p>
            <a:r>
              <a:rPr lang="en-US" altLang="zh-CN" sz="2400"/>
              <a:t>1.  </a:t>
            </a:r>
            <a:r>
              <a:rPr lang="zh-CN" altLang="en-US" sz="2400"/>
              <a:t>进程池</a:t>
            </a:r>
            <a:endParaRPr lang="en-US" altLang="zh-CN" sz="2400"/>
          </a:p>
          <a:p>
            <a:r>
              <a:rPr lang="en-US" altLang="zh-CN" sz="2400"/>
              <a:t>2.  </a:t>
            </a:r>
            <a:r>
              <a:rPr lang="zh-CN" altLang="en-US" sz="2400"/>
              <a:t>进程调度算法（时间片，优先级，短作业优先）</a:t>
            </a:r>
            <a:endParaRPr lang="en-US" altLang="zh-CN" sz="2400"/>
          </a:p>
          <a:p>
            <a:r>
              <a:rPr lang="en-US" altLang="zh-CN" sz="2400"/>
              <a:t>3. 会话</a:t>
            </a:r>
            <a:endParaRPr lang="en-US" altLang="zh-CN" sz="2400"/>
          </a:p>
          <a:p>
            <a:r>
              <a:rPr lang="en-US" altLang="zh-CN" sz="2400"/>
              <a:t>4. </a:t>
            </a:r>
            <a:r>
              <a:rPr lang="en-US" altLang="zh-CN" sz="2400">
                <a:sym typeface="+mn-ea"/>
              </a:rPr>
              <a:t>进程组</a:t>
            </a:r>
            <a:endParaRPr lang="en-US" altLang="zh-CN" sz="2400"/>
          </a:p>
          <a:p>
            <a:pPr marL="0" marR="0" algn="l">
              <a:lnSpc>
                <a:spcPct val="100000"/>
              </a:lnSpc>
              <a:spcBef>
                <a:spcPts val="395"/>
              </a:spcBef>
              <a:buNone/>
            </a:pPr>
            <a:r>
              <a:rPr lang="en-US" altLang="zh-CN" sz="2400">
                <a:sym typeface="+mn-ea"/>
              </a:rPr>
              <a:t>5、时间片</a:t>
            </a:r>
            <a:endParaRPr lang="en-US" altLang="zh-CN" sz="2400"/>
          </a:p>
          <a:p>
            <a:pPr marL="0" marR="0" algn="l">
              <a:lnSpc>
                <a:spcPct val="100000"/>
              </a:lnSpc>
              <a:spcBef>
                <a:spcPts val="395"/>
              </a:spcBef>
              <a:buNone/>
            </a:pPr>
            <a:r>
              <a:rPr lang="en-US" altLang="zh-CN" sz="2400">
                <a:sym typeface="+mn-ea"/>
              </a:rPr>
              <a:t>6、互斥/信号</a:t>
            </a:r>
            <a:endParaRPr lang="en-US" altLang="zh-CN" sz="2400"/>
          </a:p>
          <a:p>
            <a:pPr marL="0" marR="0" algn="l">
              <a:lnSpc>
                <a:spcPct val="100000"/>
              </a:lnSpc>
              <a:spcBef>
                <a:spcPts val="395"/>
              </a:spcBef>
              <a:buNone/>
            </a:pPr>
            <a:r>
              <a:rPr lang="en-US" altLang="zh-CN" sz="2400">
                <a:sym typeface="+mn-ea"/>
              </a:rPr>
              <a:t>7、死锁</a:t>
            </a:r>
            <a:endParaRPr lang="en-US" altLang="zh-CN" sz="2400">
              <a:sym typeface="+mn-ea"/>
            </a:endParaRPr>
          </a:p>
          <a:p>
            <a:pPr marL="0" marR="0" algn="l">
              <a:lnSpc>
                <a:spcPct val="100000"/>
              </a:lnSpc>
              <a:spcBef>
                <a:spcPts val="395"/>
              </a:spcBef>
              <a:buNone/>
            </a:pPr>
            <a:r>
              <a:rPr lang="zh-CN" altLang="en-US" sz="2400">
                <a:sym typeface="+mn-ea"/>
              </a:rPr>
              <a:t>。。。。。</a:t>
            </a:r>
            <a:endParaRPr lang="zh-CN" altLang="en-US" sz="2400"/>
          </a:p>
          <a:p>
            <a:endParaRPr lang="en-US" altLang="zh-CN" sz="2400"/>
          </a:p>
          <a:p>
            <a:endParaRPr lang="en-US" altLang="zh-C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6" name="object 3"/>
          <p:cNvSpPr txBox="1"/>
          <p:nvPr/>
        </p:nvSpPr>
        <p:spPr>
          <a:xfrm>
            <a:off x="4692650" y="566350"/>
            <a:ext cx="3642995" cy="1397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sz="4400" spc="20">
                <a:solidFill>
                  <a:srgbClr val="3F3F3F"/>
                </a:solidFill>
                <a:latin typeface="SimHei"/>
                <a:cs typeface="SimHei"/>
              </a:rPr>
              <a:t>进程的特性</a:t>
            </a:r>
            <a:endParaRPr sz="4400" spc="20">
              <a:solidFill>
                <a:srgbClr val="3F3F3F"/>
              </a:solidFill>
              <a:latin typeface="SimHei"/>
              <a:cs typeface="SimHei"/>
            </a:endParaRPr>
          </a:p>
        </p:txBody>
      </p:sp>
      <p:sp>
        <p:nvSpPr>
          <p:cNvPr id="7" name="object 4"/>
          <p:cNvSpPr txBox="1"/>
          <p:nvPr/>
        </p:nvSpPr>
        <p:spPr>
          <a:xfrm>
            <a:off x="1049019" y="1637119"/>
            <a:ext cx="2875914" cy="2823210"/>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r>
              <a:rPr sz="3200" spc="15">
                <a:solidFill>
                  <a:srgbClr val="3F3F3F"/>
                </a:solidFill>
                <a:latin typeface="SimHei"/>
                <a:cs typeface="SimHei"/>
              </a:rPr>
              <a:t>（</a:t>
            </a:r>
            <a:r>
              <a:rPr sz="3200">
                <a:solidFill>
                  <a:srgbClr val="3F3F3F"/>
                </a:solidFill>
                <a:latin typeface="RDLMUL+Arial-BoldMT"/>
                <a:cs typeface="RDLMUL+Arial-BoldMT"/>
              </a:rPr>
              <a:t>1</a:t>
            </a:r>
            <a:r>
              <a:rPr sz="3200" spc="15">
                <a:solidFill>
                  <a:srgbClr val="3F3F3F"/>
                </a:solidFill>
                <a:latin typeface="SimHei"/>
                <a:cs typeface="SimHei"/>
              </a:rPr>
              <a:t>）并发性</a:t>
            </a:r>
            <a:endParaRPr sz="3200" spc="15">
              <a:solidFill>
                <a:srgbClr val="3F3F3F"/>
              </a:solidFill>
              <a:latin typeface="SimHei"/>
              <a:cs typeface="SimHei"/>
            </a:endParaRPr>
          </a:p>
          <a:p>
            <a:pPr marL="0" marR="0">
              <a:lnSpc>
                <a:spcPts val="3340"/>
              </a:lnSpc>
              <a:spcBef>
                <a:spcPts val="395"/>
              </a:spcBef>
              <a:spcAft>
                <a:spcPct val="0"/>
              </a:spcAft>
            </a:pPr>
            <a:r>
              <a:rPr sz="3200" spc="15">
                <a:solidFill>
                  <a:srgbClr val="3F3F3F"/>
                </a:solidFill>
                <a:latin typeface="SimHei"/>
                <a:cs typeface="SimHei"/>
              </a:rPr>
              <a:t>（</a:t>
            </a:r>
            <a:r>
              <a:rPr sz="3200">
                <a:solidFill>
                  <a:srgbClr val="3F3F3F"/>
                </a:solidFill>
                <a:latin typeface="RDLMUL+Arial-BoldMT"/>
                <a:cs typeface="RDLMUL+Arial-BoldMT"/>
              </a:rPr>
              <a:t>2</a:t>
            </a:r>
            <a:r>
              <a:rPr sz="3200" spc="15">
                <a:solidFill>
                  <a:srgbClr val="3F3F3F"/>
                </a:solidFill>
                <a:latin typeface="SimHei"/>
                <a:cs typeface="SimHei"/>
              </a:rPr>
              <a:t>）动态性</a:t>
            </a:r>
            <a:endParaRPr sz="3200" spc="15">
              <a:solidFill>
                <a:srgbClr val="3F3F3F"/>
              </a:solidFill>
              <a:latin typeface="SimHei"/>
              <a:cs typeface="SimHei"/>
            </a:endParaRPr>
          </a:p>
          <a:p>
            <a:pPr marL="0" marR="0">
              <a:lnSpc>
                <a:spcPts val="3340"/>
              </a:lnSpc>
              <a:spcBef>
                <a:spcPts val="395"/>
              </a:spcBef>
              <a:spcAft>
                <a:spcPct val="0"/>
              </a:spcAft>
            </a:pPr>
            <a:r>
              <a:rPr sz="3200" spc="15">
                <a:solidFill>
                  <a:srgbClr val="3F3F3F"/>
                </a:solidFill>
                <a:latin typeface="SimHei"/>
                <a:cs typeface="SimHei"/>
              </a:rPr>
              <a:t>（</a:t>
            </a:r>
            <a:r>
              <a:rPr sz="3200">
                <a:solidFill>
                  <a:srgbClr val="3F3F3F"/>
                </a:solidFill>
                <a:latin typeface="RDLMUL+Arial-BoldMT"/>
                <a:cs typeface="RDLMUL+Arial-BoldMT"/>
              </a:rPr>
              <a:t>3</a:t>
            </a:r>
            <a:r>
              <a:rPr sz="3200" spc="15">
                <a:solidFill>
                  <a:srgbClr val="3F3F3F"/>
                </a:solidFill>
                <a:latin typeface="SimHei"/>
                <a:cs typeface="SimHei"/>
              </a:rPr>
              <a:t>）独立性</a:t>
            </a:r>
            <a:endParaRPr sz="3200" spc="15">
              <a:solidFill>
                <a:srgbClr val="3F3F3F"/>
              </a:solidFill>
              <a:latin typeface="SimHei"/>
              <a:cs typeface="SimHei"/>
            </a:endParaRPr>
          </a:p>
          <a:p>
            <a:pPr marL="0" marR="0">
              <a:lnSpc>
                <a:spcPts val="3340"/>
              </a:lnSpc>
              <a:spcBef>
                <a:spcPts val="395"/>
              </a:spcBef>
              <a:spcAft>
                <a:spcPct val="0"/>
              </a:spcAft>
            </a:pPr>
            <a:r>
              <a:rPr sz="3200" spc="15">
                <a:solidFill>
                  <a:srgbClr val="3F3F3F"/>
                </a:solidFill>
                <a:latin typeface="SimHei"/>
                <a:cs typeface="SimHei"/>
              </a:rPr>
              <a:t>（</a:t>
            </a:r>
            <a:r>
              <a:rPr sz="3200">
                <a:solidFill>
                  <a:srgbClr val="3F3F3F"/>
                </a:solidFill>
                <a:latin typeface="RDLMUL+Arial-BoldMT"/>
                <a:cs typeface="RDLMUL+Arial-BoldMT"/>
              </a:rPr>
              <a:t>4</a:t>
            </a:r>
            <a:r>
              <a:rPr sz="3200" spc="15">
                <a:solidFill>
                  <a:srgbClr val="3F3F3F"/>
                </a:solidFill>
                <a:latin typeface="SimHei"/>
                <a:cs typeface="SimHei"/>
              </a:rPr>
              <a:t>）交</a:t>
            </a:r>
            <a:r>
              <a:rPr lang="zh-CN" sz="3200" spc="15">
                <a:solidFill>
                  <a:srgbClr val="3F3F3F"/>
                </a:solidFill>
                <a:latin typeface="SimHei"/>
                <a:ea typeface="宋体" charset="0"/>
                <a:cs typeface="SimHei"/>
              </a:rPr>
              <a:t>互</a:t>
            </a:r>
            <a:r>
              <a:rPr sz="3200" spc="15">
                <a:solidFill>
                  <a:srgbClr val="3F3F3F"/>
                </a:solidFill>
                <a:latin typeface="SimHei"/>
                <a:cs typeface="SimHei"/>
              </a:rPr>
              <a:t>性</a:t>
            </a:r>
            <a:endParaRPr sz="3200" spc="15">
              <a:solidFill>
                <a:srgbClr val="3F3F3F"/>
              </a:solidFill>
              <a:latin typeface="SimHei"/>
              <a:cs typeface="SimHei"/>
            </a:endParaRPr>
          </a:p>
          <a:p>
            <a:pPr marL="0" marR="0">
              <a:lnSpc>
                <a:spcPts val="3340"/>
              </a:lnSpc>
              <a:spcBef>
                <a:spcPts val="395"/>
              </a:spcBef>
              <a:spcAft>
                <a:spcPct val="0"/>
              </a:spcAft>
            </a:pPr>
            <a:r>
              <a:rPr sz="3200" spc="15">
                <a:solidFill>
                  <a:srgbClr val="3F3F3F"/>
                </a:solidFill>
                <a:latin typeface="SimHei"/>
                <a:cs typeface="SimHei"/>
              </a:rPr>
              <a:t>（</a:t>
            </a:r>
            <a:r>
              <a:rPr sz="3200">
                <a:solidFill>
                  <a:srgbClr val="3F3F3F"/>
                </a:solidFill>
                <a:latin typeface="RDLMUL+Arial-BoldMT"/>
                <a:cs typeface="RDLMUL+Arial-BoldMT"/>
              </a:rPr>
              <a:t>5</a:t>
            </a:r>
            <a:r>
              <a:rPr sz="3200" spc="15">
                <a:solidFill>
                  <a:srgbClr val="3F3F3F"/>
                </a:solidFill>
                <a:latin typeface="SimHei"/>
                <a:cs typeface="SimHei"/>
              </a:rPr>
              <a:t>）异步性</a:t>
            </a:r>
            <a:endParaRPr sz="3200" spc="15">
              <a:solidFill>
                <a:srgbClr val="3F3F3F"/>
              </a:solidFill>
              <a:latin typeface="SimHei"/>
              <a:cs typeface="SimHei"/>
            </a:endParaRPr>
          </a:p>
          <a:p>
            <a:pPr marL="0" marR="0">
              <a:lnSpc>
                <a:spcPts val="3340"/>
              </a:lnSpc>
              <a:spcBef>
                <a:spcPts val="395"/>
              </a:spcBef>
              <a:spcAft>
                <a:spcPct val="0"/>
              </a:spcAft>
            </a:pPr>
            <a:r>
              <a:rPr sz="3200" spc="15">
                <a:solidFill>
                  <a:srgbClr val="3F3F3F"/>
                </a:solidFill>
                <a:latin typeface="SimHei"/>
                <a:cs typeface="SimHei"/>
              </a:rPr>
              <a:t>（</a:t>
            </a:r>
            <a:r>
              <a:rPr sz="3200">
                <a:solidFill>
                  <a:srgbClr val="3F3F3F"/>
                </a:solidFill>
                <a:latin typeface="RDLMUL+Arial-BoldMT"/>
                <a:cs typeface="RDLMUL+Arial-BoldMT"/>
              </a:rPr>
              <a:t>6</a:t>
            </a:r>
            <a:r>
              <a:rPr sz="3200" spc="15">
                <a:solidFill>
                  <a:srgbClr val="3F3F3F"/>
                </a:solidFill>
                <a:latin typeface="SimHei"/>
                <a:cs typeface="SimHei"/>
              </a:rPr>
              <a:t>）结构性</a:t>
            </a:r>
            <a:endParaRPr sz="3200" spc="15">
              <a:solidFill>
                <a:srgbClr val="3F3F3F"/>
              </a:solidFill>
              <a:latin typeface="SimHei"/>
              <a:cs typeface="SimHei"/>
            </a:endParaRPr>
          </a:p>
        </p:txBody>
      </p:sp>
      <p:sp>
        <p:nvSpPr>
          <p:cNvPr id="8" name="object 5"/>
          <p:cNvSpPr txBox="1"/>
          <p:nvPr/>
        </p:nvSpPr>
        <p:spPr>
          <a:xfrm>
            <a:off x="6114415" y="2597874"/>
            <a:ext cx="5163601" cy="1016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r>
              <a:rPr sz="3200" spc="15">
                <a:solidFill>
                  <a:srgbClr val="00B050"/>
                </a:solidFill>
                <a:latin typeface="SimHei"/>
                <a:cs typeface="SimHei"/>
              </a:rPr>
              <a:t>他们分别是什么含义呐？</a:t>
            </a:r>
            <a:endParaRPr sz="3200" spc="15">
              <a:solidFill>
                <a:srgbClr val="00B050"/>
              </a:solidFill>
              <a:latin typeface="SimHei"/>
              <a:cs typeface="SimHe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pic>
        <p:nvPicPr>
          <p:cNvPr id="3" name="图片 2"/>
          <p:cNvPicPr>
            <a:picLocks noChangeAspect="1"/>
          </p:cNvPicPr>
          <p:nvPr/>
        </p:nvPicPr>
        <p:blipFill>
          <a:blip r:embed="rId2"/>
          <a:stretch>
            <a:fillRect/>
          </a:stretch>
        </p:blipFill>
        <p:spPr>
          <a:xfrm>
            <a:off x="2326005" y="1387475"/>
            <a:ext cx="7002145" cy="466788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pic>
        <p:nvPicPr>
          <p:cNvPr id="2" name="图片 1"/>
          <p:cNvPicPr>
            <a:picLocks noChangeAspect="1"/>
          </p:cNvPicPr>
          <p:nvPr/>
        </p:nvPicPr>
        <p:blipFill>
          <a:blip r:embed="rId2"/>
          <a:stretch>
            <a:fillRect/>
          </a:stretch>
        </p:blipFill>
        <p:spPr>
          <a:xfrm>
            <a:off x="1843405" y="1621155"/>
            <a:ext cx="7218680" cy="4584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object 3"/>
          <p:cNvSpPr txBox="1"/>
          <p:nvPr/>
        </p:nvSpPr>
        <p:spPr>
          <a:xfrm>
            <a:off x="4692650" y="566350"/>
            <a:ext cx="3642995" cy="1397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sz="4400" spc="20">
                <a:solidFill>
                  <a:srgbClr val="3F3F3F"/>
                </a:solidFill>
                <a:latin typeface="SimHei"/>
                <a:cs typeface="SimHei"/>
              </a:rPr>
              <a:t>进程的特性</a:t>
            </a:r>
            <a:endParaRPr sz="4400" spc="20">
              <a:solidFill>
                <a:srgbClr val="3F3F3F"/>
              </a:solidFill>
              <a:latin typeface="SimHei"/>
              <a:cs typeface="SimHei"/>
            </a:endParaRPr>
          </a:p>
        </p:txBody>
      </p:sp>
      <p:sp>
        <p:nvSpPr>
          <p:cNvPr id="13" name="object 4"/>
          <p:cNvSpPr txBox="1"/>
          <p:nvPr/>
        </p:nvSpPr>
        <p:spPr>
          <a:xfrm>
            <a:off x="929639" y="1705064"/>
            <a:ext cx="11527728" cy="1042472"/>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r>
              <a:rPr sz="3200" spc="15">
                <a:solidFill>
                  <a:srgbClr val="3F3F3F"/>
                </a:solidFill>
                <a:latin typeface="SimHei"/>
                <a:cs typeface="SimHei"/>
              </a:rPr>
              <a:t>（</a:t>
            </a:r>
            <a:r>
              <a:rPr sz="3200">
                <a:solidFill>
                  <a:srgbClr val="3F3F3F"/>
                </a:solidFill>
                <a:latin typeface="WIDUUU+Arial-BoldMT"/>
                <a:cs typeface="WIDUUU+Arial-BoldMT"/>
              </a:rPr>
              <a:t>1</a:t>
            </a:r>
            <a:r>
              <a:rPr sz="3200" spc="15">
                <a:solidFill>
                  <a:srgbClr val="3F3F3F"/>
                </a:solidFill>
                <a:latin typeface="SimHei"/>
                <a:cs typeface="SimHei"/>
              </a:rPr>
              <a:t>）并发性：可以与其它进程在宏观上同时向前推进。</a:t>
            </a:r>
            <a:endParaRPr sz="3200" spc="15">
              <a:solidFill>
                <a:srgbClr val="3F3F3F"/>
              </a:solidFill>
              <a:latin typeface="SimHei"/>
              <a:cs typeface="SimHei"/>
            </a:endParaRPr>
          </a:p>
        </p:txBody>
      </p:sp>
      <p:sp>
        <p:nvSpPr>
          <p:cNvPr id="14" name="object 6"/>
          <p:cNvSpPr txBox="1"/>
          <p:nvPr/>
        </p:nvSpPr>
        <p:spPr>
          <a:xfrm>
            <a:off x="929640" y="1964055"/>
            <a:ext cx="9531985" cy="12325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endParaRPr sz="3200" spc="15">
              <a:solidFill>
                <a:srgbClr val="3F3F3F"/>
              </a:solidFill>
              <a:latin typeface="SimHei"/>
              <a:cs typeface="SimHei"/>
              <a:sym typeface="+mn-ea"/>
            </a:endParaRPr>
          </a:p>
          <a:p>
            <a:pPr marL="0" marR="0">
              <a:lnSpc>
                <a:spcPts val="3205"/>
              </a:lnSpc>
              <a:spcBef>
                <a:spcPct val="0"/>
              </a:spcBef>
              <a:spcAft>
                <a:spcPct val="0"/>
              </a:spcAft>
            </a:pPr>
            <a:r>
              <a:rPr lang="zh-CN" altLang="en-US" sz="3200" spc="15">
                <a:solidFill>
                  <a:srgbClr val="3F3F3F"/>
                </a:solidFill>
                <a:latin typeface="SimHei"/>
                <a:ea typeface="宋体" charset="0"/>
                <a:cs typeface="SimHei"/>
                <a:sym typeface="+mn-ea"/>
              </a:rPr>
              <a:t>（</a:t>
            </a:r>
            <a:r>
              <a:rPr lang="en-US" altLang="zh-CN" sz="3200" spc="15">
                <a:solidFill>
                  <a:srgbClr val="3F3F3F"/>
                </a:solidFill>
                <a:latin typeface="SimHei"/>
                <a:ea typeface="宋体" charset="0"/>
                <a:cs typeface="SimHei"/>
                <a:sym typeface="+mn-ea"/>
              </a:rPr>
              <a:t>2</a:t>
            </a:r>
            <a:r>
              <a:rPr lang="zh-CN" sz="3200" spc="15">
                <a:solidFill>
                  <a:srgbClr val="3F3F3F"/>
                </a:solidFill>
                <a:latin typeface="SimHei"/>
                <a:ea typeface="宋体" charset="0"/>
                <a:cs typeface="SimHei"/>
                <a:sym typeface="+mn-ea"/>
              </a:rPr>
              <a:t>）</a:t>
            </a:r>
            <a:r>
              <a:rPr sz="3200" spc="15">
                <a:solidFill>
                  <a:srgbClr val="3F3F3F"/>
                </a:solidFill>
                <a:latin typeface="SimHei"/>
                <a:cs typeface="SimHei"/>
                <a:sym typeface="+mn-ea"/>
              </a:rPr>
              <a:t>动态性：进程是执行中的程序。动态产生、    </a:t>
            </a:r>
            <a:r>
              <a:rPr lang="en-US" sz="3200" spc="15">
                <a:solidFill>
                  <a:srgbClr val="3F3F3F"/>
                </a:solidFill>
                <a:latin typeface="SimHei"/>
                <a:cs typeface="SimHei"/>
                <a:sym typeface="+mn-ea"/>
              </a:rPr>
              <a:t>			</a:t>
            </a:r>
            <a:r>
              <a:rPr sz="3200" spc="15">
                <a:solidFill>
                  <a:srgbClr val="3F3F3F"/>
                </a:solidFill>
                <a:latin typeface="SimHei"/>
                <a:cs typeface="SimHei"/>
                <a:sym typeface="+mn-ea"/>
              </a:rPr>
              <a:t>动态消亡、</a:t>
            </a:r>
            <a:r>
              <a:rPr sz="3200" spc="15">
                <a:solidFill>
                  <a:srgbClr val="3F3F3F"/>
                </a:solidFill>
                <a:latin typeface="SimHei"/>
                <a:cs typeface="SimHei"/>
              </a:rPr>
              <a:t>动态变化</a:t>
            </a:r>
            <a:endParaRPr sz="3200" spc="15">
              <a:solidFill>
                <a:srgbClr val="3F3F3F"/>
              </a:solidFill>
              <a:latin typeface="SimHei"/>
              <a:cs typeface="SimHei"/>
            </a:endParaRPr>
          </a:p>
        </p:txBody>
      </p:sp>
      <p:sp>
        <p:nvSpPr>
          <p:cNvPr id="15" name="object 7"/>
          <p:cNvSpPr txBox="1"/>
          <p:nvPr/>
        </p:nvSpPr>
        <p:spPr>
          <a:xfrm>
            <a:off x="929639" y="3230334"/>
            <a:ext cx="8240871" cy="1484630"/>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r>
              <a:rPr sz="3200" spc="15">
                <a:solidFill>
                  <a:srgbClr val="3F3F3F"/>
                </a:solidFill>
                <a:latin typeface="SimHei"/>
                <a:cs typeface="SimHei"/>
              </a:rPr>
              <a:t>（</a:t>
            </a:r>
            <a:r>
              <a:rPr sz="3200">
                <a:solidFill>
                  <a:srgbClr val="3F3F3F"/>
                </a:solidFill>
                <a:latin typeface="WIDUUU+Arial-BoldMT"/>
                <a:cs typeface="WIDUUU+Arial-BoldMT"/>
              </a:rPr>
              <a:t>3</a:t>
            </a:r>
            <a:r>
              <a:rPr sz="3200" spc="15">
                <a:solidFill>
                  <a:srgbClr val="3F3F3F"/>
                </a:solidFill>
                <a:latin typeface="SimHei"/>
                <a:cs typeface="SimHei"/>
              </a:rPr>
              <a:t>）独立性：进程是</a:t>
            </a:r>
            <a:r>
              <a:rPr lang="zh-CN" sz="3200" spc="15">
                <a:solidFill>
                  <a:srgbClr val="3F3F3F"/>
                </a:solidFill>
                <a:latin typeface="SimHei"/>
                <a:ea typeface="宋体" charset="0"/>
                <a:cs typeface="SimHei"/>
              </a:rPr>
              <a:t>系统资源分配</a:t>
            </a:r>
            <a:r>
              <a:rPr sz="3200" spc="15">
                <a:solidFill>
                  <a:srgbClr val="3F3F3F"/>
                </a:solidFill>
                <a:latin typeface="SimHei"/>
                <a:cs typeface="SimHei"/>
              </a:rPr>
              <a:t>基本单位</a:t>
            </a:r>
            <a:endParaRPr sz="3200" spc="15">
              <a:solidFill>
                <a:srgbClr val="3F3F3F"/>
              </a:solidFill>
              <a:latin typeface="SimHei"/>
              <a:cs typeface="SimHei"/>
            </a:endParaRPr>
          </a:p>
          <a:p>
            <a:pPr marL="0" marR="0">
              <a:lnSpc>
                <a:spcPts val="3340"/>
              </a:lnSpc>
              <a:spcBef>
                <a:spcPts val="780"/>
              </a:spcBef>
              <a:spcAft>
                <a:spcPct val="0"/>
              </a:spcAft>
            </a:pPr>
            <a:r>
              <a:rPr sz="3200" spc="15">
                <a:solidFill>
                  <a:srgbClr val="3F3F3F"/>
                </a:solidFill>
                <a:latin typeface="SimHei"/>
                <a:cs typeface="SimHei"/>
              </a:rPr>
              <a:t>（</a:t>
            </a:r>
            <a:r>
              <a:rPr sz="3200">
                <a:solidFill>
                  <a:srgbClr val="3F3F3F"/>
                </a:solidFill>
                <a:latin typeface="WIDUUU+Arial-BoldMT"/>
                <a:cs typeface="WIDUUU+Arial-BoldMT"/>
              </a:rPr>
              <a:t>4</a:t>
            </a:r>
            <a:r>
              <a:rPr sz="3200" spc="15">
                <a:solidFill>
                  <a:srgbClr val="3F3F3F"/>
                </a:solidFill>
                <a:latin typeface="SimHei"/>
                <a:cs typeface="SimHei"/>
              </a:rPr>
              <a:t>）交</a:t>
            </a:r>
            <a:r>
              <a:rPr lang="zh-CN" sz="3200" spc="15">
                <a:solidFill>
                  <a:srgbClr val="3F3F3F"/>
                </a:solidFill>
                <a:latin typeface="SimHei"/>
                <a:ea typeface="宋体" charset="0"/>
                <a:cs typeface="SimHei"/>
              </a:rPr>
              <a:t>互</a:t>
            </a:r>
            <a:r>
              <a:rPr sz="3200" spc="15">
                <a:solidFill>
                  <a:srgbClr val="3F3F3F"/>
                </a:solidFill>
                <a:latin typeface="SimHei"/>
                <a:cs typeface="SimHei"/>
              </a:rPr>
              <a:t>性：与其他进程交互。</a:t>
            </a:r>
            <a:endParaRPr sz="3200" spc="15">
              <a:solidFill>
                <a:srgbClr val="3F3F3F"/>
              </a:solidFill>
              <a:latin typeface="SimHei"/>
              <a:cs typeface="SimHei"/>
            </a:endParaRPr>
          </a:p>
          <a:p>
            <a:pPr marL="0" marR="0">
              <a:lnSpc>
                <a:spcPts val="3340"/>
              </a:lnSpc>
              <a:spcBef>
                <a:spcPts val="780"/>
              </a:spcBef>
              <a:spcAft>
                <a:spcPct val="0"/>
              </a:spcAft>
            </a:pPr>
            <a:r>
              <a:rPr sz="3200" spc="15">
                <a:solidFill>
                  <a:srgbClr val="3F3F3F"/>
                </a:solidFill>
                <a:latin typeface="SimHei"/>
                <a:cs typeface="SimHei"/>
              </a:rPr>
              <a:t>（</a:t>
            </a:r>
            <a:r>
              <a:rPr sz="3200">
                <a:solidFill>
                  <a:srgbClr val="3F3F3F"/>
                </a:solidFill>
                <a:latin typeface="WIDUUU+Arial-BoldMT"/>
                <a:cs typeface="WIDUUU+Arial-BoldMT"/>
              </a:rPr>
              <a:t>5</a:t>
            </a:r>
            <a:r>
              <a:rPr sz="3200" spc="15">
                <a:solidFill>
                  <a:srgbClr val="3F3F3F"/>
                </a:solidFill>
                <a:latin typeface="SimHei"/>
                <a:cs typeface="SimHei"/>
              </a:rPr>
              <a:t>）异步性：不统一推进</a:t>
            </a:r>
            <a:endParaRPr sz="3200" spc="15">
              <a:solidFill>
                <a:srgbClr val="3F3F3F"/>
              </a:solidFill>
              <a:latin typeface="SimHei"/>
              <a:cs typeface="SimHei"/>
            </a:endParaRPr>
          </a:p>
        </p:txBody>
      </p:sp>
      <p:sp>
        <p:nvSpPr>
          <p:cNvPr id="16" name="object 8"/>
          <p:cNvSpPr txBox="1"/>
          <p:nvPr/>
        </p:nvSpPr>
        <p:spPr>
          <a:xfrm>
            <a:off x="929639" y="4954994"/>
            <a:ext cx="9227439" cy="1042472"/>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r>
              <a:rPr sz="3200" spc="15">
                <a:solidFill>
                  <a:srgbClr val="3F3F3F"/>
                </a:solidFill>
                <a:latin typeface="SimHei"/>
                <a:cs typeface="SimHei"/>
              </a:rPr>
              <a:t>（</a:t>
            </a:r>
            <a:r>
              <a:rPr sz="3200">
                <a:solidFill>
                  <a:srgbClr val="3F3F3F"/>
                </a:solidFill>
                <a:latin typeface="WIDUUU+Arial-BoldMT"/>
                <a:cs typeface="WIDUUU+Arial-BoldMT"/>
              </a:rPr>
              <a:t>6</a:t>
            </a:r>
            <a:r>
              <a:rPr sz="3200" spc="15">
                <a:solidFill>
                  <a:srgbClr val="3F3F3F"/>
                </a:solidFill>
                <a:latin typeface="SimHei"/>
                <a:cs typeface="SimHei"/>
              </a:rPr>
              <a:t>）结构性：每个进程有一个控制块</a:t>
            </a:r>
            <a:r>
              <a:rPr sz="3200">
                <a:solidFill>
                  <a:srgbClr val="3F3F3F"/>
                </a:solidFill>
                <a:latin typeface="WIDUUU+Arial-BoldMT"/>
                <a:cs typeface="WIDUUU+Arial-BoldMT"/>
              </a:rPr>
              <a:t>PCB</a:t>
            </a:r>
            <a:r>
              <a:rPr sz="3200">
                <a:solidFill>
                  <a:srgbClr val="3F3F3F"/>
                </a:solidFill>
                <a:latin typeface="SimHei"/>
                <a:cs typeface="SimHei"/>
              </a:rPr>
              <a:t>。</a:t>
            </a:r>
            <a:endParaRPr sz="3200">
              <a:solidFill>
                <a:srgbClr val="3F3F3F"/>
              </a:solidFill>
              <a:latin typeface="SimHei"/>
              <a:cs typeface="SimHe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2" name="文本框 1"/>
          <p:cNvSpPr txBox="1"/>
          <p:nvPr/>
        </p:nvSpPr>
        <p:spPr>
          <a:xfrm>
            <a:off x="1636395" y="392430"/>
            <a:ext cx="7146925" cy="922020"/>
          </a:xfrm>
          <a:prstGeom prst="rect">
            <a:avLst/>
          </a:prstGeom>
          <a:noFill/>
        </p:spPr>
        <p:txBody>
          <a:bodyPr wrap="square" rtlCol="0">
            <a:spAutoFit/>
          </a:bodyPr>
          <a:p>
            <a:r>
              <a:rPr lang="zh-CN" altLang="en-US" sz="5400"/>
              <a:t>三个比较：</a:t>
            </a:r>
            <a:endParaRPr lang="zh-CN" altLang="en-US" sz="5400"/>
          </a:p>
        </p:txBody>
      </p:sp>
      <p:sp>
        <p:nvSpPr>
          <p:cNvPr id="3" name="文本框 2"/>
          <p:cNvSpPr txBox="1"/>
          <p:nvPr/>
        </p:nvSpPr>
        <p:spPr>
          <a:xfrm>
            <a:off x="2125980" y="2279650"/>
            <a:ext cx="7146290" cy="347662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4400"/>
              <a:t>1.进程与程序</a:t>
            </a:r>
            <a:endParaRPr lang="zh-CN" altLang="en-US" sz="4400"/>
          </a:p>
          <a:p>
            <a:endParaRPr lang="zh-CN" altLang="en-US" sz="4400"/>
          </a:p>
          <a:p>
            <a:r>
              <a:rPr lang="zh-CN" altLang="en-US" sz="4400"/>
              <a:t>2.进程与线程</a:t>
            </a:r>
            <a:endParaRPr lang="zh-CN" altLang="en-US" sz="4400"/>
          </a:p>
          <a:p>
            <a:endParaRPr lang="zh-CN" altLang="en-US" sz="4400"/>
          </a:p>
          <a:p>
            <a:r>
              <a:rPr lang="zh-CN" altLang="en-US" sz="4400"/>
              <a:t>3.并发与并行</a:t>
            </a:r>
            <a:endParaRPr lang="zh-CN" altLang="en-US"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3129915" y="457765"/>
            <a:ext cx="5327015"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en-US" sz="4400" spc="20">
                <a:solidFill>
                  <a:srgbClr val="3F3F3F"/>
                </a:solidFill>
                <a:latin typeface="SimHei"/>
                <a:cs typeface="SimHei"/>
              </a:rPr>
              <a:t>1.</a:t>
            </a:r>
            <a:r>
              <a:rPr sz="4400" spc="20">
                <a:solidFill>
                  <a:srgbClr val="3F3F3F"/>
                </a:solidFill>
                <a:latin typeface="SimHei"/>
                <a:cs typeface="SimHei"/>
              </a:rPr>
              <a:t>进程与程序</a:t>
            </a:r>
            <a:endParaRPr sz="4400" spc="20">
              <a:solidFill>
                <a:srgbClr val="3F3F3F"/>
              </a:solidFill>
              <a:latin typeface="SimHei"/>
              <a:cs typeface="SimHei"/>
            </a:endParaRPr>
          </a:p>
        </p:txBody>
      </p:sp>
      <p:sp>
        <p:nvSpPr>
          <p:cNvPr id="2" name="object 4"/>
          <p:cNvSpPr txBox="1"/>
          <p:nvPr/>
        </p:nvSpPr>
        <p:spPr>
          <a:xfrm>
            <a:off x="929639" y="1631404"/>
            <a:ext cx="8240871" cy="1042472"/>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r>
              <a:rPr sz="3200" spc="15">
                <a:solidFill>
                  <a:srgbClr val="3F3F3F"/>
                </a:solidFill>
                <a:latin typeface="SimHei"/>
                <a:cs typeface="SimHei"/>
              </a:rPr>
              <a:t>（</a:t>
            </a:r>
            <a:r>
              <a:rPr sz="3200">
                <a:solidFill>
                  <a:srgbClr val="3F3F3F"/>
                </a:solidFill>
                <a:latin typeface="LTBCKC+Arial-BoldMT"/>
                <a:cs typeface="LTBCKC+Arial-BoldMT"/>
              </a:rPr>
              <a:t>1</a:t>
            </a:r>
            <a:r>
              <a:rPr sz="3200" spc="15">
                <a:solidFill>
                  <a:srgbClr val="3F3F3F"/>
                </a:solidFill>
                <a:latin typeface="SimHei"/>
                <a:cs typeface="SimHei"/>
              </a:rPr>
              <a:t>）程序是静态的，而进程是动态的；</a:t>
            </a:r>
            <a:endParaRPr sz="3200" spc="15">
              <a:solidFill>
                <a:srgbClr val="3F3F3F"/>
              </a:solidFill>
              <a:latin typeface="SimHei"/>
              <a:cs typeface="SimHei"/>
            </a:endParaRPr>
          </a:p>
        </p:txBody>
      </p:sp>
      <p:sp>
        <p:nvSpPr>
          <p:cNvPr id="5" name="object 5"/>
          <p:cNvSpPr txBox="1"/>
          <p:nvPr/>
        </p:nvSpPr>
        <p:spPr>
          <a:xfrm>
            <a:off x="929639" y="3035389"/>
            <a:ext cx="12466831" cy="427990"/>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r>
              <a:rPr sz="3200" spc="15">
                <a:solidFill>
                  <a:srgbClr val="3F3F3F"/>
                </a:solidFill>
                <a:latin typeface="SimHei"/>
                <a:cs typeface="SimHei"/>
              </a:rPr>
              <a:t>（</a:t>
            </a:r>
            <a:r>
              <a:rPr sz="3200">
                <a:solidFill>
                  <a:srgbClr val="3F3F3F"/>
                </a:solidFill>
                <a:latin typeface="LTBCKC+Arial-BoldMT"/>
                <a:cs typeface="LTBCKC+Arial-BoldMT"/>
              </a:rPr>
              <a:t>2</a:t>
            </a:r>
            <a:r>
              <a:rPr sz="3200" spc="15">
                <a:solidFill>
                  <a:srgbClr val="3F3F3F"/>
                </a:solidFill>
                <a:latin typeface="SimHei"/>
                <a:cs typeface="SimHei"/>
              </a:rPr>
              <a:t>）程序可以</a:t>
            </a:r>
            <a:r>
              <a:rPr lang="zh-CN" sz="3200" spc="15">
                <a:solidFill>
                  <a:srgbClr val="3F3F3F"/>
                </a:solidFill>
                <a:latin typeface="SimHei"/>
                <a:ea typeface="宋体" charset="0"/>
                <a:cs typeface="SimHei"/>
              </a:rPr>
              <a:t>在</a:t>
            </a:r>
            <a:r>
              <a:rPr sz="3200" spc="15">
                <a:solidFill>
                  <a:srgbClr val="3F3F3F"/>
                </a:solidFill>
                <a:latin typeface="SimHei"/>
                <a:cs typeface="SimHei"/>
              </a:rPr>
              <a:t>存储介质上长期保存，进程，创建存在，撤</a:t>
            </a:r>
            <a:endParaRPr sz="3200" spc="15">
              <a:solidFill>
                <a:srgbClr val="3F3F3F"/>
              </a:solidFill>
              <a:latin typeface="SimHei"/>
              <a:cs typeface="SimHei"/>
            </a:endParaRPr>
          </a:p>
        </p:txBody>
      </p:sp>
      <p:sp>
        <p:nvSpPr>
          <p:cNvPr id="6" name="object 6"/>
          <p:cNvSpPr txBox="1"/>
          <p:nvPr/>
        </p:nvSpPr>
        <p:spPr>
          <a:xfrm>
            <a:off x="1957070" y="3376384"/>
            <a:ext cx="2241549" cy="1016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r>
              <a:rPr sz="3200" spc="15">
                <a:solidFill>
                  <a:srgbClr val="3F3F3F"/>
                </a:solidFill>
                <a:latin typeface="SimHei"/>
                <a:cs typeface="SimHei"/>
              </a:rPr>
              <a:t>销消亡；</a:t>
            </a:r>
            <a:endParaRPr sz="3200" spc="15">
              <a:solidFill>
                <a:srgbClr val="3F3F3F"/>
              </a:solidFill>
              <a:latin typeface="SimHei"/>
              <a:cs typeface="SimHei"/>
            </a:endParaRPr>
          </a:p>
        </p:txBody>
      </p:sp>
      <p:sp>
        <p:nvSpPr>
          <p:cNvPr id="7" name="object 7"/>
          <p:cNvSpPr txBox="1"/>
          <p:nvPr/>
        </p:nvSpPr>
        <p:spPr>
          <a:xfrm>
            <a:off x="929639" y="4312374"/>
            <a:ext cx="12466831" cy="1042472"/>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r>
              <a:rPr sz="3200" spc="15">
                <a:solidFill>
                  <a:srgbClr val="3F3F3F"/>
                </a:solidFill>
                <a:latin typeface="SimHei"/>
                <a:cs typeface="SimHei"/>
              </a:rPr>
              <a:t>（</a:t>
            </a:r>
            <a:r>
              <a:rPr sz="3200">
                <a:solidFill>
                  <a:srgbClr val="3F3F3F"/>
                </a:solidFill>
                <a:latin typeface="LTBCKC+Arial-BoldMT"/>
                <a:cs typeface="LTBCKC+Arial-BoldMT"/>
              </a:rPr>
              <a:t>3</a:t>
            </a:r>
            <a:r>
              <a:rPr sz="3200" spc="15">
                <a:solidFill>
                  <a:srgbClr val="3F3F3F"/>
                </a:solidFill>
                <a:latin typeface="SimHei"/>
                <a:cs typeface="SimHei"/>
              </a:rPr>
              <a:t>）一个程序可以对应多个进程，但一个进程只能对应一个</a:t>
            </a:r>
            <a:endParaRPr sz="3200" spc="15">
              <a:solidFill>
                <a:srgbClr val="3F3F3F"/>
              </a:solidFill>
              <a:latin typeface="SimHei"/>
              <a:cs typeface="SimHei"/>
            </a:endParaRPr>
          </a:p>
        </p:txBody>
      </p:sp>
      <p:sp>
        <p:nvSpPr>
          <p:cNvPr id="8" name="object 8"/>
          <p:cNvSpPr txBox="1"/>
          <p:nvPr/>
        </p:nvSpPr>
        <p:spPr>
          <a:xfrm>
            <a:off x="1844039" y="4653369"/>
            <a:ext cx="1424940" cy="101663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205"/>
              </a:lnSpc>
              <a:spcBef>
                <a:spcPct val="0"/>
              </a:spcBef>
              <a:spcAft>
                <a:spcPct val="0"/>
              </a:spcAft>
            </a:pPr>
            <a:r>
              <a:rPr sz="3200" spc="15">
                <a:solidFill>
                  <a:srgbClr val="3F3F3F"/>
                </a:solidFill>
                <a:latin typeface="SimHei"/>
                <a:cs typeface="SimHei"/>
              </a:rPr>
              <a:t>程序</a:t>
            </a:r>
            <a:endParaRPr sz="3200" spc="15">
              <a:solidFill>
                <a:srgbClr val="3F3F3F"/>
              </a:solidFill>
              <a:latin typeface="SimHei"/>
              <a:cs typeface="Sim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2566035" y="418465"/>
            <a:ext cx="6323330"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sz="4400" spc="20">
                <a:solidFill>
                  <a:srgbClr val="3F3F3F"/>
                </a:solidFill>
                <a:latin typeface="SimHei"/>
                <a:cs typeface="SimHei"/>
              </a:rPr>
              <a:t>程序</a:t>
            </a:r>
            <a:r>
              <a:rPr lang="zh-CN" sz="4400" spc="20">
                <a:solidFill>
                  <a:srgbClr val="3F3F3F"/>
                </a:solidFill>
                <a:latin typeface="SimHei"/>
                <a:ea typeface="宋体" charset="0"/>
                <a:cs typeface="SimHei"/>
              </a:rPr>
              <a:t>何时才能叫做进程？</a:t>
            </a:r>
            <a:endParaRPr lang="zh-CN" sz="4400" spc="20">
              <a:solidFill>
                <a:srgbClr val="3F3F3F"/>
              </a:solidFill>
              <a:latin typeface="SimHei"/>
              <a:ea typeface="宋体" charset="0"/>
              <a:cs typeface="SimHei"/>
            </a:endParaRPr>
          </a:p>
        </p:txBody>
      </p:sp>
      <p:sp>
        <p:nvSpPr>
          <p:cNvPr id="2" name="object 4"/>
          <p:cNvSpPr txBox="1"/>
          <p:nvPr/>
        </p:nvSpPr>
        <p:spPr>
          <a:xfrm>
            <a:off x="1244599" y="1381849"/>
            <a:ext cx="8240871" cy="5139690"/>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3340"/>
              </a:lnSpc>
              <a:spcBef>
                <a:spcPct val="0"/>
              </a:spcBef>
              <a:spcAft>
                <a:spcPct val="0"/>
              </a:spcAft>
            </a:pPr>
            <a:endParaRPr sz="3200" spc="15">
              <a:solidFill>
                <a:srgbClr val="3F3F3F"/>
              </a:solidFill>
              <a:latin typeface="SimHei"/>
              <a:cs typeface="SimHei"/>
            </a:endParaRPr>
          </a:p>
          <a:p>
            <a:pPr marL="0" marR="0">
              <a:lnSpc>
                <a:spcPts val="3340"/>
              </a:lnSpc>
              <a:spcBef>
                <a:spcPct val="0"/>
              </a:spcBef>
              <a:spcAft>
                <a:spcPct val="0"/>
              </a:spcAft>
            </a:pPr>
            <a:r>
              <a:rPr sz="3200" spc="15">
                <a:solidFill>
                  <a:srgbClr val="3F3F3F"/>
                </a:solidFill>
                <a:latin typeface="SimHei"/>
                <a:cs typeface="SimHei"/>
              </a:rPr>
              <a:t>（</a:t>
            </a:r>
            <a:r>
              <a:rPr sz="3200">
                <a:solidFill>
                  <a:srgbClr val="3F3F3F"/>
                </a:solidFill>
                <a:latin typeface="LTBCKC+Arial-BoldMT"/>
                <a:cs typeface="LTBCKC+Arial-BoldMT"/>
              </a:rPr>
              <a:t>1</a:t>
            </a:r>
            <a:r>
              <a:rPr sz="3200" spc="15">
                <a:solidFill>
                  <a:srgbClr val="3F3F3F"/>
                </a:solidFill>
                <a:latin typeface="SimHei"/>
                <a:cs typeface="SimHei"/>
              </a:rPr>
              <a:t>）</a:t>
            </a:r>
            <a:r>
              <a:rPr lang="zh-CN" sz="3200" spc="15">
                <a:solidFill>
                  <a:srgbClr val="3F3F3F"/>
                </a:solidFill>
                <a:latin typeface="SimHei"/>
                <a:ea typeface="宋体" charset="0"/>
                <a:cs typeface="SimHei"/>
              </a:rPr>
              <a:t>当内核将程序读入内存，并为他分配内存空间</a:t>
            </a:r>
            <a:endParaRPr lang="zh-CN" sz="3200" spc="15">
              <a:solidFill>
                <a:srgbClr val="3F3F3F"/>
              </a:solidFill>
              <a:latin typeface="SimHei"/>
              <a:ea typeface="宋体" charset="0"/>
              <a:cs typeface="SimHei"/>
            </a:endParaRPr>
          </a:p>
          <a:p>
            <a:pPr marL="0" marR="0">
              <a:lnSpc>
                <a:spcPts val="3340"/>
              </a:lnSpc>
              <a:spcBef>
                <a:spcPct val="0"/>
              </a:spcBef>
              <a:spcAft>
                <a:spcPct val="0"/>
              </a:spcAft>
            </a:pPr>
            <a:endParaRPr lang="zh-CN" sz="3200" spc="15">
              <a:solidFill>
                <a:srgbClr val="3F3F3F"/>
              </a:solidFill>
              <a:latin typeface="SimHei"/>
              <a:ea typeface="宋体" charset="0"/>
              <a:cs typeface="SimHei"/>
            </a:endParaRPr>
          </a:p>
          <a:p>
            <a:pPr marL="0" marR="0">
              <a:lnSpc>
                <a:spcPts val="3340"/>
              </a:lnSpc>
              <a:spcBef>
                <a:spcPct val="0"/>
              </a:spcBef>
              <a:spcAft>
                <a:spcPct val="0"/>
              </a:spcAft>
            </a:pPr>
            <a:endParaRPr lang="zh-CN" sz="3200" spc="15">
              <a:solidFill>
                <a:srgbClr val="3F3F3F"/>
              </a:solidFill>
              <a:latin typeface="SimHei"/>
              <a:ea typeface="宋体" charset="0"/>
              <a:cs typeface="SimHei"/>
            </a:endParaRPr>
          </a:p>
          <a:p>
            <a:pPr marL="0" marR="0">
              <a:lnSpc>
                <a:spcPts val="3340"/>
              </a:lnSpc>
              <a:spcBef>
                <a:spcPct val="0"/>
              </a:spcBef>
              <a:spcAft>
                <a:spcPct val="0"/>
              </a:spcAft>
            </a:pPr>
            <a:r>
              <a:rPr lang="zh-CN" sz="3200" spc="15">
                <a:solidFill>
                  <a:srgbClr val="3F3F3F"/>
                </a:solidFill>
                <a:latin typeface="SimHei"/>
                <a:ea typeface="宋体" charset="0"/>
                <a:cs typeface="SimHei"/>
              </a:rPr>
              <a:t>（</a:t>
            </a:r>
            <a:r>
              <a:rPr lang="en-US" altLang="zh-CN" sz="3200" spc="15">
                <a:solidFill>
                  <a:srgbClr val="3F3F3F"/>
                </a:solidFill>
                <a:latin typeface="SimHei"/>
                <a:ea typeface="宋体" charset="0"/>
                <a:cs typeface="SimHei"/>
              </a:rPr>
              <a:t>2</a:t>
            </a:r>
            <a:r>
              <a:rPr lang="zh-CN" altLang="en-US" sz="3200" spc="15">
                <a:solidFill>
                  <a:srgbClr val="3F3F3F"/>
                </a:solidFill>
                <a:latin typeface="SimHei"/>
                <a:ea typeface="宋体" charset="0"/>
                <a:cs typeface="SimHei"/>
              </a:rPr>
              <a:t>）分配</a:t>
            </a:r>
            <a:r>
              <a:rPr lang="en-US" altLang="zh-CN" sz="3200" spc="15">
                <a:solidFill>
                  <a:srgbClr val="3F3F3F"/>
                </a:solidFill>
                <a:latin typeface="SimHei"/>
                <a:ea typeface="宋体" charset="0"/>
                <a:cs typeface="SimHei"/>
              </a:rPr>
              <a:t>PID</a:t>
            </a:r>
            <a:r>
              <a:rPr lang="zh-CN" altLang="en-US" sz="3200" spc="15">
                <a:solidFill>
                  <a:srgbClr val="3F3F3F"/>
                </a:solidFill>
                <a:latin typeface="SimHei"/>
                <a:ea typeface="宋体" charset="0"/>
                <a:cs typeface="SimHei"/>
              </a:rPr>
              <a:t>和其他资源</a:t>
            </a:r>
            <a:endParaRPr lang="zh-CN" altLang="en-US" sz="3200" spc="15">
              <a:solidFill>
                <a:srgbClr val="3F3F3F"/>
              </a:solidFill>
              <a:latin typeface="SimHei"/>
              <a:ea typeface="宋体" charset="0"/>
              <a:cs typeface="SimHei"/>
            </a:endParaRPr>
          </a:p>
          <a:p>
            <a:pPr marL="0" marR="0">
              <a:lnSpc>
                <a:spcPts val="3340"/>
              </a:lnSpc>
              <a:spcBef>
                <a:spcPct val="0"/>
              </a:spcBef>
              <a:spcAft>
                <a:spcPct val="0"/>
              </a:spcAft>
            </a:pPr>
            <a:endParaRPr lang="zh-CN" altLang="en-US" sz="3200" spc="15">
              <a:solidFill>
                <a:srgbClr val="3F3F3F"/>
              </a:solidFill>
              <a:latin typeface="SimHei"/>
              <a:ea typeface="宋体" charset="0"/>
              <a:cs typeface="SimHei"/>
            </a:endParaRPr>
          </a:p>
          <a:p>
            <a:pPr marL="0" marR="0">
              <a:lnSpc>
                <a:spcPts val="3340"/>
              </a:lnSpc>
              <a:spcBef>
                <a:spcPct val="0"/>
              </a:spcBef>
              <a:spcAft>
                <a:spcPct val="0"/>
              </a:spcAft>
            </a:pPr>
            <a:endParaRPr lang="zh-CN" altLang="en-US" sz="3200" spc="15">
              <a:solidFill>
                <a:srgbClr val="3F3F3F"/>
              </a:solidFill>
              <a:latin typeface="SimHei"/>
              <a:ea typeface="宋体" charset="0"/>
              <a:cs typeface="SimHei"/>
            </a:endParaRPr>
          </a:p>
          <a:p>
            <a:pPr marL="0" marR="0">
              <a:lnSpc>
                <a:spcPts val="3340"/>
              </a:lnSpc>
              <a:spcBef>
                <a:spcPct val="0"/>
              </a:spcBef>
              <a:spcAft>
                <a:spcPct val="0"/>
              </a:spcAft>
            </a:pPr>
            <a:r>
              <a:rPr lang="zh-CN" altLang="en-US" sz="3200" spc="15">
                <a:solidFill>
                  <a:srgbClr val="3F3F3F"/>
                </a:solidFill>
                <a:latin typeface="SimHei"/>
                <a:ea typeface="宋体" charset="0"/>
                <a:cs typeface="SimHei"/>
              </a:rPr>
              <a:t>（</a:t>
            </a:r>
            <a:r>
              <a:rPr lang="en-US" altLang="zh-CN" sz="3200" spc="15">
                <a:solidFill>
                  <a:srgbClr val="3F3F3F"/>
                </a:solidFill>
                <a:latin typeface="SimHei"/>
                <a:ea typeface="宋体" charset="0"/>
                <a:cs typeface="SimHei"/>
              </a:rPr>
              <a:t>3</a:t>
            </a:r>
            <a:r>
              <a:rPr lang="zh-CN" altLang="en-US" sz="3200" spc="15">
                <a:solidFill>
                  <a:srgbClr val="3F3F3F"/>
                </a:solidFill>
                <a:latin typeface="SimHei"/>
                <a:ea typeface="宋体" charset="0"/>
                <a:cs typeface="SimHei"/>
              </a:rPr>
              <a:t>）内核为它保存</a:t>
            </a:r>
            <a:r>
              <a:rPr lang="en-US" altLang="zh-CN" sz="3200" spc="15">
                <a:solidFill>
                  <a:srgbClr val="3F3F3F"/>
                </a:solidFill>
                <a:latin typeface="SimHei"/>
                <a:ea typeface="宋体" charset="0"/>
                <a:cs typeface="SimHei"/>
              </a:rPr>
              <a:t>PID</a:t>
            </a:r>
            <a:r>
              <a:rPr lang="zh-CN" altLang="en-US" sz="3200" spc="15">
                <a:solidFill>
                  <a:srgbClr val="3F3F3F"/>
                </a:solidFill>
                <a:latin typeface="SimHei"/>
                <a:ea typeface="宋体" charset="0"/>
                <a:cs typeface="SimHei"/>
              </a:rPr>
              <a:t>和有关的状态信息，放到任务队列中等待执行 </a:t>
            </a:r>
            <a:endParaRPr lang="zh-CN" altLang="en-US" sz="3200" spc="15">
              <a:solidFill>
                <a:srgbClr val="3F3F3F"/>
              </a:solidFill>
              <a:latin typeface="SimHei"/>
              <a:ea typeface="宋体" charset="0"/>
              <a:cs typeface="SimHei"/>
            </a:endParaRPr>
          </a:p>
          <a:p>
            <a:pPr marL="0" marR="0">
              <a:lnSpc>
                <a:spcPts val="3340"/>
              </a:lnSpc>
              <a:spcBef>
                <a:spcPct val="0"/>
              </a:spcBef>
              <a:spcAft>
                <a:spcPct val="0"/>
              </a:spcAft>
            </a:pPr>
            <a:endParaRPr lang="zh-CN" altLang="en-US" sz="3200" spc="15">
              <a:solidFill>
                <a:srgbClr val="3F3F3F"/>
              </a:solidFill>
              <a:latin typeface="SimHei"/>
              <a:ea typeface="宋体" charset="0"/>
              <a:cs typeface="SimHei"/>
            </a:endParaRPr>
          </a:p>
          <a:p>
            <a:pPr marL="0" marR="0">
              <a:lnSpc>
                <a:spcPts val="3340"/>
              </a:lnSpc>
              <a:spcBef>
                <a:spcPct val="0"/>
              </a:spcBef>
              <a:spcAft>
                <a:spcPct val="0"/>
              </a:spcAft>
            </a:pPr>
            <a:endParaRPr lang="zh-CN" altLang="en-US" sz="3200" spc="15">
              <a:solidFill>
                <a:srgbClr val="3F3F3F"/>
              </a:solidFill>
              <a:latin typeface="SimHei"/>
              <a:ea typeface="宋体" charset="0"/>
              <a:cs typeface="Sim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hahaha"/>
          <p:cNvPicPr>
            <a:picLocks noChangeAspect="1"/>
          </p:cNvPicPr>
          <p:nvPr/>
        </p:nvPicPr>
        <p:blipFill>
          <a:blip r:embed="rId1"/>
          <a:stretch>
            <a:fillRect/>
          </a:stretch>
        </p:blipFill>
        <p:spPr>
          <a:xfrm>
            <a:off x="10471785" y="165735"/>
            <a:ext cx="1574165" cy="1574165"/>
          </a:xfrm>
          <a:prstGeom prst="rect">
            <a:avLst/>
          </a:prstGeom>
        </p:spPr>
      </p:pic>
      <p:sp>
        <p:nvSpPr>
          <p:cNvPr id="3" name="object 3"/>
          <p:cNvSpPr txBox="1"/>
          <p:nvPr/>
        </p:nvSpPr>
        <p:spPr>
          <a:xfrm>
            <a:off x="3129915" y="457765"/>
            <a:ext cx="5327015" cy="564515"/>
          </a:xfrm>
          <a:prstGeom prst="rect">
            <a:avLst/>
          </a:prstGeom>
        </p:spPr>
        <p:txBody>
          <a:bodyPr vert="horz" wrap="square" lIns="0" tIns="0" rIns="0" bIns="0" rtlCol="0">
            <a:sp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marL="0" marR="0">
              <a:lnSpc>
                <a:spcPts val="4405"/>
              </a:lnSpc>
              <a:spcBef>
                <a:spcPct val="0"/>
              </a:spcBef>
              <a:spcAft>
                <a:spcPct val="0"/>
              </a:spcAft>
            </a:pPr>
            <a:r>
              <a:rPr lang="en-US" sz="4400" spc="20">
                <a:solidFill>
                  <a:srgbClr val="3F3F3F"/>
                </a:solidFill>
                <a:latin typeface="SimHei"/>
                <a:cs typeface="SimHei"/>
              </a:rPr>
              <a:t>2.</a:t>
            </a:r>
            <a:r>
              <a:rPr sz="4400" spc="20">
                <a:solidFill>
                  <a:srgbClr val="3F3F3F"/>
                </a:solidFill>
                <a:latin typeface="SimHei"/>
                <a:cs typeface="SimHei"/>
              </a:rPr>
              <a:t>进程与</a:t>
            </a:r>
            <a:r>
              <a:rPr lang="zh-CN" sz="4400" spc="20">
                <a:solidFill>
                  <a:srgbClr val="3F3F3F"/>
                </a:solidFill>
                <a:latin typeface="SimHei"/>
                <a:ea typeface="宋体" charset="0"/>
                <a:cs typeface="SimHei"/>
              </a:rPr>
              <a:t>线程</a:t>
            </a:r>
            <a:endParaRPr lang="zh-CN" sz="4400" spc="20">
              <a:solidFill>
                <a:srgbClr val="3F3F3F"/>
              </a:solidFill>
              <a:latin typeface="SimHei"/>
              <a:ea typeface="宋体" charset="0"/>
              <a:cs typeface="SimHei"/>
            </a:endParaRPr>
          </a:p>
        </p:txBody>
      </p:sp>
      <p:sp>
        <p:nvSpPr>
          <p:cNvPr id="10" name="文本框 9"/>
          <p:cNvSpPr txBox="1"/>
          <p:nvPr/>
        </p:nvSpPr>
        <p:spPr>
          <a:xfrm>
            <a:off x="692785" y="1651635"/>
            <a:ext cx="9466580" cy="4399915"/>
          </a:xfrm>
          <a:prstGeom prst="rect">
            <a:avLst/>
          </a:prstGeom>
          <a:noFill/>
        </p:spPr>
        <p:txBody>
          <a:bodyPr wrap="square" rtlCol="0">
            <a:spAutoFit/>
          </a:bodyPr>
          <a:p>
            <a:r>
              <a:rPr lang="zh-CN" altLang="en-US" sz="2800"/>
              <a:t>地址空间和其它资源（如打开文件）：进程间相互独立，同一进程的各线程间共享。某进程内的线程对其它进程不可见。</a:t>
            </a:r>
            <a:endParaRPr lang="zh-CN" altLang="en-US" sz="2800"/>
          </a:p>
          <a:p>
            <a:endParaRPr lang="zh-CN" altLang="en-US" sz="2800"/>
          </a:p>
          <a:p>
            <a:r>
              <a:rPr lang="zh-CN" altLang="en-US" sz="2800"/>
              <a:t>通信：进程间通信IPC，线程间可以直接读写进程数据段（如全局变量）来进行通信——需要线程同步和互斥手段的辅助，以保证数据的一致性。</a:t>
            </a:r>
            <a:endParaRPr lang="zh-CN" altLang="en-US" sz="2800"/>
          </a:p>
          <a:p>
            <a:endParaRPr lang="zh-CN" altLang="en-US" sz="2800"/>
          </a:p>
          <a:p>
            <a:r>
              <a:rPr lang="zh-CN" altLang="en-US" sz="2800"/>
              <a:t>调度和切换：线程上下文切换比进程上下文切换要快得多。</a:t>
            </a:r>
            <a:endParaRPr lang="zh-CN" altLang="en-US" sz="2800"/>
          </a:p>
          <a:p>
            <a:endParaRPr lang="zh-CN" altLang="en-US" sz="2800"/>
          </a:p>
          <a:p>
            <a:r>
              <a:rPr lang="zh-CN" altLang="en-US" sz="2800"/>
              <a:t>在多线程OS中，进程不是一个可执行的实体。</a:t>
            </a:r>
            <a:endParaRPr lang="zh-CN" altLang="en-US" sz="2800"/>
          </a:p>
        </p:txBody>
      </p:sp>
    </p:spTree>
  </p:cSld>
  <p:clrMapOvr>
    <a:masterClrMapping/>
  </p:clrMapOvr>
</p:sld>
</file>

<file path=ppt/theme/theme1.xml><?xml version="1.0" encoding="utf-8"?>
<a:theme xmlns:a="http://schemas.openxmlformats.org/drawingml/2006/main" name="商务科技">
  <a:themeElements>
    <a:clrScheme name="">
      <a:dk1>
        <a:srgbClr val="000000"/>
      </a:dk1>
      <a:lt1>
        <a:srgbClr val="FFFFFF"/>
      </a:lt1>
      <a:dk2>
        <a:srgbClr val="000000"/>
      </a:dk2>
      <a:lt2>
        <a:srgbClr val="808080"/>
      </a:lt2>
      <a:accent1>
        <a:srgbClr val="5B8CC1"/>
      </a:accent1>
      <a:accent2>
        <a:srgbClr val="2A5682"/>
      </a:accent2>
      <a:accent3>
        <a:srgbClr val="FFFFFF"/>
      </a:accent3>
      <a:accent4>
        <a:srgbClr val="000000"/>
      </a:accent4>
      <a:accent5>
        <a:srgbClr val="B6C5DC"/>
      </a:accent5>
      <a:accent6>
        <a:srgbClr val="254C74"/>
      </a:accent6>
      <a:hlink>
        <a:srgbClr val="002850"/>
      </a:hlink>
      <a:folHlink>
        <a:srgbClr val="2A94FE"/>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5B8CC1"/>
        </a:accent1>
        <a:accent2>
          <a:srgbClr val="2A5682"/>
        </a:accent2>
        <a:accent3>
          <a:srgbClr val="FFFFFF"/>
        </a:accent3>
        <a:accent4>
          <a:srgbClr val="000000"/>
        </a:accent4>
        <a:accent5>
          <a:srgbClr val="B6C5DC"/>
        </a:accent5>
        <a:accent6>
          <a:srgbClr val="254C74"/>
        </a:accent6>
        <a:hlink>
          <a:srgbClr val="002850"/>
        </a:hlink>
        <a:folHlink>
          <a:srgbClr val="2A94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6762</Words>
  <Application>WPS 演示</Application>
  <PresentationFormat>宽屏</PresentationFormat>
  <Paragraphs>370</Paragraphs>
  <Slides>41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41</vt:i4>
      </vt:variant>
    </vt:vector>
  </HeadingPairs>
  <TitlesOfParts>
    <vt:vector size="61" baseType="lpstr">
      <vt:lpstr>Arial</vt:lpstr>
      <vt:lpstr>宋体</vt:lpstr>
      <vt:lpstr>Wingdings</vt:lpstr>
      <vt:lpstr>Arial</vt:lpstr>
      <vt:lpstr>SimHei</vt:lpstr>
      <vt:lpstr>HKFLSK+Arial-BoldMT</vt:lpstr>
      <vt:lpstr>IQBPCU+ArialMT</vt:lpstr>
      <vt:lpstr>宋体</vt:lpstr>
      <vt:lpstr>宋体</vt:lpstr>
      <vt:lpstr>RDLMUL+Arial-BoldMT</vt:lpstr>
      <vt:lpstr>WIDUUU+Arial-BoldMT</vt:lpstr>
      <vt:lpstr>LTBCKC+Arial-BoldMT</vt:lpstr>
      <vt:lpstr>NGAALL+Arial-BoldMT</vt:lpstr>
      <vt:lpstr>DejaVu Sans</vt:lpstr>
      <vt:lpstr>文泉驿微米黑</vt:lpstr>
      <vt:lpstr>微软雅黑</vt:lpstr>
      <vt:lpstr>Arial Unicode MS</vt:lpstr>
      <vt:lpstr>Calibri</vt:lpstr>
      <vt:lpstr>esint10</vt:lpstr>
      <vt:lpstr>商务科技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TXSRBSJ</dc:creator>
  <cp:lastModifiedBy>Shengxi-Liu</cp:lastModifiedBy>
  <cp:revision>162</cp:revision>
  <dcterms:created xsi:type="dcterms:W3CDTF">2018-08-02T08:51:26Z</dcterms:created>
  <dcterms:modified xsi:type="dcterms:W3CDTF">2018-08-02T08:51:26Z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