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3"/>
    <p:sldMasterId id="2147483661" r:id="rId4"/>
  </p:sldMasterIdLst>
  <p:notesMasterIdLst>
    <p:notesMasterId r:id="rId8"/>
  </p:notesMasterIdLst>
  <p:sldIdLst>
    <p:sldId id="256" r:id="rId5"/>
    <p:sldId id="257" r:id="rId6"/>
    <p:sldId id="258" r:id="rId7"/>
    <p:sldId id="259" r:id="rId9"/>
    <p:sldId id="278" r:id="rId10"/>
    <p:sldId id="295" r:id="rId11"/>
    <p:sldId id="299" r:id="rId12"/>
    <p:sldId id="296" r:id="rId13"/>
    <p:sldId id="303" r:id="rId14"/>
    <p:sldId id="358" r:id="rId15"/>
    <p:sldId id="357" r:id="rId16"/>
    <p:sldId id="298" r:id="rId17"/>
    <p:sldId id="300" r:id="rId18"/>
    <p:sldId id="301" r:id="rId19"/>
    <p:sldId id="304" r:id="rId20"/>
    <p:sldId id="305" r:id="rId21"/>
    <p:sldId id="326" r:id="rId22"/>
    <p:sldId id="265" r:id="rId23"/>
    <p:sldId id="327" r:id="rId24"/>
    <p:sldId id="285" r:id="rId25"/>
    <p:sldId id="328" r:id="rId26"/>
    <p:sldId id="330" r:id="rId27"/>
    <p:sldId id="349" r:id="rId28"/>
    <p:sldId id="350" r:id="rId29"/>
    <p:sldId id="360" r:id="rId30"/>
    <p:sldId id="363" r:id="rId31"/>
    <p:sldId id="362" r:id="rId32"/>
    <p:sldId id="269" r:id="rId33"/>
    <p:sldId id="331" r:id="rId34"/>
    <p:sldId id="336" r:id="rId35"/>
    <p:sldId id="329" r:id="rId36"/>
    <p:sldId id="337" r:id="rId37"/>
    <p:sldId id="338" r:id="rId38"/>
    <p:sldId id="339" r:id="rId39"/>
    <p:sldId id="340" r:id="rId40"/>
    <p:sldId id="343" r:id="rId41"/>
    <p:sldId id="344" r:id="rId42"/>
    <p:sldId id="345" r:id="rId43"/>
    <p:sldId id="277" r:id="rId44"/>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3"/>
    <p:restoredTop sz="84249" autoAdjust="0"/>
  </p:normalViewPr>
  <p:slideViewPr>
    <p:cSldViewPr snapToGrid="0" snapToObjects="1">
      <p:cViewPr varScale="1">
        <p:scale>
          <a:sx n="61" d="100"/>
          <a:sy n="61" d="100"/>
        </p:scale>
        <p:origin x="11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6D078-4252-417A-9D34-2925B0C67A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89025-392E-4C54-92FF-8710CFD618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s://zh.wikipedia.org/wiki/%E6%A0%B9%E7%9B%AE%E5%BD%95" TargetMode="External"/><Relationship Id="rId8" Type="http://schemas.openxmlformats.org/officeDocument/2006/relationships/hyperlink" Target="https://zh.wikipedia.org/wiki/Unix" TargetMode="External"/><Relationship Id="rId7" Type="http://schemas.openxmlformats.org/officeDocument/2006/relationships/hyperlink" Target="https://zh.wikipedia.org/w/index.php?title=%E5%90%AF%E5%8A%A8&amp;action=edit&amp;redlink=1" TargetMode="External"/><Relationship Id="rId6" Type="http://schemas.openxmlformats.org/officeDocument/2006/relationships/hyperlink" Target="https://zh.wikipedia.org/wiki/BIOS" TargetMode="External"/><Relationship Id="rId5" Type="http://schemas.openxmlformats.org/officeDocument/2006/relationships/hyperlink" Target="https://zh.wikipedia.org/wiki/File_Allocation_Table" TargetMode="External"/><Relationship Id="rId4" Type="http://schemas.openxmlformats.org/officeDocument/2006/relationships/hyperlink" Target="https://zh.wikipedia.org/wiki/%E6%96%87%E4%BB%B6%E7%B3%BB%E7%BB%9F" TargetMode="External"/><Relationship Id="rId3" Type="http://schemas.openxmlformats.org/officeDocument/2006/relationships/hyperlink" Target="https://zh.wikipedia.org/wiki/%E7%A3%81%E7%A2%9F" TargetMode="External"/><Relationship Id="rId2" Type="http://schemas.openxmlformats.org/officeDocument/2006/relationships/notesMaster" Target="../notesMasters/notesMaster1.xml"/><Relationship Id="rId10" Type="http://schemas.openxmlformats.org/officeDocument/2006/relationships/hyperlink" Target="https://zh.wikipedia.org/wiki/Linux%E5%8F%91%E8%A1%8C%E7%89%88" TargetMode="Externa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ekxiu.com/"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mn-lt"/>
                <a:ea typeface="+mn-ea"/>
                <a:cs typeface="+mn-cs"/>
              </a:rPr>
              <a:t>磁盘分区</a:t>
            </a:r>
            <a:r>
              <a:rPr lang="zh-CN" altLang="en-US" sz="1200" kern="1200" dirty="0" smtClean="0">
                <a:solidFill>
                  <a:schemeClr val="tx1"/>
                </a:solidFill>
                <a:effectLst/>
                <a:latin typeface="+mn-lt"/>
                <a:ea typeface="+mn-ea"/>
                <a:cs typeface="+mn-cs"/>
              </a:rPr>
              <a:t>是使用分区编辑器（</a:t>
            </a:r>
            <a:r>
              <a:rPr lang="en-US" altLang="zh-CN" sz="1200" kern="1200" dirty="0" smtClean="0">
                <a:solidFill>
                  <a:schemeClr val="tx1"/>
                </a:solidFill>
                <a:effectLst/>
                <a:latin typeface="+mn-lt"/>
                <a:ea typeface="+mn-ea"/>
                <a:cs typeface="+mn-cs"/>
              </a:rPr>
              <a:t>partition editor</a:t>
            </a:r>
            <a:r>
              <a:rPr lang="zh-CN" altLang="en-US" sz="1200" kern="1200" dirty="0" smtClean="0">
                <a:solidFill>
                  <a:schemeClr val="tx1"/>
                </a:solidFill>
                <a:effectLst/>
                <a:latin typeface="+mn-lt"/>
                <a:ea typeface="+mn-ea"/>
                <a:cs typeface="+mn-cs"/>
              </a:rPr>
              <a:t>）在</a:t>
            </a:r>
            <a:r>
              <a:rPr lang="zh-CN" altLang="en-US" sz="1200" u="none" strike="noStrike" kern="1200" dirty="0" smtClean="0">
                <a:solidFill>
                  <a:schemeClr val="tx1"/>
                </a:solidFill>
                <a:effectLst/>
                <a:latin typeface="+mn-lt"/>
                <a:ea typeface="+mn-ea"/>
                <a:cs typeface="+mn-cs"/>
                <a:hlinkClick r:id="rId3" tooltip="磁盘"/>
              </a:rPr>
              <a:t>磁盘</a:t>
            </a:r>
            <a:r>
              <a:rPr lang="zh-CN" altLang="en-US" sz="1200" kern="1200" dirty="0" smtClean="0">
                <a:solidFill>
                  <a:schemeClr val="tx1"/>
                </a:solidFill>
                <a:effectLst/>
                <a:latin typeface="+mn-lt"/>
                <a:ea typeface="+mn-ea"/>
                <a:cs typeface="+mn-cs"/>
              </a:rPr>
              <a:t>上划分几个逻辑部分，碟片一旦划分成数个分区（</a:t>
            </a:r>
            <a:r>
              <a:rPr lang="en-US" altLang="zh-CN" sz="1200" kern="1200" dirty="0" smtClean="0">
                <a:solidFill>
                  <a:schemeClr val="tx1"/>
                </a:solidFill>
                <a:effectLst/>
                <a:latin typeface="+mn-lt"/>
                <a:ea typeface="+mn-ea"/>
                <a:cs typeface="+mn-cs"/>
              </a:rPr>
              <a:t>Partition</a:t>
            </a:r>
            <a:r>
              <a:rPr lang="zh-CN" altLang="en-US" sz="1200" kern="1200" dirty="0" smtClean="0">
                <a:solidFill>
                  <a:schemeClr val="tx1"/>
                </a:solidFill>
                <a:effectLst/>
                <a:latin typeface="+mn-lt"/>
                <a:ea typeface="+mn-ea"/>
                <a:cs typeface="+mn-cs"/>
              </a:rPr>
              <a:t>），不同类的目录与文件可以存储进不同的分区。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分区允许在一个磁盘上有多个</a:t>
            </a:r>
            <a:r>
              <a:rPr lang="zh-CN" altLang="en-US" sz="1200" u="none" strike="noStrike" kern="1200" dirty="0" smtClean="0">
                <a:solidFill>
                  <a:schemeClr val="tx1"/>
                </a:solidFill>
                <a:effectLst/>
                <a:latin typeface="+mn-lt"/>
                <a:ea typeface="+mn-ea"/>
                <a:cs typeface="+mn-cs"/>
                <a:hlinkClick r:id="rId4" tooltip="文件系统"/>
              </a:rPr>
              <a:t>文件系统</a:t>
            </a:r>
            <a:r>
              <a:rPr lang="zh-CN" altLang="en-US" sz="1200" kern="1200" dirty="0" smtClean="0">
                <a:solidFill>
                  <a:schemeClr val="tx1"/>
                </a:solidFill>
                <a:effectLst/>
                <a:latin typeface="+mn-lt"/>
                <a:ea typeface="+mn-ea"/>
                <a:cs typeface="+mn-cs"/>
              </a:rPr>
              <a:t>。好处：</a:t>
            </a: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有利于管理，系统一般单独放一个区，这样由于系统区只放系统，其他区不会受到系统盘出现磁盘碎片的性能影响。</a:t>
            </a: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碍于技术限制（例如旧版的微软</a:t>
            </a:r>
            <a:r>
              <a:rPr lang="en-US" altLang="zh-CN" sz="1200" u="none" strike="noStrike" kern="1200" dirty="0" smtClean="0">
                <a:solidFill>
                  <a:schemeClr val="tx1"/>
                </a:solidFill>
                <a:effectLst/>
                <a:latin typeface="+mn-lt"/>
                <a:ea typeface="+mn-ea"/>
                <a:cs typeface="+mn-cs"/>
                <a:hlinkClick r:id="rId5" tooltip="File Allocation Table"/>
              </a:rPr>
              <a:t>FAT</a:t>
            </a:r>
            <a:r>
              <a:rPr lang="zh-CN" altLang="en-US" sz="1200" kern="1200" dirty="0" smtClean="0">
                <a:solidFill>
                  <a:schemeClr val="tx1"/>
                </a:solidFill>
                <a:effectLst/>
                <a:latin typeface="+mn-lt"/>
                <a:ea typeface="+mn-ea"/>
                <a:cs typeface="+mn-cs"/>
              </a:rPr>
              <a:t>文件系统不能访问超过一定的磁盘空间；旧的</a:t>
            </a:r>
            <a:r>
              <a:rPr lang="en-US" altLang="zh-CN" sz="1200" u="none" strike="noStrike" kern="1200" dirty="0" smtClean="0">
                <a:solidFill>
                  <a:schemeClr val="tx1"/>
                </a:solidFill>
                <a:effectLst/>
                <a:latin typeface="+mn-lt"/>
                <a:ea typeface="+mn-ea"/>
                <a:cs typeface="+mn-cs"/>
                <a:hlinkClick r:id="rId6" tooltip="BIOS"/>
              </a:rPr>
              <a:t>PC BIOS</a:t>
            </a:r>
            <a:r>
              <a:rPr lang="zh-CN" altLang="en-US" sz="1200" kern="1200" dirty="0" smtClean="0">
                <a:solidFill>
                  <a:schemeClr val="tx1"/>
                </a:solidFill>
                <a:effectLst/>
                <a:latin typeface="+mn-lt"/>
                <a:ea typeface="+mn-ea"/>
                <a:cs typeface="+mn-cs"/>
              </a:rPr>
              <a:t>不允许从超过硬盘</a:t>
            </a:r>
            <a:r>
              <a:rPr lang="en-US" altLang="zh-CN" sz="1200" kern="1200" dirty="0" smtClean="0">
                <a:solidFill>
                  <a:schemeClr val="tx1"/>
                </a:solidFill>
                <a:effectLst/>
                <a:latin typeface="+mn-lt"/>
                <a:ea typeface="+mn-ea"/>
                <a:cs typeface="+mn-cs"/>
              </a:rPr>
              <a:t>1024</a:t>
            </a:r>
            <a:r>
              <a:rPr lang="zh-CN" altLang="en-US" sz="1200" kern="1200" dirty="0" smtClean="0">
                <a:solidFill>
                  <a:schemeClr val="tx1"/>
                </a:solidFill>
                <a:effectLst/>
                <a:latin typeface="+mn-lt"/>
                <a:ea typeface="+mn-ea"/>
                <a:cs typeface="+mn-cs"/>
              </a:rPr>
              <a:t>个柱面的位置</a:t>
            </a:r>
            <a:r>
              <a:rPr lang="zh-CN" altLang="en-US" sz="1200" u="none" strike="noStrike" kern="1200" dirty="0" smtClean="0">
                <a:solidFill>
                  <a:schemeClr val="tx1"/>
                </a:solidFill>
                <a:effectLst/>
                <a:latin typeface="+mn-lt"/>
                <a:ea typeface="+mn-ea"/>
                <a:cs typeface="+mn-cs"/>
                <a:hlinkClick r:id="rId7" tooltip="启动（页面不存在）"/>
              </a:rPr>
              <a:t>启动</a:t>
            </a:r>
            <a:r>
              <a:rPr lang="zh-CN" altLang="en-US" sz="1200" kern="1200" dirty="0" smtClean="0">
                <a:solidFill>
                  <a:schemeClr val="tx1"/>
                </a:solidFill>
                <a:effectLst/>
                <a:latin typeface="+mn-lt"/>
                <a:ea typeface="+mn-ea"/>
                <a:cs typeface="+mn-cs"/>
              </a:rPr>
              <a:t>操作系统）</a:t>
            </a: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如果一个分区出现逻辑损坏，仅损坏的分区而不是整个硬盘受影响。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避免过大的日志或者其他文件占满导致整个计算机故障，将它们放在独立的分区，这样可能只有那一个分区出现空间耗尽。</a:t>
            </a: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在运行</a:t>
            </a:r>
            <a:r>
              <a:rPr lang="en-US" altLang="zh-CN" sz="1200" u="none" strike="noStrike" kern="1200" dirty="0" smtClean="0">
                <a:solidFill>
                  <a:schemeClr val="tx1"/>
                </a:solidFill>
                <a:effectLst/>
                <a:latin typeface="+mn-lt"/>
                <a:ea typeface="+mn-ea"/>
                <a:cs typeface="+mn-cs"/>
                <a:hlinkClick r:id="rId8" tooltip="Unix"/>
              </a:rPr>
              <a:t>Unix</a:t>
            </a:r>
            <a:r>
              <a:rPr lang="zh-CN" altLang="en-US" sz="1200" kern="1200" dirty="0" smtClean="0">
                <a:solidFill>
                  <a:schemeClr val="tx1"/>
                </a:solidFill>
                <a:effectLst/>
                <a:latin typeface="+mn-lt"/>
                <a:ea typeface="+mn-ea"/>
                <a:cs typeface="+mn-cs"/>
              </a:rPr>
              <a:t>的多用户系统上，有可能需要防止用户的硬连结攻击。为了达到这个目的，</a:t>
            </a:r>
            <a:r>
              <a:rPr lang="en-US" altLang="zh-CN" sz="1200" kern="1200" dirty="0" smtClean="0">
                <a:solidFill>
                  <a:schemeClr val="tx1"/>
                </a:solidFill>
                <a:effectLst/>
                <a:latin typeface="+mn-lt"/>
                <a:ea typeface="+mn-ea"/>
                <a:cs typeface="+mn-cs"/>
              </a:rPr>
              <a:t>/home</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tmp</a:t>
            </a:r>
            <a:r>
              <a:rPr lang="zh-CN" altLang="en-US" sz="1200" kern="1200" dirty="0" smtClean="0">
                <a:solidFill>
                  <a:schemeClr val="tx1"/>
                </a:solidFill>
                <a:effectLst/>
                <a:latin typeface="+mn-lt"/>
                <a:ea typeface="+mn-ea"/>
                <a:cs typeface="+mn-cs"/>
              </a:rPr>
              <a:t>路径必须与如</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var</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etc</a:t>
            </a:r>
            <a:r>
              <a:rPr lang="zh-CN" altLang="en-US" sz="1200" kern="1200" dirty="0" smtClean="0">
                <a:solidFill>
                  <a:schemeClr val="tx1"/>
                </a:solidFill>
                <a:effectLst/>
                <a:latin typeface="+mn-lt"/>
                <a:ea typeface="+mn-ea"/>
                <a:cs typeface="+mn-cs"/>
              </a:rPr>
              <a:t>下的系统文件分开。</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典型的桌面系统使用另外一种约定；“</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zh-CN" altLang="en-US" sz="1200" u="none" strike="noStrike" kern="1200" dirty="0" smtClean="0">
                <a:solidFill>
                  <a:schemeClr val="tx1"/>
                </a:solidFill>
                <a:effectLst/>
                <a:latin typeface="+mn-lt"/>
                <a:ea typeface="+mn-ea"/>
                <a:cs typeface="+mn-cs"/>
                <a:hlinkClick r:id="rId9" tooltip="根目录"/>
              </a:rPr>
              <a:t>根目录</a:t>
            </a:r>
            <a:r>
              <a:rPr lang="zh-CN" altLang="en-US" sz="1200" kern="1200" dirty="0" smtClean="0">
                <a:solidFill>
                  <a:schemeClr val="tx1"/>
                </a:solidFill>
                <a:effectLst/>
                <a:latin typeface="+mn-lt"/>
                <a:ea typeface="+mn-ea"/>
                <a:cs typeface="+mn-cs"/>
              </a:rPr>
              <a:t>）分区包含整个文件系统和独立的交换分区。 </a:t>
            </a:r>
            <a:r>
              <a:rPr lang="en-US" altLang="zh-CN" sz="1200" kern="1200" dirty="0" smtClean="0">
                <a:solidFill>
                  <a:schemeClr val="tx1"/>
                </a:solidFill>
                <a:effectLst/>
                <a:latin typeface="+mn-lt"/>
                <a:ea typeface="+mn-ea"/>
                <a:cs typeface="+mn-cs"/>
              </a:rPr>
              <a:t>/home </a:t>
            </a:r>
            <a:r>
              <a:rPr lang="zh-CN" altLang="en-US" sz="1200" kern="1200" dirty="0" smtClean="0">
                <a:solidFill>
                  <a:schemeClr val="tx1"/>
                </a:solidFill>
                <a:effectLst/>
                <a:latin typeface="+mn-lt"/>
                <a:ea typeface="+mn-ea"/>
                <a:cs typeface="+mn-cs"/>
              </a:rPr>
              <a:t>分区对于桌面应用来说是一个有用的分区，因为它允许在不破坏数据的前提下干净地重新安装（或者另外一个</a:t>
            </a:r>
            <a:r>
              <a:rPr lang="en-US" altLang="zh-CN" sz="1200" u="none" strike="noStrike" kern="1200" dirty="0" smtClean="0">
                <a:solidFill>
                  <a:schemeClr val="tx1"/>
                </a:solidFill>
                <a:effectLst/>
                <a:latin typeface="+mn-lt"/>
                <a:ea typeface="+mn-ea"/>
                <a:cs typeface="+mn-cs"/>
                <a:hlinkClick r:id="rId10" tooltip="Linux发行版"/>
              </a:rPr>
              <a:t>Linux</a:t>
            </a:r>
            <a:r>
              <a:rPr lang="zh-CN" altLang="en-US" sz="1200" u="none" strike="noStrike" kern="1200" dirty="0" smtClean="0">
                <a:solidFill>
                  <a:schemeClr val="tx1"/>
                </a:solidFill>
                <a:effectLst/>
                <a:latin typeface="+mn-lt"/>
                <a:ea typeface="+mn-ea"/>
                <a:cs typeface="+mn-cs"/>
                <a:hlinkClick r:id="rId10" tooltip="Linux发行版"/>
              </a:rPr>
              <a:t>发行版</a:t>
            </a:r>
            <a:r>
              <a:rPr lang="zh-CN" altLang="en-US" sz="1200" kern="1200" dirty="0" smtClean="0">
                <a:solidFill>
                  <a:schemeClr val="tx1"/>
                </a:solidFill>
                <a:effectLst/>
                <a:latin typeface="+mn-lt"/>
                <a:ea typeface="+mn-ea"/>
                <a:cs typeface="+mn-cs"/>
              </a:rPr>
              <a:t>的更新安装）。</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相比传统</a:t>
            </a:r>
            <a:r>
              <a:rPr lang="en-US" altLang="zh-CN" sz="1200" b="0" i="0" kern="1200" dirty="0" smtClean="0">
                <a:solidFill>
                  <a:schemeClr val="tx1"/>
                </a:solidFill>
                <a:effectLst/>
                <a:latin typeface="+mn-lt"/>
                <a:ea typeface="+mn-ea"/>
                <a:cs typeface="+mn-cs"/>
              </a:rPr>
              <a:t>BIOS</a:t>
            </a:r>
            <a:r>
              <a:rPr lang="zh-CN" altLang="en-US" sz="1200" b="0" i="0" kern="1200" dirty="0" smtClean="0">
                <a:solidFill>
                  <a:schemeClr val="tx1"/>
                </a:solidFill>
                <a:effectLst/>
                <a:latin typeface="+mn-lt"/>
                <a:ea typeface="+mn-ea"/>
                <a:cs typeface="+mn-cs"/>
              </a:rPr>
              <a:t>，还提供了文件系统的支持，它能够直接读取</a:t>
            </a:r>
            <a:r>
              <a:rPr lang="en-US" altLang="zh-CN" sz="1200" b="0" i="0" kern="1200" dirty="0" smtClean="0">
                <a:solidFill>
                  <a:schemeClr val="tx1"/>
                </a:solidFill>
                <a:effectLst/>
                <a:latin typeface="+mn-lt"/>
                <a:ea typeface="+mn-ea"/>
                <a:cs typeface="+mn-cs"/>
              </a:rPr>
              <a:t>FAT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FAT32</a:t>
            </a:r>
            <a:r>
              <a:rPr lang="zh-CN" altLang="en-US" sz="1200" b="0" i="0" kern="1200" dirty="0" smtClean="0">
                <a:solidFill>
                  <a:schemeClr val="tx1"/>
                </a:solidFill>
                <a:effectLst/>
                <a:latin typeface="+mn-lt"/>
                <a:ea typeface="+mn-ea"/>
                <a:cs typeface="+mn-cs"/>
              </a:rPr>
              <a:t>分区中的文件。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还有一个重要特性就是在</a:t>
            </a:r>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下运行应用程序，这类程序文件通常以</a:t>
            </a:r>
            <a:r>
              <a:rPr lang="en-US" altLang="zh-CN" sz="1200" b="0" i="0" kern="1200" dirty="0" err="1" smtClean="0">
                <a:solidFill>
                  <a:schemeClr val="tx1"/>
                </a:solidFill>
                <a:effectLst/>
                <a:latin typeface="+mn-lt"/>
                <a:ea typeface="+mn-ea"/>
                <a:cs typeface="+mn-cs"/>
              </a:rPr>
              <a:t>efi</a:t>
            </a:r>
            <a:r>
              <a:rPr lang="zh-CN" altLang="en-US" sz="1200" b="0" i="0" kern="1200" dirty="0" smtClean="0">
                <a:solidFill>
                  <a:schemeClr val="tx1"/>
                </a:solidFill>
                <a:effectLst/>
                <a:latin typeface="+mn-lt"/>
                <a:ea typeface="+mn-ea"/>
                <a:cs typeface="+mn-cs"/>
              </a:rPr>
              <a:t>结尾。利用</a:t>
            </a:r>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可以直接识别 </a:t>
            </a:r>
            <a:r>
              <a:rPr lang="en-US" altLang="zh-CN" sz="1200" b="0" i="0" kern="1200" dirty="0" smtClean="0">
                <a:solidFill>
                  <a:schemeClr val="tx1"/>
                </a:solidFill>
                <a:effectLst/>
                <a:latin typeface="+mn-lt"/>
                <a:ea typeface="+mn-ea"/>
                <a:cs typeface="+mn-cs"/>
              </a:rPr>
              <a:t>FAT</a:t>
            </a:r>
            <a:r>
              <a:rPr lang="zh-CN" altLang="en-US" sz="1200" b="0" i="0" kern="1200" dirty="0" smtClean="0">
                <a:solidFill>
                  <a:schemeClr val="tx1"/>
                </a:solidFill>
                <a:effectLst/>
                <a:latin typeface="+mn-lt"/>
                <a:ea typeface="+mn-ea"/>
                <a:cs typeface="+mn-cs"/>
              </a:rPr>
              <a:t>分区中的文件，又有可直接在其中运行应用程序。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的模块化设计，它在逻辑上分为硬件控制与</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（操作系统）软件管 理两部分，硬件控制为所有</a:t>
            </a:r>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版本所共有，而</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软件管理其实是一个可编程的开放接口。借助这个接口，主板厂商可以实现各种丰富的功能。比如我们熟悉 的各种备份及诊断功能可通过</a:t>
            </a:r>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加以实现，主板或固件厂商可以将它们作为自身产品的一大卖点。</a:t>
            </a:r>
            <a:r>
              <a:rPr lang="en-US" altLang="zh-CN" sz="1200" b="0" i="0" kern="1200" dirty="0" smtClean="0">
                <a:solidFill>
                  <a:schemeClr val="tx1"/>
                </a:solidFill>
                <a:effectLst/>
                <a:latin typeface="+mn-lt"/>
                <a:ea typeface="+mn-ea"/>
                <a:cs typeface="+mn-cs"/>
              </a:rPr>
              <a:t>UEFI</a:t>
            </a:r>
            <a:r>
              <a:rPr lang="zh-CN" altLang="en-US" sz="1200" b="0" i="0" kern="1200" dirty="0" smtClean="0">
                <a:solidFill>
                  <a:schemeClr val="tx1"/>
                </a:solidFill>
                <a:effectLst/>
                <a:latin typeface="+mn-lt"/>
                <a:ea typeface="+mn-ea"/>
                <a:cs typeface="+mn-cs"/>
              </a:rPr>
              <a:t>也提供了强大的联网功能，其他用户可以对你的主 机进行可靠的远程故障诊断，而这一切并不需要进入操作系统。</a:t>
            </a:r>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采用</a:t>
            </a:r>
            <a:r>
              <a:rPr lang="en-US" altLang="zh-CN" dirty="0" smtClean="0"/>
              <a:t>UEFI+GPT</a:t>
            </a:r>
            <a:r>
              <a:rPr lang="zh-CN" altLang="en-US" dirty="0" smtClean="0"/>
              <a:t>分区和</a:t>
            </a:r>
            <a:r>
              <a:rPr lang="en-US" altLang="zh-CN" dirty="0" smtClean="0"/>
              <a:t>BLOS+MBR</a:t>
            </a:r>
            <a:r>
              <a:rPr lang="zh-CN" altLang="en-US" dirty="0" smtClean="0"/>
              <a:t>分区的区别</a:t>
            </a:r>
            <a:endParaRPr lang="en-US" altLang="zh-CN" dirty="0" smtClean="0"/>
          </a:p>
          <a:p>
            <a:r>
              <a:rPr lang="zh-CN" altLang="en-US" dirty="0" smtClean="0"/>
              <a:t>注意，</a:t>
            </a:r>
            <a:endParaRPr lang="en-US" altLang="zh-CN" dirty="0" smtClean="0"/>
          </a:p>
          <a:p>
            <a:r>
              <a:rPr lang="en-US" altLang="zh-CN" dirty="0" smtClean="0"/>
              <a:t>1</a:t>
            </a:r>
            <a:r>
              <a:rPr lang="zh-CN" altLang="en-US" dirty="0" smtClean="0"/>
              <a:t>，关闭</a:t>
            </a:r>
            <a:r>
              <a:rPr lang="en-US" altLang="zh-CN" dirty="0" smtClean="0"/>
              <a:t>source boot</a:t>
            </a:r>
            <a:endParaRPr lang="en-US" altLang="zh-CN" dirty="0" smtClean="0"/>
          </a:p>
          <a:p>
            <a:r>
              <a:rPr lang="en-US" altLang="zh-CN" dirty="0" smtClean="0"/>
              <a:t>2</a:t>
            </a:r>
            <a:r>
              <a:rPr lang="zh-CN" altLang="en-US" dirty="0" smtClean="0"/>
              <a:t>，分区 </a:t>
            </a:r>
            <a:r>
              <a:rPr lang="en-US" altLang="zh-CN" dirty="0" smtClean="0"/>
              <a:t>boot/</a:t>
            </a:r>
            <a:r>
              <a:rPr lang="en-US" altLang="zh-CN" dirty="0" err="1" smtClean="0"/>
              <a:t>efi</a:t>
            </a:r>
            <a:r>
              <a:rPr lang="en-US" altLang="zh-CN" smtClean="0"/>
              <a:t> </a:t>
            </a:r>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rgbClr val="404040"/>
                </a:solidFill>
                <a:latin typeface="+mn-ea"/>
                <a:sym typeface="+mn-ea"/>
              </a:rPr>
              <a:t>计算机开机后访问硬盘时所必须要读取的首个扇区，记录着硬盘本身的相关信息以及硬盘各个分区的大小及位置信息，是数据信息的重要入口。如果它受到破坏，硬盘上的基本数据结构信息将会丢失，需要用繁琐的方式试探性的重建数据结构信息后才可能重新访问原先的数据。</a:t>
            </a:r>
            <a:endParaRPr lang="zh-CN" altLang="en-US"/>
          </a:p>
          <a:p>
            <a:endParaRPr lang="zh-CN" altLang="en-US"/>
          </a:p>
        </p:txBody>
      </p:sp>
      <p:sp>
        <p:nvSpPr>
          <p:cNvPr id="4" name="灯片编号占位符 3"/>
          <p:cNvSpPr>
            <a:spLocks noGrp="1"/>
          </p:cNvSpPr>
          <p:nvPr>
            <p:ph type="sldNum" sz="quarter" idx="5"/>
          </p:nvPr>
        </p:nvSpPr>
        <p:spPr/>
        <p:txBody>
          <a:bodyPr/>
          <a:p>
            <a:fld id="{13989025-392E-4C54-92FF-8710CFD618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13989025-392E-4C54-92FF-8710CFD6186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13989025-392E-4C54-92FF-8710CFD6186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采用</a:t>
            </a:r>
            <a:r>
              <a:rPr lang="en-US" altLang="zh-CN" dirty="0" smtClean="0"/>
              <a:t>UEFI+GPT</a:t>
            </a:r>
            <a:r>
              <a:rPr lang="zh-CN" altLang="en-US" dirty="0" smtClean="0"/>
              <a:t>分区和</a:t>
            </a:r>
            <a:r>
              <a:rPr lang="en-US" altLang="zh-CN" dirty="0" smtClean="0"/>
              <a:t>BLOS+MBR</a:t>
            </a:r>
            <a:r>
              <a:rPr lang="zh-CN" altLang="en-US" dirty="0" smtClean="0"/>
              <a:t>分区的区别</a:t>
            </a:r>
            <a:endParaRPr lang="en-US" altLang="zh-CN" dirty="0" smtClean="0"/>
          </a:p>
          <a:p>
            <a:r>
              <a:rPr lang="zh-CN" altLang="en-US" dirty="0" smtClean="0"/>
              <a:t>注意，</a:t>
            </a:r>
            <a:endParaRPr lang="en-US" altLang="zh-CN" dirty="0" smtClean="0"/>
          </a:p>
          <a:p>
            <a:r>
              <a:rPr lang="en-US" altLang="zh-CN" dirty="0" smtClean="0"/>
              <a:t>1</a:t>
            </a:r>
            <a:r>
              <a:rPr lang="zh-CN" altLang="en-US" dirty="0" smtClean="0"/>
              <a:t>，关闭</a:t>
            </a:r>
            <a:r>
              <a:rPr lang="en-US" altLang="zh-CN" dirty="0" smtClean="0"/>
              <a:t>source boot</a:t>
            </a:r>
            <a:endParaRPr lang="en-US" altLang="zh-CN" dirty="0" smtClean="0"/>
          </a:p>
          <a:p>
            <a:r>
              <a:rPr lang="en-US" altLang="zh-CN" dirty="0" smtClean="0"/>
              <a:t>2</a:t>
            </a:r>
            <a:r>
              <a:rPr lang="zh-CN" altLang="en-US" dirty="0" smtClean="0"/>
              <a:t>，分区 </a:t>
            </a:r>
            <a:r>
              <a:rPr lang="en-US" altLang="zh-CN" dirty="0" smtClean="0"/>
              <a:t>boot/</a:t>
            </a:r>
            <a:r>
              <a:rPr lang="en-US" altLang="zh-CN" dirty="0" err="1" smtClean="0"/>
              <a:t>efi</a:t>
            </a:r>
            <a:r>
              <a:rPr lang="en-US" altLang="zh-CN" smtClean="0"/>
              <a:t> </a:t>
            </a:r>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1. SEC</a:t>
            </a:r>
            <a:r>
              <a:rPr lang="zh-CN" altLang="en-US" sz="1200" b="1" i="0" kern="1200" dirty="0" smtClean="0">
                <a:solidFill>
                  <a:schemeClr val="tx1"/>
                </a:solidFill>
                <a:effectLst/>
                <a:latin typeface="+mn-lt"/>
                <a:ea typeface="+mn-ea"/>
                <a:cs typeface="+mn-cs"/>
              </a:rPr>
              <a:t>阶段：</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SEC</a:t>
            </a:r>
            <a:r>
              <a:rPr lang="zh-CN" altLang="en-US" sz="1200" b="0" i="0" kern="1200" dirty="0" smtClean="0">
                <a:solidFill>
                  <a:schemeClr val="tx1"/>
                </a:solidFill>
                <a:effectLst/>
                <a:latin typeface="+mn-lt"/>
                <a:ea typeface="+mn-ea"/>
                <a:cs typeface="+mn-cs"/>
              </a:rPr>
              <a:t>（安全性）阶段其主要的特色为「</a:t>
            </a:r>
            <a:r>
              <a:rPr lang="en-US" altLang="zh-CN" sz="1200" b="0" i="0" kern="1200" dirty="0" smtClean="0">
                <a:solidFill>
                  <a:schemeClr val="tx1"/>
                </a:solidFill>
                <a:effectLst/>
                <a:latin typeface="+mn-lt"/>
                <a:ea typeface="+mn-ea"/>
                <a:cs typeface="+mn-cs"/>
              </a:rPr>
              <a:t>cache as RAM</a:t>
            </a:r>
            <a:r>
              <a:rPr lang="zh-CN" altLang="en-US" sz="1200" b="0" i="0" kern="1200" dirty="0" smtClean="0">
                <a:solidFill>
                  <a:schemeClr val="tx1"/>
                </a:solidFill>
                <a:effectLst/>
                <a:latin typeface="+mn-lt"/>
                <a:ea typeface="+mn-ea"/>
                <a:cs typeface="+mn-cs"/>
              </a:rPr>
              <a:t>」，即处理器的快取当成内存。由于</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语言需要使用堆栈，在这个阶段的系统内存尚未被初始化，在没有内存可用的情况下，便把处理器的快取当成内存来使用，在主存储器被初始化之前来进行预先验证</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／芯片组及主板。</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因为这时侯没有快取，会导致处理器的效能变得较差，所以在内存初始化完毕之前，</a:t>
            </a:r>
            <a:r>
              <a:rPr lang="en-US" altLang="zh-CN" sz="1200" b="0" i="0" kern="1200" dirty="0" smtClean="0">
                <a:solidFill>
                  <a:schemeClr val="tx1"/>
                </a:solidFill>
                <a:effectLst/>
                <a:latin typeface="+mn-lt"/>
                <a:ea typeface="+mn-ea"/>
                <a:cs typeface="+mn-cs"/>
              </a:rPr>
              <a:t>SEC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PEI</a:t>
            </a:r>
            <a:r>
              <a:rPr lang="zh-CN" altLang="en-US" sz="1200" b="0" i="0" kern="1200" dirty="0" smtClean="0">
                <a:solidFill>
                  <a:schemeClr val="tx1"/>
                </a:solidFill>
                <a:effectLst/>
                <a:latin typeface="+mn-lt"/>
                <a:ea typeface="+mn-ea"/>
                <a:cs typeface="+mn-cs"/>
              </a:rPr>
              <a:t>阶段的程序代码越简短，越能减少这个副作用。</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2. PEI</a:t>
            </a:r>
            <a:r>
              <a:rPr lang="zh-CN" altLang="en-US" sz="1200" b="1" i="0" kern="1200" dirty="0" smtClean="0">
                <a:solidFill>
                  <a:schemeClr val="tx1"/>
                </a:solidFill>
                <a:effectLst/>
                <a:latin typeface="+mn-lt"/>
                <a:ea typeface="+mn-ea"/>
                <a:cs typeface="+mn-cs"/>
              </a:rPr>
              <a:t>阶段：</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和传统</a:t>
            </a:r>
            <a:r>
              <a:rPr lang="en-US" altLang="zh-CN" sz="1200" b="0" i="0" kern="1200" dirty="0" smtClean="0">
                <a:solidFill>
                  <a:schemeClr val="tx1"/>
                </a:solidFill>
                <a:effectLst/>
                <a:latin typeface="+mn-lt"/>
                <a:ea typeface="+mn-ea"/>
                <a:cs typeface="+mn-cs"/>
              </a:rPr>
              <a:t>BIOS</a:t>
            </a:r>
            <a:r>
              <a:rPr lang="zh-CN" altLang="en-US" sz="1200" b="0" i="0" kern="1200" dirty="0" smtClean="0">
                <a:solidFill>
                  <a:schemeClr val="tx1"/>
                </a:solidFill>
                <a:effectLst/>
                <a:latin typeface="+mn-lt"/>
                <a:ea typeface="+mn-ea"/>
                <a:cs typeface="+mn-cs"/>
              </a:rPr>
              <a:t>的初始化阶段类似，</a:t>
            </a:r>
            <a:r>
              <a:rPr lang="en-US" altLang="zh-CN" sz="1200" b="0" i="0" kern="1200" dirty="0" smtClean="0">
                <a:solidFill>
                  <a:schemeClr val="tx1"/>
                </a:solidFill>
                <a:effectLst/>
                <a:latin typeface="+mn-lt"/>
                <a:ea typeface="+mn-ea"/>
                <a:cs typeface="+mn-cs"/>
              </a:rPr>
              <a:t>PEI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EFI</a:t>
            </a:r>
            <a:r>
              <a:rPr lang="zh-CN" altLang="en-US" sz="1200" b="0" i="0" kern="1200" dirty="0" smtClean="0">
                <a:solidFill>
                  <a:schemeClr val="tx1"/>
                </a:solidFill>
                <a:effectLst/>
                <a:latin typeface="+mn-lt"/>
                <a:ea typeface="+mn-ea"/>
                <a:cs typeface="+mn-cs"/>
              </a:rPr>
              <a:t>前初始化）阶段是用以唤醒</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及内存初始化。这时候只起始了一小部分的内存。同时，芯片组和主板也开始初始化。接下来的服务程序会确定</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芯片组被正确的初始化，在此时，</a:t>
            </a:r>
            <a:r>
              <a:rPr lang="en-US" altLang="zh-CN" sz="1200" b="0" i="0" kern="1200" dirty="0" smtClean="0">
                <a:solidFill>
                  <a:schemeClr val="tx1"/>
                </a:solidFill>
                <a:effectLst/>
                <a:latin typeface="+mn-lt"/>
                <a:ea typeface="+mn-ea"/>
                <a:cs typeface="+mn-cs"/>
              </a:rPr>
              <a:t>EFI</a:t>
            </a:r>
            <a:r>
              <a:rPr lang="zh-CN" altLang="en-US" sz="1200" b="0" i="0" kern="1200" dirty="0" smtClean="0">
                <a:solidFill>
                  <a:schemeClr val="tx1"/>
                </a:solidFill>
                <a:effectLst/>
                <a:latin typeface="+mn-lt"/>
                <a:ea typeface="+mn-ea"/>
                <a:cs typeface="+mn-cs"/>
              </a:rPr>
              <a:t>驱动程序派送器将加载</a:t>
            </a:r>
            <a:r>
              <a:rPr lang="en-US" altLang="zh-CN" sz="1200" b="0" i="0" kern="1200" dirty="0" smtClean="0">
                <a:solidFill>
                  <a:schemeClr val="tx1"/>
                </a:solidFill>
                <a:effectLst/>
                <a:latin typeface="+mn-lt"/>
                <a:ea typeface="+mn-ea"/>
                <a:cs typeface="+mn-cs"/>
              </a:rPr>
              <a:t>EFI</a:t>
            </a:r>
            <a:r>
              <a:rPr lang="zh-CN" altLang="en-US" sz="1200" b="0" i="0" kern="1200" dirty="0" smtClean="0">
                <a:solidFill>
                  <a:schemeClr val="tx1"/>
                </a:solidFill>
                <a:effectLst/>
                <a:latin typeface="+mn-lt"/>
                <a:ea typeface="+mn-ea"/>
                <a:cs typeface="+mn-cs"/>
              </a:rPr>
              <a:t>驱动程序内存，进入了起始所有内存的</a:t>
            </a:r>
            <a:r>
              <a:rPr lang="en-US" altLang="zh-CN" sz="1200" b="0" i="0" kern="1200" dirty="0" smtClean="0">
                <a:solidFill>
                  <a:schemeClr val="tx1"/>
                </a:solidFill>
                <a:effectLst/>
                <a:latin typeface="+mn-lt"/>
                <a:ea typeface="+mn-ea"/>
                <a:cs typeface="+mn-cs"/>
              </a:rPr>
              <a:t>DXE</a:t>
            </a:r>
            <a:r>
              <a:rPr lang="zh-CN" altLang="en-US" sz="1200" b="0" i="0" kern="1200" dirty="0" smtClean="0">
                <a:solidFill>
                  <a:schemeClr val="tx1"/>
                </a:solidFill>
                <a:effectLst/>
                <a:latin typeface="+mn-lt"/>
                <a:ea typeface="+mn-ea"/>
                <a:cs typeface="+mn-cs"/>
              </a:rPr>
              <a:t>阶段（驱动程序执行环境）。</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3. DXE</a:t>
            </a:r>
            <a:r>
              <a:rPr lang="zh-CN" altLang="en-US" sz="1200" b="1" i="0" kern="1200" dirty="0" smtClean="0">
                <a:solidFill>
                  <a:schemeClr val="tx1"/>
                </a:solidFill>
                <a:effectLst/>
                <a:latin typeface="+mn-lt"/>
                <a:ea typeface="+mn-ea"/>
                <a:cs typeface="+mn-cs"/>
              </a:rPr>
              <a:t>阶段：</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DXE</a:t>
            </a:r>
            <a:r>
              <a:rPr lang="zh-CN" altLang="en-US" sz="1200" b="0" i="0" kern="1200" dirty="0" smtClean="0">
                <a:solidFill>
                  <a:schemeClr val="tx1"/>
                </a:solidFill>
                <a:effectLst/>
                <a:latin typeface="+mn-lt"/>
                <a:ea typeface="+mn-ea"/>
                <a:cs typeface="+mn-cs"/>
              </a:rPr>
              <a:t>的主要功能在于沟通</a:t>
            </a:r>
            <a:r>
              <a:rPr lang="en-US" altLang="zh-CN" sz="1200" b="0" i="0" kern="1200" dirty="0" smtClean="0">
                <a:solidFill>
                  <a:schemeClr val="tx1"/>
                </a:solidFill>
                <a:effectLst/>
                <a:latin typeface="+mn-lt"/>
                <a:ea typeface="+mn-ea"/>
                <a:cs typeface="+mn-cs"/>
              </a:rPr>
              <a:t>EFI</a:t>
            </a:r>
            <a:r>
              <a:rPr lang="zh-CN" altLang="en-US" sz="1200" b="0" i="0" kern="1200" dirty="0" smtClean="0">
                <a:solidFill>
                  <a:schemeClr val="tx1"/>
                </a:solidFill>
                <a:effectLst/>
                <a:latin typeface="+mn-lt"/>
                <a:ea typeface="+mn-ea"/>
                <a:cs typeface="+mn-cs"/>
              </a:rPr>
              <a:t>驱动程序及硬件。也就是说此阶段所有的内存、</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a:t>
            </a:r>
            <a:r>
              <a:rPr lang="zh-CN" altLang="en-US" sz="1200" b="0" i="0" u="sng" kern="1200" dirty="0" smtClean="0">
                <a:solidFill>
                  <a:schemeClr val="tx1"/>
                </a:solidFill>
                <a:effectLst/>
                <a:latin typeface="+mn-lt"/>
                <a:ea typeface="+mn-ea"/>
                <a:cs typeface="+mn-cs"/>
                <a:hlinkClick r:id="rId3"/>
              </a:rPr>
              <a:t>寻修网</a:t>
            </a:r>
            <a:r>
              <a:rPr lang="zh-CN" altLang="en-US" sz="1200" b="0" i="0" kern="1200" dirty="0" smtClean="0">
                <a:solidFill>
                  <a:schemeClr val="tx1"/>
                </a:solidFill>
                <a:effectLst/>
                <a:latin typeface="+mn-lt"/>
                <a:ea typeface="+mn-ea"/>
                <a:cs typeface="+mn-cs"/>
              </a:rPr>
              <a:t>注：在此是指实体两个或以上的非核心数目，也就是双</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插槽处理器甚至是四</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插槽处理器）、</a:t>
            </a:r>
            <a:r>
              <a:rPr lang="en-US" altLang="zh-CN" sz="1200" b="0" i="0" kern="1200" dirty="0" smtClean="0">
                <a:solidFill>
                  <a:schemeClr val="tx1"/>
                </a:solidFill>
                <a:effectLst/>
                <a:latin typeface="+mn-lt"/>
                <a:ea typeface="+mn-ea"/>
                <a:cs typeface="+mn-cs"/>
              </a:rPr>
              <a:t>PCI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USB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Shell</a:t>
            </a:r>
            <a:r>
              <a:rPr lang="zh-CN" altLang="en-US" sz="1200" b="0" i="0" kern="1200" dirty="0" smtClean="0">
                <a:solidFill>
                  <a:schemeClr val="tx1"/>
                </a:solidFill>
                <a:effectLst/>
                <a:latin typeface="+mn-lt"/>
                <a:ea typeface="+mn-ea"/>
                <a:cs typeface="+mn-cs"/>
              </a:rPr>
              <a:t>都会被初始化。</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4. BDS</a:t>
            </a:r>
            <a:r>
              <a:rPr lang="zh-CN" altLang="en-US" sz="1200" b="1" i="0" kern="1200" dirty="0" smtClean="0">
                <a:solidFill>
                  <a:schemeClr val="tx1"/>
                </a:solidFill>
                <a:effectLst/>
                <a:latin typeface="+mn-lt"/>
                <a:ea typeface="+mn-ea"/>
                <a:cs typeface="+mn-cs"/>
              </a:rPr>
              <a:t>阶段：</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BDS</a:t>
            </a:r>
            <a:r>
              <a:rPr lang="zh-CN" altLang="en-US" sz="1200" b="0" i="0" kern="1200" dirty="0" smtClean="0">
                <a:solidFill>
                  <a:schemeClr val="tx1"/>
                </a:solidFill>
                <a:effectLst/>
                <a:latin typeface="+mn-lt"/>
                <a:ea typeface="+mn-ea"/>
                <a:cs typeface="+mn-cs"/>
              </a:rPr>
              <a:t>（开机设备选择）这个阶段，使用者就可以自开机管理者程序页面，选择要从哪个侦测到的开机设备来启动。</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5. TSL</a:t>
            </a:r>
            <a:r>
              <a:rPr lang="zh-CN" altLang="en-US" sz="1200" b="1" i="0" kern="1200" dirty="0" smtClean="0">
                <a:solidFill>
                  <a:schemeClr val="tx1"/>
                </a:solidFill>
                <a:effectLst/>
                <a:latin typeface="+mn-lt"/>
                <a:ea typeface="+mn-ea"/>
                <a:cs typeface="+mn-cs"/>
              </a:rPr>
              <a:t>阶段：</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然后进入</a:t>
            </a:r>
            <a:r>
              <a:rPr lang="en-US" altLang="zh-CN" sz="1200" b="0" i="0" kern="1200" dirty="0" smtClean="0">
                <a:solidFill>
                  <a:schemeClr val="tx1"/>
                </a:solidFill>
                <a:effectLst/>
                <a:latin typeface="+mn-lt"/>
                <a:ea typeface="+mn-ea"/>
                <a:cs typeface="+mn-cs"/>
              </a:rPr>
              <a:t>TSL</a:t>
            </a:r>
            <a:r>
              <a:rPr lang="zh-CN" altLang="en-US" sz="1200" b="0" i="0" kern="1200" dirty="0" smtClean="0">
                <a:solidFill>
                  <a:schemeClr val="tx1"/>
                </a:solidFill>
                <a:effectLst/>
                <a:latin typeface="+mn-lt"/>
                <a:ea typeface="+mn-ea"/>
                <a:cs typeface="+mn-cs"/>
              </a:rPr>
              <a:t>（短暂系统加载）阶段，由操作系统接手开机。除此之外，也可以在</a:t>
            </a:r>
            <a:r>
              <a:rPr lang="en-US" altLang="zh-CN" sz="1200" b="0" i="0" kern="1200" dirty="0" smtClean="0">
                <a:solidFill>
                  <a:schemeClr val="tx1"/>
                </a:solidFill>
                <a:effectLst/>
                <a:latin typeface="+mn-lt"/>
                <a:ea typeface="+mn-ea"/>
                <a:cs typeface="+mn-cs"/>
              </a:rPr>
              <a:t>BDS</a:t>
            </a:r>
            <a:r>
              <a:rPr lang="zh-CN" altLang="en-US" sz="1200" b="0" i="0" kern="1200" dirty="0" smtClean="0">
                <a:solidFill>
                  <a:schemeClr val="tx1"/>
                </a:solidFill>
                <a:effectLst/>
                <a:latin typeface="+mn-lt"/>
                <a:ea typeface="+mn-ea"/>
                <a:cs typeface="+mn-cs"/>
              </a:rPr>
              <a:t>阶段选择</a:t>
            </a:r>
            <a:r>
              <a:rPr lang="en-US" altLang="zh-CN" sz="1200" b="0" i="0" kern="1200" dirty="0" smtClean="0">
                <a:solidFill>
                  <a:schemeClr val="tx1"/>
                </a:solidFill>
                <a:effectLst/>
                <a:latin typeface="+mn-lt"/>
                <a:ea typeface="+mn-ea"/>
                <a:cs typeface="+mn-cs"/>
              </a:rPr>
              <a:t>UEFI Shell</a:t>
            </a:r>
            <a:r>
              <a:rPr lang="zh-CN" altLang="en-US" sz="1200" b="0" i="0" kern="1200" dirty="0" smtClean="0">
                <a:solidFill>
                  <a:schemeClr val="tx1"/>
                </a:solidFill>
                <a:effectLst/>
                <a:latin typeface="+mn-lt"/>
                <a:ea typeface="+mn-ea"/>
                <a:cs typeface="+mn-cs"/>
              </a:rPr>
              <a:t>，让系统进入简单的命令行，进行基本诊断和维护。</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3989025-392E-4C54-92FF-8710CFD618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1939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498765" y="3852285"/>
            <a:ext cx="11194472" cy="1714581"/>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sp>
        <p:nvSpPr>
          <p:cNvPr id="5" name="文本占位符 3"/>
          <p:cNvSpPr>
            <a:spLocks noGrp="1"/>
          </p:cNvSpPr>
          <p:nvPr>
            <p:ph type="body" sz="quarter" idx="11"/>
          </p:nvPr>
        </p:nvSpPr>
        <p:spPr>
          <a:xfrm>
            <a:off x="2597367" y="5677703"/>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dirty="0"/>
          </a:p>
        </p:txBody>
      </p:sp>
      <p:sp>
        <p:nvSpPr>
          <p:cNvPr id="6" name="文本占位符 3"/>
          <p:cNvSpPr>
            <a:spLocks noGrp="1"/>
          </p:cNvSpPr>
          <p:nvPr>
            <p:ph type="body" sz="quarter" idx="12"/>
          </p:nvPr>
        </p:nvSpPr>
        <p:spPr>
          <a:xfrm>
            <a:off x="2597367" y="6009490"/>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a:p>
        </p:txBody>
      </p:sp>
      <p:cxnSp>
        <p:nvCxnSpPr>
          <p:cNvPr id="7" name="直接连接符 10"/>
          <p:cNvCxnSpPr/>
          <p:nvPr userDrawn="1"/>
        </p:nvCxnSpPr>
        <p:spPr>
          <a:xfrm>
            <a:off x="1947333" y="5566867"/>
            <a:ext cx="8280400"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3"/>
          </p:nvPr>
        </p:nvSpPr>
        <p:spPr>
          <a:xfrm>
            <a:off x="0" y="193964"/>
            <a:ext cx="12192000" cy="3326534"/>
          </a:xfrm>
          <a:prstGeom prst="rect">
            <a:avLst/>
          </a:prstGeom>
        </p:spPr>
        <p:txBody>
          <a:bodyPr/>
          <a:lstStyle>
            <a:lvl1pPr>
              <a:defRPr>
                <a:solidFill>
                  <a:schemeClr val="accent1">
                    <a:lumMod val="50000"/>
                  </a:schemeClr>
                </a:solidFill>
              </a:defRPr>
            </a:lvl1pPr>
          </a:lstStyle>
          <a:p>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a:ea typeface="微软雅黑" panose="020B0503020204020204" pitchFamily="34" charset="-122"/>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a:ea typeface="微软雅黑" panose="020B0503020204020204" pitchFamily="34" charset="-122"/>
                <a:cs typeface="Segoe UI Light"/>
              </a:rPr>
              <a:t>OfficePLUS</a:t>
            </a:r>
            <a:endParaRPr lang="zh-CN" altLang="en-US" sz="1000" dirty="0">
              <a:solidFill>
                <a:schemeClr val="tx1">
                  <a:lumMod val="75000"/>
                  <a:lumOff val="25000"/>
                </a:schemeClr>
              </a:solidFill>
              <a:latin typeface="Segoe UI Light"/>
              <a:ea typeface="微软雅黑" panose="020B0503020204020204" pitchFamily="34" charset="-122"/>
              <a:cs typeface="Segoe U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a:ea typeface="Segoe UI Light"/>
                <a:cs typeface="Segoe UI Light"/>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pitchFamily="34" charset="-122"/>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1939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498765" y="3852285"/>
            <a:ext cx="11194472" cy="1714581"/>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sp>
        <p:nvSpPr>
          <p:cNvPr id="5" name="文本占位符 3"/>
          <p:cNvSpPr>
            <a:spLocks noGrp="1"/>
          </p:cNvSpPr>
          <p:nvPr>
            <p:ph type="body" sz="quarter" idx="11"/>
          </p:nvPr>
        </p:nvSpPr>
        <p:spPr>
          <a:xfrm>
            <a:off x="2597367" y="5677703"/>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dirty="0"/>
          </a:p>
        </p:txBody>
      </p:sp>
      <p:sp>
        <p:nvSpPr>
          <p:cNvPr id="6" name="文本占位符 3"/>
          <p:cNvSpPr>
            <a:spLocks noGrp="1"/>
          </p:cNvSpPr>
          <p:nvPr>
            <p:ph type="body" sz="quarter" idx="12"/>
          </p:nvPr>
        </p:nvSpPr>
        <p:spPr>
          <a:xfrm>
            <a:off x="2597367" y="6009490"/>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a:p>
        </p:txBody>
      </p:sp>
      <p:cxnSp>
        <p:nvCxnSpPr>
          <p:cNvPr id="7" name="直接连接符 10"/>
          <p:cNvCxnSpPr/>
          <p:nvPr userDrawn="1"/>
        </p:nvCxnSpPr>
        <p:spPr>
          <a:xfrm>
            <a:off x="1947333" y="5566867"/>
            <a:ext cx="8280400"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3"/>
          </p:nvPr>
        </p:nvSpPr>
        <p:spPr>
          <a:xfrm>
            <a:off x="0" y="193964"/>
            <a:ext cx="12192000" cy="3326534"/>
          </a:xfrm>
          <a:prstGeom prst="rect">
            <a:avLst/>
          </a:prstGeom>
        </p:spPr>
        <p:txBody>
          <a:bodyPr/>
          <a:lstStyle>
            <a:lvl1pPr>
              <a:defRPr>
                <a:solidFill>
                  <a:schemeClr val="accent1">
                    <a:lumMod val="50000"/>
                  </a:schemeClr>
                </a:solidFill>
              </a:defRPr>
            </a:lvl1pPr>
          </a:lstStyle>
          <a:p>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2597367"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2597367"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2597367"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5229835"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5229834"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5229834"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786230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7862303"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7862303"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123911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1239110"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1239110"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367403" y="1937555"/>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234686" y="5569439"/>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234686" y="194018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5249951" y="1940095"/>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5249951" y="556935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5249951" y="1940095"/>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7243623" y="1940095"/>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7243623" y="556989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7243623" y="194000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直线连接符 18"/>
          <p:cNvCxnSpPr/>
          <p:nvPr userDrawn="1"/>
        </p:nvCxnSpPr>
        <p:spPr>
          <a:xfrm>
            <a:off x="9295308" y="194000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3"/>
          <p:cNvSpPr>
            <a:spLocks noGrp="1"/>
          </p:cNvSpPr>
          <p:nvPr>
            <p:ph type="body" sz="quarter" idx="30" hasCustomPrompt="1"/>
          </p:nvPr>
        </p:nvSpPr>
        <p:spPr>
          <a:xfrm>
            <a:off x="9295308" y="1937555"/>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5" name="文本占位符 3"/>
          <p:cNvSpPr>
            <a:spLocks noGrp="1"/>
          </p:cNvSpPr>
          <p:nvPr>
            <p:ph type="body" sz="quarter" idx="29" hasCustomPrompt="1"/>
          </p:nvPr>
        </p:nvSpPr>
        <p:spPr>
          <a:xfrm>
            <a:off x="9295308" y="556989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2155852"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2155852" y="566393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2155852" y="203404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4323831"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4330394" y="566320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4330394" y="203331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6491810"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6485247" y="5662485"/>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6485247" y="2032594"/>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3"/>
          <p:cNvSpPr>
            <a:spLocks noGrp="1"/>
          </p:cNvSpPr>
          <p:nvPr>
            <p:ph type="body" sz="quarter" idx="17" hasCustomPrompt="1"/>
          </p:nvPr>
        </p:nvSpPr>
        <p:spPr>
          <a:xfrm>
            <a:off x="8659789"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5" name="文本占位符 3"/>
          <p:cNvSpPr>
            <a:spLocks noGrp="1"/>
          </p:cNvSpPr>
          <p:nvPr>
            <p:ph type="body" sz="quarter" idx="18" hasCustomPrompt="1"/>
          </p:nvPr>
        </p:nvSpPr>
        <p:spPr>
          <a:xfrm>
            <a:off x="8659789" y="5661762"/>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6" name="直线连接符 15"/>
          <p:cNvCxnSpPr/>
          <p:nvPr userDrawn="1"/>
        </p:nvCxnSpPr>
        <p:spPr>
          <a:xfrm>
            <a:off x="8659789" y="2031871"/>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68492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684929"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684929"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254810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255467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255467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占位符 3"/>
          <p:cNvSpPr>
            <a:spLocks noGrp="1"/>
          </p:cNvSpPr>
          <p:nvPr>
            <p:ph type="body" sz="quarter" idx="15" hasCustomPrompt="1"/>
          </p:nvPr>
        </p:nvSpPr>
        <p:spPr>
          <a:xfrm>
            <a:off x="4411287"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1" name="文本占位符 3"/>
          <p:cNvSpPr>
            <a:spLocks noGrp="1"/>
          </p:cNvSpPr>
          <p:nvPr>
            <p:ph type="body" sz="quarter" idx="16" hasCustomPrompt="1"/>
          </p:nvPr>
        </p:nvSpPr>
        <p:spPr>
          <a:xfrm>
            <a:off x="4411287"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2" name="直线连接符 21"/>
          <p:cNvCxnSpPr/>
          <p:nvPr userDrawn="1"/>
        </p:nvCxnSpPr>
        <p:spPr>
          <a:xfrm>
            <a:off x="4411287"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占位符 3"/>
          <p:cNvSpPr>
            <a:spLocks noGrp="1"/>
          </p:cNvSpPr>
          <p:nvPr>
            <p:ph type="body" sz="quarter" idx="17" hasCustomPrompt="1"/>
          </p:nvPr>
        </p:nvSpPr>
        <p:spPr>
          <a:xfrm>
            <a:off x="6274466"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4" name="文本占位符 3"/>
          <p:cNvSpPr>
            <a:spLocks noGrp="1"/>
          </p:cNvSpPr>
          <p:nvPr>
            <p:ph type="body" sz="quarter" idx="18" hasCustomPrompt="1"/>
          </p:nvPr>
        </p:nvSpPr>
        <p:spPr>
          <a:xfrm>
            <a:off x="6281029"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5" name="直线连接符 24"/>
          <p:cNvCxnSpPr/>
          <p:nvPr userDrawn="1"/>
        </p:nvCxnSpPr>
        <p:spPr>
          <a:xfrm>
            <a:off x="6281029"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文本占位符 3"/>
          <p:cNvSpPr>
            <a:spLocks noGrp="1"/>
          </p:cNvSpPr>
          <p:nvPr>
            <p:ph type="body" sz="quarter" idx="19" hasCustomPrompt="1"/>
          </p:nvPr>
        </p:nvSpPr>
        <p:spPr>
          <a:xfrm>
            <a:off x="8137645"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7" name="文本占位符 3"/>
          <p:cNvSpPr>
            <a:spLocks noGrp="1"/>
          </p:cNvSpPr>
          <p:nvPr>
            <p:ph type="body" sz="quarter" idx="20" hasCustomPrompt="1"/>
          </p:nvPr>
        </p:nvSpPr>
        <p:spPr>
          <a:xfrm>
            <a:off x="8137645"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8" name="直线连接符 27"/>
          <p:cNvCxnSpPr/>
          <p:nvPr userDrawn="1"/>
        </p:nvCxnSpPr>
        <p:spPr>
          <a:xfrm>
            <a:off x="8137645"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占位符 3"/>
          <p:cNvSpPr>
            <a:spLocks noGrp="1"/>
          </p:cNvSpPr>
          <p:nvPr>
            <p:ph type="body" sz="quarter" idx="21" hasCustomPrompt="1"/>
          </p:nvPr>
        </p:nvSpPr>
        <p:spPr>
          <a:xfrm>
            <a:off x="10000824"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30" name="文本占位符 3"/>
          <p:cNvSpPr>
            <a:spLocks noGrp="1"/>
          </p:cNvSpPr>
          <p:nvPr>
            <p:ph type="body" sz="quarter" idx="22" hasCustomPrompt="1"/>
          </p:nvPr>
        </p:nvSpPr>
        <p:spPr>
          <a:xfrm>
            <a:off x="10007387"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31" name="直线连接符 30"/>
          <p:cNvCxnSpPr/>
          <p:nvPr userDrawn="1"/>
        </p:nvCxnSpPr>
        <p:spPr>
          <a:xfrm>
            <a:off x="10007387"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
        <p:nvSpPr>
          <p:cNvPr id="4" name="文本占位符 3"/>
          <p:cNvSpPr>
            <a:spLocks noGrp="1"/>
          </p:cNvSpPr>
          <p:nvPr>
            <p:ph type="body" sz="quarter" idx="12" hasCustomPrompt="1"/>
          </p:nvPr>
        </p:nvSpPr>
        <p:spPr>
          <a:xfrm>
            <a:off x="1128274" y="1577971"/>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3" hasCustomPrompt="1"/>
          </p:nvPr>
        </p:nvSpPr>
        <p:spPr>
          <a:xfrm>
            <a:off x="1128274" y="520930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6" name="直线连接符 5"/>
          <p:cNvCxnSpPr/>
          <p:nvPr userDrawn="1"/>
        </p:nvCxnSpPr>
        <p:spPr>
          <a:xfrm>
            <a:off x="1128274" y="157941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4"/>
          </p:nvPr>
        </p:nvSpPr>
        <p:spPr>
          <a:xfrm>
            <a:off x="3685309" y="498764"/>
            <a:ext cx="8506691" cy="6359236"/>
          </a:xfrm>
          <a:prstGeom prst="rect">
            <a:avLst/>
          </a:prstGeom>
        </p:spPr>
        <p:txBody>
          <a:bodyPr/>
          <a:lstStyle>
            <a:lvl1pPr>
              <a:defRPr>
                <a:solidFill>
                  <a:schemeClr val="accent1">
                    <a:lumMod val="50000"/>
                  </a:schemeClr>
                </a:solidFill>
              </a:defRPr>
            </a:lvl1pPr>
          </a:lstStyle>
          <a:p>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2597367"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2597367"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2597367"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5229835"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5229834"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5229834"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786230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7862303"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7862303"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123911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1239110"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1239110"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91731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91731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91731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6595516"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6595516"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6595516"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927371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927371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927371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2155852"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2155852" y="566393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2155852" y="203404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4323831"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4330394" y="566320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4330394" y="203331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6491810"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6485247" y="5662485"/>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6485247" y="2032594"/>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3"/>
          <p:cNvSpPr>
            <a:spLocks noGrp="1"/>
          </p:cNvSpPr>
          <p:nvPr>
            <p:ph type="body" sz="quarter" idx="17" hasCustomPrompt="1"/>
          </p:nvPr>
        </p:nvSpPr>
        <p:spPr>
          <a:xfrm>
            <a:off x="8659789" y="203259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5" name="文本占位符 3"/>
          <p:cNvSpPr>
            <a:spLocks noGrp="1"/>
          </p:cNvSpPr>
          <p:nvPr>
            <p:ph type="body" sz="quarter" idx="18" hasCustomPrompt="1"/>
          </p:nvPr>
        </p:nvSpPr>
        <p:spPr>
          <a:xfrm>
            <a:off x="8659789" y="5661762"/>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6" name="直线连接符 15"/>
          <p:cNvCxnSpPr/>
          <p:nvPr userDrawn="1"/>
        </p:nvCxnSpPr>
        <p:spPr>
          <a:xfrm>
            <a:off x="8659789" y="2031871"/>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68492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684929"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684929"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254810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255467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255467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占位符 3"/>
          <p:cNvSpPr>
            <a:spLocks noGrp="1"/>
          </p:cNvSpPr>
          <p:nvPr>
            <p:ph type="body" sz="quarter" idx="15" hasCustomPrompt="1"/>
          </p:nvPr>
        </p:nvSpPr>
        <p:spPr>
          <a:xfrm>
            <a:off x="4411287"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1" name="文本占位符 3"/>
          <p:cNvSpPr>
            <a:spLocks noGrp="1"/>
          </p:cNvSpPr>
          <p:nvPr>
            <p:ph type="body" sz="quarter" idx="16" hasCustomPrompt="1"/>
          </p:nvPr>
        </p:nvSpPr>
        <p:spPr>
          <a:xfrm>
            <a:off x="4411287"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2" name="直线连接符 21"/>
          <p:cNvCxnSpPr/>
          <p:nvPr userDrawn="1"/>
        </p:nvCxnSpPr>
        <p:spPr>
          <a:xfrm>
            <a:off x="4411287"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占位符 3"/>
          <p:cNvSpPr>
            <a:spLocks noGrp="1"/>
          </p:cNvSpPr>
          <p:nvPr>
            <p:ph type="body" sz="quarter" idx="17" hasCustomPrompt="1"/>
          </p:nvPr>
        </p:nvSpPr>
        <p:spPr>
          <a:xfrm>
            <a:off x="6274466"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4" name="文本占位符 3"/>
          <p:cNvSpPr>
            <a:spLocks noGrp="1"/>
          </p:cNvSpPr>
          <p:nvPr>
            <p:ph type="body" sz="quarter" idx="18" hasCustomPrompt="1"/>
          </p:nvPr>
        </p:nvSpPr>
        <p:spPr>
          <a:xfrm>
            <a:off x="6281029"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5" name="直线连接符 24"/>
          <p:cNvCxnSpPr/>
          <p:nvPr userDrawn="1"/>
        </p:nvCxnSpPr>
        <p:spPr>
          <a:xfrm>
            <a:off x="6281029"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文本占位符 3"/>
          <p:cNvSpPr>
            <a:spLocks noGrp="1"/>
          </p:cNvSpPr>
          <p:nvPr>
            <p:ph type="body" sz="quarter" idx="19" hasCustomPrompt="1"/>
          </p:nvPr>
        </p:nvSpPr>
        <p:spPr>
          <a:xfrm>
            <a:off x="8137645"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7" name="文本占位符 3"/>
          <p:cNvSpPr>
            <a:spLocks noGrp="1"/>
          </p:cNvSpPr>
          <p:nvPr>
            <p:ph type="body" sz="quarter" idx="20" hasCustomPrompt="1"/>
          </p:nvPr>
        </p:nvSpPr>
        <p:spPr>
          <a:xfrm>
            <a:off x="8137645"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8" name="直线连接符 27"/>
          <p:cNvCxnSpPr/>
          <p:nvPr userDrawn="1"/>
        </p:nvCxnSpPr>
        <p:spPr>
          <a:xfrm>
            <a:off x="8137645"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占位符 3"/>
          <p:cNvSpPr>
            <a:spLocks noGrp="1"/>
          </p:cNvSpPr>
          <p:nvPr>
            <p:ph type="body" sz="quarter" idx="21" hasCustomPrompt="1"/>
          </p:nvPr>
        </p:nvSpPr>
        <p:spPr>
          <a:xfrm>
            <a:off x="10000824"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30" name="文本占位符 3"/>
          <p:cNvSpPr>
            <a:spLocks noGrp="1"/>
          </p:cNvSpPr>
          <p:nvPr>
            <p:ph type="body" sz="quarter" idx="22" hasCustomPrompt="1"/>
          </p:nvPr>
        </p:nvSpPr>
        <p:spPr>
          <a:xfrm>
            <a:off x="10007387"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31" name="直线连接符 30"/>
          <p:cNvCxnSpPr/>
          <p:nvPr userDrawn="1"/>
        </p:nvCxnSpPr>
        <p:spPr>
          <a:xfrm>
            <a:off x="10007387"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
        <p:nvSpPr>
          <p:cNvPr id="4" name="文本占位符 3"/>
          <p:cNvSpPr>
            <a:spLocks noGrp="1"/>
          </p:cNvSpPr>
          <p:nvPr>
            <p:ph type="body" sz="quarter" idx="12" hasCustomPrompt="1"/>
          </p:nvPr>
        </p:nvSpPr>
        <p:spPr>
          <a:xfrm>
            <a:off x="1128274" y="1577971"/>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3" hasCustomPrompt="1"/>
          </p:nvPr>
        </p:nvSpPr>
        <p:spPr>
          <a:xfrm>
            <a:off x="1128274" y="520930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6" name="直线连接符 5"/>
          <p:cNvCxnSpPr/>
          <p:nvPr userDrawn="1"/>
        </p:nvCxnSpPr>
        <p:spPr>
          <a:xfrm>
            <a:off x="1128274" y="157941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4"/>
          </p:nvPr>
        </p:nvSpPr>
        <p:spPr>
          <a:xfrm>
            <a:off x="3685309" y="498764"/>
            <a:ext cx="8506691" cy="6359236"/>
          </a:xfrm>
          <a:prstGeom prst="rect">
            <a:avLst/>
          </a:prstGeom>
        </p:spPr>
        <p:txBody>
          <a:bodyPr/>
          <a:lstStyle>
            <a:lvl1pPr>
              <a:defRPr>
                <a:solidFill>
                  <a:schemeClr val="accent1">
                    <a:lumMod val="50000"/>
                  </a:schemeClr>
                </a:solidFill>
              </a:defRPr>
            </a:lvl1pPr>
          </a:lstStyle>
          <a:p>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rPr>
              <a:t>1.3</a:t>
            </a: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panose="020B0503020204020204" pitchFamily="34" charset="-122"/>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panose="020B0503020204020204"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a:ea typeface="Segoe UI Light"/>
                <a:cs typeface="Segoe UI Light"/>
              </a:rPr>
              <a:t>PPT</a:t>
            </a:r>
            <a:r>
              <a:rPr kumimoji="0" lang="zh-CN" altLang="en-US" sz="1335" b="0" i="0" u="none" strike="noStrike" kern="1200" cap="none" spc="0" normalizeH="0" baseline="0" noProof="0" dirty="0">
                <a:ln>
                  <a:noFill/>
                </a:ln>
                <a:solidFill>
                  <a:prstClr val="white"/>
                </a:solidFill>
                <a:effectLst/>
                <a:uLnTx/>
                <a:uFillTx/>
                <a:latin typeface="Segoe UI Light"/>
                <a:ea typeface="Segoe UI Light"/>
                <a:cs typeface="Segoe UI Light"/>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a:ea typeface="Segoe UI Light"/>
                <a:cs typeface="Segoe UI Light"/>
              </a:rPr>
              <a:t>Word</a:t>
            </a:r>
            <a:r>
              <a:rPr kumimoji="0" lang="zh-CN" altLang="en-US" sz="1335" b="0" i="0" u="none" strike="noStrike" kern="1200" cap="none" spc="0" normalizeH="0" baseline="0" noProof="0" dirty="0">
                <a:ln>
                  <a:noFill/>
                </a:ln>
                <a:solidFill>
                  <a:prstClr val="white"/>
                </a:solidFill>
                <a:effectLst/>
                <a:uLnTx/>
                <a:uFillTx/>
                <a:latin typeface="Segoe UI Light"/>
                <a:ea typeface="Segoe UI Light"/>
                <a:cs typeface="Segoe UI Light"/>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a:ea typeface="Segoe UI Light"/>
                <a:cs typeface="Segoe UI Light"/>
              </a:rPr>
              <a:t>Excel</a:t>
            </a:r>
            <a:r>
              <a:rPr kumimoji="0" lang="zh-CN" altLang="en-US" sz="1335" b="0" i="0" u="none" strike="noStrike" kern="1200" cap="none" spc="0" normalizeH="0" baseline="0" noProof="0" dirty="0">
                <a:ln>
                  <a:noFill/>
                </a:ln>
                <a:solidFill>
                  <a:prstClr val="white"/>
                </a:solidFill>
                <a:effectLst/>
                <a:uLnTx/>
                <a:uFillTx/>
                <a:latin typeface="Segoe UI Light"/>
                <a:ea typeface="Segoe UI Light"/>
                <a:cs typeface="Segoe UI Light"/>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panose="020B0503020204020204" pitchFamily="34" charset="-122"/>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panose="020B0503020204020204" pitchFamily="34" charset="-122"/>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zh.wikipedia.org/wiki/%E5%8D%81%E9%80%B2%E5%88%B6" TargetMode="External"/><Relationship Id="rId3" Type="http://schemas.openxmlformats.org/officeDocument/2006/relationships/hyperlink" Target="https://zh.wikipedia.org/wiki/%E5%85%AB%E9%80%B2%E5%88%B6" TargetMode="External"/><Relationship Id="rId2" Type="http://schemas.openxmlformats.org/officeDocument/2006/relationships/hyperlink" Target="https://zh.wikipedia.org/wiki/%E5%8D%81%E5%85%AD%E9%80%B2%E5%88%B6" TargetMode="External"/><Relationship Id="rId1" Type="http://schemas.openxmlformats.org/officeDocument/2006/relationships/hyperlink" Target="https://zh.wikipedia.org/wiki/%E5%AD%97%E8%8A%82"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8765" y="4317651"/>
            <a:ext cx="11194472" cy="930730"/>
          </a:xfrm>
        </p:spPr>
        <p:txBody>
          <a:bodyPr/>
          <a:lstStyle/>
          <a:p>
            <a:r>
              <a:rPr lang="zh-CN" altLang="en-US" sz="6000" dirty="0" smtClean="0">
                <a:solidFill>
                  <a:schemeClr val="accent1">
                    <a:lumMod val="50000"/>
                  </a:schemeClr>
                </a:solidFill>
                <a:latin typeface="微软雅黑" panose="020B0503020204020204" pitchFamily="34" charset="-122"/>
                <a:ea typeface="微软雅黑" panose="020B0503020204020204" pitchFamily="34" charset="-122"/>
              </a:rPr>
              <a:t>文件系统</a:t>
            </a:r>
            <a:r>
              <a:rPr lang="en-US" altLang="zh-CN" sz="60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6000" dirty="0" smtClean="0">
                <a:latin typeface="微软雅黑" panose="020B0503020204020204" pitchFamily="34" charset="-122"/>
                <a:ea typeface="微软雅黑" panose="020B0503020204020204" pitchFamily="34" charset="-122"/>
              </a:rPr>
              <a:t>简述</a:t>
            </a:r>
            <a:r>
              <a:rPr lang="zh-CN" altLang="en-US" sz="6000" dirty="0" smtClean="0">
                <a:solidFill>
                  <a:schemeClr val="accent1">
                    <a:lumMod val="50000"/>
                  </a:schemeClr>
                </a:solidFill>
                <a:latin typeface="微软雅黑" panose="020B0503020204020204" pitchFamily="34" charset="-122"/>
                <a:ea typeface="微软雅黑" panose="020B0503020204020204" pitchFamily="34" charset="-122"/>
              </a:rPr>
              <a:t>磁盘分区</a:t>
            </a:r>
            <a:endParaRPr lang="en-US" altLang="zh-CN" sz="600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6" name="图片占位符 5"/>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t="25729" b="25729"/>
          <a:stretch>
            <a:fillRect/>
          </a:stretch>
        </p:blipFill>
        <p:spPr/>
      </p:pic>
      <p:sp>
        <p:nvSpPr>
          <p:cNvPr id="3" name="文本框 2"/>
          <p:cNvSpPr txBox="1"/>
          <p:nvPr/>
        </p:nvSpPr>
        <p:spPr>
          <a:xfrm>
            <a:off x="8773795" y="5626735"/>
            <a:ext cx="2919095" cy="804545"/>
          </a:xfrm>
          <a:prstGeom prst="rect">
            <a:avLst/>
          </a:prstGeom>
          <a:noFill/>
        </p:spPr>
        <p:txBody>
          <a:bodyPr wrap="square" rtlCol="0">
            <a:spAutoFit/>
          </a:bodyPr>
          <a:p>
            <a:pPr>
              <a:lnSpc>
                <a:spcPct val="130000"/>
              </a:lnSpc>
              <a:spcBef>
                <a:spcPts val="600"/>
              </a:spcBef>
            </a:pPr>
            <a:r>
              <a:rPr lang="x-none" altLang="zh-CN" sz="3600" kern="0" dirty="0">
                <a:latin typeface="微软雅黑" panose="020B0503020204020204" pitchFamily="34" charset="-122"/>
                <a:ea typeface="微软雅黑" panose="020B0503020204020204" pitchFamily="34" charset="-122"/>
                <a:cs typeface="+mn-ea"/>
                <a:sym typeface="+mn-lt"/>
              </a:rPr>
              <a:t>闫钰晨</a:t>
            </a:r>
            <a:endParaRPr lang="x-none" altLang="zh-CN" sz="3600" kern="0" dirty="0">
              <a:latin typeface="微软雅黑" panose="020B0503020204020204" pitchFamily="34" charset="-122"/>
              <a:ea typeface="微软雅黑" panose="020B0503020204020204" pitchFamily="34" charset="-122"/>
              <a:cs typeface="+mn-ea"/>
              <a:sym typeface="+mn-lt"/>
            </a:endParaRPr>
          </a:p>
        </p:txBody>
      </p:sp>
      <p:pic>
        <p:nvPicPr>
          <p:cNvPr id="4" name="图片 3" descr="hahaha"/>
          <p:cNvPicPr>
            <a:picLocks noChangeAspect="1"/>
          </p:cNvPicPr>
          <p:nvPr/>
        </p:nvPicPr>
        <p:blipFill>
          <a:blip r:embed="rId2"/>
          <a:stretch>
            <a:fillRect/>
          </a:stretch>
        </p:blipFill>
        <p:spPr>
          <a:xfrm>
            <a:off x="10631170" y="4124960"/>
            <a:ext cx="1288415" cy="1288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graphicFrame>
        <p:nvGraphicFramePr>
          <p:cNvPr id="6" name="图片占位符 5"/>
          <p:cNvGraphicFramePr>
            <a:graphicFrameLocks noGrp="1"/>
          </p:cNvGraphicFramePr>
          <p:nvPr>
            <p:ph type="pic" sz="quarter" idx="13"/>
          </p:nvPr>
        </p:nvGraphicFramePr>
        <p:xfrm>
          <a:off x="347345" y="1268095"/>
          <a:ext cx="11713210" cy="4134485"/>
        </p:xfrm>
        <a:graphic>
          <a:graphicData uri="http://schemas.openxmlformats.org/drawingml/2006/table">
            <a:tbl>
              <a:tblPr/>
              <a:tblGrid>
                <a:gridCol w="1410970"/>
                <a:gridCol w="1550670"/>
                <a:gridCol w="1683385"/>
                <a:gridCol w="1662430"/>
                <a:gridCol w="3155950"/>
                <a:gridCol w="2249805"/>
              </a:tblGrid>
              <a:tr h="367665">
                <a:tc gridSpan="3">
                  <a:txBody>
                    <a:bodyPr/>
                    <a:lstStyle/>
                    <a:p>
                      <a:pPr algn="ctr"/>
                      <a:r>
                        <a:rPr lang="zh-CN" altLang="en-US">
                          <a:effectLst/>
                        </a:rPr>
                        <a:t>地址</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cPr/>
                </a:tc>
                <a:tc hMerge="1">
                  <a:tcPr/>
                </a:tc>
                <a:tc rowSpan="2" gridSpan="2">
                  <a:txBody>
                    <a:bodyPr/>
                    <a:lstStyle/>
                    <a:p>
                      <a:pPr algn="ctr"/>
                      <a:r>
                        <a:rPr lang="zh-CN" altLang="en-US" dirty="0">
                          <a:effectLst/>
                        </a:rPr>
                        <a:t>描述</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rowSpan="2" hMerge="1">
                  <a:tcPr/>
                </a:tc>
                <a:tc rowSpan="2">
                  <a:txBody>
                    <a:bodyPr/>
                    <a:lstStyle/>
                    <a:p>
                      <a:pPr algn="ctr"/>
                      <a:r>
                        <a:rPr lang="zh-CN" altLang="en-US">
                          <a:effectLst/>
                        </a:rPr>
                        <a:t>长度</a:t>
                      </a:r>
                      <a:br>
                        <a:rPr lang="zh-CN" altLang="en-US">
                          <a:effectLst/>
                        </a:rPr>
                      </a:br>
                      <a:r>
                        <a:rPr lang="zh-CN" altLang="en-US">
                          <a:effectLst/>
                        </a:rPr>
                        <a:t>（</a:t>
                      </a:r>
                      <a:r>
                        <a:rPr lang="zh-CN" altLang="en-US" u="none" strike="noStrike">
                          <a:solidFill>
                            <a:srgbClr val="0B0080"/>
                          </a:solidFill>
                          <a:effectLst/>
                          <a:hlinkClick r:id="rId1" tooltip="字节"/>
                        </a:rPr>
                        <a:t>字节</a:t>
                      </a:r>
                      <a:r>
                        <a:rPr lang="zh-CN" altLang="en-US">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67665">
                <a:tc>
                  <a:txBody>
                    <a:bodyPr/>
                    <a:lstStyle/>
                    <a:p>
                      <a:pPr algn="ctr"/>
                      <a:r>
                        <a:rPr lang="en-US" u="none" strike="noStrike">
                          <a:solidFill>
                            <a:srgbClr val="0B0080"/>
                          </a:solidFill>
                          <a:effectLst/>
                          <a:hlinkClick r:id="rId2" tooltip="十六进制"/>
                        </a:rPr>
                        <a:t>Hex</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u="none" strike="noStrike" dirty="0">
                          <a:solidFill>
                            <a:srgbClr val="0B0080"/>
                          </a:solidFill>
                          <a:effectLst/>
                          <a:hlinkClick r:id="rId3" tooltip="八进制"/>
                        </a:rPr>
                        <a:t>Oct</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u="none" strike="noStrike">
                          <a:solidFill>
                            <a:srgbClr val="0B0080"/>
                          </a:solidFill>
                          <a:effectLst/>
                          <a:hlinkClick r:id="rId4" tooltip="十进制"/>
                        </a:rPr>
                        <a:t>Dec</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vMerge="1" gridSpan="2">
                  <a:tcPr/>
                </a:tc>
                <a:tc vMerge="1" hMerge="1">
                  <a:tcPr/>
                </a:tc>
                <a:tc vMerge="1">
                  <a:tcPr/>
                </a:tc>
              </a:tr>
              <a:tr h="642620">
                <a:tc>
                  <a:txBody>
                    <a:bodyPr/>
                    <a:lstStyle/>
                    <a:p>
                      <a:pPr algn="ctr"/>
                      <a:r>
                        <a:rPr lang="en-US" altLang="zh-CN">
                          <a:effectLst/>
                        </a:rPr>
                        <a:t>0000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0000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pPr algn="ctr"/>
                      <a:r>
                        <a:rPr lang="zh-CN" altLang="en-US">
                          <a:effectLst/>
                        </a:rPr>
                        <a:t>代码区</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a:txBody>
                    <a:bodyPr/>
                    <a:lstStyle/>
                    <a:p>
                      <a:pPr algn="ctr"/>
                      <a:r>
                        <a:rPr lang="en-US" altLang="zh-CN" b="1" dirty="0">
                          <a:effectLst/>
                        </a:rPr>
                        <a:t>440</a:t>
                      </a:r>
                      <a:br>
                        <a:rPr lang="zh-CN" altLang="en-US" dirty="0">
                          <a:effectLst/>
                        </a:rPr>
                      </a:br>
                      <a:r>
                        <a:rPr lang="zh-CN" altLang="en-US" dirty="0">
                          <a:effectLst/>
                        </a:rPr>
                        <a:t>（最大</a:t>
                      </a:r>
                      <a:r>
                        <a:rPr lang="en-US" altLang="zh-CN" dirty="0">
                          <a:effectLst/>
                        </a:rPr>
                        <a:t>446</a:t>
                      </a:r>
                      <a:r>
                        <a:rPr lang="zh-CN" altLang="en-US"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67665">
                <a:tc>
                  <a:txBody>
                    <a:bodyPr/>
                    <a:lstStyle/>
                    <a:p>
                      <a:pPr algn="ctr"/>
                      <a:r>
                        <a:rPr lang="en-US">
                          <a:effectLst/>
                        </a:rPr>
                        <a:t>01B8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0670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440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pPr algn="ctr"/>
                      <a:r>
                        <a:rPr lang="zh-CN" altLang="en-US">
                          <a:effectLst/>
                        </a:rPr>
                        <a:t>选用磁盘标志</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a:txBody>
                    <a:bodyPr/>
                    <a:lstStyle/>
                    <a:p>
                      <a:pPr algn="ctr"/>
                      <a:r>
                        <a:rPr lang="en-US" altLang="zh-CN" dirty="0">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67665">
                <a:tc>
                  <a:txBody>
                    <a:bodyPr/>
                    <a:lstStyle/>
                    <a:p>
                      <a:pPr algn="ctr"/>
                      <a:r>
                        <a:rPr lang="en-US">
                          <a:effectLst/>
                        </a:rPr>
                        <a:t>01BC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0674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444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pPr algn="ctr"/>
                      <a:r>
                        <a:rPr lang="zh-CN" altLang="en-US">
                          <a:effectLst/>
                        </a:rPr>
                        <a:t>一般为空值</a:t>
                      </a:r>
                      <a:r>
                        <a:rPr lang="en-US" altLang="zh-CN">
                          <a:effectLst/>
                        </a:rPr>
                        <a:t>; 0</a:t>
                      </a:r>
                      <a:r>
                        <a:rPr lang="en-US">
                          <a:effectLst/>
                        </a:rPr>
                        <a:t>x0000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a:txBody>
                    <a:bodyPr/>
                    <a:lstStyle/>
                    <a:p>
                      <a:pPr algn="ctr"/>
                      <a:r>
                        <a:rPr lang="en-US" altLang="zh-CN">
                          <a:effectLst/>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918210">
                <a:tc>
                  <a:txBody>
                    <a:bodyPr/>
                    <a:lstStyle/>
                    <a:p>
                      <a:pPr algn="ctr"/>
                      <a:r>
                        <a:rPr lang="en-US">
                          <a:effectLst/>
                        </a:rPr>
                        <a:t>01BE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0676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446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pPr algn="ctr"/>
                      <a:r>
                        <a:rPr lang="zh-CN" altLang="en-US" b="1" dirty="0">
                          <a:effectLst/>
                        </a:rPr>
                        <a:t>标准</a:t>
                      </a:r>
                      <a:r>
                        <a:rPr lang="en-US" altLang="zh-CN" b="1" dirty="0">
                          <a:effectLst/>
                        </a:rPr>
                        <a:t>MBR</a:t>
                      </a:r>
                      <a:r>
                        <a:rPr lang="zh-CN" altLang="en-US" b="1" dirty="0">
                          <a:effectLst/>
                        </a:rPr>
                        <a:t>分区表规划</a:t>
                      </a:r>
                      <a:br>
                        <a:rPr lang="zh-CN" altLang="en-US" dirty="0">
                          <a:effectLst/>
                        </a:rPr>
                      </a:br>
                      <a:r>
                        <a:rPr lang="zh-CN" altLang="en-US" dirty="0">
                          <a:effectLst/>
                        </a:rPr>
                        <a:t>（四个</a:t>
                      </a:r>
                      <a:r>
                        <a:rPr lang="en-US" altLang="zh-CN" dirty="0">
                          <a:effectLst/>
                        </a:rPr>
                        <a:t>16 byte</a:t>
                      </a:r>
                      <a:r>
                        <a:rPr lang="zh-CN" altLang="en-US" dirty="0">
                          <a:effectLst/>
                        </a:rPr>
                        <a:t>的主分区表入口）</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a:txBody>
                    <a:bodyPr/>
                    <a:lstStyle/>
                    <a:p>
                      <a:pPr algn="ctr"/>
                      <a:r>
                        <a:rPr lang="en-US" altLang="zh-CN" b="1" dirty="0">
                          <a:effectLst/>
                        </a:rPr>
                        <a:t>64</a:t>
                      </a:r>
                      <a:endParaRPr lang="zh-CN" alt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67665">
                <a:tc>
                  <a:txBody>
                    <a:bodyPr/>
                    <a:lstStyle/>
                    <a:p>
                      <a:pPr algn="ctr"/>
                      <a:r>
                        <a:rPr lang="en-US">
                          <a:effectLst/>
                        </a:rPr>
                        <a:t>01FE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0776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510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effectLst/>
                        </a:rPr>
                        <a:t>55h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2">
                  <a:txBody>
                    <a:bodyPr/>
                    <a:lstStyle/>
                    <a:p>
                      <a:pPr algn="ctr" fontAlgn="ctr"/>
                      <a:r>
                        <a:rPr lang="en-US">
                          <a:effectLst/>
                        </a:rPr>
                        <a:t>MBR</a:t>
                      </a:r>
                      <a:r>
                        <a:rPr lang="zh-CN" altLang="en-US">
                          <a:effectLst/>
                        </a:rPr>
                        <a:t>有效标志：</a:t>
                      </a:r>
                      <a:br>
                        <a:rPr lang="zh-CN" altLang="en-US">
                          <a:effectLst/>
                        </a:rPr>
                      </a:br>
                      <a:r>
                        <a:rPr lang="en-US" altLang="zh-CN">
                          <a:effectLst/>
                        </a:rPr>
                        <a:t>0</a:t>
                      </a:r>
                      <a:r>
                        <a:rPr lang="en-US">
                          <a:effectLst/>
                        </a:rPr>
                        <a:t>x55AA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2">
                  <a:txBody>
                    <a:bodyPr/>
                    <a:lstStyle/>
                    <a:p>
                      <a:pPr algn="ctr"/>
                      <a:r>
                        <a:rPr lang="en-US" altLang="zh-CN" b="1">
                          <a:effectLst/>
                        </a:rPr>
                        <a:t>2</a:t>
                      </a:r>
                      <a:endParaRPr lang="zh-CN" alt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67665">
                <a:tc>
                  <a:txBody>
                    <a:bodyPr/>
                    <a:lstStyle/>
                    <a:p>
                      <a:pPr algn="ctr"/>
                      <a:r>
                        <a:rPr lang="en-US">
                          <a:effectLst/>
                        </a:rPr>
                        <a:t>01FF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a:effectLst/>
                        </a:rPr>
                        <a:t>0777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dirty="0">
                          <a:effectLst/>
                        </a:rPr>
                        <a:t>511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effectLst/>
                        </a:rPr>
                        <a:t>AAh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cPr/>
                </a:tc>
                <a:tc vMerge="1">
                  <a:tcPr/>
                </a:tc>
              </a:tr>
              <a:tr h="367665">
                <a:tc gridSpan="5">
                  <a:txBody>
                    <a:bodyPr/>
                    <a:lstStyle/>
                    <a:p>
                      <a:pPr algn="ctr"/>
                      <a:r>
                        <a:rPr lang="en-US" altLang="zh-CN">
                          <a:effectLst/>
                        </a:rPr>
                        <a:t>MBR</a:t>
                      </a:r>
                      <a:r>
                        <a:rPr lang="zh-CN" altLang="en-US">
                          <a:effectLst/>
                        </a:rPr>
                        <a:t>，总大小：</a:t>
                      </a:r>
                      <a:r>
                        <a:rPr lang="en-US" altLang="zh-CN">
                          <a:effectLst/>
                        </a:rPr>
                        <a:t>446 + 64 + 2 =</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cPr/>
                </a:tc>
                <a:tc hMerge="1">
                  <a:tcPr/>
                </a:tc>
                <a:tc hMerge="1">
                  <a:tcPr/>
                </a:tc>
                <a:tc hMerge="1">
                  <a:tcPr/>
                </a:tc>
                <a:tc>
                  <a:txBody>
                    <a:bodyPr/>
                    <a:lstStyle/>
                    <a:p>
                      <a:pPr algn="ctr"/>
                      <a:r>
                        <a:rPr lang="en-US" altLang="zh-CN" dirty="0">
                          <a:effectLst/>
                        </a:rPr>
                        <a:t>512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bl>
          </a:graphicData>
        </a:graphic>
      </p:graphicFrame>
      <p:sp>
        <p:nvSpPr>
          <p:cNvPr id="5" name="矩形 4"/>
          <p:cNvSpPr/>
          <p:nvPr/>
        </p:nvSpPr>
        <p:spPr>
          <a:xfrm>
            <a:off x="5134915" y="600588"/>
            <a:ext cx="1633781" cy="369332"/>
          </a:xfrm>
          <a:prstGeom prst="rect">
            <a:avLst/>
          </a:prstGeom>
        </p:spPr>
        <p:txBody>
          <a:bodyPr wrap="none">
            <a:spAutoFit/>
          </a:bodyPr>
          <a:p>
            <a:r>
              <a:rPr lang="zh-CN" altLang="en-US" b="1" dirty="0">
                <a:solidFill>
                  <a:srgbClr val="000000"/>
                </a:solidFill>
                <a:latin typeface="Arial" panose="02080604020202020204" charset="0"/>
              </a:rPr>
              <a:t>标准</a:t>
            </a:r>
            <a:r>
              <a:rPr lang="en-US" altLang="zh-CN" b="1" dirty="0">
                <a:solidFill>
                  <a:srgbClr val="000000"/>
                </a:solidFill>
                <a:latin typeface="Arial" panose="02080604020202020204" charset="0"/>
              </a:rPr>
              <a:t>MBR</a:t>
            </a:r>
            <a:r>
              <a:rPr lang="zh-CN" altLang="en-US" b="1" dirty="0">
                <a:solidFill>
                  <a:srgbClr val="000000"/>
                </a:solidFill>
                <a:latin typeface="Arial" panose="02080604020202020204" charset="0"/>
              </a:rPr>
              <a:t>结构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endParaRPr lang="en-US" altLang="zh-CN" dirty="0"/>
          </a:p>
          <a:p>
            <a:endParaRPr lang="zh-CN" altLang="en-US" dirty="0"/>
          </a:p>
        </p:txBody>
      </p:sp>
      <p:sp>
        <p:nvSpPr>
          <p:cNvPr id="344" name="矩形 343"/>
          <p:cNvSpPr/>
          <p:nvPr/>
        </p:nvSpPr>
        <p:spPr>
          <a:xfrm>
            <a:off x="643264" y="634004"/>
            <a:ext cx="4475347" cy="8276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4000" b="1" dirty="0">
                <a:solidFill>
                  <a:schemeClr val="bg1"/>
                </a:solidFill>
              </a:rPr>
              <a:t>硬盘分区表</a:t>
            </a:r>
          </a:p>
        </p:txBody>
      </p:sp>
      <p:graphicFrame>
        <p:nvGraphicFramePr>
          <p:cNvPr id="3" name="表格 2"/>
          <p:cNvGraphicFramePr>
            <a:graphicFrameLocks noGrp="1"/>
          </p:cNvGraphicFramePr>
          <p:nvPr/>
        </p:nvGraphicFramePr>
        <p:xfrm>
          <a:off x="522675" y="3205883"/>
          <a:ext cx="11272070" cy="3226164"/>
        </p:xfrm>
        <a:graphic>
          <a:graphicData uri="http://schemas.openxmlformats.org/drawingml/2006/table">
            <a:tbl>
              <a:tblPr/>
              <a:tblGrid>
                <a:gridCol w="954433"/>
                <a:gridCol w="1448972"/>
                <a:gridCol w="8868665"/>
              </a:tblGrid>
              <a:tr h="257280">
                <a:tc>
                  <a:txBody>
                    <a:bodyPr/>
                    <a:lstStyle/>
                    <a:p>
                      <a:pPr algn="ctr"/>
                      <a:r>
                        <a:rPr lang="zh-CN" altLang="en-US" sz="1600" dirty="0">
                          <a:solidFill>
                            <a:schemeClr val="tx1"/>
                          </a:solidFill>
                          <a:effectLst/>
                          <a:latin typeface="+mn-ea"/>
                          <a:ea typeface="+mn-ea"/>
                        </a:rPr>
                        <a:t>偏移</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zh-CN" altLang="en-US" sz="1600" dirty="0">
                          <a:solidFill>
                            <a:schemeClr val="tx1"/>
                          </a:solidFill>
                          <a:effectLst/>
                          <a:latin typeface="+mn-ea"/>
                          <a:ea typeface="+mn-ea"/>
                        </a:rPr>
                        <a:t>长度（字节）</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zh-CN" altLang="en-US" sz="1600" dirty="0">
                          <a:solidFill>
                            <a:schemeClr val="tx1"/>
                          </a:solidFill>
                          <a:effectLst/>
                          <a:latin typeface="+mn-ea"/>
                          <a:ea typeface="+mn-ea"/>
                        </a:rPr>
                        <a:t>意义</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298684">
                <a:tc>
                  <a:txBody>
                    <a:bodyPr/>
                    <a:lstStyle/>
                    <a:p>
                      <a:pPr algn="ctr"/>
                      <a:r>
                        <a:rPr lang="en-US" sz="1600" dirty="0">
                          <a:solidFill>
                            <a:schemeClr val="tx1"/>
                          </a:solidFill>
                          <a:effectLst/>
                          <a:latin typeface="+mn-ea"/>
                          <a:ea typeface="+mn-ea"/>
                        </a:rPr>
                        <a:t>00H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dirty="0">
                          <a:solidFill>
                            <a:schemeClr val="tx1"/>
                          </a:solidFill>
                          <a:effectLst/>
                          <a:latin typeface="+mn-ea"/>
                          <a:ea typeface="+mn-ea"/>
                        </a:rPr>
                        <a:t>1</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dirty="0">
                          <a:solidFill>
                            <a:schemeClr val="tx1"/>
                          </a:solidFill>
                          <a:effectLst/>
                          <a:latin typeface="+mn-ea"/>
                          <a:ea typeface="+mn-ea"/>
                        </a:rPr>
                        <a:t>分区状态：</a:t>
                      </a:r>
                      <a:r>
                        <a:rPr lang="en-US" altLang="zh-CN" sz="1600" dirty="0">
                          <a:solidFill>
                            <a:schemeClr val="tx1"/>
                          </a:solidFill>
                          <a:effectLst/>
                          <a:latin typeface="+mn-ea"/>
                          <a:ea typeface="+mn-ea"/>
                        </a:rPr>
                        <a:t>00--&gt;</a:t>
                      </a:r>
                      <a:r>
                        <a:rPr lang="zh-CN" altLang="en-US" sz="1600" dirty="0">
                          <a:solidFill>
                            <a:schemeClr val="tx1"/>
                          </a:solidFill>
                          <a:effectLst/>
                          <a:latin typeface="+mn-ea"/>
                          <a:ea typeface="+mn-ea"/>
                        </a:rPr>
                        <a:t>非活动分区；</a:t>
                      </a:r>
                      <a:r>
                        <a:rPr lang="en-US" altLang="zh-CN" sz="1600" dirty="0">
                          <a:solidFill>
                            <a:schemeClr val="tx1"/>
                          </a:solidFill>
                          <a:effectLst/>
                          <a:latin typeface="+mn-ea"/>
                          <a:ea typeface="+mn-ea"/>
                        </a:rPr>
                        <a:t>80--&gt;</a:t>
                      </a:r>
                      <a:r>
                        <a:rPr lang="zh-CN" altLang="en-US" sz="1600" dirty="0">
                          <a:solidFill>
                            <a:schemeClr val="tx1"/>
                          </a:solidFill>
                          <a:effectLst/>
                          <a:latin typeface="+mn-ea"/>
                          <a:ea typeface="+mn-ea"/>
                        </a:rPr>
                        <a:t>活动分区</a:t>
                      </a:r>
                      <a:r>
                        <a:rPr lang="zh-CN" altLang="en-US" sz="1600" dirty="0" smtClean="0">
                          <a:solidFill>
                            <a:schemeClr val="tx1"/>
                          </a:solidFill>
                          <a:effectLst/>
                          <a:latin typeface="+mn-ea"/>
                          <a:ea typeface="+mn-ea"/>
                        </a:rPr>
                        <a:t>；其它</a:t>
                      </a:r>
                      <a:r>
                        <a:rPr lang="zh-CN" altLang="en-US" sz="1600" dirty="0">
                          <a:solidFill>
                            <a:schemeClr val="tx1"/>
                          </a:solidFill>
                          <a:effectLst/>
                          <a:latin typeface="+mn-ea"/>
                          <a:ea typeface="+mn-ea"/>
                        </a:rPr>
                        <a:t>数值没有意义</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57280">
                <a:tc>
                  <a:txBody>
                    <a:bodyPr/>
                    <a:lstStyle/>
                    <a:p>
                      <a:pPr algn="ctr"/>
                      <a:r>
                        <a:rPr lang="en-US" sz="1600" dirty="0">
                          <a:solidFill>
                            <a:schemeClr val="tx1"/>
                          </a:solidFill>
                          <a:effectLst/>
                          <a:latin typeface="+mn-ea"/>
                          <a:ea typeface="+mn-ea"/>
                        </a:rPr>
                        <a:t>01H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dirty="0">
                          <a:solidFill>
                            <a:schemeClr val="tx1"/>
                          </a:solidFill>
                          <a:effectLst/>
                          <a:latin typeface="+mn-ea"/>
                          <a:ea typeface="+mn-ea"/>
                        </a:rPr>
                        <a:t>1</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dirty="0">
                          <a:solidFill>
                            <a:schemeClr val="tx1"/>
                          </a:solidFill>
                          <a:effectLst/>
                          <a:latin typeface="+mn-ea"/>
                          <a:ea typeface="+mn-ea"/>
                        </a:rPr>
                        <a:t>分区起始磁头号（</a:t>
                      </a:r>
                      <a:r>
                        <a:rPr lang="en-US" altLang="zh-CN" sz="1600" dirty="0">
                          <a:solidFill>
                            <a:schemeClr val="tx1"/>
                          </a:solidFill>
                          <a:effectLst/>
                          <a:latin typeface="+mn-ea"/>
                          <a:ea typeface="+mn-ea"/>
                        </a:rPr>
                        <a:t>HEAD</a:t>
                      </a:r>
                      <a:r>
                        <a:rPr lang="zh-CN" altLang="en-US" sz="1600" dirty="0">
                          <a:solidFill>
                            <a:schemeClr val="tx1"/>
                          </a:solidFill>
                          <a:effectLst/>
                          <a:latin typeface="+mn-ea"/>
                          <a:ea typeface="+mn-ea"/>
                        </a:rPr>
                        <a:t>），用到全部</a:t>
                      </a:r>
                      <a:r>
                        <a:rPr lang="en-US" altLang="zh-CN" sz="1600" dirty="0">
                          <a:solidFill>
                            <a:schemeClr val="tx1"/>
                          </a:solidFill>
                          <a:effectLst/>
                          <a:latin typeface="+mn-ea"/>
                          <a:ea typeface="+mn-ea"/>
                        </a:rPr>
                        <a:t>8</a:t>
                      </a:r>
                      <a:r>
                        <a:rPr lang="zh-CN" altLang="en-US" sz="1600" dirty="0">
                          <a:solidFill>
                            <a:schemeClr val="tx1"/>
                          </a:solidFill>
                          <a:effectLst/>
                          <a:latin typeface="+mn-ea"/>
                          <a:ea typeface="+mn-ea"/>
                        </a:rPr>
                        <a:t>位</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78047">
                <a:tc>
                  <a:txBody>
                    <a:bodyPr/>
                    <a:lstStyle/>
                    <a:p>
                      <a:pPr algn="ctr"/>
                      <a:r>
                        <a:rPr lang="en-US" sz="1600">
                          <a:solidFill>
                            <a:schemeClr val="tx1"/>
                          </a:solidFill>
                          <a:effectLst/>
                          <a:latin typeface="+mn-ea"/>
                          <a:ea typeface="+mn-ea"/>
                        </a:rPr>
                        <a:t>02H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dirty="0">
                          <a:solidFill>
                            <a:schemeClr val="tx1"/>
                          </a:solidFill>
                          <a:effectLst/>
                          <a:latin typeface="+mn-ea"/>
                          <a:ea typeface="+mn-ea"/>
                        </a:rPr>
                        <a:t>2</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dirty="0">
                          <a:solidFill>
                            <a:schemeClr val="tx1"/>
                          </a:solidFill>
                          <a:effectLst/>
                          <a:latin typeface="+mn-ea"/>
                          <a:ea typeface="+mn-ea"/>
                        </a:rPr>
                        <a:t>分区起始扇区号（</a:t>
                      </a:r>
                      <a:r>
                        <a:rPr lang="en-US" altLang="zh-CN" sz="1600" dirty="0">
                          <a:solidFill>
                            <a:schemeClr val="tx1"/>
                          </a:solidFill>
                          <a:effectLst/>
                          <a:latin typeface="+mn-ea"/>
                          <a:ea typeface="+mn-ea"/>
                        </a:rPr>
                        <a:t>SECTOR</a:t>
                      </a:r>
                      <a:r>
                        <a:rPr lang="zh-CN" altLang="en-US" sz="1600" dirty="0">
                          <a:solidFill>
                            <a:schemeClr val="tx1"/>
                          </a:solidFill>
                          <a:effectLst/>
                          <a:latin typeface="+mn-ea"/>
                          <a:ea typeface="+mn-ea"/>
                        </a:rPr>
                        <a:t>），占据</a:t>
                      </a:r>
                      <a:r>
                        <a:rPr lang="en-US" altLang="zh-CN" sz="1600" dirty="0">
                          <a:solidFill>
                            <a:schemeClr val="tx1"/>
                          </a:solidFill>
                          <a:effectLst/>
                          <a:latin typeface="+mn-ea"/>
                          <a:ea typeface="+mn-ea"/>
                        </a:rPr>
                        <a:t>02H</a:t>
                      </a:r>
                      <a:r>
                        <a:rPr lang="zh-CN" altLang="en-US" sz="1600" dirty="0">
                          <a:solidFill>
                            <a:schemeClr val="tx1"/>
                          </a:solidFill>
                          <a:effectLst/>
                          <a:latin typeface="+mn-ea"/>
                          <a:ea typeface="+mn-ea"/>
                        </a:rPr>
                        <a:t>的位</a:t>
                      </a:r>
                      <a:r>
                        <a:rPr lang="en-US" altLang="zh-CN" sz="1600" dirty="0">
                          <a:solidFill>
                            <a:schemeClr val="tx1"/>
                          </a:solidFill>
                          <a:effectLst/>
                          <a:latin typeface="+mn-ea"/>
                          <a:ea typeface="+mn-ea"/>
                        </a:rPr>
                        <a:t>0</a:t>
                      </a:r>
                      <a:r>
                        <a:rPr lang="zh-CN" altLang="en-US" sz="1600" dirty="0">
                          <a:solidFill>
                            <a:schemeClr val="tx1"/>
                          </a:solidFill>
                          <a:effectLst/>
                          <a:latin typeface="+mn-ea"/>
                          <a:ea typeface="+mn-ea"/>
                        </a:rPr>
                        <a:t>－</a:t>
                      </a:r>
                      <a:r>
                        <a:rPr lang="en-US" altLang="zh-CN" sz="1600" dirty="0">
                          <a:solidFill>
                            <a:schemeClr val="tx1"/>
                          </a:solidFill>
                          <a:effectLst/>
                          <a:latin typeface="+mn-ea"/>
                          <a:ea typeface="+mn-ea"/>
                        </a:rPr>
                        <a:t>5</a:t>
                      </a:r>
                      <a:r>
                        <a:rPr lang="zh-CN" altLang="en-US" sz="1600" dirty="0" smtClean="0">
                          <a:solidFill>
                            <a:schemeClr val="tx1"/>
                          </a:solidFill>
                          <a:effectLst/>
                          <a:latin typeface="+mn-ea"/>
                          <a:ea typeface="+mn-ea"/>
                        </a:rPr>
                        <a:t>；该</a:t>
                      </a:r>
                      <a:r>
                        <a:rPr lang="zh-CN" altLang="en-US" sz="1600" dirty="0">
                          <a:solidFill>
                            <a:schemeClr val="tx1"/>
                          </a:solidFill>
                          <a:effectLst/>
                          <a:latin typeface="+mn-ea"/>
                          <a:ea typeface="+mn-ea"/>
                        </a:rPr>
                        <a:t>分区的起始磁柱号（</a:t>
                      </a:r>
                      <a:r>
                        <a:rPr lang="en-US" altLang="zh-CN" sz="1600" dirty="0">
                          <a:solidFill>
                            <a:schemeClr val="tx1"/>
                          </a:solidFill>
                          <a:effectLst/>
                          <a:latin typeface="+mn-ea"/>
                          <a:ea typeface="+mn-ea"/>
                        </a:rPr>
                        <a:t>CYLINDER</a:t>
                      </a:r>
                      <a:r>
                        <a:rPr lang="zh-CN" altLang="en-US" sz="1600" dirty="0">
                          <a:solidFill>
                            <a:schemeClr val="tx1"/>
                          </a:solidFill>
                          <a:effectLst/>
                          <a:latin typeface="+mn-ea"/>
                          <a:ea typeface="+mn-ea"/>
                        </a:rPr>
                        <a:t>），</a:t>
                      </a:r>
                      <a:r>
                        <a:rPr lang="zh-CN" altLang="en-US" sz="1600" dirty="0" smtClean="0">
                          <a:solidFill>
                            <a:schemeClr val="tx1"/>
                          </a:solidFill>
                          <a:effectLst/>
                          <a:latin typeface="+mn-ea"/>
                          <a:ea typeface="+mn-ea"/>
                        </a:rPr>
                        <a:t>占据</a:t>
                      </a:r>
                      <a:r>
                        <a:rPr lang="en-US" altLang="zh-CN" sz="1600" dirty="0" smtClean="0">
                          <a:solidFill>
                            <a:schemeClr val="tx1"/>
                          </a:solidFill>
                          <a:effectLst/>
                          <a:latin typeface="+mn-ea"/>
                          <a:ea typeface="+mn-ea"/>
                        </a:rPr>
                        <a:t>02H</a:t>
                      </a:r>
                      <a:r>
                        <a:rPr lang="zh-CN" altLang="en-US" sz="1600" dirty="0">
                          <a:solidFill>
                            <a:schemeClr val="tx1"/>
                          </a:solidFill>
                          <a:effectLst/>
                          <a:latin typeface="+mn-ea"/>
                          <a:ea typeface="+mn-ea"/>
                        </a:rPr>
                        <a:t>的位</a:t>
                      </a:r>
                      <a:r>
                        <a:rPr lang="en-US" altLang="zh-CN" sz="1600" dirty="0">
                          <a:solidFill>
                            <a:schemeClr val="tx1"/>
                          </a:solidFill>
                          <a:effectLst/>
                          <a:latin typeface="+mn-ea"/>
                          <a:ea typeface="+mn-ea"/>
                        </a:rPr>
                        <a:t>6</a:t>
                      </a:r>
                      <a:r>
                        <a:rPr lang="zh-CN" altLang="en-US" sz="1600" dirty="0">
                          <a:solidFill>
                            <a:schemeClr val="tx1"/>
                          </a:solidFill>
                          <a:effectLst/>
                          <a:latin typeface="+mn-ea"/>
                          <a:ea typeface="+mn-ea"/>
                        </a:rPr>
                        <a:t>－</a:t>
                      </a:r>
                      <a:r>
                        <a:rPr lang="en-US" altLang="zh-CN" sz="1600" dirty="0">
                          <a:solidFill>
                            <a:schemeClr val="tx1"/>
                          </a:solidFill>
                          <a:effectLst/>
                          <a:latin typeface="+mn-ea"/>
                          <a:ea typeface="+mn-ea"/>
                        </a:rPr>
                        <a:t>7</a:t>
                      </a:r>
                      <a:r>
                        <a:rPr lang="zh-CN" altLang="en-US" sz="1600" dirty="0">
                          <a:solidFill>
                            <a:schemeClr val="tx1"/>
                          </a:solidFill>
                          <a:effectLst/>
                          <a:latin typeface="+mn-ea"/>
                          <a:ea typeface="+mn-ea"/>
                        </a:rPr>
                        <a:t>和</a:t>
                      </a:r>
                      <a:r>
                        <a:rPr lang="en-US" altLang="zh-CN" sz="1600" dirty="0">
                          <a:solidFill>
                            <a:schemeClr val="tx1"/>
                          </a:solidFill>
                          <a:effectLst/>
                          <a:latin typeface="+mn-ea"/>
                          <a:ea typeface="+mn-ea"/>
                        </a:rPr>
                        <a:t>03H</a:t>
                      </a:r>
                      <a:r>
                        <a:rPr lang="zh-CN" altLang="en-US" sz="1600" dirty="0">
                          <a:solidFill>
                            <a:schemeClr val="tx1"/>
                          </a:solidFill>
                          <a:effectLst/>
                          <a:latin typeface="+mn-ea"/>
                          <a:ea typeface="+mn-ea"/>
                        </a:rPr>
                        <a:t>的全部</a:t>
                      </a:r>
                      <a:r>
                        <a:rPr lang="en-US" altLang="zh-CN" sz="1600" dirty="0">
                          <a:solidFill>
                            <a:schemeClr val="tx1"/>
                          </a:solidFill>
                          <a:effectLst/>
                          <a:latin typeface="+mn-ea"/>
                          <a:ea typeface="+mn-ea"/>
                        </a:rPr>
                        <a:t>8</a:t>
                      </a:r>
                      <a:r>
                        <a:rPr lang="zh-CN" altLang="en-US" sz="1600" dirty="0">
                          <a:solidFill>
                            <a:schemeClr val="tx1"/>
                          </a:solidFill>
                          <a:effectLst/>
                          <a:latin typeface="+mn-ea"/>
                          <a:ea typeface="+mn-ea"/>
                        </a:rPr>
                        <a:t>位</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57280">
                <a:tc>
                  <a:txBody>
                    <a:bodyPr/>
                    <a:lstStyle/>
                    <a:p>
                      <a:pPr algn="ctr"/>
                      <a:r>
                        <a:rPr lang="en-US" sz="1600">
                          <a:solidFill>
                            <a:schemeClr val="tx1"/>
                          </a:solidFill>
                          <a:effectLst/>
                          <a:latin typeface="+mn-ea"/>
                          <a:ea typeface="+mn-ea"/>
                        </a:rPr>
                        <a:t>04H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dirty="0">
                          <a:solidFill>
                            <a:schemeClr val="tx1"/>
                          </a:solidFill>
                          <a:effectLst/>
                          <a:latin typeface="+mn-ea"/>
                          <a:ea typeface="+mn-ea"/>
                        </a:rPr>
                        <a:t>1</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u="none" strike="noStrike" dirty="0">
                          <a:solidFill>
                            <a:schemeClr val="tx1"/>
                          </a:solidFill>
                          <a:effectLst/>
                          <a:latin typeface="+mn-ea"/>
                          <a:ea typeface="+mn-ea"/>
                        </a:rPr>
                        <a:t>文件系统</a:t>
                      </a:r>
                      <a:r>
                        <a:rPr lang="zh-CN" altLang="en-US" sz="1600" dirty="0">
                          <a:solidFill>
                            <a:schemeClr val="tx1"/>
                          </a:solidFill>
                          <a:effectLst/>
                          <a:latin typeface="+mn-ea"/>
                          <a:ea typeface="+mn-ea"/>
                        </a:rPr>
                        <a:t>标志位</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57280">
                <a:tc>
                  <a:txBody>
                    <a:bodyPr/>
                    <a:lstStyle/>
                    <a:p>
                      <a:pPr algn="ctr"/>
                      <a:r>
                        <a:rPr lang="en-US" sz="1600">
                          <a:solidFill>
                            <a:schemeClr val="tx1"/>
                          </a:solidFill>
                          <a:effectLst/>
                          <a:latin typeface="+mn-ea"/>
                          <a:ea typeface="+mn-ea"/>
                        </a:rPr>
                        <a:t>05H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dirty="0">
                          <a:solidFill>
                            <a:schemeClr val="tx1"/>
                          </a:solidFill>
                          <a:effectLst/>
                          <a:latin typeface="+mn-ea"/>
                          <a:ea typeface="+mn-ea"/>
                        </a:rPr>
                        <a:t>1</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dirty="0">
                          <a:solidFill>
                            <a:schemeClr val="tx1"/>
                          </a:solidFill>
                          <a:effectLst/>
                          <a:latin typeface="+mn-ea"/>
                          <a:ea typeface="+mn-ea"/>
                        </a:rPr>
                        <a:t>分区结束磁头号（</a:t>
                      </a:r>
                      <a:r>
                        <a:rPr lang="en-US" altLang="zh-CN" sz="1600" dirty="0">
                          <a:solidFill>
                            <a:schemeClr val="tx1"/>
                          </a:solidFill>
                          <a:effectLst/>
                          <a:latin typeface="+mn-ea"/>
                          <a:ea typeface="+mn-ea"/>
                        </a:rPr>
                        <a:t>HEAD</a:t>
                      </a:r>
                      <a:r>
                        <a:rPr lang="zh-CN" altLang="en-US" sz="1600" dirty="0">
                          <a:solidFill>
                            <a:schemeClr val="tx1"/>
                          </a:solidFill>
                          <a:effectLst/>
                          <a:latin typeface="+mn-ea"/>
                          <a:ea typeface="+mn-ea"/>
                        </a:rPr>
                        <a:t>），用到全部</a:t>
                      </a:r>
                      <a:r>
                        <a:rPr lang="en-US" altLang="zh-CN" sz="1600" dirty="0">
                          <a:solidFill>
                            <a:schemeClr val="tx1"/>
                          </a:solidFill>
                          <a:effectLst/>
                          <a:latin typeface="+mn-ea"/>
                          <a:ea typeface="+mn-ea"/>
                        </a:rPr>
                        <a:t>8</a:t>
                      </a:r>
                      <a:r>
                        <a:rPr lang="zh-CN" altLang="en-US" sz="1600" dirty="0">
                          <a:solidFill>
                            <a:schemeClr val="tx1"/>
                          </a:solidFill>
                          <a:effectLst/>
                          <a:latin typeface="+mn-ea"/>
                          <a:ea typeface="+mn-ea"/>
                        </a:rPr>
                        <a:t>位</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78047">
                <a:tc>
                  <a:txBody>
                    <a:bodyPr/>
                    <a:lstStyle/>
                    <a:p>
                      <a:pPr algn="ctr"/>
                      <a:r>
                        <a:rPr lang="en-US" sz="1600">
                          <a:solidFill>
                            <a:schemeClr val="tx1"/>
                          </a:solidFill>
                          <a:effectLst/>
                          <a:latin typeface="+mn-ea"/>
                          <a:ea typeface="+mn-ea"/>
                        </a:rPr>
                        <a:t>06H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dirty="0">
                          <a:solidFill>
                            <a:schemeClr val="tx1"/>
                          </a:solidFill>
                          <a:effectLst/>
                          <a:latin typeface="+mn-ea"/>
                          <a:ea typeface="+mn-ea"/>
                        </a:rPr>
                        <a:t>2</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dirty="0">
                          <a:solidFill>
                            <a:schemeClr val="tx1"/>
                          </a:solidFill>
                          <a:effectLst/>
                          <a:latin typeface="+mn-ea"/>
                          <a:ea typeface="+mn-ea"/>
                        </a:rPr>
                        <a:t>分区结束扇区号（</a:t>
                      </a:r>
                      <a:r>
                        <a:rPr lang="en-US" altLang="zh-CN" sz="1600" dirty="0">
                          <a:solidFill>
                            <a:schemeClr val="tx1"/>
                          </a:solidFill>
                          <a:effectLst/>
                          <a:latin typeface="+mn-ea"/>
                          <a:ea typeface="+mn-ea"/>
                        </a:rPr>
                        <a:t>SECTOR</a:t>
                      </a:r>
                      <a:r>
                        <a:rPr lang="zh-CN" altLang="en-US" sz="1600" dirty="0">
                          <a:solidFill>
                            <a:schemeClr val="tx1"/>
                          </a:solidFill>
                          <a:effectLst/>
                          <a:latin typeface="+mn-ea"/>
                          <a:ea typeface="+mn-ea"/>
                        </a:rPr>
                        <a:t>），占据</a:t>
                      </a:r>
                      <a:r>
                        <a:rPr lang="en-US" altLang="zh-CN" sz="1600" dirty="0">
                          <a:solidFill>
                            <a:schemeClr val="tx1"/>
                          </a:solidFill>
                          <a:effectLst/>
                          <a:latin typeface="+mn-ea"/>
                          <a:ea typeface="+mn-ea"/>
                        </a:rPr>
                        <a:t>06H</a:t>
                      </a:r>
                      <a:r>
                        <a:rPr lang="zh-CN" altLang="en-US" sz="1600" dirty="0">
                          <a:solidFill>
                            <a:schemeClr val="tx1"/>
                          </a:solidFill>
                          <a:effectLst/>
                          <a:latin typeface="+mn-ea"/>
                          <a:ea typeface="+mn-ea"/>
                        </a:rPr>
                        <a:t>的位</a:t>
                      </a:r>
                      <a:r>
                        <a:rPr lang="en-US" altLang="zh-CN" sz="1600" dirty="0">
                          <a:solidFill>
                            <a:schemeClr val="tx1"/>
                          </a:solidFill>
                          <a:effectLst/>
                          <a:latin typeface="+mn-ea"/>
                          <a:ea typeface="+mn-ea"/>
                        </a:rPr>
                        <a:t>0</a:t>
                      </a:r>
                      <a:r>
                        <a:rPr lang="zh-CN" altLang="en-US" sz="1600" dirty="0">
                          <a:solidFill>
                            <a:schemeClr val="tx1"/>
                          </a:solidFill>
                          <a:effectLst/>
                          <a:latin typeface="+mn-ea"/>
                          <a:ea typeface="+mn-ea"/>
                        </a:rPr>
                        <a:t>－</a:t>
                      </a:r>
                      <a:r>
                        <a:rPr lang="en-US" altLang="zh-CN" sz="1600" dirty="0">
                          <a:solidFill>
                            <a:schemeClr val="tx1"/>
                          </a:solidFill>
                          <a:effectLst/>
                          <a:latin typeface="+mn-ea"/>
                          <a:ea typeface="+mn-ea"/>
                        </a:rPr>
                        <a:t>5</a:t>
                      </a:r>
                      <a:r>
                        <a:rPr lang="zh-CN" altLang="en-US" sz="1600" dirty="0" smtClean="0">
                          <a:solidFill>
                            <a:schemeClr val="tx1"/>
                          </a:solidFill>
                          <a:effectLst/>
                          <a:latin typeface="+mn-ea"/>
                          <a:ea typeface="+mn-ea"/>
                        </a:rPr>
                        <a:t>；该</a:t>
                      </a:r>
                      <a:r>
                        <a:rPr lang="zh-CN" altLang="en-US" sz="1600" dirty="0">
                          <a:solidFill>
                            <a:schemeClr val="tx1"/>
                          </a:solidFill>
                          <a:effectLst/>
                          <a:latin typeface="+mn-ea"/>
                          <a:ea typeface="+mn-ea"/>
                        </a:rPr>
                        <a:t>分区的结束磁柱号（</a:t>
                      </a:r>
                      <a:r>
                        <a:rPr lang="en-US" altLang="zh-CN" sz="1600" dirty="0">
                          <a:solidFill>
                            <a:schemeClr val="tx1"/>
                          </a:solidFill>
                          <a:effectLst/>
                          <a:latin typeface="+mn-ea"/>
                          <a:ea typeface="+mn-ea"/>
                        </a:rPr>
                        <a:t>CYLINDER</a:t>
                      </a:r>
                      <a:r>
                        <a:rPr lang="zh-CN" altLang="en-US" sz="1600" dirty="0">
                          <a:solidFill>
                            <a:schemeClr val="tx1"/>
                          </a:solidFill>
                          <a:effectLst/>
                          <a:latin typeface="+mn-ea"/>
                          <a:ea typeface="+mn-ea"/>
                        </a:rPr>
                        <a:t>），</a:t>
                      </a:r>
                      <a:r>
                        <a:rPr lang="zh-CN" altLang="en-US" sz="1600" dirty="0" smtClean="0">
                          <a:solidFill>
                            <a:schemeClr val="tx1"/>
                          </a:solidFill>
                          <a:effectLst/>
                          <a:latin typeface="+mn-ea"/>
                          <a:ea typeface="+mn-ea"/>
                        </a:rPr>
                        <a:t>占据</a:t>
                      </a:r>
                      <a:r>
                        <a:rPr lang="en-US" altLang="zh-CN" sz="1600" dirty="0" smtClean="0">
                          <a:solidFill>
                            <a:schemeClr val="tx1"/>
                          </a:solidFill>
                          <a:effectLst/>
                          <a:latin typeface="+mn-ea"/>
                          <a:ea typeface="+mn-ea"/>
                        </a:rPr>
                        <a:t>06H</a:t>
                      </a:r>
                      <a:r>
                        <a:rPr lang="zh-CN" altLang="en-US" sz="1600" dirty="0">
                          <a:solidFill>
                            <a:schemeClr val="tx1"/>
                          </a:solidFill>
                          <a:effectLst/>
                          <a:latin typeface="+mn-ea"/>
                          <a:ea typeface="+mn-ea"/>
                        </a:rPr>
                        <a:t>的位</a:t>
                      </a:r>
                      <a:r>
                        <a:rPr lang="en-US" altLang="zh-CN" sz="1600" dirty="0">
                          <a:solidFill>
                            <a:schemeClr val="tx1"/>
                          </a:solidFill>
                          <a:effectLst/>
                          <a:latin typeface="+mn-ea"/>
                          <a:ea typeface="+mn-ea"/>
                        </a:rPr>
                        <a:t>6</a:t>
                      </a:r>
                      <a:r>
                        <a:rPr lang="zh-CN" altLang="en-US" sz="1600" dirty="0">
                          <a:solidFill>
                            <a:schemeClr val="tx1"/>
                          </a:solidFill>
                          <a:effectLst/>
                          <a:latin typeface="+mn-ea"/>
                          <a:ea typeface="+mn-ea"/>
                        </a:rPr>
                        <a:t>－</a:t>
                      </a:r>
                      <a:r>
                        <a:rPr lang="en-US" altLang="zh-CN" sz="1600" dirty="0">
                          <a:solidFill>
                            <a:schemeClr val="tx1"/>
                          </a:solidFill>
                          <a:effectLst/>
                          <a:latin typeface="+mn-ea"/>
                          <a:ea typeface="+mn-ea"/>
                        </a:rPr>
                        <a:t>7</a:t>
                      </a:r>
                      <a:r>
                        <a:rPr lang="zh-CN" altLang="en-US" sz="1600" dirty="0">
                          <a:solidFill>
                            <a:schemeClr val="tx1"/>
                          </a:solidFill>
                          <a:effectLst/>
                          <a:latin typeface="+mn-ea"/>
                          <a:ea typeface="+mn-ea"/>
                        </a:rPr>
                        <a:t>和</a:t>
                      </a:r>
                      <a:r>
                        <a:rPr lang="en-US" altLang="zh-CN" sz="1600" dirty="0">
                          <a:solidFill>
                            <a:schemeClr val="tx1"/>
                          </a:solidFill>
                          <a:effectLst/>
                          <a:latin typeface="+mn-ea"/>
                          <a:ea typeface="+mn-ea"/>
                        </a:rPr>
                        <a:t>07H</a:t>
                      </a:r>
                      <a:r>
                        <a:rPr lang="zh-CN" altLang="en-US" sz="1600" dirty="0">
                          <a:solidFill>
                            <a:schemeClr val="tx1"/>
                          </a:solidFill>
                          <a:effectLst/>
                          <a:latin typeface="+mn-ea"/>
                          <a:ea typeface="+mn-ea"/>
                        </a:rPr>
                        <a:t>的全部</a:t>
                      </a:r>
                      <a:r>
                        <a:rPr lang="en-US" altLang="zh-CN" sz="1600" dirty="0">
                          <a:solidFill>
                            <a:schemeClr val="tx1"/>
                          </a:solidFill>
                          <a:effectLst/>
                          <a:latin typeface="+mn-ea"/>
                          <a:ea typeface="+mn-ea"/>
                        </a:rPr>
                        <a:t>8</a:t>
                      </a:r>
                      <a:r>
                        <a:rPr lang="zh-CN" altLang="en-US" sz="1600" dirty="0">
                          <a:solidFill>
                            <a:schemeClr val="tx1"/>
                          </a:solidFill>
                          <a:effectLst/>
                          <a:latin typeface="+mn-ea"/>
                          <a:ea typeface="+mn-ea"/>
                        </a:rPr>
                        <a:t>位</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57280">
                <a:tc>
                  <a:txBody>
                    <a:bodyPr/>
                    <a:lstStyle/>
                    <a:p>
                      <a:pPr algn="ctr"/>
                      <a:r>
                        <a:rPr lang="en-US" sz="1600">
                          <a:solidFill>
                            <a:schemeClr val="tx1"/>
                          </a:solidFill>
                          <a:effectLst/>
                          <a:latin typeface="+mn-ea"/>
                          <a:ea typeface="+mn-ea"/>
                        </a:rPr>
                        <a:t>08H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a:solidFill>
                            <a:schemeClr val="tx1"/>
                          </a:solidFill>
                          <a:effectLst/>
                          <a:latin typeface="+mn-ea"/>
                          <a:ea typeface="+mn-ea"/>
                        </a:rPr>
                        <a:t>4</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dirty="0">
                          <a:solidFill>
                            <a:schemeClr val="tx1"/>
                          </a:solidFill>
                          <a:effectLst/>
                          <a:latin typeface="+mn-ea"/>
                          <a:ea typeface="+mn-ea"/>
                        </a:rPr>
                        <a:t>分区起始相对扇区号</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57280">
                <a:tc>
                  <a:txBody>
                    <a:bodyPr/>
                    <a:lstStyle/>
                    <a:p>
                      <a:pPr algn="ctr"/>
                      <a:r>
                        <a:rPr lang="en-US" sz="1600">
                          <a:solidFill>
                            <a:schemeClr val="tx1"/>
                          </a:solidFill>
                          <a:effectLst/>
                          <a:latin typeface="+mn-ea"/>
                          <a:ea typeface="+mn-ea"/>
                        </a:rPr>
                        <a:t>0CH</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1600">
                          <a:solidFill>
                            <a:schemeClr val="tx1"/>
                          </a:solidFill>
                          <a:effectLst/>
                          <a:latin typeface="+mn-ea"/>
                          <a:ea typeface="+mn-ea"/>
                        </a:rPr>
                        <a:t>4</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zh-CN" altLang="en-US" sz="1600" dirty="0">
                          <a:solidFill>
                            <a:schemeClr val="tx1"/>
                          </a:solidFill>
                          <a:effectLst/>
                          <a:latin typeface="+mn-ea"/>
                          <a:ea typeface="+mn-ea"/>
                        </a:rPr>
                        <a:t>分区总的扇区数</a:t>
                      </a:r>
                    </a:p>
                  </a:txBody>
                  <a:tcPr marL="60435" marR="60435" marT="30218" marB="3021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4" name="矩形 3"/>
          <p:cNvSpPr/>
          <p:nvPr/>
        </p:nvSpPr>
        <p:spPr>
          <a:xfrm>
            <a:off x="4800314" y="6454272"/>
            <a:ext cx="2031325" cy="369332"/>
          </a:xfrm>
          <a:prstGeom prst="rect">
            <a:avLst/>
          </a:prstGeom>
        </p:spPr>
        <p:txBody>
          <a:bodyPr wrap="none">
            <a:spAutoFit/>
          </a:bodyPr>
          <a:lstStyle/>
          <a:p>
            <a:r>
              <a:rPr lang="zh-CN" altLang="en-US" b="1" dirty="0">
                <a:solidFill>
                  <a:srgbClr val="000000"/>
                </a:solidFill>
                <a:latin typeface="Arial" panose="02080604020202020204" charset="0"/>
              </a:rPr>
              <a:t>硬盘分区结构信息</a:t>
            </a:r>
            <a:endParaRPr lang="zh-CN" altLang="en-US" dirty="0"/>
          </a:p>
        </p:txBody>
      </p:sp>
      <p:sp>
        <p:nvSpPr>
          <p:cNvPr id="14" name="矩形 13"/>
          <p:cNvSpPr/>
          <p:nvPr/>
        </p:nvSpPr>
        <p:spPr>
          <a:xfrm>
            <a:off x="2756484" y="1578612"/>
            <a:ext cx="6118983" cy="400110"/>
          </a:xfrm>
          <a:prstGeom prst="rect">
            <a:avLst/>
          </a:prstGeom>
        </p:spPr>
        <p:txBody>
          <a:bodyPr wrap="none">
            <a:spAutoFit/>
          </a:bodyPr>
          <a:lstStyle/>
          <a:p>
            <a:r>
              <a:rPr lang="en-US" altLang="zh-CN" sz="2000" dirty="0"/>
              <a:t>80 01 01 00 0B FE BF FC 3F 00 00 00 7E 86 BB 00</a:t>
            </a:r>
            <a:endParaRPr lang="zh-CN" altLang="en-US" sz="2800" dirty="0"/>
          </a:p>
        </p:txBody>
      </p:sp>
      <p:sp>
        <p:nvSpPr>
          <p:cNvPr id="8" name="矩形 7"/>
          <p:cNvSpPr/>
          <p:nvPr/>
        </p:nvSpPr>
        <p:spPr>
          <a:xfrm>
            <a:off x="522675" y="1956863"/>
            <a:ext cx="11272070" cy="1190625"/>
          </a:xfrm>
          <a:prstGeom prst="rect">
            <a:avLst/>
          </a:prstGeom>
        </p:spPr>
        <p:txBody>
          <a:bodyPr wrap="square">
            <a:spAutoFit/>
          </a:bodyPr>
          <a:lstStyle/>
          <a:p>
            <a:r>
              <a:rPr lang="zh-CN" altLang="en-US" dirty="0">
                <a:solidFill>
                  <a:srgbClr val="252525"/>
                </a:solidFill>
                <a:latin typeface="Arial" panose="02080604020202020204" charset="0"/>
              </a:rPr>
              <a:t>最前面的</a:t>
            </a:r>
            <a:r>
              <a:rPr lang="en-US" altLang="zh-CN" dirty="0">
                <a:solidFill>
                  <a:srgbClr val="252525"/>
                </a:solidFill>
                <a:latin typeface="Arial" panose="02080604020202020204" charset="0"/>
              </a:rPr>
              <a:t>"80"</a:t>
            </a:r>
            <a:r>
              <a:rPr lang="zh-CN" altLang="en-US" dirty="0">
                <a:solidFill>
                  <a:srgbClr val="252525"/>
                </a:solidFill>
                <a:latin typeface="Arial" panose="02080604020202020204" charset="0"/>
              </a:rPr>
              <a:t>是一个分区的激活标志，表示系统可</a:t>
            </a:r>
            <a:r>
              <a:rPr lang="zh-CN" altLang="en-US" dirty="0" smtClean="0">
                <a:solidFill>
                  <a:srgbClr val="252525"/>
                </a:solidFill>
                <a:latin typeface="Arial" panose="02080604020202020204" charset="0"/>
              </a:rPr>
              <a:t>引导；</a:t>
            </a:r>
            <a:r>
              <a:rPr lang="en-US" altLang="zh-CN" dirty="0">
                <a:solidFill>
                  <a:srgbClr val="252525"/>
                </a:solidFill>
                <a:latin typeface="Arial" panose="02080604020202020204" charset="0"/>
              </a:rPr>
              <a:t>"01 01 00"</a:t>
            </a:r>
            <a:r>
              <a:rPr lang="zh-CN" altLang="en-US" dirty="0">
                <a:solidFill>
                  <a:srgbClr val="252525"/>
                </a:solidFill>
                <a:latin typeface="Arial" panose="02080604020202020204" charset="0"/>
              </a:rPr>
              <a:t>表示分区开始的磁头号为</a:t>
            </a:r>
            <a:r>
              <a:rPr lang="en-US" altLang="zh-CN" dirty="0">
                <a:solidFill>
                  <a:srgbClr val="252525"/>
                </a:solidFill>
                <a:latin typeface="Arial" panose="02080604020202020204" charset="0"/>
              </a:rPr>
              <a:t>1</a:t>
            </a:r>
            <a:r>
              <a:rPr lang="zh-CN" altLang="en-US" dirty="0">
                <a:solidFill>
                  <a:srgbClr val="252525"/>
                </a:solidFill>
                <a:latin typeface="Arial" panose="02080604020202020204" charset="0"/>
              </a:rPr>
              <a:t>，开始的扇区号为</a:t>
            </a:r>
            <a:r>
              <a:rPr lang="en-US" altLang="zh-CN" dirty="0">
                <a:solidFill>
                  <a:srgbClr val="252525"/>
                </a:solidFill>
                <a:latin typeface="Arial" panose="02080604020202020204" charset="0"/>
              </a:rPr>
              <a:t>1</a:t>
            </a:r>
            <a:r>
              <a:rPr lang="zh-CN" altLang="en-US" dirty="0">
                <a:solidFill>
                  <a:srgbClr val="252525"/>
                </a:solidFill>
                <a:latin typeface="Arial" panose="02080604020202020204" charset="0"/>
              </a:rPr>
              <a:t>，开始的柱面号为</a:t>
            </a:r>
            <a:r>
              <a:rPr lang="en-US" altLang="zh-CN" dirty="0">
                <a:solidFill>
                  <a:srgbClr val="252525"/>
                </a:solidFill>
                <a:latin typeface="Arial" panose="02080604020202020204" charset="0"/>
              </a:rPr>
              <a:t>0</a:t>
            </a:r>
            <a:r>
              <a:rPr lang="zh-CN" altLang="en-US" dirty="0">
                <a:solidFill>
                  <a:srgbClr val="252525"/>
                </a:solidFill>
                <a:latin typeface="Arial" panose="02080604020202020204" charset="0"/>
              </a:rPr>
              <a:t>；</a:t>
            </a:r>
            <a:r>
              <a:rPr lang="en-US" altLang="zh-CN" dirty="0">
                <a:solidFill>
                  <a:srgbClr val="252525"/>
                </a:solidFill>
                <a:latin typeface="Arial" panose="02080604020202020204" charset="0"/>
              </a:rPr>
              <a:t>"0B"</a:t>
            </a:r>
            <a:r>
              <a:rPr lang="zh-CN" altLang="en-US" dirty="0">
                <a:solidFill>
                  <a:srgbClr val="252525"/>
                </a:solidFill>
                <a:latin typeface="Arial" panose="02080604020202020204" charset="0"/>
              </a:rPr>
              <a:t>表示分区的系统类型是</a:t>
            </a:r>
            <a:r>
              <a:rPr lang="en-US" altLang="zh-CN" dirty="0">
                <a:solidFill>
                  <a:srgbClr val="252525"/>
                </a:solidFill>
                <a:latin typeface="Arial" panose="02080604020202020204" charset="0"/>
              </a:rPr>
              <a:t>FAT32</a:t>
            </a:r>
            <a:r>
              <a:rPr lang="zh-CN" altLang="en-US" dirty="0">
                <a:solidFill>
                  <a:srgbClr val="252525"/>
                </a:solidFill>
                <a:latin typeface="Arial" panose="02080604020202020204" charset="0"/>
              </a:rPr>
              <a:t>；</a:t>
            </a:r>
            <a:r>
              <a:rPr lang="en-US" altLang="zh-CN" dirty="0">
                <a:solidFill>
                  <a:srgbClr val="252525"/>
                </a:solidFill>
                <a:latin typeface="Arial" panose="02080604020202020204" charset="0"/>
              </a:rPr>
              <a:t>"FE BF FC"</a:t>
            </a:r>
            <a:r>
              <a:rPr lang="zh-CN" altLang="en-US" dirty="0">
                <a:solidFill>
                  <a:srgbClr val="252525"/>
                </a:solidFill>
                <a:latin typeface="Arial" panose="02080604020202020204" charset="0"/>
              </a:rPr>
              <a:t>表示分区结束的磁头号为</a:t>
            </a:r>
            <a:r>
              <a:rPr lang="en-US" altLang="zh-CN" dirty="0">
                <a:solidFill>
                  <a:srgbClr val="252525"/>
                </a:solidFill>
                <a:latin typeface="Arial" panose="02080604020202020204" charset="0"/>
              </a:rPr>
              <a:t>254</a:t>
            </a:r>
            <a:r>
              <a:rPr lang="zh-CN" altLang="en-US" dirty="0">
                <a:solidFill>
                  <a:srgbClr val="252525"/>
                </a:solidFill>
                <a:latin typeface="Arial" panose="02080604020202020204" charset="0"/>
              </a:rPr>
              <a:t>，分区结束的扇区号为</a:t>
            </a:r>
            <a:r>
              <a:rPr lang="en-US" altLang="zh-CN" dirty="0">
                <a:solidFill>
                  <a:srgbClr val="252525"/>
                </a:solidFill>
                <a:latin typeface="Arial" panose="02080604020202020204" charset="0"/>
              </a:rPr>
              <a:t>63</a:t>
            </a:r>
            <a:r>
              <a:rPr lang="zh-CN" altLang="en-US" dirty="0">
                <a:solidFill>
                  <a:srgbClr val="252525"/>
                </a:solidFill>
                <a:latin typeface="Arial" panose="02080604020202020204" charset="0"/>
              </a:rPr>
              <a:t>、分区结束的柱面号为</a:t>
            </a:r>
            <a:r>
              <a:rPr lang="en-US" altLang="zh-CN" dirty="0">
                <a:solidFill>
                  <a:srgbClr val="252525"/>
                </a:solidFill>
                <a:latin typeface="Arial" panose="02080604020202020204" charset="0"/>
              </a:rPr>
              <a:t>764</a:t>
            </a:r>
            <a:r>
              <a:rPr lang="zh-CN" altLang="en-US" dirty="0">
                <a:solidFill>
                  <a:srgbClr val="252525"/>
                </a:solidFill>
                <a:latin typeface="Arial" panose="02080604020202020204" charset="0"/>
              </a:rPr>
              <a:t>；</a:t>
            </a:r>
            <a:r>
              <a:rPr lang="en-US" altLang="zh-CN" dirty="0">
                <a:solidFill>
                  <a:srgbClr val="252525"/>
                </a:solidFill>
                <a:latin typeface="Arial" panose="02080604020202020204" charset="0"/>
              </a:rPr>
              <a:t>"3F 00 00 00"</a:t>
            </a:r>
            <a:r>
              <a:rPr lang="zh-CN" altLang="en-US" dirty="0">
                <a:solidFill>
                  <a:srgbClr val="252525"/>
                </a:solidFill>
                <a:latin typeface="Arial" panose="02080604020202020204" charset="0"/>
              </a:rPr>
              <a:t>表示首扇区的相对扇区号为</a:t>
            </a:r>
            <a:r>
              <a:rPr lang="en-US" altLang="zh-CN" dirty="0">
                <a:solidFill>
                  <a:srgbClr val="252525"/>
                </a:solidFill>
                <a:latin typeface="Arial" panose="02080604020202020204" charset="0"/>
              </a:rPr>
              <a:t>63</a:t>
            </a:r>
            <a:r>
              <a:rPr lang="zh-CN" altLang="en-US" dirty="0">
                <a:solidFill>
                  <a:srgbClr val="252525"/>
                </a:solidFill>
                <a:latin typeface="Arial" panose="02080604020202020204" charset="0"/>
              </a:rPr>
              <a:t>（小端序）；</a:t>
            </a:r>
            <a:r>
              <a:rPr lang="en-US" altLang="zh-CN" dirty="0">
                <a:solidFill>
                  <a:srgbClr val="252525"/>
                </a:solidFill>
                <a:latin typeface="Arial" panose="02080604020202020204" charset="0"/>
              </a:rPr>
              <a:t>"7E 86 BB 00"</a:t>
            </a:r>
            <a:r>
              <a:rPr lang="zh-CN" altLang="en-US" dirty="0">
                <a:solidFill>
                  <a:srgbClr val="252525"/>
                </a:solidFill>
                <a:latin typeface="Arial" panose="02080604020202020204" charset="0"/>
              </a:rPr>
              <a:t>表示总扇区数为</a:t>
            </a:r>
            <a:r>
              <a:rPr lang="en-US" altLang="zh-CN" dirty="0">
                <a:solidFill>
                  <a:srgbClr val="252525"/>
                </a:solidFill>
                <a:latin typeface="Arial" panose="02080604020202020204" charset="0"/>
              </a:rPr>
              <a:t>12289662</a:t>
            </a:r>
            <a:r>
              <a:rPr lang="zh-CN" altLang="en-US" dirty="0">
                <a:solidFill>
                  <a:srgbClr val="252525"/>
                </a:solidFill>
                <a:latin typeface="Arial" panose="02080604020202020204" charset="0"/>
              </a:rPr>
              <a:t>（小端序）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2597150" y="1663065"/>
            <a:ext cx="6997065" cy="2478405"/>
          </a:xfrm>
        </p:spPr>
        <p:txBody>
          <a:bodyPr/>
          <a:p>
            <a:pPr algn="l"/>
            <a:r>
              <a:rPr lang="x-none" altLang="zh-CN" sz="2000"/>
              <a:t>１．</a:t>
            </a:r>
            <a:r>
              <a:rPr lang="zh-CN" altLang="en-US" sz="2000"/>
              <a:t>所谓的『分</a:t>
            </a:r>
            <a:r>
              <a:rPr lang="x-none" altLang="zh-CN" sz="2000"/>
              <a:t>区</a:t>
            </a:r>
            <a:r>
              <a:rPr lang="zh-CN" altLang="en-US" sz="2000"/>
              <a:t>』只是针对那个64 bytes的分</a:t>
            </a:r>
            <a:r>
              <a:rPr lang="x-none" altLang="zh-CN" sz="2000"/>
              <a:t>区</a:t>
            </a:r>
            <a:r>
              <a:rPr lang="zh-CN" altLang="en-US" sz="2000"/>
              <a:t>表进行设定</a:t>
            </a:r>
            <a:endParaRPr lang="zh-CN" altLang="en-US" sz="2000"/>
          </a:p>
          <a:p>
            <a:pPr algn="l"/>
            <a:r>
              <a:rPr lang="x-none" altLang="zh-CN" sz="2000"/>
              <a:t>２．</a:t>
            </a:r>
            <a:r>
              <a:rPr lang="zh-CN" altLang="en-US" sz="2000"/>
              <a:t>硬</a:t>
            </a:r>
            <a:r>
              <a:rPr lang="x-none" altLang="zh-CN" sz="2000"/>
              <a:t>盘默认</a:t>
            </a:r>
            <a:r>
              <a:rPr lang="zh-CN" altLang="en-US" sz="2000"/>
              <a:t>的分</a:t>
            </a:r>
            <a:r>
              <a:rPr lang="x-none" altLang="zh-CN" sz="2000"/>
              <a:t>区</a:t>
            </a:r>
            <a:r>
              <a:rPr lang="zh-CN" altLang="en-US" sz="2000"/>
              <a:t>表仅能写入四组</a:t>
            </a:r>
            <a:r>
              <a:rPr lang="x-none" altLang="zh-CN" sz="2000"/>
              <a:t>分区信息</a:t>
            </a:r>
            <a:endParaRPr lang="x-none" altLang="zh-CN" sz="2000"/>
          </a:p>
          <a:p>
            <a:pPr algn="l"/>
            <a:r>
              <a:rPr lang="x-none" altLang="zh-CN" sz="2000"/>
              <a:t>３．</a:t>
            </a:r>
            <a:r>
              <a:rPr lang="zh-CN" altLang="en-US" sz="2000"/>
              <a:t>这四组分</a:t>
            </a:r>
            <a:r>
              <a:rPr lang="x-none" altLang="zh-CN" sz="2000"/>
              <a:t>区信息</a:t>
            </a:r>
            <a:r>
              <a:rPr lang="zh-CN" altLang="en-US" sz="2000"/>
              <a:t>我们称为主(Primary)或</a:t>
            </a:r>
            <a:r>
              <a:rPr lang="x-none" altLang="zh-CN" sz="2000"/>
              <a:t>扩展</a:t>
            </a:r>
            <a:r>
              <a:rPr lang="zh-CN" altLang="en-US" sz="2000"/>
              <a:t>(Extended)分</a:t>
            </a:r>
            <a:r>
              <a:rPr lang="x-none" altLang="zh-CN" sz="2000"/>
              <a:t>区</a:t>
            </a:r>
            <a:endParaRPr lang="x-none" altLang="zh-CN" sz="2000"/>
          </a:p>
          <a:p>
            <a:pPr algn="l"/>
            <a:r>
              <a:rPr lang="x-none" altLang="zh-CN" sz="2000"/>
              <a:t>４．</a:t>
            </a:r>
            <a:r>
              <a:rPr lang="zh-CN" altLang="en-US" sz="2000"/>
              <a:t>分</a:t>
            </a:r>
            <a:r>
              <a:rPr lang="x-none" altLang="zh-CN" sz="2000"/>
              <a:t>区</a:t>
            </a:r>
            <a:r>
              <a:rPr lang="zh-CN" altLang="en-US" sz="2000"/>
              <a:t>的最小单位『通常』为</a:t>
            </a:r>
            <a:r>
              <a:rPr lang="x-none" altLang="zh-CN" sz="2000"/>
              <a:t>柱面</a:t>
            </a:r>
            <a:r>
              <a:rPr lang="zh-CN" altLang="en-US" sz="2000"/>
              <a:t>(cylinder)</a:t>
            </a:r>
            <a:endParaRPr lang="zh-CN" altLang="en-US" sz="2000"/>
          </a:p>
          <a:p>
            <a:pPr algn="l"/>
            <a:r>
              <a:rPr lang="x-none" altLang="zh-CN" sz="2000"/>
              <a:t>５．</a:t>
            </a:r>
            <a:r>
              <a:rPr lang="zh-CN" altLang="en-US" sz="2000"/>
              <a:t>当系统要写入磁</a:t>
            </a:r>
            <a:r>
              <a:rPr lang="x-none" altLang="zh-CN" sz="2000"/>
              <a:t>盘</a:t>
            </a:r>
            <a:r>
              <a:rPr lang="zh-CN" altLang="en-US" sz="2000"/>
              <a:t>时，一定会参考</a:t>
            </a:r>
            <a:r>
              <a:rPr lang="x-none" altLang="zh-CN" sz="2000"/>
              <a:t>磁盘分区表</a:t>
            </a:r>
            <a:r>
              <a:rPr lang="zh-CN" altLang="en-US" sz="2000"/>
              <a:t>，才能针对某个分</a:t>
            </a:r>
            <a:r>
              <a:rPr lang="x-none" altLang="zh-CN" sz="2000"/>
              <a:t>区</a:t>
            </a:r>
            <a:r>
              <a:rPr lang="zh-CN" altLang="en-US" sz="2000"/>
              <a:t>进行</a:t>
            </a:r>
            <a:r>
              <a:rPr lang="x-none" altLang="zh-CN" sz="2000"/>
              <a:t>数据</a:t>
            </a:r>
            <a:r>
              <a:rPr lang="zh-CN" altLang="en-US" sz="2000"/>
              <a:t>的处理</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422275" y="488315"/>
            <a:ext cx="4246245" cy="4984750"/>
          </a:xfrm>
        </p:spPr>
        <p:txBody>
          <a:bodyPr/>
          <a:p>
            <a:pPr algn="l"/>
            <a:r>
              <a:rPr lang="x-none" altLang="zh-CN"/>
              <a:t>　　</a:t>
            </a:r>
            <a:r>
              <a:rPr lang="zh-CN" altLang="en-US"/>
              <a:t>硬</a:t>
            </a:r>
            <a:r>
              <a:rPr lang="x-none" altLang="zh-CN"/>
              <a:t>盘</a:t>
            </a:r>
            <a:r>
              <a:rPr lang="zh-CN" altLang="en-US"/>
              <a:t>的四个分割记录区仅使用到两个，P1为主要分</a:t>
            </a:r>
            <a:r>
              <a:rPr lang="x-none" altLang="zh-CN"/>
              <a:t>区</a:t>
            </a:r>
            <a:r>
              <a:rPr lang="zh-CN" altLang="en-US"/>
              <a:t>，而P2则为</a:t>
            </a:r>
            <a:r>
              <a:rPr lang="x-none" altLang="zh-CN"/>
              <a:t>扩展分区。扩展分区</a:t>
            </a:r>
            <a:r>
              <a:rPr lang="zh-CN" altLang="en-US"/>
              <a:t>的目的是使用额外的</a:t>
            </a:r>
            <a:r>
              <a:rPr lang="x-none" altLang="zh-CN"/>
              <a:t>扇区</a:t>
            </a:r>
            <a:r>
              <a:rPr lang="zh-CN" altLang="en-US"/>
              <a:t>来记录</a:t>
            </a:r>
            <a:r>
              <a:rPr lang="x-none" altLang="zh-CN"/>
              <a:t>分区信息</a:t>
            </a:r>
            <a:r>
              <a:rPr lang="zh-CN" altLang="en-US"/>
              <a:t>，</a:t>
            </a:r>
            <a:r>
              <a:rPr lang="x-none" altLang="zh-CN"/>
              <a:t>扩展分区</a:t>
            </a:r>
            <a:r>
              <a:rPr lang="zh-CN" altLang="en-US"/>
              <a:t>本身并不能被拿来格式化 </a:t>
            </a:r>
            <a:r>
              <a:rPr lang="x-none" altLang="zh-CN"/>
              <a:t>。</a:t>
            </a:r>
            <a:r>
              <a:rPr lang="zh-CN" altLang="en-US"/>
              <a:t>我们可以</a:t>
            </a:r>
            <a:r>
              <a:rPr lang="x-none" altLang="zh-CN"/>
              <a:t>通过扩展分区</a:t>
            </a:r>
            <a:r>
              <a:rPr lang="zh-CN" altLang="en-US"/>
              <a:t>所指向的那个区块继续作</a:t>
            </a:r>
            <a:r>
              <a:rPr lang="x-none" altLang="zh-CN"/>
              <a:t>分区的记录</a:t>
            </a:r>
            <a:r>
              <a:rPr lang="zh-CN" altLang="en-US"/>
              <a:t>。</a:t>
            </a:r>
            <a:endParaRPr lang="zh-CN" altLang="en-US"/>
          </a:p>
          <a:p>
            <a:endParaRPr lang="zh-CN" altLang="en-US"/>
          </a:p>
          <a:p>
            <a:pPr algn="l"/>
            <a:r>
              <a:rPr lang="x-none" altLang="zh-CN"/>
              <a:t>　　</a:t>
            </a:r>
            <a:r>
              <a:rPr lang="zh-CN" altLang="en-US"/>
              <a:t>图右下方那个区块有继续分割出五个分</a:t>
            </a:r>
            <a:r>
              <a:rPr lang="x-none" altLang="zh-CN"/>
              <a:t>区</a:t>
            </a:r>
            <a:r>
              <a:rPr lang="zh-CN" altLang="en-US"/>
              <a:t>，这五个由</a:t>
            </a:r>
            <a:r>
              <a:rPr lang="x-none" altLang="zh-CN"/>
              <a:t>扩展分区</a:t>
            </a:r>
            <a:r>
              <a:rPr lang="zh-CN" altLang="en-US"/>
              <a:t>继续切出来的分</a:t>
            </a:r>
            <a:r>
              <a:rPr lang="x-none" altLang="zh-CN"/>
              <a:t>区</a:t>
            </a:r>
            <a:r>
              <a:rPr lang="zh-CN" altLang="en-US"/>
              <a:t>，就被称为逻辑分</a:t>
            </a:r>
            <a:r>
              <a:rPr lang="x-none" altLang="zh-CN"/>
              <a:t>区</a:t>
            </a:r>
            <a:r>
              <a:rPr lang="zh-CN" altLang="en-US"/>
              <a:t>(logical partition) 。 由于逻辑</a:t>
            </a:r>
            <a:r>
              <a:rPr lang="x-none" altLang="zh-CN"/>
              <a:t>分区</a:t>
            </a:r>
            <a:r>
              <a:rPr lang="zh-CN" altLang="en-US"/>
              <a:t>是由</a:t>
            </a:r>
            <a:r>
              <a:rPr lang="x-none" altLang="zh-CN"/>
              <a:t>扩展分区</a:t>
            </a:r>
            <a:r>
              <a:rPr lang="zh-CN" altLang="en-US"/>
              <a:t>继续分割出来的，所以他可以使用的</a:t>
            </a:r>
            <a:r>
              <a:rPr lang="x-none" altLang="zh-CN"/>
              <a:t>柱面</a:t>
            </a:r>
            <a:r>
              <a:rPr lang="zh-CN" altLang="en-US"/>
              <a:t>范围就是</a:t>
            </a:r>
            <a:r>
              <a:rPr lang="x-none" altLang="zh-CN"/>
              <a:t>扩展分区</a:t>
            </a:r>
            <a:r>
              <a:rPr lang="zh-CN" altLang="en-US"/>
              <a:t>所设定的</a:t>
            </a:r>
            <a:r>
              <a:rPr lang="x-none" altLang="zh-CN"/>
              <a:t>范围，</a:t>
            </a:r>
            <a:r>
              <a:rPr lang="zh-CN" altLang="en-US"/>
              <a:t>也就是图中的101~400</a:t>
            </a:r>
            <a:r>
              <a:rPr lang="x-none" altLang="zh-CN"/>
              <a:t>。</a:t>
            </a:r>
            <a:endParaRPr lang="x-none" altLang="zh-CN"/>
          </a:p>
        </p:txBody>
      </p:sp>
      <p:pic>
        <p:nvPicPr>
          <p:cNvPr id="6" name="图片占位符 5"/>
          <p:cNvPicPr>
            <a:picLocks noChangeAspect="1"/>
          </p:cNvPicPr>
          <p:nvPr>
            <p:ph type="pic" sz="quarter" idx="13"/>
          </p:nvPr>
        </p:nvPicPr>
        <p:blipFill>
          <a:blip r:embed="rId1"/>
          <a:stretch>
            <a:fillRect/>
          </a:stretch>
        </p:blipFill>
        <p:spPr>
          <a:xfrm>
            <a:off x="4679950" y="490855"/>
            <a:ext cx="6934200" cy="4993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365125" y="298450"/>
            <a:ext cx="2701925" cy="2355215"/>
          </a:xfrm>
        </p:spPr>
        <p:txBody>
          <a:bodyPr/>
          <a:p>
            <a:r>
              <a:rPr lang="zh-CN" altLang="en-US"/>
              <a:t>P1:/dev/sda1</a:t>
            </a:r>
            <a:endParaRPr lang="zh-CN" altLang="en-US"/>
          </a:p>
          <a:p>
            <a:r>
              <a:rPr lang="zh-CN" altLang="en-US"/>
              <a:t>P2:/dev/sda2</a:t>
            </a:r>
            <a:endParaRPr lang="zh-CN" altLang="en-US"/>
          </a:p>
          <a:p>
            <a:r>
              <a:rPr lang="zh-CN" altLang="en-US"/>
              <a:t>L1:/dev/sda5</a:t>
            </a:r>
            <a:endParaRPr lang="zh-CN" altLang="en-US"/>
          </a:p>
          <a:p>
            <a:r>
              <a:rPr lang="zh-CN" altLang="en-US"/>
              <a:t>L2:/dev/sda6</a:t>
            </a:r>
            <a:endParaRPr lang="zh-CN" altLang="en-US"/>
          </a:p>
          <a:p>
            <a:r>
              <a:rPr lang="zh-CN" altLang="en-US"/>
              <a:t>L3:/dev/sda7</a:t>
            </a:r>
            <a:endParaRPr lang="zh-CN" altLang="en-US"/>
          </a:p>
          <a:p>
            <a:r>
              <a:rPr lang="zh-CN" altLang="en-US"/>
              <a:t>L4:/dev/sda8</a:t>
            </a:r>
            <a:endParaRPr lang="zh-CN" altLang="en-US"/>
          </a:p>
          <a:p>
            <a:r>
              <a:rPr lang="zh-CN" altLang="en-US"/>
              <a:t>L5:/dev/sda9</a:t>
            </a:r>
            <a:endParaRPr lang="zh-CN" altLang="en-US"/>
          </a:p>
        </p:txBody>
      </p:sp>
      <p:sp>
        <p:nvSpPr>
          <p:cNvPr id="4" name="文本占位符 3"/>
          <p:cNvSpPr>
            <a:spLocks noGrp="1"/>
          </p:cNvSpPr>
          <p:nvPr>
            <p:ph type="body" sz="quarter" idx="12"/>
          </p:nvPr>
        </p:nvSpPr>
        <p:spPr>
          <a:xfrm>
            <a:off x="3691255" y="775335"/>
            <a:ext cx="6997065" cy="4589145"/>
          </a:xfrm>
        </p:spPr>
        <p:txBody>
          <a:bodyPr/>
          <a:p>
            <a:pPr algn="l"/>
            <a:r>
              <a:rPr lang="zh-CN" altLang="en-US" sz="2400" b="1"/>
              <a:t>MBR 主要分</a:t>
            </a:r>
            <a:r>
              <a:rPr lang="x-none" altLang="zh-CN" sz="2400" b="1"/>
              <a:t>区</a:t>
            </a:r>
            <a:r>
              <a:rPr lang="zh-CN" altLang="en-US" sz="2400" b="1"/>
              <a:t>、</a:t>
            </a:r>
            <a:r>
              <a:rPr lang="x-none" altLang="zh-CN" sz="2400" b="1"/>
              <a:t>扩展分区</a:t>
            </a:r>
            <a:r>
              <a:rPr lang="zh-CN" altLang="en-US" sz="2400" b="1"/>
              <a:t>与逻辑分</a:t>
            </a:r>
            <a:r>
              <a:rPr lang="x-none" altLang="zh-CN" sz="2400" b="1"/>
              <a:t>区</a:t>
            </a:r>
            <a:r>
              <a:rPr lang="zh-CN" altLang="en-US" sz="2400" b="1"/>
              <a:t>的特性：</a:t>
            </a:r>
            <a:endParaRPr lang="zh-CN" altLang="en-US" sz="2400" b="1"/>
          </a:p>
          <a:p>
            <a:pPr algn="l"/>
            <a:endParaRPr lang="zh-CN" altLang="en-US" sz="2400" b="1"/>
          </a:p>
          <a:p>
            <a:pPr algn="l"/>
            <a:r>
              <a:rPr lang="x-none" altLang="zh-CN"/>
              <a:t>　　１．</a:t>
            </a:r>
            <a:r>
              <a:rPr lang="zh-CN" altLang="en-US"/>
              <a:t>主要分</a:t>
            </a:r>
            <a:r>
              <a:rPr lang="x-none" altLang="zh-CN"/>
              <a:t>区</a:t>
            </a:r>
            <a:r>
              <a:rPr lang="zh-CN" altLang="en-US"/>
              <a:t>与</a:t>
            </a:r>
            <a:r>
              <a:rPr lang="x-none" altLang="zh-CN"/>
              <a:t>扩展</a:t>
            </a:r>
            <a:r>
              <a:rPr lang="zh-CN" altLang="en-US"/>
              <a:t>分</a:t>
            </a:r>
            <a:r>
              <a:rPr lang="x-none" altLang="zh-CN"/>
              <a:t>区</a:t>
            </a:r>
            <a:r>
              <a:rPr lang="zh-CN" altLang="en-US"/>
              <a:t>最多可以有四</a:t>
            </a:r>
            <a:r>
              <a:rPr lang="x-none" altLang="zh-CN"/>
              <a:t>个</a:t>
            </a:r>
            <a:r>
              <a:rPr lang="zh-CN" altLang="en-US"/>
              <a:t>(硬</a:t>
            </a:r>
            <a:r>
              <a:rPr lang="x-none" altLang="zh-CN"/>
              <a:t>盘</a:t>
            </a:r>
            <a:r>
              <a:rPr lang="zh-CN" altLang="en-US"/>
              <a:t>的限制)</a:t>
            </a:r>
            <a:endParaRPr lang="zh-CN" altLang="en-US"/>
          </a:p>
          <a:p>
            <a:pPr algn="l"/>
            <a:r>
              <a:rPr lang="x-none" altLang="zh-CN"/>
              <a:t>　　</a:t>
            </a:r>
            <a:endParaRPr lang="x-none" altLang="zh-CN"/>
          </a:p>
          <a:p>
            <a:pPr algn="l"/>
            <a:r>
              <a:rPr lang="x-none" altLang="zh-CN"/>
              <a:t>　　２．扩展分区</a:t>
            </a:r>
            <a:r>
              <a:rPr lang="zh-CN" altLang="en-US"/>
              <a:t>最多只能有一个(</a:t>
            </a:r>
            <a:r>
              <a:rPr lang="x-none" altLang="zh-CN"/>
              <a:t>操作</a:t>
            </a:r>
            <a:r>
              <a:rPr lang="zh-CN" altLang="en-US"/>
              <a:t>系统的限制)</a:t>
            </a:r>
            <a:endParaRPr lang="zh-CN" altLang="en-US"/>
          </a:p>
          <a:p>
            <a:pPr algn="l"/>
            <a:r>
              <a:rPr lang="x-none" altLang="zh-CN"/>
              <a:t>　　</a:t>
            </a:r>
            <a:endParaRPr lang="x-none" altLang="zh-CN"/>
          </a:p>
          <a:p>
            <a:pPr algn="l"/>
            <a:r>
              <a:rPr lang="x-none" altLang="zh-CN"/>
              <a:t>　　３．</a:t>
            </a:r>
            <a:r>
              <a:rPr lang="zh-CN" altLang="en-US"/>
              <a:t>逻辑分</a:t>
            </a:r>
            <a:r>
              <a:rPr lang="x-none" altLang="zh-CN"/>
              <a:t>区</a:t>
            </a:r>
            <a:r>
              <a:rPr lang="zh-CN" altLang="en-US"/>
              <a:t>是由</a:t>
            </a:r>
            <a:r>
              <a:rPr lang="x-none" altLang="zh-CN"/>
              <a:t>扩展分区</a:t>
            </a:r>
            <a:r>
              <a:rPr lang="zh-CN" altLang="en-US"/>
              <a:t>持续切割出来的分</a:t>
            </a:r>
            <a:r>
              <a:rPr lang="x-none" altLang="zh-CN"/>
              <a:t>区</a:t>
            </a:r>
            <a:r>
              <a:rPr lang="zh-CN" altLang="en-US"/>
              <a:t>；</a:t>
            </a:r>
            <a:endParaRPr lang="zh-CN" altLang="en-US"/>
          </a:p>
          <a:p>
            <a:pPr algn="l"/>
            <a:r>
              <a:rPr lang="x-none" altLang="zh-CN"/>
              <a:t>　　</a:t>
            </a:r>
            <a:endParaRPr lang="x-none" altLang="zh-CN"/>
          </a:p>
          <a:p>
            <a:pPr algn="l"/>
            <a:r>
              <a:rPr lang="x-none" altLang="zh-CN"/>
              <a:t>　　４．</a:t>
            </a:r>
            <a:r>
              <a:rPr lang="zh-CN" altLang="en-US"/>
              <a:t>能够被格式化后，作为资料存取的分</a:t>
            </a:r>
            <a:r>
              <a:rPr lang="x-none" altLang="zh-CN"/>
              <a:t>区</a:t>
            </a:r>
            <a:r>
              <a:rPr lang="zh-CN" altLang="en-US"/>
              <a:t>为主要分</a:t>
            </a:r>
            <a:r>
              <a:rPr lang="x-none" altLang="zh-CN"/>
              <a:t>区</a:t>
            </a:r>
            <a:r>
              <a:rPr lang="zh-CN" altLang="en-US"/>
              <a:t>与逻辑分</a:t>
            </a:r>
            <a:r>
              <a:rPr lang="x-none" altLang="zh-CN"/>
              <a:t>区</a:t>
            </a:r>
            <a:r>
              <a:rPr lang="zh-CN" altLang="en-US"/>
              <a:t>。 </a:t>
            </a:r>
            <a:r>
              <a:rPr lang="x-none" altLang="zh-CN"/>
              <a:t>扩展分区</a:t>
            </a:r>
            <a:r>
              <a:rPr lang="zh-CN" altLang="en-US"/>
              <a:t>无法格式化；</a:t>
            </a:r>
            <a:endParaRPr lang="zh-CN" altLang="en-US"/>
          </a:p>
          <a:p>
            <a:pPr algn="l"/>
            <a:r>
              <a:rPr lang="x-none" altLang="zh-CN"/>
              <a:t>　　</a:t>
            </a:r>
            <a:endParaRPr lang="x-none" altLang="zh-CN"/>
          </a:p>
          <a:p>
            <a:pPr algn="l"/>
            <a:r>
              <a:rPr lang="x-none" altLang="zh-CN"/>
              <a:t>　　５．</a:t>
            </a:r>
            <a:r>
              <a:rPr lang="zh-CN" altLang="en-US"/>
              <a:t>逻辑分</a:t>
            </a:r>
            <a:r>
              <a:rPr lang="x-none" altLang="zh-CN"/>
              <a:t>区</a:t>
            </a:r>
            <a:r>
              <a:rPr lang="zh-CN" altLang="en-US"/>
              <a:t>的数量依</a:t>
            </a:r>
            <a:r>
              <a:rPr lang="x-none" altLang="zh-CN"/>
              <a:t>操作</a:t>
            </a:r>
            <a:r>
              <a:rPr lang="zh-CN" altLang="en-US"/>
              <a:t>系统而不同</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2607945" y="801370"/>
            <a:ext cx="6997065" cy="4307840"/>
          </a:xfrm>
        </p:spPr>
        <p:txBody>
          <a:bodyPr/>
          <a:p>
            <a:r>
              <a:rPr lang="x-none" altLang="zh-CN" sz="2400" b="1"/>
              <a:t>因为</a:t>
            </a:r>
            <a:r>
              <a:rPr lang="zh-CN" altLang="en-US" sz="2400" b="1"/>
              <a:t>MBR 分</a:t>
            </a:r>
            <a:r>
              <a:rPr lang="x-none" altLang="zh-CN" sz="2400" b="1"/>
              <a:t>区</a:t>
            </a:r>
            <a:r>
              <a:rPr lang="zh-CN" altLang="en-US" sz="2400" b="1"/>
              <a:t>表的限制中可以</a:t>
            </a:r>
            <a:r>
              <a:rPr lang="x-none" altLang="zh-CN" sz="2400" b="1"/>
              <a:t>发现</a:t>
            </a:r>
            <a:r>
              <a:rPr lang="zh-CN" altLang="en-US" sz="2400" b="1"/>
              <a:t>如下的</a:t>
            </a:r>
            <a:r>
              <a:rPr lang="x-none" altLang="zh-CN" sz="2400" b="1"/>
              <a:t>问题</a:t>
            </a:r>
            <a:r>
              <a:rPr lang="zh-CN" altLang="en-US" sz="2400" b="1"/>
              <a:t>：</a:t>
            </a:r>
            <a:endParaRPr lang="zh-CN" altLang="en-US" sz="2400" b="1"/>
          </a:p>
          <a:p>
            <a:endParaRPr lang="zh-CN" altLang="en-US"/>
          </a:p>
          <a:p>
            <a:pPr algn="l"/>
            <a:endParaRPr lang="x-none" altLang="zh-CN"/>
          </a:p>
          <a:p>
            <a:pPr algn="l"/>
            <a:r>
              <a:rPr lang="x-none" altLang="zh-CN"/>
              <a:t>1.操作系统 无</a:t>
            </a:r>
            <a:r>
              <a:rPr lang="zh-CN" altLang="en-US"/>
              <a:t>法</a:t>
            </a:r>
            <a:r>
              <a:rPr lang="x-none" altLang="zh-CN"/>
              <a:t>支持</a:t>
            </a:r>
            <a:r>
              <a:rPr lang="zh-CN" altLang="en-US"/>
              <a:t>2.2T 以上的磁</a:t>
            </a:r>
            <a:r>
              <a:rPr lang="x-none" altLang="zh-CN"/>
              <a:t>盘</a:t>
            </a:r>
            <a:r>
              <a:rPr lang="zh-CN" altLang="en-US"/>
              <a:t>！</a:t>
            </a:r>
            <a:endParaRPr lang="zh-CN" altLang="en-US"/>
          </a:p>
          <a:p>
            <a:pPr algn="l"/>
            <a:r>
              <a:rPr lang="x-none" altLang="zh-CN"/>
              <a:t>2.</a:t>
            </a:r>
            <a:r>
              <a:rPr lang="zh-CN" altLang="en-US"/>
              <a:t>MBR </a:t>
            </a:r>
            <a:r>
              <a:rPr lang="x-none" altLang="zh-CN"/>
              <a:t>仅</a:t>
            </a:r>
            <a:r>
              <a:rPr lang="zh-CN" altLang="en-US"/>
              <a:t>有一</a:t>
            </a:r>
            <a:r>
              <a:rPr lang="x-none" altLang="zh-CN"/>
              <a:t>个区块</a:t>
            </a:r>
            <a:r>
              <a:rPr lang="zh-CN" altLang="en-US"/>
              <a:t>，若被破</a:t>
            </a:r>
            <a:r>
              <a:rPr lang="x-none" altLang="zh-CN"/>
              <a:t>坏后</a:t>
            </a:r>
            <a:r>
              <a:rPr lang="zh-CN" altLang="en-US"/>
              <a:t>，</a:t>
            </a:r>
            <a:r>
              <a:rPr lang="x-none" altLang="zh-CN"/>
              <a:t>经</a:t>
            </a:r>
            <a:r>
              <a:rPr lang="zh-CN" altLang="en-US"/>
              <a:t>常</a:t>
            </a:r>
            <a:r>
              <a:rPr lang="x-none" altLang="zh-CN"/>
              <a:t>无</a:t>
            </a:r>
            <a:r>
              <a:rPr lang="zh-CN" altLang="en-US"/>
              <a:t>法或很</a:t>
            </a:r>
            <a:r>
              <a:rPr lang="x-none" altLang="zh-CN"/>
              <a:t>难</a:t>
            </a:r>
            <a:r>
              <a:rPr lang="zh-CN" altLang="en-US"/>
              <a:t>救援。</a:t>
            </a:r>
            <a:endParaRPr lang="zh-CN" altLang="en-US"/>
          </a:p>
          <a:p>
            <a:pPr algn="l"/>
            <a:r>
              <a:rPr lang="x-none" altLang="zh-CN"/>
              <a:t>3.</a:t>
            </a:r>
            <a:r>
              <a:rPr lang="zh-CN" altLang="en-US"/>
              <a:t>MBR 內的存放</a:t>
            </a:r>
            <a:r>
              <a:rPr lang="x-none" altLang="zh-CN"/>
              <a:t>引导加载程序</a:t>
            </a:r>
            <a:r>
              <a:rPr lang="zh-CN" altLang="en-US"/>
              <a:t>的</a:t>
            </a:r>
            <a:r>
              <a:rPr lang="x-none" altLang="zh-CN"/>
              <a:t>区块仅</a:t>
            </a:r>
            <a:r>
              <a:rPr lang="zh-CN" altLang="en-US"/>
              <a:t> 446bytes，</a:t>
            </a:r>
            <a:r>
              <a:rPr lang="x-none" altLang="zh-CN"/>
              <a:t>无法容纳更多的引导加载程序</a:t>
            </a:r>
            <a:r>
              <a:rPr lang="zh-CN" altLang="en-US"/>
              <a:t>。</a:t>
            </a:r>
            <a:endParaRPr lang="zh-CN" altLang="en-US"/>
          </a:p>
          <a:p>
            <a:pPr algn="l"/>
            <a:endParaRPr lang="zh-CN" altLang="en-US"/>
          </a:p>
          <a:p>
            <a:pPr algn="l"/>
            <a:endParaRPr lang="zh-CN" altLang="en-US"/>
          </a:p>
          <a:p>
            <a:pPr algn="l"/>
            <a:r>
              <a:rPr lang="zh-CN" altLang="en-US"/>
              <a:t>        这个2.2T限制的现象在早期并不会很严重。但是，近年来硬</a:t>
            </a:r>
            <a:r>
              <a:rPr lang="x-none" altLang="zh-CN"/>
              <a:t>盘</a:t>
            </a:r>
            <a:r>
              <a:rPr lang="zh-CN" altLang="en-US"/>
              <a:t>厂商推出的磁</a:t>
            </a:r>
            <a:r>
              <a:rPr lang="x-none" altLang="zh-CN"/>
              <a:t>盘</a:t>
            </a:r>
            <a:r>
              <a:rPr lang="zh-CN" altLang="en-US"/>
              <a:t>容量高达好几个TB 的容量！目前单一磁</a:t>
            </a:r>
            <a:r>
              <a:rPr lang="x-none" altLang="zh-CN"/>
              <a:t>盘</a:t>
            </a:r>
            <a:r>
              <a:rPr lang="zh-CN" altLang="en-US"/>
              <a:t>最高容量甚至高达8TB 了！为了解决这个问题，所以就有GPT 这个磁</a:t>
            </a:r>
            <a:r>
              <a:rPr lang="x-none" altLang="zh-CN"/>
              <a:t>盘</a:t>
            </a:r>
            <a:r>
              <a:rPr lang="zh-CN" altLang="en-US"/>
              <a:t>分</a:t>
            </a:r>
            <a:r>
              <a:rPr lang="x-none" altLang="zh-CN"/>
              <a:t>区</a:t>
            </a:r>
            <a:r>
              <a:rPr lang="zh-CN" altLang="en-US"/>
              <a:t>的格式</a:t>
            </a:r>
            <a:r>
              <a:rPr lang="x-none" altLang="zh-CN"/>
              <a:t>。</a:t>
            </a:r>
            <a:endParaRPr lang="x-none"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5083810" y="238125"/>
            <a:ext cx="6809105" cy="1005205"/>
          </a:xfrm>
        </p:spPr>
        <p:txBody>
          <a:bodyPr/>
          <a:p>
            <a:r>
              <a:rPr lang="x-none" altLang="zh-CN"/>
              <a:t>GPT</a:t>
            </a:r>
            <a:endParaRPr lang="x-none" altLang="zh-CN"/>
          </a:p>
        </p:txBody>
      </p:sp>
      <p:sp>
        <p:nvSpPr>
          <p:cNvPr id="3" name="文本占位符 2"/>
          <p:cNvSpPr>
            <a:spLocks noGrp="1"/>
          </p:cNvSpPr>
          <p:nvPr>
            <p:ph type="body" sz="quarter" idx="11"/>
          </p:nvPr>
        </p:nvSpPr>
        <p:spPr>
          <a:xfrm>
            <a:off x="5670550" y="1243330"/>
            <a:ext cx="6443980" cy="4319270"/>
          </a:xfrm>
        </p:spPr>
        <p:txBody>
          <a:bodyPr/>
          <a:p>
            <a:pPr algn="l"/>
            <a:r>
              <a:rPr lang="x-none" altLang="zh-CN" sz="2400" b="1"/>
              <a:t>  大多使用</a:t>
            </a:r>
            <a:r>
              <a:rPr lang="zh-CN" altLang="en-US" sz="2400" b="1"/>
              <a:t>逻辑区块位址(Logical Block Address, LBA)</a:t>
            </a:r>
            <a:r>
              <a:rPr lang="x-none" altLang="zh-CN" sz="2400" b="1"/>
              <a:t>来处理。与MBR仅使用第一个512bytes区块来纪录不同， GPT使用了34个LBA区块来记录分区信息！同时与过去MBR仅有一个的区块的情况不同， GPT除了前面34个LBA之外，整个磁盘的最后33个LBA也拿来作为另一个备份。</a:t>
            </a:r>
            <a:endParaRPr lang="x-none" altLang="zh-CN" sz="2400" b="1"/>
          </a:p>
        </p:txBody>
      </p:sp>
      <p:sp>
        <p:nvSpPr>
          <p:cNvPr id="4" name="文本占位符 3"/>
          <p:cNvSpPr>
            <a:spLocks noGrp="1"/>
          </p:cNvSpPr>
          <p:nvPr>
            <p:ph type="body" sz="quarter" idx="12"/>
          </p:nvPr>
        </p:nvSpPr>
        <p:spPr/>
        <p:txBody>
          <a:bodyPr/>
          <a:p>
            <a:endParaRPr lang="zh-CN" altLang="en-US"/>
          </a:p>
        </p:txBody>
      </p:sp>
      <p:pic>
        <p:nvPicPr>
          <p:cNvPr id="6" name="图片占位符 5"/>
          <p:cNvPicPr>
            <a:picLocks noChangeAspect="1"/>
          </p:cNvPicPr>
          <p:nvPr>
            <p:ph type="pic" sz="quarter" idx="13"/>
          </p:nvPr>
        </p:nvPicPr>
        <p:blipFill>
          <a:blip r:embed="rId1"/>
          <a:stretch>
            <a:fillRect/>
          </a:stretch>
        </p:blipFill>
        <p:spPr>
          <a:xfrm>
            <a:off x="499110" y="237490"/>
            <a:ext cx="4618355" cy="6436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占位符 3"/>
          <p:cNvSpPr>
            <a:spLocks noGrp="1"/>
          </p:cNvSpPr>
          <p:nvPr>
            <p:ph type="body" sz="quarter" idx="12"/>
          </p:nvPr>
        </p:nvSpPr>
        <p:spPr>
          <a:xfrm>
            <a:off x="4742180" y="78740"/>
            <a:ext cx="7152640" cy="6619240"/>
          </a:xfrm>
        </p:spPr>
        <p:txBody>
          <a:bodyPr/>
          <a:p>
            <a:endParaRPr lang="zh-CN" altLang="en-US"/>
          </a:p>
          <a:p>
            <a:r>
              <a:rPr lang="zh-CN" altLang="en-US" b="1"/>
              <a:t>LBA0 (MBR 相容区块)</a:t>
            </a:r>
            <a:endParaRPr lang="zh-CN" altLang="en-US" b="1"/>
          </a:p>
          <a:p>
            <a:pPr algn="l"/>
            <a:r>
              <a:rPr lang="x-none" altLang="zh-CN" b="1"/>
              <a:t>　　</a:t>
            </a:r>
            <a:r>
              <a:rPr lang="zh-CN" altLang="en-US"/>
              <a:t>与MBR模式相似的，这个相容区块也分为两个部份，一个就是跟之前446 bytes相似的区块，储存了第一阶段的</a:t>
            </a:r>
            <a:r>
              <a:rPr lang="x-none" altLang="zh-CN"/>
              <a:t>引导加载程序</a:t>
            </a:r>
            <a:r>
              <a:rPr lang="zh-CN" altLang="en-US"/>
              <a:t>！而在原本的分</a:t>
            </a:r>
            <a:r>
              <a:rPr lang="x-none" altLang="zh-CN"/>
              <a:t>区</a:t>
            </a:r>
            <a:r>
              <a:rPr lang="zh-CN" altLang="en-US"/>
              <a:t>表的</a:t>
            </a:r>
            <a:r>
              <a:rPr lang="x-none" altLang="zh-CN"/>
              <a:t>记</a:t>
            </a:r>
            <a:r>
              <a:rPr lang="zh-CN" altLang="en-US"/>
              <a:t>录区内，这个相容模式仅放入一个特殊标志的分割，用来表示此磁</a:t>
            </a:r>
            <a:r>
              <a:rPr lang="x-none" altLang="zh-CN"/>
              <a:t>盘</a:t>
            </a:r>
            <a:r>
              <a:rPr lang="zh-CN" altLang="en-US"/>
              <a:t>为GPT格式</a:t>
            </a:r>
            <a:r>
              <a:rPr lang="x-none" altLang="zh-CN"/>
              <a:t>。</a:t>
            </a:r>
            <a:endParaRPr lang="x-none" altLang="zh-CN"/>
          </a:p>
          <a:p>
            <a:endParaRPr lang="zh-CN" altLang="en-US" b="1"/>
          </a:p>
          <a:p>
            <a:r>
              <a:rPr lang="zh-CN" altLang="en-US" b="1"/>
              <a:t>LBA1 (GPT 表头</a:t>
            </a:r>
            <a:r>
              <a:rPr lang="x-none" altLang="zh-CN" b="1"/>
              <a:t>记</a:t>
            </a:r>
            <a:r>
              <a:rPr lang="zh-CN" altLang="en-US" b="1"/>
              <a:t>录)</a:t>
            </a:r>
            <a:endParaRPr lang="zh-CN" altLang="en-US" b="1"/>
          </a:p>
          <a:p>
            <a:r>
              <a:rPr lang="zh-CN" altLang="en-US"/>
              <a:t>这个部份</a:t>
            </a:r>
            <a:r>
              <a:rPr lang="x-none" altLang="zh-CN"/>
              <a:t>记</a:t>
            </a:r>
            <a:r>
              <a:rPr lang="zh-CN" altLang="en-US"/>
              <a:t>录了分</a:t>
            </a:r>
            <a:r>
              <a:rPr lang="x-none" altLang="zh-CN"/>
              <a:t>区</a:t>
            </a:r>
            <a:r>
              <a:rPr lang="zh-CN" altLang="en-US"/>
              <a:t>表本身的位置与大小，同时</a:t>
            </a:r>
            <a:r>
              <a:rPr lang="x-none" altLang="zh-CN"/>
              <a:t>记</a:t>
            </a:r>
            <a:r>
              <a:rPr lang="zh-CN" altLang="en-US"/>
              <a:t>录了备份用的GPT 分</a:t>
            </a:r>
            <a:r>
              <a:rPr lang="x-none" altLang="zh-CN"/>
              <a:t>区</a:t>
            </a:r>
            <a:r>
              <a:rPr lang="zh-CN" altLang="en-US"/>
              <a:t>放置的位置， 同时放置了分</a:t>
            </a:r>
            <a:r>
              <a:rPr lang="x-none" altLang="zh-CN"/>
              <a:t>区</a:t>
            </a:r>
            <a:r>
              <a:rPr lang="zh-CN" altLang="en-US"/>
              <a:t>表的检验机制码(CRC32 )，</a:t>
            </a:r>
            <a:r>
              <a:rPr lang="x-none" altLang="zh-CN"/>
              <a:t>操作</a:t>
            </a:r>
            <a:r>
              <a:rPr lang="zh-CN" altLang="en-US"/>
              <a:t>系统可以根据这个检验码来判断GPT 是否正确。若有错误，还可以透过这个</a:t>
            </a:r>
            <a:r>
              <a:rPr lang="x-none" altLang="zh-CN"/>
              <a:t>记</a:t>
            </a:r>
            <a:r>
              <a:rPr lang="zh-CN" altLang="en-US"/>
              <a:t>录区来取得备份的GPT(磁</a:t>
            </a:r>
            <a:r>
              <a:rPr lang="x-none" altLang="zh-CN"/>
              <a:t>盘</a:t>
            </a:r>
            <a:r>
              <a:rPr lang="zh-CN" altLang="en-US"/>
              <a:t>最后的那个备份区块) 来恢复GPT 的正常运作！</a:t>
            </a:r>
            <a:endParaRPr lang="zh-CN" altLang="en-US"/>
          </a:p>
          <a:p>
            <a:endParaRPr lang="zh-CN" altLang="en-US" b="1"/>
          </a:p>
          <a:p>
            <a:r>
              <a:rPr lang="zh-CN" altLang="en-US" b="1"/>
              <a:t>LBA2-33 (实际</a:t>
            </a:r>
            <a:r>
              <a:rPr lang="x-none" altLang="zh-CN" b="1"/>
              <a:t>记</a:t>
            </a:r>
            <a:r>
              <a:rPr lang="zh-CN" altLang="en-US" b="1"/>
              <a:t>录</a:t>
            </a:r>
            <a:r>
              <a:rPr lang="x-none" altLang="zh-CN" b="1"/>
              <a:t>分区信息</a:t>
            </a:r>
            <a:r>
              <a:rPr lang="zh-CN" altLang="en-US" b="1"/>
              <a:t>处)</a:t>
            </a:r>
            <a:endParaRPr lang="zh-CN" altLang="en-US" b="1"/>
          </a:p>
          <a:p>
            <a:pPr algn="just"/>
            <a:r>
              <a:rPr lang="en-US" altLang="zh-CN" dirty="0">
                <a:latin typeface="+mn-ea"/>
                <a:sym typeface="+mn-ea"/>
              </a:rPr>
              <a:t>GPT</a:t>
            </a:r>
            <a:r>
              <a:rPr lang="zh-CN" altLang="en-US" dirty="0">
                <a:latin typeface="+mn-ea"/>
                <a:sym typeface="+mn-ea"/>
              </a:rPr>
              <a:t>的分区方案之所以比</a:t>
            </a:r>
            <a:r>
              <a:rPr lang="en-US" altLang="zh-CN" dirty="0">
                <a:latin typeface="+mn-ea"/>
                <a:sym typeface="+mn-ea"/>
              </a:rPr>
              <a:t>MBR</a:t>
            </a:r>
            <a:r>
              <a:rPr lang="zh-CN" altLang="en-US" dirty="0">
                <a:latin typeface="+mn-ea"/>
                <a:sym typeface="+mn-ea"/>
              </a:rPr>
              <a:t>更先进，是因为在</a:t>
            </a:r>
            <a:r>
              <a:rPr lang="en-US" altLang="zh-CN" dirty="0">
                <a:latin typeface="+mn-ea"/>
                <a:sym typeface="+mn-ea"/>
              </a:rPr>
              <a:t>GPT</a:t>
            </a:r>
            <a:r>
              <a:rPr lang="zh-CN" altLang="en-US" dirty="0">
                <a:latin typeface="+mn-ea"/>
                <a:sym typeface="+mn-ea"/>
              </a:rPr>
              <a:t>分区表头中可自定义分区数量的最大值，也就是说</a:t>
            </a:r>
            <a:r>
              <a:rPr lang="en-US" altLang="zh-CN" dirty="0">
                <a:latin typeface="+mn-ea"/>
                <a:sym typeface="+mn-ea"/>
              </a:rPr>
              <a:t>GPT</a:t>
            </a:r>
            <a:r>
              <a:rPr lang="zh-CN" altLang="en-US" dirty="0">
                <a:latin typeface="+mn-ea"/>
                <a:sym typeface="+mn-ea"/>
              </a:rPr>
              <a:t>分区表的大小不是固定的。在</a:t>
            </a:r>
            <a:r>
              <a:rPr lang="en-US" altLang="zh-CN" dirty="0">
                <a:latin typeface="+mn-ea"/>
                <a:sym typeface="+mn-ea"/>
              </a:rPr>
              <a:t>Windows</a:t>
            </a:r>
            <a:r>
              <a:rPr lang="zh-CN" altLang="en-US" dirty="0">
                <a:latin typeface="+mn-ea"/>
                <a:sym typeface="+mn-ea"/>
              </a:rPr>
              <a:t>中，微软设定</a:t>
            </a:r>
            <a:r>
              <a:rPr lang="en-US" altLang="zh-CN" dirty="0">
                <a:latin typeface="+mn-ea"/>
                <a:sym typeface="+mn-ea"/>
              </a:rPr>
              <a:t>GPT</a:t>
            </a:r>
            <a:r>
              <a:rPr lang="zh-CN" altLang="en-US" dirty="0">
                <a:latin typeface="+mn-ea"/>
                <a:sym typeface="+mn-ea"/>
              </a:rPr>
              <a:t>磁盘最大分区数量为</a:t>
            </a:r>
            <a:r>
              <a:rPr lang="en-US" altLang="zh-CN" dirty="0">
                <a:latin typeface="+mn-ea"/>
                <a:sym typeface="+mn-ea"/>
              </a:rPr>
              <a:t>128</a:t>
            </a:r>
            <a:r>
              <a:rPr lang="zh-CN" altLang="en-US" dirty="0">
                <a:latin typeface="+mn-ea"/>
                <a:sym typeface="+mn-ea"/>
              </a:rPr>
              <a:t>个。另外，</a:t>
            </a:r>
            <a:r>
              <a:rPr lang="en-US" altLang="zh-CN" dirty="0">
                <a:latin typeface="+mn-ea"/>
                <a:sym typeface="+mn-ea"/>
              </a:rPr>
              <a:t>GPT</a:t>
            </a:r>
            <a:r>
              <a:rPr lang="zh-CN" altLang="en-US" dirty="0">
                <a:latin typeface="+mn-ea"/>
                <a:sym typeface="+mn-ea"/>
              </a:rPr>
              <a:t>分区方案中逻辑块地址（</a:t>
            </a:r>
            <a:r>
              <a:rPr lang="en-US" altLang="zh-CN" dirty="0">
                <a:latin typeface="+mn-ea"/>
                <a:sym typeface="+mn-ea"/>
              </a:rPr>
              <a:t>LBA</a:t>
            </a:r>
            <a:r>
              <a:rPr lang="zh-CN" altLang="en-US" dirty="0">
                <a:latin typeface="+mn-ea"/>
                <a:sym typeface="+mn-ea"/>
              </a:rPr>
              <a:t>）采用</a:t>
            </a:r>
            <a:r>
              <a:rPr lang="en-US" altLang="zh-CN" dirty="0">
                <a:latin typeface="+mn-ea"/>
                <a:sym typeface="+mn-ea"/>
              </a:rPr>
              <a:t>64</a:t>
            </a:r>
            <a:r>
              <a:rPr lang="zh-CN" altLang="en-US" dirty="0">
                <a:latin typeface="+mn-ea"/>
                <a:sym typeface="+mn-ea"/>
              </a:rPr>
              <a:t>位二进制数表示，可以计算一下</a:t>
            </a:r>
            <a:r>
              <a:rPr lang="en-US" altLang="zh-CN" dirty="0">
                <a:latin typeface="+mn-ea"/>
                <a:sym typeface="+mn-ea"/>
              </a:rPr>
              <a:t>2^64</a:t>
            </a:r>
            <a:r>
              <a:rPr lang="zh-CN" altLang="en-US" dirty="0">
                <a:latin typeface="+mn-ea"/>
                <a:sym typeface="+mn-ea"/>
              </a:rPr>
              <a:t>是一个多么庞大的数据，</a:t>
            </a:r>
            <a:r>
              <a:rPr lang="x-none" altLang="zh-CN" dirty="0">
                <a:latin typeface="+mn-ea"/>
                <a:sym typeface="+mn-ea"/>
              </a:rPr>
              <a:t>最大支持2^64*512byte大小的硬盘分区，</a:t>
            </a:r>
            <a:r>
              <a:rPr lang="zh-CN" altLang="en-US" dirty="0">
                <a:latin typeface="+mn-ea"/>
                <a:sym typeface="+mn-ea"/>
              </a:rPr>
              <a:t>以我们的需求来讲完全有理由认为这个大小约等于无限。</a:t>
            </a:r>
            <a:endParaRPr lang="zh-CN" altLang="en-US" b="1"/>
          </a:p>
        </p:txBody>
      </p:sp>
      <p:pic>
        <p:nvPicPr>
          <p:cNvPr id="10" name="图片 9"/>
          <p:cNvPicPr>
            <a:picLocks noChangeAspect="1"/>
          </p:cNvPicPr>
          <p:nvPr/>
        </p:nvPicPr>
        <p:blipFill>
          <a:blip r:embed="rId1"/>
          <a:stretch>
            <a:fillRect/>
          </a:stretch>
        </p:blipFill>
        <p:spPr>
          <a:xfrm>
            <a:off x="242570" y="78740"/>
            <a:ext cx="4499610" cy="66363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文件系统</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简述磁盘分区</a:t>
            </a:r>
          </a:p>
        </p:txBody>
      </p:sp>
      <p:sp>
        <p:nvSpPr>
          <p:cNvPr id="3" name="文本占位符 2"/>
          <p:cNvSpPr>
            <a:spLocks noGrp="1"/>
          </p:cNvSpPr>
          <p:nvPr>
            <p:ph type="body" sz="quarter" idx="12"/>
          </p:nvPr>
        </p:nvSpPr>
        <p:spPr/>
        <p:txBody>
          <a:bodyPr/>
          <a:lstStyle/>
          <a:p>
            <a:r>
              <a:rPr kumimoji="1" lang="en-US" altLang="zh-CN" dirty="0"/>
              <a:t>03</a:t>
            </a:r>
            <a:endParaRPr kumimoji="1" lang="zh-CN" altLang="en-US" dirty="0"/>
          </a:p>
        </p:txBody>
      </p:sp>
      <p:sp>
        <p:nvSpPr>
          <p:cNvPr id="4" name="文本占位符 3"/>
          <p:cNvSpPr>
            <a:spLocks noGrp="1"/>
          </p:cNvSpPr>
          <p:nvPr>
            <p:ph type="body" sz="quarter" idx="13"/>
          </p:nvPr>
        </p:nvSpPr>
        <p:spPr>
          <a:xfrm>
            <a:off x="1128274" y="5209308"/>
            <a:ext cx="2276108" cy="415636"/>
          </a:xfrm>
        </p:spPr>
        <p:txBody>
          <a:bodyPr/>
          <a:lstStyle/>
          <a:p>
            <a:r>
              <a:rPr kumimoji="1" lang="x-none" altLang="en-US" dirty="0"/>
              <a:t>BI</a:t>
            </a:r>
            <a:r>
              <a:rPr kumimoji="1" lang="en-US" altLang="zh-CN" dirty="0"/>
              <a:t>OS</a:t>
            </a:r>
            <a:endParaRPr kumimoji="1" lang="zh-CN" altLang="en-US" dirty="0"/>
          </a:p>
        </p:txBody>
      </p:sp>
      <p:pic>
        <p:nvPicPr>
          <p:cNvPr id="6" name="图片占位符 5"/>
          <p:cNvPicPr>
            <a:picLocks noGrp="1" noChangeAspect="1"/>
          </p:cNvPicPr>
          <p:nvPr>
            <p:ph type="pic" sz="quarter" idx="14"/>
          </p:nvPr>
        </p:nvPicPr>
        <p:blipFill>
          <a:blip r:embed="rId1">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2"/>
          </p:nvPr>
        </p:nvSpPr>
        <p:spPr>
          <a:xfrm>
            <a:off x="2815590" y="1631315"/>
            <a:ext cx="6997065" cy="1410335"/>
          </a:xfrm>
        </p:spPr>
        <p:txBody>
          <a:bodyPr/>
          <a:p>
            <a:pPr algn="l"/>
            <a:r>
              <a:rPr lang="x-none" altLang="zh-CN" sz="2800" b="1"/>
              <a:t>       </a:t>
            </a:r>
            <a:r>
              <a:rPr lang="zh-CN" altLang="en-US" sz="2800" b="1"/>
              <a:t>是一个写入到主机板上的一个</a:t>
            </a:r>
            <a:r>
              <a:rPr lang="x-none" altLang="zh-CN" sz="2800" b="1"/>
              <a:t>韧</a:t>
            </a:r>
            <a:r>
              <a:rPr lang="zh-CN" altLang="en-US" sz="2800" b="1"/>
              <a:t>体</a:t>
            </a:r>
            <a:r>
              <a:rPr lang="x-none" altLang="zh-CN" sz="2800" b="1"/>
              <a:t>,</a:t>
            </a:r>
            <a:r>
              <a:rPr lang="zh-CN" altLang="en-US" sz="2800" b="1"/>
              <a:t>BIOS就是在开机的时候，电脑系统会主动执行的第一个</a:t>
            </a:r>
            <a:r>
              <a:rPr lang="x-none" altLang="zh-CN" sz="2800" b="1"/>
              <a:t>程序</a:t>
            </a:r>
            <a:endParaRPr lang="x-none" altLang="zh-CN" sz="2800" b="1"/>
          </a:p>
        </p:txBody>
      </p:sp>
      <p:sp>
        <p:nvSpPr>
          <p:cNvPr id="10" name="文本框 9"/>
          <p:cNvSpPr txBox="1"/>
          <p:nvPr/>
        </p:nvSpPr>
        <p:spPr>
          <a:xfrm>
            <a:off x="903605" y="1184910"/>
            <a:ext cx="1532890" cy="725170"/>
          </a:xfrm>
          <a:prstGeom prst="rect">
            <a:avLst/>
          </a:prstGeom>
          <a:noFill/>
        </p:spPr>
        <p:txBody>
          <a:bodyPr wrap="square" rtlCol="0">
            <a:spAutoFit/>
          </a:bodyPr>
          <a:p>
            <a:pPr>
              <a:lnSpc>
                <a:spcPct val="130000"/>
              </a:lnSpc>
              <a:spcBef>
                <a:spcPts val="600"/>
              </a:spcBef>
            </a:pPr>
            <a:r>
              <a:rPr lang="zh-CN" altLang="en-US" sz="3200" b="1">
                <a:sym typeface="+mn-ea"/>
              </a:rPr>
              <a:t>BIOS</a:t>
            </a:r>
            <a:endParaRPr lang="zh-CN" altLang="en-US" sz="3200" b="1" kern="0" dirty="0">
              <a:latin typeface="微软雅黑" panose="020B0503020204020204" pitchFamily="34" charset="-122"/>
              <a:ea typeface="微软雅黑" panose="020B0503020204020204" pitchFamily="34" charset="-122"/>
              <a:cs typeface="+mn-ea"/>
              <a:sym typeface="+mn-lt"/>
            </a:endParaRPr>
          </a:p>
        </p:txBody>
      </p:sp>
      <p:sp>
        <p:nvSpPr>
          <p:cNvPr id="2" name="文本占位符 1"/>
          <p:cNvSpPr/>
          <p:nvPr>
            <p:ph type="body" sz="quarter" idx="11"/>
          </p:nvPr>
        </p:nvSpPr>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01</a:t>
            </a:r>
            <a:endParaRPr kumimoji="1" lang="zh-CN" altLang="en-US" dirty="0"/>
          </a:p>
        </p:txBody>
      </p:sp>
      <p:sp>
        <p:nvSpPr>
          <p:cNvPr id="4" name="文本占位符 3"/>
          <p:cNvSpPr>
            <a:spLocks noGrp="1"/>
          </p:cNvSpPr>
          <p:nvPr>
            <p:ph type="body" sz="quarter" idx="12"/>
          </p:nvPr>
        </p:nvSpPr>
        <p:spPr/>
        <p:txBody>
          <a:bodyPr/>
          <a:lstStyle/>
          <a:p>
            <a:r>
              <a:rPr lang="zh-CN" altLang="en-US" dirty="0">
                <a:latin typeface="微软雅黑" panose="020B0503020204020204" pitchFamily="34" charset="-122"/>
                <a:ea typeface="微软雅黑" panose="020B0503020204020204" pitchFamily="34" charset="-122"/>
              </a:rPr>
              <a:t>磁盘分区</a:t>
            </a:r>
            <a:endParaRPr lang="en-US" altLang="zh-CN"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p:txBody>
          <a:bodyPr/>
          <a:lstStyle/>
          <a:p>
            <a:r>
              <a:rPr kumimoji="1" lang="en-US" altLang="zh-CN" dirty="0"/>
              <a:t>02</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smtClean="0"/>
              <a:t>M</a:t>
            </a:r>
            <a:r>
              <a:rPr kumimoji="1" lang="x-none" altLang="en-US" dirty="0" smtClean="0"/>
              <a:t>BR</a:t>
            </a:r>
            <a:r>
              <a:rPr kumimoji="1" lang="en-US" altLang="zh-CN" dirty="0" smtClean="0"/>
              <a:t>&amp;GPT</a:t>
            </a:r>
            <a:endParaRPr kumimoji="1" lang="zh-CN" altLang="en-US" dirty="0"/>
          </a:p>
        </p:txBody>
      </p:sp>
      <p:sp>
        <p:nvSpPr>
          <p:cNvPr id="7" name="文本占位符 6"/>
          <p:cNvSpPr>
            <a:spLocks noGrp="1"/>
          </p:cNvSpPr>
          <p:nvPr>
            <p:ph type="body" sz="quarter" idx="15"/>
          </p:nvPr>
        </p:nvSpPr>
        <p:spPr/>
        <p:txBody>
          <a:bodyPr/>
          <a:lstStyle/>
          <a:p>
            <a:r>
              <a:rPr kumimoji="1" lang="en-US" altLang="zh-CN" dirty="0"/>
              <a:t>03</a:t>
            </a:r>
            <a:endParaRPr kumimoji="1" lang="zh-CN" altLang="en-US" dirty="0"/>
          </a:p>
        </p:txBody>
      </p:sp>
      <p:sp>
        <p:nvSpPr>
          <p:cNvPr id="8" name="文本占位符 7"/>
          <p:cNvSpPr>
            <a:spLocks noGrp="1"/>
          </p:cNvSpPr>
          <p:nvPr>
            <p:ph type="body" sz="quarter" idx="16"/>
          </p:nvPr>
        </p:nvSpPr>
        <p:spPr/>
        <p:txBody>
          <a:bodyPr/>
          <a:lstStyle/>
          <a:p>
            <a:r>
              <a:rPr kumimoji="1" lang="x-none" altLang="zh-CN" dirty="0"/>
              <a:t>BIOS</a:t>
            </a:r>
            <a:endParaRPr kumimoji="1" lang="x-none" altLang="zh-CN" dirty="0"/>
          </a:p>
        </p:txBody>
      </p:sp>
      <p:sp>
        <p:nvSpPr>
          <p:cNvPr id="9" name="文本占位符 8"/>
          <p:cNvSpPr>
            <a:spLocks noGrp="1"/>
          </p:cNvSpPr>
          <p:nvPr>
            <p:ph type="body" sz="quarter" idx="19"/>
          </p:nvPr>
        </p:nvSpPr>
        <p:spPr/>
        <p:txBody>
          <a:bodyPr/>
          <a:lstStyle/>
          <a:p>
            <a:r>
              <a:rPr kumimoji="1" lang="en-US" altLang="zh-CN" dirty="0"/>
              <a:t>04</a:t>
            </a:r>
            <a:endParaRPr kumimoji="1" lang="zh-CN" altLang="en-US" dirty="0"/>
          </a:p>
        </p:txBody>
      </p:sp>
      <p:sp>
        <p:nvSpPr>
          <p:cNvPr id="10" name="文本占位符 9"/>
          <p:cNvSpPr>
            <a:spLocks noGrp="1"/>
          </p:cNvSpPr>
          <p:nvPr>
            <p:ph type="body" sz="quarter" idx="20"/>
          </p:nvPr>
        </p:nvSpPr>
        <p:spPr/>
        <p:txBody>
          <a:bodyPr/>
          <a:lstStyle/>
          <a:p>
            <a:r>
              <a:rPr kumimoji="1" lang="x-none" altLang="zh-CN" dirty="0"/>
              <a:t>UEFI</a:t>
            </a:r>
            <a:endParaRPr kumimoji="1" lang="x-none" altLang="zh-CN" dirty="0"/>
          </a:p>
          <a:p>
            <a:endParaRPr kumimoji="1" lang="zh-CN" altLang="en-US" dirty="0"/>
          </a:p>
        </p:txBody>
      </p:sp>
      <p:sp>
        <p:nvSpPr>
          <p:cNvPr id="19" name="文本占位符 18"/>
          <p:cNvSpPr>
            <a:spLocks noGrp="1"/>
          </p:cNvSpPr>
          <p:nvPr>
            <p:ph type="body" sz="quarter" idx="20"/>
          </p:nvPr>
        </p:nvSpPr>
        <p:spPr>
          <a:xfrm>
            <a:off x="9371965" y="5570220"/>
            <a:ext cx="2002790" cy="415925"/>
          </a:xfrm>
        </p:spPr>
        <p:txBody>
          <a:bodyPr/>
          <a:p>
            <a:r>
              <a:rPr kumimoji="1" lang="x-none" altLang="zh-CN" dirty="0">
                <a:sym typeface="+mn-ea"/>
              </a:rPr>
              <a:t>文件系统</a:t>
            </a:r>
            <a:endParaRPr kumimoji="1" lang="x-none" altLang="zh-CN" dirty="0"/>
          </a:p>
          <a:p>
            <a:endParaRPr lang="zh-CN" altLang="en-US"/>
          </a:p>
        </p:txBody>
      </p:sp>
      <p:sp>
        <p:nvSpPr>
          <p:cNvPr id="20" name="文本占位符 19"/>
          <p:cNvSpPr>
            <a:spLocks noGrp="1"/>
          </p:cNvSpPr>
          <p:nvPr>
            <p:ph type="body" sz="quarter" idx="19"/>
          </p:nvPr>
        </p:nvSpPr>
        <p:spPr>
          <a:xfrm>
            <a:off x="9372143" y="1940095"/>
            <a:ext cx="1732331" cy="1135350"/>
          </a:xfrm>
        </p:spPr>
        <p:txBody>
          <a:bodyPr/>
          <a:p>
            <a:r>
              <a:rPr lang="x-none" altLang="zh-CN"/>
              <a:t>05</a:t>
            </a:r>
            <a:endParaRPr lang="x-none" altLang="zh-C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03 </a:t>
            </a:r>
            <a:r>
              <a:rPr lang="x-none" altLang="en-US" dirty="0"/>
              <a:t>BIOS</a:t>
            </a:r>
            <a:endParaRPr kumimoji="1" lang="x-none" altLang="en-US" dirty="0"/>
          </a:p>
        </p:txBody>
      </p:sp>
      <p:sp>
        <p:nvSpPr>
          <p:cNvPr id="47" name="环形箭头 46"/>
          <p:cNvSpPr/>
          <p:nvPr/>
        </p:nvSpPr>
        <p:spPr>
          <a:xfrm>
            <a:off x="3312933" y="1507821"/>
            <a:ext cx="5028878" cy="5028878"/>
          </a:xfrm>
          <a:prstGeom prst="circularArrow">
            <a:avLst>
              <a:gd name="adj1" fmla="val 5202"/>
              <a:gd name="adj2" fmla="val 336015"/>
              <a:gd name="adj3" fmla="val 21292825"/>
              <a:gd name="adj4" fmla="val 19766604"/>
              <a:gd name="adj5" fmla="val 6068"/>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任意多边形 11"/>
          <p:cNvSpPr/>
          <p:nvPr/>
        </p:nvSpPr>
        <p:spPr>
          <a:xfrm>
            <a:off x="3312630" y="4022329"/>
            <a:ext cx="1341437" cy="1341437"/>
          </a:xfrm>
          <a:custGeom>
            <a:avLst/>
            <a:gdLst>
              <a:gd name="connsiteX0" fmla="*/ 0 w 1341437"/>
              <a:gd name="connsiteY0" fmla="*/ 0 h 1341437"/>
              <a:gd name="connsiteX1" fmla="*/ 1341437 w 1341437"/>
              <a:gd name="connsiteY1" fmla="*/ 0 h 1341437"/>
              <a:gd name="connsiteX2" fmla="*/ 1341437 w 1341437"/>
              <a:gd name="connsiteY2" fmla="*/ 1341437 h 1341437"/>
              <a:gd name="connsiteX3" fmla="*/ 0 w 1341437"/>
              <a:gd name="connsiteY3" fmla="*/ 1341437 h 1341437"/>
              <a:gd name="connsiteX4" fmla="*/ 0 w 1341437"/>
              <a:gd name="connsiteY4" fmla="*/ 0 h 134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437" h="1341437">
                <a:moveTo>
                  <a:pt x="0" y="0"/>
                </a:moveTo>
                <a:lnTo>
                  <a:pt x="1341437" y="0"/>
                </a:lnTo>
                <a:lnTo>
                  <a:pt x="1341437" y="1341437"/>
                </a:lnTo>
                <a:lnTo>
                  <a:pt x="0" y="13414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endParaRPr lang="zh-CN" altLang="en-US" sz="4100" kern="1200"/>
          </a:p>
        </p:txBody>
      </p:sp>
      <p:sp>
        <p:nvSpPr>
          <p:cNvPr id="66" name="环形箭头 65"/>
          <p:cNvSpPr/>
          <p:nvPr/>
        </p:nvSpPr>
        <p:spPr>
          <a:xfrm>
            <a:off x="3213932" y="1468168"/>
            <a:ext cx="5028878" cy="5028878"/>
          </a:xfrm>
          <a:prstGeom prst="circularArrow">
            <a:avLst>
              <a:gd name="adj1" fmla="val 5202"/>
              <a:gd name="adj2" fmla="val 336015"/>
              <a:gd name="adj3" fmla="val 12297380"/>
              <a:gd name="adj4" fmla="val 10771160"/>
              <a:gd name="adj5" fmla="val 6068"/>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矩形 69"/>
          <p:cNvSpPr/>
          <p:nvPr/>
        </p:nvSpPr>
        <p:spPr>
          <a:xfrm>
            <a:off x="7742025" y="4297143"/>
            <a:ext cx="1198880" cy="398145"/>
          </a:xfrm>
          <a:prstGeom prst="rect">
            <a:avLst/>
          </a:prstGeom>
          <a:ln>
            <a:solidFill>
              <a:schemeClr val="accent1">
                <a:lumMod val="50000"/>
              </a:schemeClr>
            </a:solidFill>
            <a:prstDash val="dash"/>
          </a:ln>
        </p:spPr>
        <p:txBody>
          <a:bodyPr wrap="none">
            <a:spAutoFit/>
          </a:bodyPr>
          <a:lstStyle/>
          <a:p>
            <a:r>
              <a:rPr lang="x-none" altLang="zh-CN" sz="2000" b="1" dirty="0">
                <a:solidFill>
                  <a:schemeClr val="tx2">
                    <a:lumMod val="75000"/>
                  </a:schemeClr>
                </a:solidFill>
              </a:rPr>
              <a:t>内核文件</a:t>
            </a:r>
            <a:endParaRPr lang="x-none" altLang="zh-CN" sz="2000" b="1" dirty="0">
              <a:solidFill>
                <a:schemeClr val="tx2">
                  <a:lumMod val="75000"/>
                </a:schemeClr>
              </a:solidFill>
            </a:endParaRPr>
          </a:p>
        </p:txBody>
      </p:sp>
      <p:sp>
        <p:nvSpPr>
          <p:cNvPr id="71" name="矩形 70"/>
          <p:cNvSpPr/>
          <p:nvPr/>
        </p:nvSpPr>
        <p:spPr>
          <a:xfrm>
            <a:off x="4529699" y="2104620"/>
            <a:ext cx="2489200" cy="398145"/>
          </a:xfrm>
          <a:prstGeom prst="rect">
            <a:avLst/>
          </a:prstGeom>
          <a:ln>
            <a:solidFill>
              <a:schemeClr val="accent1">
                <a:lumMod val="50000"/>
              </a:schemeClr>
            </a:solidFill>
            <a:prstDash val="dash"/>
          </a:ln>
        </p:spPr>
        <p:txBody>
          <a:bodyPr wrap="none">
            <a:spAutoFit/>
          </a:bodyPr>
          <a:lstStyle/>
          <a:p>
            <a:r>
              <a:rPr lang="zh-CN" altLang="en-US" sz="2000" b="1" dirty="0">
                <a:solidFill>
                  <a:schemeClr val="tx2">
                    <a:lumMod val="75000"/>
                  </a:schemeClr>
                </a:solidFill>
              </a:rPr>
              <a:t>主引导记录（</a:t>
            </a:r>
            <a:r>
              <a:rPr lang="en-US" altLang="zh-CN" sz="2000" b="1" dirty="0">
                <a:solidFill>
                  <a:schemeClr val="tx2">
                    <a:lumMod val="75000"/>
                  </a:schemeClr>
                </a:solidFill>
              </a:rPr>
              <a:t>MBR</a:t>
            </a:r>
            <a:r>
              <a:rPr lang="zh-CN" altLang="en-US" sz="2000" b="1" dirty="0">
                <a:solidFill>
                  <a:schemeClr val="tx2">
                    <a:lumMod val="75000"/>
                  </a:schemeClr>
                </a:solidFill>
              </a:rPr>
              <a:t>）</a:t>
            </a:r>
          </a:p>
        </p:txBody>
      </p:sp>
      <p:sp>
        <p:nvSpPr>
          <p:cNvPr id="72" name="矩形 71"/>
          <p:cNvSpPr/>
          <p:nvPr/>
        </p:nvSpPr>
        <p:spPr>
          <a:xfrm>
            <a:off x="2395360" y="4243630"/>
            <a:ext cx="2134193" cy="400110"/>
          </a:xfrm>
          <a:prstGeom prst="rect">
            <a:avLst/>
          </a:prstGeom>
          <a:ln>
            <a:solidFill>
              <a:schemeClr val="accent1">
                <a:lumMod val="50000"/>
              </a:schemeClr>
            </a:solidFill>
            <a:prstDash val="dash"/>
          </a:ln>
        </p:spPr>
        <p:txBody>
          <a:bodyPr wrap="square">
            <a:spAutoFit/>
          </a:bodyPr>
          <a:lstStyle/>
          <a:p>
            <a:r>
              <a:rPr lang="en-US" altLang="zh-CN" sz="2000" b="1" dirty="0">
                <a:solidFill>
                  <a:schemeClr val="tx2">
                    <a:lumMod val="75000"/>
                  </a:schemeClr>
                </a:solidFill>
              </a:rPr>
              <a:t>BIOS</a:t>
            </a:r>
            <a:r>
              <a:rPr lang="zh-CN" altLang="en-US" sz="2000" b="1" dirty="0">
                <a:solidFill>
                  <a:schemeClr val="tx2">
                    <a:lumMod val="75000"/>
                  </a:schemeClr>
                </a:solidFill>
              </a:rPr>
              <a:t>加</a:t>
            </a:r>
            <a:r>
              <a:rPr lang="zh-CN" altLang="en-US" sz="2000" b="1" dirty="0" smtClean="0">
                <a:solidFill>
                  <a:schemeClr val="tx2">
                    <a:lumMod val="75000"/>
                  </a:schemeClr>
                </a:solidFill>
              </a:rPr>
              <a:t>电、自检</a:t>
            </a:r>
            <a:endParaRPr lang="zh-CN" altLang="en-US" sz="2000" b="1" dirty="0">
              <a:solidFill>
                <a:schemeClr val="tx2">
                  <a:lumMod val="75000"/>
                </a:schemeClr>
              </a:solidFill>
            </a:endParaRPr>
          </a:p>
        </p:txBody>
      </p:sp>
      <p:sp>
        <p:nvSpPr>
          <p:cNvPr id="75" name="矩形 74"/>
          <p:cNvSpPr/>
          <p:nvPr/>
        </p:nvSpPr>
        <p:spPr>
          <a:xfrm>
            <a:off x="8242300" y="4979670"/>
            <a:ext cx="2301240" cy="383540"/>
          </a:xfrm>
          <a:prstGeom prst="rect">
            <a:avLst/>
          </a:prstGeom>
        </p:spPr>
        <p:txBody>
          <a:bodyPr wrap="square">
            <a:spAutoFit/>
          </a:bodyPr>
          <a:lstStyle/>
          <a:p>
            <a:pPr>
              <a:lnSpc>
                <a:spcPct val="120000"/>
              </a:lnSpc>
              <a:spcBef>
                <a:spcPts val="600"/>
              </a:spcBef>
            </a:pPr>
            <a:r>
              <a:rPr lang="x-none" altLang="en-US" sz="1600" dirty="0">
                <a:solidFill>
                  <a:schemeClr val="tx1">
                    <a:lumMod val="85000"/>
                    <a:lumOff val="15000"/>
                  </a:schemeClr>
                </a:solidFill>
                <a:latin typeface="+mn-ea"/>
              </a:rPr>
              <a:t>操作系统的功能</a:t>
            </a:r>
            <a:endParaRPr lang="x-none" altLang="en-US" sz="1600" dirty="0">
              <a:solidFill>
                <a:schemeClr val="tx1">
                  <a:lumMod val="85000"/>
                  <a:lumOff val="15000"/>
                </a:schemeClr>
              </a:solidFill>
              <a:latin typeface="+mn-ea"/>
            </a:endParaRPr>
          </a:p>
        </p:txBody>
      </p:sp>
      <p:sp>
        <p:nvSpPr>
          <p:cNvPr id="77" name="矩形 76"/>
          <p:cNvSpPr/>
          <p:nvPr/>
        </p:nvSpPr>
        <p:spPr>
          <a:xfrm>
            <a:off x="2494265" y="602962"/>
            <a:ext cx="4319754" cy="1259840"/>
          </a:xfrm>
          <a:prstGeom prst="rect">
            <a:avLst/>
          </a:prstGeom>
        </p:spPr>
        <p:txBody>
          <a:bodyPr wrap="square">
            <a:spAutoFit/>
          </a:bodyPr>
          <a:lstStyle/>
          <a:p>
            <a:pPr algn="just">
              <a:lnSpc>
                <a:spcPct val="120000"/>
              </a:lnSpc>
              <a:spcBef>
                <a:spcPts val="600"/>
              </a:spcBef>
            </a:pPr>
            <a:r>
              <a:rPr lang="x-none" altLang="en-US" sz="1600" dirty="0">
                <a:solidFill>
                  <a:schemeClr val="tx1">
                    <a:lumMod val="85000"/>
                    <a:lumOff val="15000"/>
                  </a:schemeClr>
                </a:solidFill>
                <a:latin typeface="+mn-ea"/>
              </a:rPr>
              <a:t>MBR的引导加载程序用于载入内核文件，引导加载程序是操作系统在安装时所提供的，所以它会识别硬盘内的文件系统格式，因此能够读取内核文件</a:t>
            </a:r>
            <a:endParaRPr lang="x-none" altLang="en-US" sz="1600" dirty="0">
              <a:solidFill>
                <a:schemeClr val="tx1">
                  <a:lumMod val="85000"/>
                  <a:lumOff val="15000"/>
                </a:schemeClr>
              </a:solidFill>
              <a:latin typeface="+mn-ea"/>
            </a:endParaRPr>
          </a:p>
        </p:txBody>
      </p:sp>
      <p:sp>
        <p:nvSpPr>
          <p:cNvPr id="78" name="矩形 77"/>
          <p:cNvSpPr/>
          <p:nvPr/>
        </p:nvSpPr>
        <p:spPr>
          <a:xfrm>
            <a:off x="1176473" y="4694972"/>
            <a:ext cx="3477303" cy="2136140"/>
          </a:xfrm>
          <a:prstGeom prst="rect">
            <a:avLst/>
          </a:prstGeom>
        </p:spPr>
        <p:txBody>
          <a:bodyPr wrap="square">
            <a:spAutoFit/>
          </a:bodyPr>
          <a:lstStyle/>
          <a:p>
            <a:pPr algn="just">
              <a:lnSpc>
                <a:spcPct val="120000"/>
              </a:lnSpc>
              <a:spcBef>
                <a:spcPts val="600"/>
              </a:spcBef>
            </a:pPr>
            <a:r>
              <a:rPr lang="en-US" altLang="zh-CN" sz="1600" dirty="0">
                <a:solidFill>
                  <a:schemeClr val="tx1">
                    <a:lumMod val="85000"/>
                    <a:lumOff val="15000"/>
                  </a:schemeClr>
                </a:solidFill>
                <a:latin typeface="+mn-ea"/>
              </a:rPr>
              <a:t>BIOS</a:t>
            </a:r>
            <a:r>
              <a:rPr lang="zh-CN" altLang="en-US" sz="1600" dirty="0">
                <a:solidFill>
                  <a:schemeClr val="tx1">
                    <a:lumMod val="85000"/>
                    <a:lumOff val="15000"/>
                  </a:schemeClr>
                </a:solidFill>
                <a:latin typeface="+mn-ea"/>
              </a:rPr>
              <a:t>。会去分析电脑里面有哪些储存设备，硬</a:t>
            </a:r>
            <a:r>
              <a:rPr lang="x-none" altLang="zh-CN" sz="1600" dirty="0">
                <a:solidFill>
                  <a:schemeClr val="tx1">
                    <a:lumMod val="85000"/>
                    <a:lumOff val="15000"/>
                  </a:schemeClr>
                </a:solidFill>
                <a:latin typeface="+mn-ea"/>
              </a:rPr>
              <a:t>盘</a:t>
            </a:r>
            <a:r>
              <a:rPr lang="zh-CN" altLang="en-US" sz="1600" dirty="0">
                <a:solidFill>
                  <a:schemeClr val="tx1">
                    <a:lumMod val="85000"/>
                    <a:lumOff val="15000"/>
                  </a:schemeClr>
                </a:solidFill>
                <a:latin typeface="+mn-ea"/>
              </a:rPr>
              <a:t>为例，BIOS会依据使用者的设定去取得能够开机的硬</a:t>
            </a:r>
            <a:r>
              <a:rPr lang="x-none" altLang="zh-CN" sz="1600" dirty="0">
                <a:solidFill>
                  <a:schemeClr val="tx1">
                    <a:lumMod val="85000"/>
                    <a:lumOff val="15000"/>
                  </a:schemeClr>
                </a:solidFill>
                <a:latin typeface="+mn-ea"/>
              </a:rPr>
              <a:t>盘</a:t>
            </a:r>
            <a:r>
              <a:rPr lang="zh-CN" altLang="en-US" sz="1600" dirty="0">
                <a:solidFill>
                  <a:schemeClr val="tx1">
                    <a:lumMod val="85000"/>
                    <a:lumOff val="15000"/>
                  </a:schemeClr>
                </a:solidFill>
                <a:latin typeface="+mn-ea"/>
              </a:rPr>
              <a:t>，并且到该硬</a:t>
            </a:r>
            <a:r>
              <a:rPr lang="x-none" altLang="zh-CN" sz="1600" dirty="0">
                <a:solidFill>
                  <a:schemeClr val="tx1">
                    <a:lumMod val="85000"/>
                    <a:lumOff val="15000"/>
                  </a:schemeClr>
                </a:solidFill>
                <a:latin typeface="+mn-ea"/>
              </a:rPr>
              <a:t>盘</a:t>
            </a:r>
            <a:r>
              <a:rPr lang="zh-CN" altLang="en-US" sz="1600" dirty="0">
                <a:solidFill>
                  <a:schemeClr val="tx1">
                    <a:lumMod val="85000"/>
                    <a:lumOff val="15000"/>
                  </a:schemeClr>
                </a:solidFill>
                <a:latin typeface="+mn-ea"/>
              </a:rPr>
              <a:t>里面读取第一个</a:t>
            </a:r>
            <a:r>
              <a:rPr lang="x-none" altLang="zh-CN" sz="1600" dirty="0">
                <a:solidFill>
                  <a:schemeClr val="tx1">
                    <a:lumMod val="85000"/>
                    <a:lumOff val="15000"/>
                  </a:schemeClr>
                </a:solidFill>
                <a:latin typeface="+mn-ea"/>
              </a:rPr>
              <a:t>扇</a:t>
            </a:r>
            <a:r>
              <a:rPr lang="zh-CN" altLang="en-US" sz="1600" dirty="0">
                <a:solidFill>
                  <a:schemeClr val="tx1">
                    <a:lumMod val="85000"/>
                    <a:lumOff val="15000"/>
                  </a:schemeClr>
                </a:solidFill>
                <a:latin typeface="+mn-ea"/>
              </a:rPr>
              <a:t>区的MBR位置。MBR这个仅有446 bytes的硬</a:t>
            </a:r>
            <a:r>
              <a:rPr lang="x-none" altLang="zh-CN" sz="1600" dirty="0">
                <a:solidFill>
                  <a:schemeClr val="tx1">
                    <a:lumMod val="85000"/>
                    <a:lumOff val="15000"/>
                  </a:schemeClr>
                </a:solidFill>
                <a:latin typeface="+mn-ea"/>
              </a:rPr>
              <a:t>盘</a:t>
            </a:r>
            <a:r>
              <a:rPr lang="zh-CN" altLang="en-US" sz="1600" dirty="0">
                <a:solidFill>
                  <a:schemeClr val="tx1">
                    <a:lumMod val="85000"/>
                    <a:lumOff val="15000"/>
                  </a:schemeClr>
                </a:solidFill>
                <a:latin typeface="+mn-ea"/>
              </a:rPr>
              <a:t>容量里面会放置最基本的</a:t>
            </a:r>
            <a:r>
              <a:rPr lang="x-none" altLang="zh-CN" sz="1600" dirty="0">
                <a:solidFill>
                  <a:schemeClr val="tx1">
                    <a:lumMod val="85000"/>
                    <a:lumOff val="15000"/>
                  </a:schemeClr>
                </a:solidFill>
                <a:latin typeface="+mn-ea"/>
              </a:rPr>
              <a:t>引导加载程序。</a:t>
            </a:r>
            <a:endParaRPr lang="zh-CN" altLang="en-US" sz="1600" dirty="0">
              <a:solidFill>
                <a:schemeClr val="tx1">
                  <a:lumMod val="85000"/>
                  <a:lumOff val="15000"/>
                </a:schemeClr>
              </a:solidFill>
              <a:latin typeface="+mn-ea"/>
            </a:endParaRPr>
          </a:p>
        </p:txBody>
      </p:sp>
      <p:sp>
        <p:nvSpPr>
          <p:cNvPr id="3" name="矩形 2"/>
          <p:cNvSpPr/>
          <p:nvPr/>
        </p:nvSpPr>
        <p:spPr>
          <a:xfrm>
            <a:off x="4942522" y="3333447"/>
            <a:ext cx="1605280" cy="520700"/>
          </a:xfrm>
          <a:prstGeom prst="rect">
            <a:avLst/>
          </a:prstGeom>
        </p:spPr>
        <p:txBody>
          <a:bodyPr wrap="none">
            <a:spAutoFit/>
          </a:bodyPr>
          <a:lstStyle/>
          <a:p>
            <a:r>
              <a:rPr lang="zh-CN" altLang="en-US" sz="2800" b="1" dirty="0" smtClean="0">
                <a:solidFill>
                  <a:srgbClr val="0070C0"/>
                </a:solidFill>
                <a:latin typeface="+mn-ea"/>
              </a:rPr>
              <a:t>开机流程</a:t>
            </a:r>
            <a:endParaRPr lang="zh-CN" altLang="en-US" sz="2800" b="1" dirty="0">
              <a:solidFill>
                <a:srgbClr val="0070C0"/>
              </a:solidFill>
              <a:latin typeface="+mn-ea"/>
            </a:endParaRPr>
          </a:p>
        </p:txBody>
      </p:sp>
      <p:sp>
        <p:nvSpPr>
          <p:cNvPr id="4" name="文本框 3"/>
          <p:cNvSpPr txBox="1"/>
          <p:nvPr/>
        </p:nvSpPr>
        <p:spPr>
          <a:xfrm>
            <a:off x="7891145" y="753110"/>
            <a:ext cx="4190365" cy="2101215"/>
          </a:xfrm>
          <a:prstGeom prst="rect">
            <a:avLst/>
          </a:prstGeom>
          <a:noFill/>
        </p:spPr>
        <p:txBody>
          <a:bodyPr wrap="square" rtlCol="0">
            <a:spAutoFit/>
          </a:bodyPr>
          <a:p>
            <a:pPr>
              <a:lnSpc>
                <a:spcPct val="130000"/>
              </a:lnSpc>
              <a:spcBef>
                <a:spcPts val="600"/>
              </a:spcBef>
            </a:pPr>
            <a:r>
              <a:rPr lang="x-none" altLang="zh-CN" kern="0" dirty="0">
                <a:latin typeface="微软雅黑" panose="020B0503020204020204" pitchFamily="34" charset="-122"/>
                <a:ea typeface="微软雅黑" panose="020B0503020204020204" pitchFamily="34" charset="-122"/>
                <a:cs typeface="+mn-ea"/>
                <a:sym typeface="+mn-lt"/>
              </a:rPr>
              <a:t>　　引导加载程序：是操作系统安装在MBR上的软件。</a:t>
            </a:r>
            <a:endParaRPr lang="x-none" altLang="zh-CN" kern="0" dirty="0">
              <a:latin typeface="微软雅黑" panose="020B0503020204020204" pitchFamily="34" charset="-122"/>
              <a:ea typeface="微软雅黑" panose="020B0503020204020204" pitchFamily="34" charset="-122"/>
              <a:cs typeface="+mn-ea"/>
              <a:sym typeface="+mn-lt"/>
            </a:endParaRPr>
          </a:p>
          <a:p>
            <a:pPr algn="ctr">
              <a:lnSpc>
                <a:spcPct val="130000"/>
              </a:lnSpc>
              <a:spcBef>
                <a:spcPts val="600"/>
              </a:spcBef>
            </a:pPr>
            <a:r>
              <a:rPr lang="x-none" altLang="zh-CN" kern="0" dirty="0">
                <a:solidFill>
                  <a:srgbClr val="FF0000"/>
                </a:solidFill>
                <a:latin typeface="微软雅黑" panose="020B0503020204020204" pitchFamily="34" charset="-122"/>
                <a:ea typeface="微软雅黑" panose="020B0503020204020204" pitchFamily="34" charset="-122"/>
                <a:cs typeface="+mn-ea"/>
                <a:sym typeface="+mn-lt"/>
              </a:rPr>
              <a:t>提供菜单</a:t>
            </a:r>
            <a:endParaRPr lang="x-none" altLang="zh-CN" kern="0" dirty="0">
              <a:solidFill>
                <a:srgbClr val="FF0000"/>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ts val="600"/>
              </a:spcBef>
            </a:pPr>
            <a:r>
              <a:rPr lang="x-none" altLang="zh-CN" kern="0" dirty="0">
                <a:solidFill>
                  <a:srgbClr val="FF0000"/>
                </a:solidFill>
                <a:latin typeface="微软雅黑" panose="020B0503020204020204" pitchFamily="34" charset="-122"/>
                <a:ea typeface="微软雅黑" panose="020B0503020204020204" pitchFamily="34" charset="-122"/>
                <a:cs typeface="+mn-ea"/>
                <a:sym typeface="+mn-lt"/>
              </a:rPr>
              <a:t>载入内核文件</a:t>
            </a:r>
            <a:endParaRPr lang="x-none" altLang="zh-CN" kern="0" dirty="0">
              <a:solidFill>
                <a:srgbClr val="FF0000"/>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ts val="600"/>
              </a:spcBef>
            </a:pPr>
            <a:r>
              <a:rPr lang="x-none" altLang="zh-CN" kern="0" dirty="0">
                <a:solidFill>
                  <a:srgbClr val="FF0000"/>
                </a:solidFill>
                <a:latin typeface="微软雅黑" panose="020B0503020204020204" pitchFamily="34" charset="-122"/>
                <a:ea typeface="微软雅黑" panose="020B0503020204020204" pitchFamily="34" charset="-122"/>
                <a:cs typeface="+mn-ea"/>
                <a:sym typeface="+mn-lt"/>
              </a:rPr>
              <a:t>转交其他引导</a:t>
            </a:r>
            <a:endParaRPr lang="x-none" altLang="zh-CN" kern="0" dirty="0">
              <a:solidFill>
                <a:srgbClr val="FF000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additive="base">
                                        <p:cTn id="19" dur="500" fill="hold"/>
                                        <p:tgtEl>
                                          <p:spTgt spid="77"/>
                                        </p:tgtEl>
                                        <p:attrNameLst>
                                          <p:attrName>ppt_x</p:attrName>
                                        </p:attrNameLst>
                                      </p:cBhvr>
                                      <p:tavLst>
                                        <p:tav tm="0">
                                          <p:val>
                                            <p:strVal val="#ppt_x"/>
                                          </p:val>
                                        </p:tav>
                                        <p:tav tm="100000">
                                          <p:val>
                                            <p:strVal val="#ppt_x"/>
                                          </p:val>
                                        </p:tav>
                                      </p:tavLst>
                                    </p:anim>
                                    <p:anim calcmode="lin" valueType="num">
                                      <p:cBhvr additive="base">
                                        <p:cTn id="2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ppt_x"/>
                                          </p:val>
                                        </p:tav>
                                        <p:tav tm="100000">
                                          <p:val>
                                            <p:strVal val="#ppt_x"/>
                                          </p:val>
                                        </p:tav>
                                      </p:tavLst>
                                    </p:anim>
                                    <p:anim calcmode="lin" valueType="num">
                                      <p:cBhvr additive="base">
                                        <p:cTn id="2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ppt_x"/>
                                          </p:val>
                                        </p:tav>
                                        <p:tav tm="100000">
                                          <p:val>
                                            <p:strVal val="#ppt_x"/>
                                          </p:val>
                                        </p:tav>
                                      </p:tavLst>
                                    </p:anim>
                                    <p:anim calcmode="lin" valueType="num">
                                      <p:cBhvr additive="base">
                                        <p:cTn id="3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7" grpId="0"/>
      <p:bldP spid="70" grpId="0" animBg="1"/>
      <p:bldP spid="75"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占位符 1"/>
          <p:cNvSpPr>
            <a:spLocks noGrp="1"/>
          </p:cNvSpPr>
          <p:nvPr>
            <p:ph type="body" sz="quarter" idx="10"/>
          </p:nvPr>
        </p:nvSpPr>
        <p:spPr/>
        <p:txBody>
          <a:bodyPr/>
          <a:p>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pic>
        <p:nvPicPr>
          <p:cNvPr id="6" name="图片占位符 5"/>
          <p:cNvPicPr>
            <a:picLocks noChangeAspect="1"/>
          </p:cNvPicPr>
          <p:nvPr>
            <p:ph type="pic" sz="quarter" idx="13"/>
          </p:nvPr>
        </p:nvPicPr>
        <p:blipFill>
          <a:blip r:embed="rId1"/>
          <a:stretch>
            <a:fillRect/>
          </a:stretch>
        </p:blipFill>
        <p:spPr>
          <a:xfrm>
            <a:off x="3853180" y="215265"/>
            <a:ext cx="8161655" cy="5351780"/>
          </a:xfrm>
          <a:prstGeom prst="rect">
            <a:avLst/>
          </a:prstGeom>
        </p:spPr>
      </p:pic>
      <p:sp>
        <p:nvSpPr>
          <p:cNvPr id="7" name="文本框 6"/>
          <p:cNvSpPr txBox="1"/>
          <p:nvPr/>
        </p:nvSpPr>
        <p:spPr>
          <a:xfrm>
            <a:off x="498475" y="215265"/>
            <a:ext cx="3371215" cy="6431280"/>
          </a:xfrm>
          <a:prstGeom prst="rect">
            <a:avLst/>
          </a:prstGeom>
          <a:noFill/>
        </p:spPr>
        <p:txBody>
          <a:bodyPr wrap="square" rtlCol="0">
            <a:spAutoFit/>
          </a:bodyPr>
          <a:p>
            <a:pPr>
              <a:lnSpc>
                <a:spcPct val="130000"/>
              </a:lnSpc>
              <a:spcBef>
                <a:spcPts val="600"/>
              </a:spcBef>
            </a:pPr>
            <a:r>
              <a:rPr lang="x-none" altLang="zh-CN" sz="2000" kern="0" dirty="0">
                <a:latin typeface="微软雅黑" panose="020B0503020204020204" pitchFamily="34" charset="-122"/>
                <a:ea typeface="微软雅黑" panose="020B0503020204020204" pitchFamily="34" charset="-122"/>
                <a:cs typeface="+mn-ea"/>
                <a:sym typeface="+mn-lt"/>
              </a:rPr>
              <a:t>引导加载程序</a:t>
            </a:r>
            <a:r>
              <a:rPr lang="zh-CN" altLang="en-US" sz="2000" kern="0" dirty="0">
                <a:latin typeface="微软雅黑" panose="020B0503020204020204" pitchFamily="34" charset="-122"/>
                <a:ea typeface="微软雅黑" panose="020B0503020204020204" pitchFamily="34" charset="-122"/>
                <a:cs typeface="+mn-ea"/>
                <a:sym typeface="+mn-lt"/>
              </a:rPr>
              <a:t>除了可以安装在MBR之外，还可以安装在每个分</a:t>
            </a:r>
            <a:r>
              <a:rPr lang="x-none" altLang="zh-CN" sz="2000" kern="0" dirty="0">
                <a:latin typeface="微软雅黑" panose="020B0503020204020204" pitchFamily="34" charset="-122"/>
                <a:ea typeface="微软雅黑" panose="020B0503020204020204" pitchFamily="34" charset="-122"/>
                <a:cs typeface="+mn-ea"/>
                <a:sym typeface="+mn-lt"/>
              </a:rPr>
              <a:t>区</a:t>
            </a:r>
            <a:r>
              <a:rPr lang="zh-CN" altLang="en-US" sz="2000" kern="0" dirty="0">
                <a:latin typeface="微软雅黑" panose="020B0503020204020204" pitchFamily="34" charset="-122"/>
                <a:ea typeface="微软雅黑" panose="020B0503020204020204" pitchFamily="34" charset="-122"/>
                <a:cs typeface="+mn-ea"/>
                <a:sym typeface="+mn-lt"/>
              </a:rPr>
              <a:t>的</a:t>
            </a:r>
            <a:r>
              <a:rPr lang="x-none" altLang="zh-CN" sz="2000" kern="0" dirty="0">
                <a:latin typeface="微软雅黑" panose="020B0503020204020204" pitchFamily="34" charset="-122"/>
                <a:ea typeface="微软雅黑" panose="020B0503020204020204" pitchFamily="34" charset="-122"/>
                <a:cs typeface="+mn-ea"/>
                <a:sym typeface="+mn-lt"/>
              </a:rPr>
              <a:t>启动扇区</a:t>
            </a:r>
            <a:r>
              <a:rPr lang="zh-CN" altLang="en-US" sz="2000" kern="0" dirty="0">
                <a:latin typeface="微软雅黑" panose="020B0503020204020204" pitchFamily="34" charset="-122"/>
                <a:ea typeface="微软雅黑" panose="020B0503020204020204" pitchFamily="34" charset="-122"/>
                <a:cs typeface="+mn-ea"/>
                <a:sym typeface="+mn-lt"/>
              </a:rPr>
              <a:t>(boot sector)</a:t>
            </a:r>
            <a:r>
              <a:rPr lang="x-none" altLang="zh-CN" sz="2000" kern="0" dirty="0">
                <a:latin typeface="微软雅黑" panose="020B0503020204020204" pitchFamily="34" charset="-122"/>
                <a:ea typeface="微软雅黑" panose="020B0503020204020204" pitchFamily="34" charset="-122"/>
                <a:cs typeface="+mn-ea"/>
                <a:sym typeface="+mn-lt"/>
              </a:rPr>
              <a:t>。</a:t>
            </a:r>
            <a:r>
              <a:rPr lang="zh-CN" altLang="en-US" sz="2000" kern="0" dirty="0">
                <a:latin typeface="微软雅黑" panose="020B0503020204020204" pitchFamily="34" charset="-122"/>
                <a:ea typeface="微软雅黑" panose="020B0503020204020204" pitchFamily="34" charset="-122"/>
                <a:cs typeface="+mn-ea"/>
                <a:sym typeface="+mn-lt"/>
              </a:rPr>
              <a:t>MBR的开机管理程式提供两个选单，M1可以直接载入Windows的</a:t>
            </a:r>
            <a:r>
              <a:rPr lang="x-none" altLang="zh-CN" sz="2000" kern="0" dirty="0">
                <a:latin typeface="微软雅黑" panose="020B0503020204020204" pitchFamily="34" charset="-122"/>
                <a:ea typeface="微软雅黑" panose="020B0503020204020204" pitchFamily="34" charset="-122"/>
                <a:cs typeface="+mn-ea"/>
                <a:sym typeface="+mn-lt"/>
              </a:rPr>
              <a:t>内核文件</a:t>
            </a:r>
            <a:r>
              <a:rPr lang="zh-CN" altLang="en-US" sz="2000" kern="0" dirty="0">
                <a:latin typeface="微软雅黑" panose="020B0503020204020204" pitchFamily="34" charset="-122"/>
                <a:ea typeface="微软雅黑" panose="020B0503020204020204" pitchFamily="34" charset="-122"/>
                <a:cs typeface="+mn-ea"/>
                <a:sym typeface="+mn-lt"/>
              </a:rPr>
              <a:t>来开机</a:t>
            </a:r>
            <a:r>
              <a:rPr lang="x-none" altLang="zh-CN" sz="2000" kern="0" dirty="0">
                <a:latin typeface="微软雅黑" panose="020B0503020204020204" pitchFamily="34" charset="-122"/>
                <a:ea typeface="微软雅黑" panose="020B0503020204020204" pitchFamily="34" charset="-122"/>
                <a:cs typeface="+mn-ea"/>
                <a:sym typeface="+mn-lt"/>
              </a:rPr>
              <a:t>；</a:t>
            </a:r>
            <a:r>
              <a:rPr lang="zh-CN" altLang="en-US" sz="2000" kern="0" dirty="0">
                <a:latin typeface="微软雅黑" panose="020B0503020204020204" pitchFamily="34" charset="-122"/>
                <a:ea typeface="微软雅黑" panose="020B0503020204020204" pitchFamily="34" charset="-122"/>
                <a:cs typeface="+mn-ea"/>
                <a:sym typeface="+mn-lt"/>
              </a:rPr>
              <a:t>M2将</a:t>
            </a:r>
            <a:r>
              <a:rPr lang="x-none" altLang="zh-CN" sz="2000" kern="0" dirty="0">
                <a:latin typeface="微软雅黑" panose="020B0503020204020204" pitchFamily="34" charset="-122"/>
                <a:ea typeface="微软雅黑" panose="020B0503020204020204" pitchFamily="34" charset="-122"/>
                <a:cs typeface="+mn-ea"/>
                <a:sym typeface="+mn-lt"/>
              </a:rPr>
              <a:t>引导加载</a:t>
            </a:r>
            <a:r>
              <a:rPr lang="zh-CN" altLang="en-US" sz="2000" kern="0" dirty="0">
                <a:latin typeface="微软雅黑" panose="020B0503020204020204" pitchFamily="34" charset="-122"/>
                <a:ea typeface="微软雅黑" panose="020B0503020204020204" pitchFamily="34" charset="-122"/>
                <a:cs typeface="+mn-ea"/>
                <a:sym typeface="+mn-lt"/>
              </a:rPr>
              <a:t>工作交给第二个分</a:t>
            </a:r>
            <a:r>
              <a:rPr lang="x-none" altLang="zh-CN" sz="2000" kern="0" dirty="0">
                <a:latin typeface="微软雅黑" panose="020B0503020204020204" pitchFamily="34" charset="-122"/>
                <a:ea typeface="微软雅黑" panose="020B0503020204020204" pitchFamily="34" charset="-122"/>
                <a:cs typeface="+mn-ea"/>
                <a:sym typeface="+mn-lt"/>
              </a:rPr>
              <a:t>区</a:t>
            </a:r>
            <a:r>
              <a:rPr lang="zh-CN" altLang="en-US" sz="2000" kern="0" dirty="0">
                <a:latin typeface="微软雅黑" panose="020B0503020204020204" pitchFamily="34" charset="-122"/>
                <a:ea typeface="微软雅黑" panose="020B0503020204020204" pitchFamily="34" charset="-122"/>
                <a:cs typeface="+mn-ea"/>
                <a:sym typeface="+mn-lt"/>
              </a:rPr>
              <a:t>的</a:t>
            </a:r>
            <a:r>
              <a:rPr lang="x-none" altLang="zh-CN" sz="2000" kern="0" dirty="0">
                <a:latin typeface="微软雅黑" panose="020B0503020204020204" pitchFamily="34" charset="-122"/>
                <a:ea typeface="微软雅黑" panose="020B0503020204020204" pitchFamily="34" charset="-122"/>
                <a:cs typeface="+mn-ea"/>
                <a:sym typeface="+mn-lt"/>
              </a:rPr>
              <a:t>启动扇区</a:t>
            </a:r>
            <a:r>
              <a:rPr lang="zh-CN" altLang="en-US" sz="2000" kern="0" dirty="0">
                <a:latin typeface="微软雅黑" panose="020B0503020204020204" pitchFamily="34" charset="-122"/>
                <a:ea typeface="微软雅黑" panose="020B0503020204020204" pitchFamily="34" charset="-122"/>
                <a:cs typeface="+mn-ea"/>
                <a:sym typeface="+mn-lt"/>
              </a:rPr>
              <a:t>。当在开机的时候选择</a:t>
            </a:r>
            <a:r>
              <a:rPr lang="x-none" altLang="zh-CN" sz="2000" kern="0" dirty="0">
                <a:latin typeface="微软雅黑" panose="020B0503020204020204" pitchFamily="34" charset="-122"/>
                <a:ea typeface="微软雅黑" panose="020B0503020204020204" pitchFamily="34" charset="-122"/>
                <a:cs typeface="+mn-ea"/>
                <a:sym typeface="+mn-lt"/>
              </a:rPr>
              <a:t>M２</a:t>
            </a:r>
            <a:r>
              <a:rPr lang="zh-CN" altLang="en-US" sz="2000" kern="0" dirty="0">
                <a:latin typeface="微软雅黑" panose="020B0503020204020204" pitchFamily="34" charset="-122"/>
                <a:ea typeface="微软雅黑" panose="020B0503020204020204" pitchFamily="34" charset="-122"/>
                <a:cs typeface="+mn-ea"/>
                <a:sym typeface="+mn-lt"/>
              </a:rPr>
              <a:t>​​时， 那么整个</a:t>
            </a:r>
            <a:r>
              <a:rPr lang="x-none" altLang="zh-CN" sz="2000" kern="0" dirty="0">
                <a:latin typeface="微软雅黑" panose="020B0503020204020204" pitchFamily="34" charset="-122"/>
                <a:ea typeface="微软雅黑" panose="020B0503020204020204" pitchFamily="34" charset="-122"/>
                <a:cs typeface="+mn-ea"/>
                <a:sym typeface="+mn-lt"/>
              </a:rPr>
              <a:t>引导加载</a:t>
            </a:r>
            <a:r>
              <a:rPr lang="zh-CN" altLang="en-US" sz="2000" kern="0" dirty="0">
                <a:latin typeface="微软雅黑" panose="020B0503020204020204" pitchFamily="34" charset="-122"/>
                <a:ea typeface="微软雅黑" panose="020B0503020204020204" pitchFamily="34" charset="-122"/>
                <a:cs typeface="+mn-ea"/>
                <a:sym typeface="+mn-lt"/>
              </a:rPr>
              <a:t>工作就会交给第二分</a:t>
            </a:r>
            <a:r>
              <a:rPr lang="x-none" altLang="zh-CN" sz="2000" kern="0" dirty="0">
                <a:latin typeface="微软雅黑" panose="020B0503020204020204" pitchFamily="34" charset="-122"/>
                <a:ea typeface="微软雅黑" panose="020B0503020204020204" pitchFamily="34" charset="-122"/>
                <a:cs typeface="+mn-ea"/>
                <a:sym typeface="+mn-lt"/>
              </a:rPr>
              <a:t>区</a:t>
            </a:r>
            <a:r>
              <a:rPr lang="zh-CN" altLang="en-US" sz="2000" kern="0" dirty="0">
                <a:latin typeface="微软雅黑" panose="020B0503020204020204" pitchFamily="34" charset="-122"/>
                <a:ea typeface="微软雅黑" panose="020B0503020204020204" pitchFamily="34" charset="-122"/>
                <a:cs typeface="+mn-ea"/>
                <a:sym typeface="+mn-lt"/>
              </a:rPr>
              <a:t>的</a:t>
            </a:r>
            <a:r>
              <a:rPr lang="x-none" altLang="zh-CN" sz="2000" kern="0" dirty="0">
                <a:latin typeface="微软雅黑" panose="020B0503020204020204" pitchFamily="34" charset="-122"/>
                <a:ea typeface="微软雅黑" panose="020B0503020204020204" pitchFamily="34" charset="-122"/>
                <a:cs typeface="+mn-ea"/>
                <a:sym typeface="+mn-lt"/>
              </a:rPr>
              <a:t>引导加载程序</a:t>
            </a:r>
            <a:r>
              <a:rPr lang="zh-CN" altLang="en-US" sz="2000" kern="0" dirty="0">
                <a:latin typeface="微软雅黑" panose="020B0503020204020204" pitchFamily="34" charset="-122"/>
                <a:ea typeface="微软雅黑" panose="020B0503020204020204" pitchFamily="34" charset="-122"/>
                <a:cs typeface="+mn-ea"/>
                <a:sym typeface="+mn-lt"/>
              </a:rPr>
              <a:t>了。当第二个</a:t>
            </a:r>
            <a:r>
              <a:rPr lang="x-none" altLang="zh-CN" sz="2000" kern="0" dirty="0">
                <a:latin typeface="微软雅黑" panose="020B0503020204020204" pitchFamily="34" charset="-122"/>
                <a:ea typeface="微软雅黑" panose="020B0503020204020204" pitchFamily="34" charset="-122"/>
                <a:cs typeface="+mn-ea"/>
                <a:sym typeface="+mn-lt"/>
              </a:rPr>
              <a:t>引导加载程序</a:t>
            </a:r>
            <a:r>
              <a:rPr lang="zh-CN" altLang="en-US" sz="2000" kern="0" dirty="0">
                <a:latin typeface="微软雅黑" panose="020B0503020204020204" pitchFamily="34" charset="-122"/>
                <a:ea typeface="微软雅黑" panose="020B0503020204020204" pitchFamily="34" charset="-122"/>
                <a:cs typeface="+mn-ea"/>
                <a:sym typeface="+mn-lt"/>
              </a:rPr>
              <a:t>启动后，该</a:t>
            </a:r>
            <a:r>
              <a:rPr lang="x-none" altLang="zh-CN" sz="2000" kern="0" dirty="0">
                <a:latin typeface="微软雅黑" panose="020B0503020204020204" pitchFamily="34" charset="-122"/>
                <a:ea typeface="微软雅黑" panose="020B0503020204020204" pitchFamily="34" charset="-122"/>
                <a:cs typeface="+mn-ea"/>
                <a:sym typeface="+mn-lt"/>
              </a:rPr>
              <a:t>引导加载程序</a:t>
            </a:r>
            <a:r>
              <a:rPr lang="zh-CN" altLang="en-US" sz="2000" kern="0" dirty="0">
                <a:latin typeface="微软雅黑" panose="020B0503020204020204" pitchFamily="34" charset="-122"/>
                <a:ea typeface="微软雅黑" panose="020B0503020204020204" pitchFamily="34" charset="-122"/>
                <a:cs typeface="+mn-ea"/>
                <a:sym typeface="+mn-lt"/>
              </a:rPr>
              <a:t>内仅有一个开机</a:t>
            </a:r>
            <a:r>
              <a:rPr lang="x-none" altLang="zh-CN" sz="2000" kern="0" dirty="0">
                <a:latin typeface="微软雅黑" panose="020B0503020204020204" pitchFamily="34" charset="-122"/>
                <a:ea typeface="微软雅黑" panose="020B0503020204020204" pitchFamily="34" charset="-122"/>
                <a:cs typeface="+mn-ea"/>
                <a:sym typeface="+mn-lt"/>
              </a:rPr>
              <a:t>菜单</a:t>
            </a:r>
            <a:r>
              <a:rPr lang="zh-CN" altLang="en-US" sz="2000" kern="0" dirty="0">
                <a:latin typeface="微软雅黑" panose="020B0503020204020204" pitchFamily="34" charset="-122"/>
                <a:ea typeface="微软雅黑" panose="020B0503020204020204" pitchFamily="34" charset="-122"/>
                <a:cs typeface="+mn-ea"/>
                <a:sym typeface="+mn-lt"/>
              </a:rPr>
              <a:t>，因此就能够使用Linux的</a:t>
            </a:r>
            <a:r>
              <a:rPr lang="x-none" altLang="zh-CN" sz="2000" kern="0" dirty="0">
                <a:latin typeface="微软雅黑" panose="020B0503020204020204" pitchFamily="34" charset="-122"/>
                <a:ea typeface="微软雅黑" panose="020B0503020204020204" pitchFamily="34" charset="-122"/>
                <a:cs typeface="+mn-ea"/>
                <a:sym typeface="+mn-lt"/>
              </a:rPr>
              <a:t>内核文件</a:t>
            </a:r>
            <a:r>
              <a:rPr lang="zh-CN" altLang="en-US" sz="2000" kern="0" dirty="0">
                <a:latin typeface="微软雅黑" panose="020B0503020204020204" pitchFamily="34" charset="-122"/>
                <a:ea typeface="微软雅黑" panose="020B0503020204020204" pitchFamily="34" charset="-122"/>
                <a:cs typeface="+mn-ea"/>
                <a:sym typeface="+mn-lt"/>
              </a:rPr>
              <a:t>来开机。</a:t>
            </a: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499110" y="245745"/>
            <a:ext cx="11194415" cy="5432425"/>
          </a:xfrm>
        </p:spPr>
        <p:txBody>
          <a:bodyPr/>
          <a:p>
            <a:pPr algn="l"/>
            <a:endParaRPr lang="zh-CN" altLang="en-US" sz="2800"/>
          </a:p>
          <a:p>
            <a:pPr algn="l"/>
            <a:r>
              <a:rPr lang="zh-CN" altLang="en-US" sz="2800"/>
              <a:t>                       每个分</a:t>
            </a:r>
            <a:r>
              <a:rPr lang="x-none" altLang="zh-CN" sz="2800"/>
              <a:t>区</a:t>
            </a:r>
            <a:r>
              <a:rPr lang="zh-CN" altLang="en-US" sz="2800"/>
              <a:t>都拥有自己的</a:t>
            </a:r>
            <a:r>
              <a:rPr lang="x-none" altLang="zh-CN" sz="2800"/>
              <a:t>启动扇区</a:t>
            </a:r>
            <a:r>
              <a:rPr lang="zh-CN" altLang="en-US" sz="2800"/>
              <a:t>(boot sector)</a:t>
            </a:r>
            <a:endParaRPr lang="zh-CN" altLang="en-US" sz="2800"/>
          </a:p>
          <a:p>
            <a:pPr algn="l"/>
            <a:r>
              <a:rPr lang="x-none" altLang="zh-CN" sz="2800"/>
              <a:t>　　　　　　</a:t>
            </a:r>
            <a:endParaRPr lang="x-none" altLang="zh-CN" sz="2800"/>
          </a:p>
          <a:p>
            <a:pPr algn="l"/>
            <a:r>
              <a:rPr lang="x-none" altLang="zh-CN" sz="2800"/>
              <a:t>　　　　　　</a:t>
            </a:r>
            <a:r>
              <a:rPr lang="zh-CN" altLang="en-US" sz="2800"/>
              <a:t>实际可开机的</a:t>
            </a:r>
            <a:r>
              <a:rPr lang="x-none" altLang="zh-CN" sz="2800"/>
              <a:t>内核文件</a:t>
            </a:r>
            <a:r>
              <a:rPr lang="zh-CN" altLang="en-US" sz="2800"/>
              <a:t>是放置到各分</a:t>
            </a:r>
            <a:r>
              <a:rPr lang="x-none" altLang="zh-CN" sz="2800"/>
              <a:t>区内</a:t>
            </a:r>
            <a:r>
              <a:rPr lang="zh-CN" altLang="en-US" sz="2800"/>
              <a:t>的</a:t>
            </a:r>
            <a:endParaRPr lang="zh-CN" altLang="en-US" sz="2800"/>
          </a:p>
          <a:p>
            <a:pPr algn="l"/>
            <a:r>
              <a:rPr lang="x-none" altLang="zh-CN" sz="2800"/>
              <a:t>　　　　</a:t>
            </a:r>
            <a:endParaRPr lang="x-none" altLang="zh-CN" sz="2800"/>
          </a:p>
          <a:p>
            <a:pPr algn="l"/>
            <a:r>
              <a:rPr lang="zh-CN" altLang="en-US" sz="2800"/>
              <a:t>loader只会认识自己的系统</a:t>
            </a:r>
            <a:r>
              <a:rPr lang="x-none" altLang="zh-CN" sz="2800"/>
              <a:t>分区</a:t>
            </a:r>
            <a:r>
              <a:rPr lang="zh-CN" altLang="en-US" sz="2800"/>
              <a:t>的可开机</a:t>
            </a:r>
            <a:r>
              <a:rPr lang="x-none" altLang="zh-CN" sz="2800"/>
              <a:t>内核文件</a:t>
            </a:r>
            <a:r>
              <a:rPr lang="zh-CN" altLang="en-US" sz="2800"/>
              <a:t>，以及其他loader；</a:t>
            </a:r>
            <a:endParaRPr lang="zh-CN" altLang="en-US" sz="2800"/>
          </a:p>
          <a:p>
            <a:pPr algn="l"/>
            <a:r>
              <a:rPr lang="x-none" altLang="zh-CN" sz="2800"/>
              <a:t>　　　　　　</a:t>
            </a:r>
            <a:endParaRPr lang="x-none" altLang="zh-CN" sz="2800"/>
          </a:p>
          <a:p>
            <a:pPr algn="l"/>
            <a:r>
              <a:rPr lang="x-none" altLang="zh-CN" sz="2800"/>
              <a:t>           </a:t>
            </a:r>
            <a:r>
              <a:rPr lang="zh-CN" altLang="en-US" sz="2800"/>
              <a:t>loader可直接指向或者是间接将管理权转交给另一个</a:t>
            </a:r>
            <a:r>
              <a:rPr lang="x-none" altLang="zh-CN" sz="2800"/>
              <a:t>引导程序</a:t>
            </a:r>
            <a:r>
              <a:rPr lang="zh-CN" altLang="en-US" sz="2800"/>
              <a:t>。</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文件系统</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简述磁盘分区</a:t>
            </a:r>
          </a:p>
        </p:txBody>
      </p:sp>
      <p:sp>
        <p:nvSpPr>
          <p:cNvPr id="3" name="文本占位符 2"/>
          <p:cNvSpPr>
            <a:spLocks noGrp="1"/>
          </p:cNvSpPr>
          <p:nvPr>
            <p:ph type="body" sz="quarter" idx="12"/>
          </p:nvPr>
        </p:nvSpPr>
        <p:spPr/>
        <p:txBody>
          <a:bodyPr/>
          <a:lstStyle/>
          <a:p>
            <a:r>
              <a:rPr kumimoji="1" lang="en-US" altLang="zh-CN" dirty="0"/>
              <a:t>04</a:t>
            </a:r>
            <a:endParaRPr kumimoji="1" lang="zh-CN" altLang="en-US" dirty="0"/>
          </a:p>
        </p:txBody>
      </p:sp>
      <p:sp>
        <p:nvSpPr>
          <p:cNvPr id="4" name="文本占位符 3"/>
          <p:cNvSpPr>
            <a:spLocks noGrp="1"/>
          </p:cNvSpPr>
          <p:nvPr>
            <p:ph type="body" sz="quarter" idx="13"/>
          </p:nvPr>
        </p:nvSpPr>
        <p:spPr>
          <a:xfrm>
            <a:off x="1128395" y="5210175"/>
            <a:ext cx="1732280" cy="1110615"/>
          </a:xfrm>
        </p:spPr>
        <p:txBody>
          <a:bodyPr/>
          <a:lstStyle/>
          <a:p>
            <a:r>
              <a:rPr kumimoji="1" lang="x-none" altLang="zh-CN" dirty="0"/>
              <a:t>UEFI</a:t>
            </a:r>
            <a:endParaRPr kumimoji="1" lang="x-none" altLang="zh-CN" dirty="0"/>
          </a:p>
          <a:p>
            <a:endParaRPr kumimoji="1" lang="x-none" altLang="zh-CN" dirty="0"/>
          </a:p>
        </p:txBody>
      </p:sp>
      <p:pic>
        <p:nvPicPr>
          <p:cNvPr id="6" name="图片占位符 5"/>
          <p:cNvPicPr>
            <a:picLocks noGrp="1" noChangeAspect="1"/>
          </p:cNvPicPr>
          <p:nvPr>
            <p:ph type="pic" sz="quarter" idx="14"/>
          </p:nvPr>
        </p:nvPicPr>
        <p:blipFill>
          <a:blip r:embed="rId1">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1311910" y="736600"/>
            <a:ext cx="4711700" cy="765810"/>
          </a:xfrm>
          <a:noFill/>
        </p:spPr>
        <p:txBody>
          <a:bodyPr/>
          <a:p>
            <a:r>
              <a:rPr lang="zh-CN" altLang="en-US" sz="2800" dirty="0">
                <a:solidFill>
                  <a:srgbClr val="1F4E79"/>
                </a:solidFill>
                <a:effectLst>
                  <a:outerShdw blurRad="38100" dist="19050" dir="2700000" algn="tl" rotWithShape="0">
                    <a:schemeClr val="dk1">
                      <a:alpha val="40000"/>
                    </a:schemeClr>
                  </a:outerShdw>
                </a:effectLst>
                <a:sym typeface="+mn-ea"/>
              </a:rPr>
              <a:t>统一可扩展固件接口</a:t>
            </a:r>
            <a:r>
              <a:rPr lang="zh-CN" altLang="en-US" sz="2800" dirty="0" smtClean="0">
                <a:solidFill>
                  <a:srgbClr val="1F4E79"/>
                </a:solidFill>
                <a:effectLst>
                  <a:outerShdw blurRad="38100" dist="19050" dir="2700000" algn="tl" rotWithShape="0">
                    <a:schemeClr val="dk1">
                      <a:alpha val="40000"/>
                    </a:schemeClr>
                  </a:outerShdw>
                </a:effectLst>
                <a:sym typeface="+mn-ea"/>
              </a:rPr>
              <a:t>（</a:t>
            </a:r>
            <a:r>
              <a:rPr lang="en-US" altLang="zh-CN" sz="2800" dirty="0" smtClean="0">
                <a:solidFill>
                  <a:srgbClr val="1F4E79"/>
                </a:solidFill>
                <a:effectLst>
                  <a:outerShdw blurRad="38100" dist="19050" dir="2700000" algn="tl" rotWithShape="0">
                    <a:schemeClr val="dk1">
                      <a:alpha val="40000"/>
                    </a:schemeClr>
                  </a:outerShdw>
                </a:effectLst>
                <a:sym typeface="+mn-ea"/>
              </a:rPr>
              <a:t>UEFI</a:t>
            </a:r>
            <a:r>
              <a:rPr lang="zh-CN" altLang="en-US" sz="2800" dirty="0">
                <a:solidFill>
                  <a:srgbClr val="1F4E79"/>
                </a:solidFill>
                <a:effectLst>
                  <a:outerShdw blurRad="38100" dist="19050" dir="2700000" algn="tl" rotWithShape="0">
                    <a:schemeClr val="dk1">
                      <a:alpha val="40000"/>
                    </a:schemeClr>
                  </a:outerShdw>
                </a:effectLst>
                <a:sym typeface="+mn-ea"/>
              </a:rPr>
              <a:t>）</a:t>
            </a:r>
            <a:endParaRPr lang="zh-CN" altLang="en-US" sz="2800" dirty="0">
              <a:solidFill>
                <a:srgbClr val="1F4E79"/>
              </a:solidFill>
              <a:effectLst>
                <a:outerShdw blurRad="38100" dist="19050" dir="2700000" algn="tl" rotWithShape="0">
                  <a:schemeClr val="dk1">
                    <a:alpha val="40000"/>
                  </a:schemeClr>
                </a:outerShdw>
              </a:effectLst>
              <a:sym typeface="+mn-ea"/>
            </a:endParaRPr>
          </a:p>
        </p:txBody>
      </p:sp>
      <p:sp>
        <p:nvSpPr>
          <p:cNvPr id="6" name="文本占位符 1"/>
          <p:cNvSpPr>
            <a:spLocks noGrp="1"/>
          </p:cNvSpPr>
          <p:nvPr/>
        </p:nvSpPr>
        <p:spPr>
          <a:xfrm>
            <a:off x="440690" y="1502410"/>
            <a:ext cx="11165840" cy="3696335"/>
          </a:xfrm>
          <a:prstGeom prst="rect">
            <a:avLst/>
          </a:prstGeom>
        </p:spPr>
        <p:txBody>
          <a:bodyPr/>
          <a:lstStyle>
            <a:lvl1pPr marL="0" indent="0" algn="ctr" defTabSz="914400" rtl="0" eaLnBrk="1" latinLnBrk="0" hangingPunct="1">
              <a:lnSpc>
                <a:spcPct val="90000"/>
              </a:lnSpc>
              <a:spcBef>
                <a:spcPts val="1000"/>
              </a:spcBef>
              <a:buFont typeface="Arial" panose="02080604020202020204" charset="0"/>
              <a:buNone/>
              <a:defRPr sz="4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algn="l"/>
            <a:r>
              <a:rPr lang="x-none" altLang="zh-CN" sz="2800" b="0"/>
              <a:t>        </a:t>
            </a:r>
            <a:r>
              <a:rPr lang="zh-CN" altLang="en-US" sz="2800" b="0">
                <a:sym typeface="+mn-ea"/>
              </a:rPr>
              <a:t>GPT 可以提供到64bit 的定址，然后也能够使用较大的区块来处理</a:t>
            </a:r>
            <a:r>
              <a:rPr lang="x-none" altLang="zh-CN" sz="2800" b="0">
                <a:sym typeface="+mn-ea"/>
              </a:rPr>
              <a:t>引导加载程序</a:t>
            </a:r>
            <a:r>
              <a:rPr lang="zh-CN" altLang="en-US" sz="2800" b="0">
                <a:sym typeface="+mn-ea"/>
              </a:rPr>
              <a:t>。但是BIOS </a:t>
            </a:r>
            <a:r>
              <a:rPr lang="x-none" altLang="zh-CN" sz="2800" b="0">
                <a:sym typeface="+mn-ea"/>
              </a:rPr>
              <a:t>并</a:t>
            </a:r>
            <a:r>
              <a:rPr lang="zh-CN" altLang="en-US" sz="2800" b="0">
                <a:sym typeface="+mn-ea"/>
              </a:rPr>
              <a:t>不懂GPT </a:t>
            </a:r>
            <a:r>
              <a:rPr lang="x-none" altLang="zh-CN" sz="2800" b="0">
                <a:sym typeface="+mn-ea"/>
              </a:rPr>
              <a:t>，</a:t>
            </a:r>
            <a:r>
              <a:rPr lang="zh-CN" altLang="en-US" sz="2800" b="0">
                <a:sym typeface="+mn-ea"/>
              </a:rPr>
              <a:t>还得要</a:t>
            </a:r>
            <a:r>
              <a:rPr lang="x-none" altLang="zh-CN" sz="2800" b="0">
                <a:sym typeface="+mn-ea"/>
              </a:rPr>
              <a:t>通过</a:t>
            </a:r>
            <a:r>
              <a:rPr lang="zh-CN" altLang="en-US" sz="2800" b="0">
                <a:sym typeface="+mn-ea"/>
              </a:rPr>
              <a:t>GPT 提供相容模式才能够读写这个</a:t>
            </a:r>
            <a:r>
              <a:rPr lang="x-none" altLang="zh-CN" sz="2800" b="0">
                <a:sym typeface="+mn-ea"/>
              </a:rPr>
              <a:t>硬盘，</a:t>
            </a:r>
            <a:r>
              <a:rPr lang="zh-CN" altLang="en-US" sz="2800" b="0">
                <a:sym typeface="+mn-ea"/>
              </a:rPr>
              <a:t>而且BIOS 仅为16 位的</a:t>
            </a:r>
            <a:r>
              <a:rPr lang="x-none" altLang="zh-CN" sz="2800" b="0">
                <a:sym typeface="+mn-ea"/>
              </a:rPr>
              <a:t>程序</a:t>
            </a:r>
            <a:r>
              <a:rPr lang="zh-CN" altLang="en-US" sz="2800" b="0">
                <a:sym typeface="+mn-ea"/>
              </a:rPr>
              <a:t>，在与现阶段新的</a:t>
            </a:r>
            <a:r>
              <a:rPr lang="x-none" altLang="zh-CN" sz="2800" b="0">
                <a:sym typeface="+mn-ea"/>
              </a:rPr>
              <a:t>操作</a:t>
            </a:r>
            <a:r>
              <a:rPr lang="zh-CN" altLang="en-US" sz="2800" b="0">
                <a:sym typeface="+mn-ea"/>
              </a:rPr>
              <a:t>系统</a:t>
            </a:r>
            <a:r>
              <a:rPr lang="x-none" altLang="zh-CN" sz="2800" b="0">
                <a:sym typeface="+mn-ea"/>
              </a:rPr>
              <a:t>接口处理很麻烦。</a:t>
            </a:r>
            <a:r>
              <a:rPr lang="zh-CN" altLang="en-US" sz="2800" b="0">
                <a:sym typeface="+mn-ea"/>
              </a:rPr>
              <a:t>为了解决这个问题，因此就有了UEFI (Unified Extensible Firmware Interface) 这个统一可扩展固件接口的产生。</a:t>
            </a:r>
            <a:endParaRPr lang="x-none" altLang="zh-CN" sz="2800" b="0"/>
          </a:p>
          <a:p>
            <a:pPr algn="l"/>
            <a:r>
              <a:rPr lang="x-none" altLang="zh-CN" sz="2800" b="0"/>
              <a:t>        </a:t>
            </a:r>
            <a:r>
              <a:rPr lang="zh-CN" altLang="en-US" sz="2800" b="0" dirty="0">
                <a:sym typeface="+mn-ea"/>
              </a:rPr>
              <a:t>扩展固件接口（</a:t>
            </a:r>
            <a:r>
              <a:rPr lang="en-US" altLang="zh-CN" sz="2800" b="0" dirty="0">
                <a:sym typeface="+mn-ea"/>
              </a:rPr>
              <a:t>EFI</a:t>
            </a:r>
            <a:r>
              <a:rPr lang="zh-CN" altLang="en-US" sz="2800" b="0" dirty="0">
                <a:sym typeface="+mn-ea"/>
              </a:rPr>
              <a:t>）最初是由英特尔开发，于</a:t>
            </a:r>
            <a:r>
              <a:rPr lang="en-US" altLang="zh-CN" sz="2800" b="0" dirty="0">
                <a:sym typeface="+mn-ea"/>
              </a:rPr>
              <a:t>2002</a:t>
            </a:r>
            <a:r>
              <a:rPr lang="zh-CN" altLang="en-US" sz="2800" b="0" dirty="0">
                <a:sym typeface="+mn-ea"/>
              </a:rPr>
              <a:t>年</a:t>
            </a:r>
            <a:r>
              <a:rPr lang="en-US" altLang="zh-CN" sz="2800" b="0" dirty="0">
                <a:sym typeface="+mn-ea"/>
              </a:rPr>
              <a:t>12</a:t>
            </a:r>
            <a:r>
              <a:rPr lang="zh-CN" altLang="en-US" sz="2800" b="0" dirty="0">
                <a:sym typeface="+mn-ea"/>
              </a:rPr>
              <a:t>月英特尔释出其订定的版本</a:t>
            </a:r>
            <a:r>
              <a:rPr lang="en-US" altLang="zh-CN" sz="2800" b="0" dirty="0">
                <a:sym typeface="+mn-ea"/>
              </a:rPr>
              <a:t>——1.1</a:t>
            </a:r>
            <a:r>
              <a:rPr lang="zh-CN" altLang="en-US" sz="2800" b="0" dirty="0">
                <a:sym typeface="+mn-ea"/>
              </a:rPr>
              <a:t>版，之后英特尔不再有其他关于</a:t>
            </a:r>
            <a:r>
              <a:rPr lang="en-US" altLang="zh-CN" sz="2800" b="0" dirty="0">
                <a:sym typeface="+mn-ea"/>
              </a:rPr>
              <a:t>EFI</a:t>
            </a:r>
            <a:r>
              <a:rPr lang="zh-CN" altLang="en-US" sz="2800" b="0" dirty="0">
                <a:sym typeface="+mn-ea"/>
              </a:rPr>
              <a:t>的规范格式发布。有关</a:t>
            </a:r>
            <a:r>
              <a:rPr lang="en-US" altLang="zh-CN" sz="2800" b="0" dirty="0">
                <a:sym typeface="+mn-ea"/>
              </a:rPr>
              <a:t>EFI</a:t>
            </a:r>
            <a:r>
              <a:rPr lang="zh-CN" altLang="en-US" sz="2800" b="0" dirty="0">
                <a:sym typeface="+mn-ea"/>
              </a:rPr>
              <a:t>的规范，英特尔已于</a:t>
            </a:r>
            <a:r>
              <a:rPr lang="en-US" altLang="zh-CN" sz="2800" b="0" dirty="0">
                <a:sym typeface="+mn-ea"/>
              </a:rPr>
              <a:t>2005</a:t>
            </a:r>
            <a:r>
              <a:rPr lang="zh-CN" altLang="en-US" sz="2800" b="0" dirty="0">
                <a:sym typeface="+mn-ea"/>
              </a:rPr>
              <a:t>年将此规范格式交由</a:t>
            </a:r>
            <a:r>
              <a:rPr lang="en-US" altLang="zh-CN" sz="2800" b="0" dirty="0">
                <a:sym typeface="+mn-ea"/>
              </a:rPr>
              <a:t>UEFI</a:t>
            </a:r>
            <a:r>
              <a:rPr lang="zh-CN" altLang="en-US" sz="2800" b="0" dirty="0">
                <a:sym typeface="+mn-ea"/>
              </a:rPr>
              <a:t>论坛来推广与发展，后来并更改名称为</a:t>
            </a:r>
            <a:r>
              <a:rPr lang="en-US" altLang="zh-CN" sz="2800" b="0" dirty="0">
                <a:sym typeface="+mn-ea"/>
              </a:rPr>
              <a:t>Unified EFI</a:t>
            </a:r>
            <a:r>
              <a:rPr lang="zh-CN" altLang="en-US" sz="2800" b="0" dirty="0">
                <a:sym typeface="+mn-ea"/>
              </a:rPr>
              <a:t>（</a:t>
            </a:r>
            <a:r>
              <a:rPr lang="en-US" altLang="zh-CN" sz="2800" b="0" dirty="0">
                <a:sym typeface="+mn-ea"/>
              </a:rPr>
              <a:t>UEFI</a:t>
            </a:r>
            <a:r>
              <a:rPr lang="zh-CN" altLang="en-US" sz="2800" b="0" dirty="0">
                <a:sym typeface="+mn-ea"/>
              </a:rPr>
              <a:t>）。</a:t>
            </a:r>
            <a:endParaRPr lang="zh-CN" altLang="en-US" sz="2800" b="0" dirty="0">
              <a:sym typeface="+mn-ea"/>
            </a:endParaRPr>
          </a:p>
          <a:p>
            <a:pPr algn="l"/>
            <a:r>
              <a:rPr lang="en-US" altLang="zh-CN" sz="2800" b="0" dirty="0" smtClean="0">
                <a:solidFill>
                  <a:srgbClr val="1F4E79"/>
                </a:solidFill>
                <a:sym typeface="+mn-ea"/>
              </a:rPr>
              <a:t>        </a:t>
            </a:r>
            <a:endParaRPr lang="x-none" altLang="zh-CN" sz="2800" b="0" dirty="0" smtClean="0">
              <a:solidFill>
                <a:srgbClr val="1F4E79"/>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1311910" y="736600"/>
            <a:ext cx="4711700" cy="765810"/>
          </a:xfrm>
          <a:noFill/>
        </p:spPr>
        <p:txBody>
          <a:bodyPr/>
          <a:p>
            <a:r>
              <a:rPr lang="zh-CN" altLang="en-US" sz="2800" dirty="0">
                <a:solidFill>
                  <a:srgbClr val="1F4E79"/>
                </a:solidFill>
                <a:effectLst>
                  <a:outerShdw blurRad="38100" dist="19050" dir="2700000" algn="tl" rotWithShape="0">
                    <a:schemeClr val="dk1">
                      <a:alpha val="40000"/>
                    </a:schemeClr>
                  </a:outerShdw>
                </a:effectLst>
                <a:sym typeface="+mn-ea"/>
              </a:rPr>
              <a:t>统一可扩展固件接口</a:t>
            </a:r>
            <a:r>
              <a:rPr lang="zh-CN" altLang="en-US" sz="2800" dirty="0" smtClean="0">
                <a:solidFill>
                  <a:srgbClr val="1F4E79"/>
                </a:solidFill>
                <a:effectLst>
                  <a:outerShdw blurRad="38100" dist="19050" dir="2700000" algn="tl" rotWithShape="0">
                    <a:schemeClr val="dk1">
                      <a:alpha val="40000"/>
                    </a:schemeClr>
                  </a:outerShdw>
                </a:effectLst>
                <a:sym typeface="+mn-ea"/>
              </a:rPr>
              <a:t>（</a:t>
            </a:r>
            <a:r>
              <a:rPr lang="en-US" altLang="zh-CN" sz="2800" dirty="0" smtClean="0">
                <a:solidFill>
                  <a:srgbClr val="1F4E79"/>
                </a:solidFill>
                <a:effectLst>
                  <a:outerShdw blurRad="38100" dist="19050" dir="2700000" algn="tl" rotWithShape="0">
                    <a:schemeClr val="dk1">
                      <a:alpha val="40000"/>
                    </a:schemeClr>
                  </a:outerShdw>
                </a:effectLst>
                <a:sym typeface="+mn-ea"/>
              </a:rPr>
              <a:t>UEFI</a:t>
            </a:r>
            <a:r>
              <a:rPr lang="zh-CN" altLang="en-US" sz="2800" dirty="0">
                <a:solidFill>
                  <a:srgbClr val="1F4E79"/>
                </a:solidFill>
                <a:effectLst>
                  <a:outerShdw blurRad="38100" dist="19050" dir="2700000" algn="tl" rotWithShape="0">
                    <a:schemeClr val="dk1">
                      <a:alpha val="40000"/>
                    </a:schemeClr>
                  </a:outerShdw>
                </a:effectLst>
                <a:sym typeface="+mn-ea"/>
              </a:rPr>
              <a:t>）</a:t>
            </a:r>
            <a:endParaRPr lang="zh-CN" altLang="en-US" sz="2800" dirty="0">
              <a:solidFill>
                <a:srgbClr val="1F4E79"/>
              </a:solidFill>
              <a:effectLst>
                <a:outerShdw blurRad="38100" dist="19050" dir="2700000" algn="tl" rotWithShape="0">
                  <a:schemeClr val="dk1">
                    <a:alpha val="40000"/>
                  </a:schemeClr>
                </a:outerShdw>
              </a:effectLst>
              <a:sym typeface="+mn-ea"/>
            </a:endParaRPr>
          </a:p>
        </p:txBody>
      </p:sp>
      <p:sp>
        <p:nvSpPr>
          <p:cNvPr id="6" name="文本占位符 1"/>
          <p:cNvSpPr>
            <a:spLocks noGrp="1"/>
          </p:cNvSpPr>
          <p:nvPr/>
        </p:nvSpPr>
        <p:spPr>
          <a:xfrm>
            <a:off x="476250" y="1657350"/>
            <a:ext cx="11165840" cy="3696335"/>
          </a:xfrm>
          <a:prstGeom prst="rect">
            <a:avLst/>
          </a:prstGeom>
        </p:spPr>
        <p:txBody>
          <a:bodyPr/>
          <a:lstStyle>
            <a:lvl1pPr marL="0" indent="0" algn="ctr" defTabSz="914400" rtl="0" eaLnBrk="1" latinLnBrk="0" hangingPunct="1">
              <a:lnSpc>
                <a:spcPct val="90000"/>
              </a:lnSpc>
              <a:spcBef>
                <a:spcPts val="1000"/>
              </a:spcBef>
              <a:buFont typeface="Arial" panose="02080604020202020204" charset="0"/>
              <a:buNone/>
              <a:defRPr sz="4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algn="l"/>
            <a:endParaRPr lang="en-US" altLang="zh-CN" sz="2800" b="0" dirty="0" smtClean="0">
              <a:solidFill>
                <a:srgbClr val="1F4E79"/>
              </a:solidFill>
              <a:sym typeface="+mn-ea"/>
            </a:endParaRPr>
          </a:p>
          <a:p>
            <a:pPr algn="l"/>
            <a:r>
              <a:rPr lang="en-US" altLang="zh-CN" sz="2800" b="0" dirty="0" smtClean="0">
                <a:solidFill>
                  <a:srgbClr val="1F4E79"/>
                </a:solidFill>
                <a:sym typeface="+mn-ea"/>
              </a:rPr>
              <a:t>UEFI</a:t>
            </a:r>
            <a:r>
              <a:rPr lang="zh-CN" altLang="en-US" sz="2800" b="0" dirty="0" smtClean="0">
                <a:solidFill>
                  <a:srgbClr val="1F4E79"/>
                </a:solidFill>
                <a:sym typeface="+mn-ea"/>
              </a:rPr>
              <a:t>已具备文件系统的支持，它能够直接读取</a:t>
            </a:r>
            <a:r>
              <a:rPr lang="en-US" altLang="zh-CN" sz="2800" b="0" dirty="0" smtClean="0">
                <a:solidFill>
                  <a:srgbClr val="1F4E79"/>
                </a:solidFill>
                <a:sym typeface="+mn-ea"/>
              </a:rPr>
              <a:t>FAT</a:t>
            </a:r>
            <a:r>
              <a:rPr lang="zh-CN" altLang="en-US" sz="2800" b="0" dirty="0" smtClean="0">
                <a:solidFill>
                  <a:srgbClr val="1F4E79"/>
                </a:solidFill>
                <a:sym typeface="+mn-ea"/>
              </a:rPr>
              <a:t>分区中的文件。什么是文件系统？简单说，文件系统是操作系统组织管理文件的一种方法，直白点说就是把硬盘上的数据以文件的形式呈现给用户。</a:t>
            </a:r>
            <a:r>
              <a:rPr lang="en-US" altLang="zh-CN" sz="2800" b="0" dirty="0" smtClean="0">
                <a:solidFill>
                  <a:srgbClr val="1F4E79"/>
                </a:solidFill>
                <a:sym typeface="+mn-ea"/>
              </a:rPr>
              <a:t>Fat32</a:t>
            </a:r>
            <a:r>
              <a:rPr lang="zh-CN" altLang="en-US" sz="2800" b="0" dirty="0" smtClean="0">
                <a:solidFill>
                  <a:srgbClr val="1F4E79"/>
                </a:solidFill>
                <a:sym typeface="+mn-ea"/>
              </a:rPr>
              <a:t>、</a:t>
            </a:r>
            <a:r>
              <a:rPr lang="en-US" altLang="zh-CN" sz="2800" b="0" dirty="0" smtClean="0">
                <a:solidFill>
                  <a:srgbClr val="1F4E79"/>
                </a:solidFill>
                <a:sym typeface="+mn-ea"/>
              </a:rPr>
              <a:t>NTFS</a:t>
            </a:r>
            <a:r>
              <a:rPr lang="zh-CN" altLang="en-US" sz="2800" b="0" dirty="0" smtClean="0">
                <a:solidFill>
                  <a:srgbClr val="1F4E79"/>
                </a:solidFill>
                <a:sym typeface="+mn-ea"/>
              </a:rPr>
              <a:t>都是常见的文件系统类型。</a:t>
            </a:r>
            <a:endParaRPr lang="zh-CN" altLang="en-US" sz="2800" b="0" i="0" kern="1200" dirty="0" smtClean="0">
              <a:solidFill>
                <a:srgbClr val="1F4E79"/>
              </a:solidFill>
              <a:effectLst/>
              <a:latin typeface="+mn-lt"/>
              <a:ea typeface="+mn-ea"/>
              <a:cs typeface="+mn-cs"/>
              <a:sym typeface="+mn-ea"/>
            </a:endParaRPr>
          </a:p>
          <a:p>
            <a:pPr algn="l"/>
            <a:r>
              <a:rPr lang="zh-CN" altLang="en-US" sz="2800" b="0" dirty="0" smtClean="0">
                <a:solidFill>
                  <a:srgbClr val="1F4E79"/>
                </a:solidFill>
                <a:sym typeface="+mn-ea"/>
              </a:rPr>
              <a:t>　　</a:t>
            </a:r>
            <a:endParaRPr lang="x-none" altLang="zh-CN" sz="2800" b="0" dirty="0" smtClean="0">
              <a:solidFill>
                <a:srgbClr val="1F4E79"/>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03 </a:t>
            </a:r>
            <a:r>
              <a:rPr kumimoji="1" lang="en-US" altLang="zh-CN" dirty="0"/>
              <a:t>BLOS&amp;UEFI</a:t>
            </a:r>
            <a:endParaRPr kumimoji="1" lang="zh-CN" altLang="en-US" dirty="0"/>
          </a:p>
        </p:txBody>
      </p:sp>
      <p:pic>
        <p:nvPicPr>
          <p:cNvPr id="4101" name="Picture 5" descr="http://images2015.cnblogs.com/blog/795344/201605/795344-20160501214745285-16797895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9035" y="600112"/>
            <a:ext cx="10754351" cy="62421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03 </a:t>
            </a:r>
            <a:r>
              <a:rPr kumimoji="1" lang="en-US" altLang="zh-CN" dirty="0"/>
              <a:t>BLOS&amp;UEFI</a:t>
            </a:r>
            <a:endParaRPr kumimoji="1" lang="zh-CN" altLang="en-US" dirty="0"/>
          </a:p>
        </p:txBody>
      </p:sp>
      <p:sp>
        <p:nvSpPr>
          <p:cNvPr id="7" name="文本框 6"/>
          <p:cNvSpPr txBox="1"/>
          <p:nvPr/>
        </p:nvSpPr>
        <p:spPr>
          <a:xfrm>
            <a:off x="4463021" y="1598903"/>
            <a:ext cx="845103"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8" name="组合 22"/>
          <p:cNvGrpSpPr/>
          <p:nvPr/>
        </p:nvGrpSpPr>
        <p:grpSpPr>
          <a:xfrm rot="11641273">
            <a:off x="4985054" y="1612483"/>
            <a:ext cx="353725" cy="1127475"/>
            <a:chOff x="10412" y="854555"/>
            <a:chExt cx="1615188" cy="5148312"/>
          </a:xfrm>
        </p:grpSpPr>
        <p:cxnSp>
          <p:nvCxnSpPr>
            <p:cNvPr id="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 name="矩形 9"/>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11" name="矩形 10"/>
          <p:cNvSpPr/>
          <p:nvPr/>
        </p:nvSpPr>
        <p:spPr>
          <a:xfrm>
            <a:off x="5399349" y="1756894"/>
            <a:ext cx="3222357"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编码</a:t>
            </a:r>
            <a:r>
              <a:rPr lang="en-US" altLang="zh-CN" sz="2000" b="1" dirty="0">
                <a:solidFill>
                  <a:schemeClr val="accent1">
                    <a:lumMod val="50000"/>
                  </a:schemeClr>
                </a:solidFill>
              </a:rPr>
              <a:t>99%</a:t>
            </a:r>
            <a:r>
              <a:rPr lang="zh-CN" altLang="en-US" sz="2000" b="1" dirty="0">
                <a:solidFill>
                  <a:schemeClr val="accent1">
                    <a:lumMod val="50000"/>
                  </a:schemeClr>
                </a:solidFill>
              </a:rPr>
              <a:t>都是由</a:t>
            </a:r>
            <a:r>
              <a:rPr lang="en-US" altLang="zh-CN" sz="2000" b="1" dirty="0">
                <a:solidFill>
                  <a:schemeClr val="accent1">
                    <a:lumMod val="50000"/>
                  </a:schemeClr>
                </a:solidFill>
              </a:rPr>
              <a:t>C</a:t>
            </a:r>
            <a:r>
              <a:rPr lang="zh-CN" altLang="en-US" sz="2000" b="1" dirty="0">
                <a:solidFill>
                  <a:schemeClr val="accent1">
                    <a:lumMod val="50000"/>
                  </a:schemeClr>
                </a:solidFill>
              </a:rPr>
              <a:t>语言</a:t>
            </a:r>
            <a:r>
              <a:rPr lang="zh-CN" altLang="en-US" sz="2000" b="1" dirty="0" smtClean="0">
                <a:solidFill>
                  <a:schemeClr val="accent1">
                    <a:lumMod val="50000"/>
                  </a:schemeClr>
                </a:solidFill>
              </a:rPr>
              <a:t>完成</a:t>
            </a:r>
            <a:endParaRPr lang="en-US" altLang="zh-CN" sz="2000" b="1" dirty="0">
              <a:solidFill>
                <a:schemeClr val="accent1">
                  <a:lumMod val="50000"/>
                </a:schemeClr>
              </a:solidFill>
            </a:endParaRPr>
          </a:p>
        </p:txBody>
      </p:sp>
      <p:sp>
        <p:nvSpPr>
          <p:cNvPr id="15" name="文本框 14"/>
          <p:cNvSpPr txBox="1"/>
          <p:nvPr/>
        </p:nvSpPr>
        <p:spPr>
          <a:xfrm>
            <a:off x="4463021" y="2759496"/>
            <a:ext cx="845103"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16" name="组合 22"/>
          <p:cNvGrpSpPr/>
          <p:nvPr/>
        </p:nvGrpSpPr>
        <p:grpSpPr>
          <a:xfrm rot="11641273">
            <a:off x="4985054" y="2773076"/>
            <a:ext cx="353725" cy="1127475"/>
            <a:chOff x="10412" y="854555"/>
            <a:chExt cx="1615188" cy="5148312"/>
          </a:xfrm>
        </p:grpSpPr>
        <p:cxnSp>
          <p:nvCxnSpPr>
            <p:cNvPr id="1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矩形 22"/>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17" name="矩形 16"/>
          <p:cNvSpPr/>
          <p:nvPr/>
        </p:nvSpPr>
        <p:spPr>
          <a:xfrm>
            <a:off x="5349976" y="2913246"/>
            <a:ext cx="2749471"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提供了文件系统的支持</a:t>
            </a:r>
            <a:endParaRPr lang="en-US" altLang="zh-CN" sz="2000" b="1" dirty="0">
              <a:solidFill>
                <a:schemeClr val="accent1">
                  <a:lumMod val="50000"/>
                </a:schemeClr>
              </a:solidFill>
            </a:endParaRPr>
          </a:p>
        </p:txBody>
      </p:sp>
      <p:sp>
        <p:nvSpPr>
          <p:cNvPr id="25" name="文本框 24"/>
          <p:cNvSpPr txBox="1"/>
          <p:nvPr/>
        </p:nvSpPr>
        <p:spPr>
          <a:xfrm>
            <a:off x="4463021" y="3920089"/>
            <a:ext cx="845103" cy="769441"/>
          </a:xfrm>
          <a:prstGeom prst="rect">
            <a:avLst/>
          </a:prstGeom>
          <a:noFill/>
        </p:spPr>
        <p:txBody>
          <a:bodyPr wrap="none" rtlCol="0">
            <a:spAutoFit/>
          </a:bodyPr>
          <a:lstStyle/>
          <a:p>
            <a:r>
              <a:rPr lang="en-US" altLang="zh-CN" sz="4400" dirty="0">
                <a:solidFill>
                  <a:schemeClr val="accent1">
                    <a:lumMod val="50000"/>
                  </a:schemeClr>
                </a:solidFill>
              </a:rPr>
              <a:t>03</a:t>
            </a:r>
            <a:endParaRPr lang="zh-CN" altLang="en-US" sz="4400" dirty="0">
              <a:solidFill>
                <a:schemeClr val="accent1">
                  <a:lumMod val="50000"/>
                </a:schemeClr>
              </a:solidFill>
            </a:endParaRPr>
          </a:p>
        </p:txBody>
      </p:sp>
      <p:grpSp>
        <p:nvGrpSpPr>
          <p:cNvPr id="26" name="组合 22"/>
          <p:cNvGrpSpPr/>
          <p:nvPr/>
        </p:nvGrpSpPr>
        <p:grpSpPr>
          <a:xfrm rot="11641273">
            <a:off x="4985054" y="3933669"/>
            <a:ext cx="353725" cy="1127475"/>
            <a:chOff x="10412" y="854555"/>
            <a:chExt cx="1615188" cy="5148312"/>
          </a:xfrm>
        </p:grpSpPr>
        <p:cxnSp>
          <p:nvCxnSpPr>
            <p:cNvPr id="2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0" name="矩形 29"/>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7" name="矩形 26"/>
          <p:cNvSpPr/>
          <p:nvPr/>
        </p:nvSpPr>
        <p:spPr>
          <a:xfrm>
            <a:off x="5441203" y="4074630"/>
            <a:ext cx="2297424" cy="453457"/>
          </a:xfrm>
          <a:prstGeom prst="rect">
            <a:avLst/>
          </a:prstGeom>
        </p:spPr>
        <p:txBody>
          <a:bodyPr wrap="none">
            <a:spAutoFit/>
          </a:bodyPr>
          <a:lstStyle/>
          <a:p>
            <a:pPr lvl="0">
              <a:lnSpc>
                <a:spcPct val="130000"/>
              </a:lnSpc>
            </a:pPr>
            <a:r>
              <a:rPr lang="en-US" altLang="zh-CN" sz="2000" b="1" dirty="0">
                <a:solidFill>
                  <a:schemeClr val="accent1">
                    <a:lumMod val="50000"/>
                  </a:schemeClr>
                </a:solidFill>
              </a:rPr>
              <a:t>UEFI</a:t>
            </a:r>
            <a:r>
              <a:rPr lang="zh-CN" altLang="en-US" sz="2000" b="1" dirty="0">
                <a:solidFill>
                  <a:schemeClr val="accent1">
                    <a:lumMod val="50000"/>
                  </a:schemeClr>
                </a:solidFill>
              </a:rPr>
              <a:t>的模块化设计</a:t>
            </a:r>
            <a:endParaRPr lang="en-US" altLang="zh-CN" sz="2000" b="1" dirty="0">
              <a:solidFill>
                <a:schemeClr val="accent1">
                  <a:lumMod val="50000"/>
                </a:schemeClr>
              </a:solidFill>
            </a:endParaRPr>
          </a:p>
        </p:txBody>
      </p:sp>
      <p:sp>
        <p:nvSpPr>
          <p:cNvPr id="32" name="文本框 31"/>
          <p:cNvSpPr txBox="1"/>
          <p:nvPr/>
        </p:nvSpPr>
        <p:spPr>
          <a:xfrm>
            <a:off x="4463021" y="5080682"/>
            <a:ext cx="845103" cy="769441"/>
          </a:xfrm>
          <a:prstGeom prst="rect">
            <a:avLst/>
          </a:prstGeom>
          <a:noFill/>
        </p:spPr>
        <p:txBody>
          <a:bodyPr wrap="none" rtlCol="0">
            <a:spAutoFit/>
          </a:bodyPr>
          <a:lstStyle/>
          <a:p>
            <a:r>
              <a:rPr lang="en-US" altLang="zh-CN" sz="4400" dirty="0">
                <a:solidFill>
                  <a:schemeClr val="accent1">
                    <a:lumMod val="50000"/>
                  </a:schemeClr>
                </a:solidFill>
              </a:rPr>
              <a:t>04</a:t>
            </a:r>
            <a:endParaRPr lang="zh-CN" altLang="en-US" sz="4400" dirty="0">
              <a:solidFill>
                <a:schemeClr val="accent1">
                  <a:lumMod val="50000"/>
                </a:schemeClr>
              </a:solidFill>
            </a:endParaRPr>
          </a:p>
        </p:txBody>
      </p:sp>
      <p:grpSp>
        <p:nvGrpSpPr>
          <p:cNvPr id="33" name="组合 22"/>
          <p:cNvGrpSpPr/>
          <p:nvPr/>
        </p:nvGrpSpPr>
        <p:grpSpPr>
          <a:xfrm rot="11641273">
            <a:off x="4985054" y="5094262"/>
            <a:ext cx="353725" cy="1127475"/>
            <a:chOff x="10412" y="854555"/>
            <a:chExt cx="1615188" cy="5148312"/>
          </a:xfrm>
        </p:grpSpPr>
        <p:cxnSp>
          <p:nvCxnSpPr>
            <p:cNvPr id="36"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7" name="矩形 36"/>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4" name="矩形 33"/>
          <p:cNvSpPr/>
          <p:nvPr/>
        </p:nvSpPr>
        <p:spPr>
          <a:xfrm>
            <a:off x="5441203" y="5300179"/>
            <a:ext cx="1467068" cy="453457"/>
          </a:xfrm>
          <a:prstGeom prst="rect">
            <a:avLst/>
          </a:prstGeom>
        </p:spPr>
        <p:txBody>
          <a:bodyPr wrap="none">
            <a:spAutoFit/>
          </a:bodyPr>
          <a:lstStyle/>
          <a:p>
            <a:pPr lvl="0">
              <a:lnSpc>
                <a:spcPct val="130000"/>
              </a:lnSpc>
            </a:pPr>
            <a:r>
              <a:rPr lang="zh-CN" altLang="en-US" sz="2000" b="1" dirty="0" smtClean="0">
                <a:solidFill>
                  <a:schemeClr val="accent1">
                    <a:lumMod val="50000"/>
                  </a:schemeClr>
                </a:solidFill>
              </a:rPr>
              <a:t>新硬件支持</a:t>
            </a:r>
            <a:endParaRPr lang="en-US" altLang="zh-CN" sz="2000" b="1" dirty="0">
              <a:solidFill>
                <a:schemeClr val="accent1">
                  <a:lumMod val="50000"/>
                </a:schemeClr>
              </a:solidFill>
            </a:endParaRPr>
          </a:p>
        </p:txBody>
      </p:sp>
      <p:sp>
        <p:nvSpPr>
          <p:cNvPr id="4" name="文本占位符 1"/>
          <p:cNvSpPr>
            <a:spLocks noGrp="1"/>
          </p:cNvSpPr>
          <p:nvPr/>
        </p:nvSpPr>
        <p:spPr>
          <a:xfrm>
            <a:off x="2072640" y="1429385"/>
            <a:ext cx="1325880" cy="4324350"/>
          </a:xfrm>
          <a:prstGeom prst="rect">
            <a:avLst/>
          </a:prstGeom>
          <a:noFill/>
        </p:spPr>
        <p:txBody>
          <a:bodyPr vert="eaVert"/>
          <a:lstStyle>
            <a:lvl1pPr marL="0" indent="0" algn="ctr" defTabSz="914400" rtl="0" eaLnBrk="1" latinLnBrk="0" hangingPunct="1">
              <a:lnSpc>
                <a:spcPct val="90000"/>
              </a:lnSpc>
              <a:spcBef>
                <a:spcPts val="1000"/>
              </a:spcBef>
              <a:buFont typeface="Arial" panose="02080604020202020204" charset="0"/>
              <a:buNone/>
              <a:defRPr sz="4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sz="2800" dirty="0">
                <a:solidFill>
                  <a:srgbClr val="1F4E79"/>
                </a:solidFill>
                <a:effectLst>
                  <a:outerShdw blurRad="38100" dist="19050" dir="2700000" algn="tl" rotWithShape="0">
                    <a:schemeClr val="dk1">
                      <a:alpha val="40000"/>
                    </a:schemeClr>
                  </a:outerShdw>
                </a:effectLst>
                <a:sym typeface="+mn-ea"/>
              </a:rPr>
              <a:t>统一可扩展固件接口</a:t>
            </a:r>
            <a:r>
              <a:rPr lang="zh-CN" altLang="en-US" sz="2800" dirty="0" smtClean="0">
                <a:solidFill>
                  <a:srgbClr val="1F4E79"/>
                </a:solidFill>
                <a:effectLst>
                  <a:outerShdw blurRad="38100" dist="19050" dir="2700000" algn="tl" rotWithShape="0">
                    <a:schemeClr val="dk1">
                      <a:alpha val="40000"/>
                    </a:schemeClr>
                  </a:outerShdw>
                </a:effectLst>
                <a:sym typeface="+mn-ea"/>
              </a:rPr>
              <a:t>（</a:t>
            </a:r>
            <a:r>
              <a:rPr lang="en-US" altLang="zh-CN" sz="2800" dirty="0" smtClean="0">
                <a:solidFill>
                  <a:srgbClr val="1F4E79"/>
                </a:solidFill>
                <a:effectLst>
                  <a:outerShdw blurRad="38100" dist="19050" dir="2700000" algn="tl" rotWithShape="0">
                    <a:schemeClr val="dk1">
                      <a:alpha val="40000"/>
                    </a:schemeClr>
                  </a:outerShdw>
                </a:effectLst>
                <a:sym typeface="+mn-ea"/>
              </a:rPr>
              <a:t>UEFI</a:t>
            </a:r>
            <a:r>
              <a:rPr lang="zh-CN" altLang="en-US" sz="2800" dirty="0">
                <a:solidFill>
                  <a:srgbClr val="1F4E79"/>
                </a:solidFill>
                <a:effectLst>
                  <a:outerShdw blurRad="38100" dist="19050" dir="2700000" algn="tl" rotWithShape="0">
                    <a:schemeClr val="dk1">
                      <a:alpha val="40000"/>
                    </a:schemeClr>
                  </a:outerShdw>
                </a:effectLst>
                <a:sym typeface="+mn-ea"/>
              </a:rPr>
              <a:t>）</a:t>
            </a:r>
            <a:endParaRPr lang="zh-CN" altLang="en-US" sz="2800" dirty="0">
              <a:solidFill>
                <a:srgbClr val="1F4E79"/>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文件系统</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简述磁盘分区</a:t>
            </a:r>
          </a:p>
        </p:txBody>
      </p:sp>
      <p:sp>
        <p:nvSpPr>
          <p:cNvPr id="3" name="文本占位符 2"/>
          <p:cNvSpPr>
            <a:spLocks noGrp="1"/>
          </p:cNvSpPr>
          <p:nvPr>
            <p:ph type="body" sz="quarter" idx="12"/>
          </p:nvPr>
        </p:nvSpPr>
        <p:spPr/>
        <p:txBody>
          <a:bodyPr/>
          <a:lstStyle/>
          <a:p>
            <a:r>
              <a:rPr kumimoji="1" lang="en-US" altLang="zh-CN" dirty="0"/>
              <a:t>0</a:t>
            </a:r>
            <a:r>
              <a:rPr kumimoji="1" lang="x-none" altLang="en-US" dirty="0"/>
              <a:t>5</a:t>
            </a:r>
            <a:endParaRPr kumimoji="1" lang="x-none" altLang="en-US" dirty="0"/>
          </a:p>
        </p:txBody>
      </p:sp>
      <p:sp>
        <p:nvSpPr>
          <p:cNvPr id="4" name="文本占位符 3"/>
          <p:cNvSpPr>
            <a:spLocks noGrp="1"/>
          </p:cNvSpPr>
          <p:nvPr>
            <p:ph type="body" sz="quarter" idx="13"/>
          </p:nvPr>
        </p:nvSpPr>
        <p:spPr>
          <a:xfrm>
            <a:off x="1128395" y="5210175"/>
            <a:ext cx="1732280" cy="1110615"/>
          </a:xfrm>
        </p:spPr>
        <p:txBody>
          <a:bodyPr/>
          <a:lstStyle/>
          <a:p>
            <a:r>
              <a:rPr kumimoji="1" lang="x-none" altLang="zh-CN" dirty="0"/>
              <a:t>linux磁盘与文件系统管理</a:t>
            </a:r>
            <a:endParaRPr kumimoji="1" lang="x-none" altLang="zh-CN" dirty="0"/>
          </a:p>
        </p:txBody>
      </p:sp>
      <p:pic>
        <p:nvPicPr>
          <p:cNvPr id="6" name="图片占位符 5"/>
          <p:cNvPicPr>
            <a:picLocks noGrp="1" noChangeAspect="1"/>
          </p:cNvPicPr>
          <p:nvPr>
            <p:ph type="pic" sz="quarter" idx="14"/>
          </p:nvPr>
        </p:nvPicPr>
        <p:blipFill>
          <a:blip r:embed="rId1">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占位符 1"/>
          <p:cNvSpPr>
            <a:spLocks noGrp="1"/>
          </p:cNvSpPr>
          <p:nvPr>
            <p:ph type="body" sz="quarter" idx="10"/>
          </p:nvPr>
        </p:nvSpPr>
        <p:spPr>
          <a:xfrm>
            <a:off x="129540" y="660400"/>
            <a:ext cx="4935855" cy="777875"/>
          </a:xfrm>
        </p:spPr>
        <p:txBody>
          <a:bodyPr/>
          <a:p>
            <a:r>
              <a:rPr lang="x-none" altLang="zh-CN"/>
              <a:t>什么是格式化？</a:t>
            </a:r>
            <a:endParaRPr lang="x-none" altLang="zh-CN"/>
          </a:p>
        </p:txBody>
      </p:sp>
      <p:sp>
        <p:nvSpPr>
          <p:cNvPr id="3" name="文本占位符 2"/>
          <p:cNvSpPr>
            <a:spLocks noGrp="1"/>
          </p:cNvSpPr>
          <p:nvPr>
            <p:ph type="body" sz="quarter" idx="11"/>
          </p:nvPr>
        </p:nvSpPr>
        <p:spPr>
          <a:xfrm>
            <a:off x="130175" y="1424305"/>
            <a:ext cx="5951855" cy="4918075"/>
          </a:xfrm>
        </p:spPr>
        <p:txBody>
          <a:bodyPr/>
          <a:p>
            <a:pPr algn="l"/>
            <a:r>
              <a:rPr lang="zh-CN" altLang="en-US" sz="2000"/>
              <a:t>格式化(format)是指对磁盘或磁盘中的分区（partition）进行初始化的一种操作，这种操作通常会导致现有的磁盘或分区中所有的文件被清除。格式化通常分为低级格式化和高级格式化。</a:t>
            </a:r>
            <a:endParaRPr lang="zh-CN" altLang="en-US" sz="2000"/>
          </a:p>
          <a:p>
            <a:pPr algn="l"/>
            <a:r>
              <a:rPr lang="zh-CN" altLang="en-US" sz="2000"/>
              <a:t>低级格式化（Low-Level Formatting）又称低层格式化或物理格式化（Physical Format）大多数的硬盘制造商将低级格式化定义为创建硬盘扇区</a:t>
            </a:r>
            <a:r>
              <a:rPr lang="x-none" altLang="zh-CN" sz="2000"/>
              <a:t>，</a:t>
            </a:r>
            <a:r>
              <a:rPr lang="zh-CN" altLang="en-US" sz="2000">
                <a:solidFill>
                  <a:srgbClr val="FF0000"/>
                </a:solidFill>
              </a:rPr>
              <a:t>使硬盘具备存储能力的操作</a:t>
            </a:r>
            <a:r>
              <a:rPr lang="zh-CN" altLang="en-US" sz="2000"/>
              <a:t>。</a:t>
            </a:r>
            <a:endParaRPr lang="zh-CN" altLang="en-US" sz="2000"/>
          </a:p>
          <a:p>
            <a:pPr algn="l"/>
            <a:r>
              <a:rPr lang="zh-CN" altLang="en-US" sz="2000"/>
              <a:t>高级格式化又称逻辑格式化，它是指根据用户选定的文件系统（如FAT12、FAT16、FAT32、NTFS、EXT2、EXT3等），在磁盘的特定区域写入特定数据，以达到</a:t>
            </a:r>
            <a:r>
              <a:rPr lang="zh-CN" altLang="en-US" sz="2000">
                <a:solidFill>
                  <a:srgbClr val="FF0000"/>
                </a:solidFill>
              </a:rPr>
              <a:t>初始化磁盘或磁盘分区、清除原磁盘或磁盘分区中所有文件</a:t>
            </a:r>
            <a:r>
              <a:rPr lang="zh-CN" altLang="en-US" sz="2000"/>
              <a:t>的一个操作。高级格式化包括</a:t>
            </a:r>
            <a:r>
              <a:rPr lang="zh-CN" altLang="en-US" sz="2000">
                <a:solidFill>
                  <a:srgbClr val="FF0000"/>
                </a:solidFill>
              </a:rPr>
              <a:t>对主引导记录中分区表相应区域的重写、根据用户选定的文件系统，在分区中划出一片用于存放文件分配表、目录表等用于文件管理的磁盘空间，以便用户使用该分区管理文件</a:t>
            </a:r>
            <a:r>
              <a:rPr lang="zh-CN" altLang="en-US" sz="2000"/>
              <a:t>。</a:t>
            </a:r>
            <a:endParaRPr lang="zh-CN" altLang="en-US" sz="2000"/>
          </a:p>
        </p:txBody>
      </p:sp>
      <p:sp>
        <p:nvSpPr>
          <p:cNvPr id="4" name="文本占位符 3"/>
          <p:cNvSpPr>
            <a:spLocks noGrp="1"/>
          </p:cNvSpPr>
          <p:nvPr>
            <p:ph type="body" sz="quarter" idx="12"/>
          </p:nvPr>
        </p:nvSpPr>
        <p:spPr/>
        <p:txBody>
          <a:bodyPr/>
          <a:p>
            <a:endParaRPr lang="zh-CN" altLang="en-US"/>
          </a:p>
        </p:txBody>
      </p:sp>
      <p:sp>
        <p:nvSpPr>
          <p:cNvPr id="6" name="文本框 5"/>
          <p:cNvSpPr txBox="1"/>
          <p:nvPr/>
        </p:nvSpPr>
        <p:spPr>
          <a:xfrm>
            <a:off x="6082030" y="396240"/>
            <a:ext cx="6395720" cy="1042035"/>
          </a:xfrm>
          <a:prstGeom prst="rect">
            <a:avLst/>
          </a:prstGeom>
          <a:noFill/>
        </p:spPr>
        <p:txBody>
          <a:bodyPr wrap="square" rtlCol="0">
            <a:spAutoFit/>
          </a:bodyPr>
          <a:p>
            <a:pPr>
              <a:lnSpc>
                <a:spcPct val="130000"/>
              </a:lnSpc>
              <a:spcBef>
                <a:spcPts val="600"/>
              </a:spcBef>
            </a:pPr>
            <a:r>
              <a:rPr lang="x-none" altLang="zh-CN" sz="4800" b="1" kern="0" dirty="0">
                <a:solidFill>
                  <a:schemeClr val="accent1">
                    <a:lumMod val="50000"/>
                  </a:schemeClr>
                </a:solidFill>
                <a:ea typeface="+mn-lt"/>
                <a:cs typeface="+mn-ea"/>
                <a:sym typeface="+mn-lt"/>
              </a:rPr>
              <a:t>为什么要进行格式化？</a:t>
            </a:r>
            <a:endParaRPr lang="x-none" altLang="zh-CN" sz="4800" b="1" kern="0" dirty="0">
              <a:solidFill>
                <a:schemeClr val="accent1">
                  <a:lumMod val="50000"/>
                </a:schemeClr>
              </a:solidFill>
              <a:ea typeface="+mn-lt"/>
              <a:cs typeface="+mn-ea"/>
              <a:sym typeface="+mn-lt"/>
            </a:endParaRPr>
          </a:p>
        </p:txBody>
      </p:sp>
      <p:sp>
        <p:nvSpPr>
          <p:cNvPr id="7" name="文本框 6"/>
          <p:cNvSpPr txBox="1"/>
          <p:nvPr/>
        </p:nvSpPr>
        <p:spPr>
          <a:xfrm>
            <a:off x="6940550" y="1438275"/>
            <a:ext cx="4570095" cy="2072640"/>
          </a:xfrm>
          <a:prstGeom prst="rect">
            <a:avLst/>
          </a:prstGeom>
          <a:noFill/>
        </p:spPr>
        <p:txBody>
          <a:bodyPr wrap="square" rtlCol="0">
            <a:spAutoFit/>
          </a:bodyPr>
          <a:p>
            <a:pPr>
              <a:lnSpc>
                <a:spcPct val="130000"/>
              </a:lnSpc>
              <a:spcBef>
                <a:spcPts val="600"/>
              </a:spcBef>
            </a:pP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因为每种</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操作</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系统所</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设置</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的</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文件属性</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/权限并不相同， 为了存放这些</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文件</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所需的</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数据</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，因此就需要将分</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区</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进行格式化，以成为</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操作</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系统能够利用的</a:t>
            </a:r>
            <a:r>
              <a:rPr lang="x-none" altLang="zh-CN"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文件系统格式</a:t>
            </a:r>
            <a:r>
              <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rPr>
              <a:t>。</a:t>
            </a:r>
            <a:endParaRPr lang="zh-CN" altLang="en-US" sz="20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 name="文本占位符 1"/>
          <p:cNvSpPr>
            <a:spLocks noGrp="1"/>
          </p:cNvSpPr>
          <p:nvPr/>
        </p:nvSpPr>
        <p:spPr>
          <a:xfrm>
            <a:off x="6983730" y="3820795"/>
            <a:ext cx="4909820" cy="2775585"/>
          </a:xfrm>
          <a:prstGeom prst="rect">
            <a:avLst/>
          </a:prstGeom>
        </p:spPr>
        <p:txBody>
          <a:bodyPr/>
          <a:lstStyle>
            <a:lvl1pPr marL="0" indent="0" algn="ctr" defTabSz="914400" rtl="0" eaLnBrk="1" latinLnBrk="0" hangingPunct="1">
              <a:lnSpc>
                <a:spcPct val="90000"/>
              </a:lnSpc>
              <a:spcBef>
                <a:spcPts val="1000"/>
              </a:spcBef>
              <a:buFont typeface="Arial" panose="02080604020202020204" charset="0"/>
              <a:buNone/>
              <a:defRPr sz="4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algn="l"/>
            <a:r>
              <a:rPr lang="x-none" altLang="zh-CN" sz="2000"/>
              <a:t>     </a:t>
            </a:r>
            <a:r>
              <a:rPr lang="x-none" altLang="zh-CN" sz="2000" b="0"/>
              <a:t>传统的磁盘与文件系统的应用中，一个分区就是只能够被格式化成为一个文件系统，所以我们可以说一个文件系统就是一个分区。但是由于新技术的利用，例如我们常听到的LVM与软磁盘阵列(software raid)，这些技术可以将一个分区格式化为多个文件系统(例如LVM)，也能够将多个分区合成一个文件系统(LVM, RAID)。</a:t>
            </a:r>
            <a:endParaRPr lang="x-none" altLang="zh-CN"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amond(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文件系统</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简述磁盘分区</a:t>
            </a:r>
          </a:p>
        </p:txBody>
      </p:sp>
      <p:sp>
        <p:nvSpPr>
          <p:cNvPr id="3" name="文本占位符 2"/>
          <p:cNvSpPr>
            <a:spLocks noGrp="1"/>
          </p:cNvSpPr>
          <p:nvPr>
            <p:ph type="body" sz="quarter" idx="12"/>
          </p:nvPr>
        </p:nvSpPr>
        <p:spPr/>
        <p:txBody>
          <a:bodyPr/>
          <a:lstStyle/>
          <a:p>
            <a:r>
              <a:rPr kumimoji="1" lang="en-US" altLang="zh-CN" dirty="0"/>
              <a:t>01</a:t>
            </a:r>
            <a:endParaRPr kumimoji="1" lang="zh-CN" altLang="en-US" dirty="0"/>
          </a:p>
        </p:txBody>
      </p:sp>
      <p:sp>
        <p:nvSpPr>
          <p:cNvPr id="4" name="文本占位符 3"/>
          <p:cNvSpPr>
            <a:spLocks noGrp="1"/>
          </p:cNvSpPr>
          <p:nvPr>
            <p:ph type="body" sz="quarter" idx="13"/>
          </p:nvPr>
        </p:nvSpPr>
        <p:spPr/>
        <p:txBody>
          <a:bodyPr/>
          <a:lstStyle/>
          <a:p>
            <a:r>
              <a:rPr lang="zh-CN" altLang="en-US" dirty="0">
                <a:latin typeface="微软雅黑" panose="020B0503020204020204" pitchFamily="34" charset="-122"/>
                <a:ea typeface="微软雅黑" panose="020B0503020204020204" pitchFamily="34" charset="-122"/>
              </a:rPr>
              <a:t>磁盘分区</a:t>
            </a:r>
            <a:endParaRPr lang="en-US" altLang="zh-CN" dirty="0">
              <a:latin typeface="微软雅黑" panose="020B0503020204020204" pitchFamily="34" charset="-122"/>
              <a:ea typeface="微软雅黑" panose="020B0503020204020204" pitchFamily="34" charset="-122"/>
            </a:endParaRPr>
          </a:p>
        </p:txBody>
      </p:sp>
      <p:pic>
        <p:nvPicPr>
          <p:cNvPr id="6" name="图片占位符 5"/>
          <p:cNvPicPr>
            <a:picLocks noGrp="1" noChangeAspect="1"/>
          </p:cNvPicPr>
          <p:nvPr>
            <p:ph type="pic" sz="quarter" idx="14"/>
          </p:nvPr>
        </p:nvPicPr>
        <p:blipFill>
          <a:blip r:embed="rId1">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697230" y="1101725"/>
            <a:ext cx="11194415" cy="835025"/>
          </a:xfrm>
        </p:spPr>
        <p:txBody>
          <a:bodyPr/>
          <a:p>
            <a:r>
              <a:rPr lang="x-none" altLang="zh-CN" sz="4000"/>
              <a:t>每种操作系统能够使用的文件系统并不相同</a:t>
            </a:r>
            <a:endParaRPr lang="x-none" altLang="zh-CN" sz="4000"/>
          </a:p>
        </p:txBody>
      </p:sp>
      <p:sp>
        <p:nvSpPr>
          <p:cNvPr id="3" name="文本占位符 2"/>
          <p:cNvSpPr>
            <a:spLocks noGrp="1"/>
          </p:cNvSpPr>
          <p:nvPr>
            <p:ph type="body" sz="quarter" idx="11"/>
          </p:nvPr>
        </p:nvSpPr>
        <p:spPr>
          <a:xfrm>
            <a:off x="1690370" y="2336165"/>
            <a:ext cx="8983345" cy="2985135"/>
          </a:xfrm>
        </p:spPr>
        <p:txBody>
          <a:bodyPr/>
          <a:p>
            <a:pPr algn="l"/>
            <a:r>
              <a:rPr lang="x-none" altLang="zh-CN" sz="3200"/>
              <a:t>　　</a:t>
            </a:r>
            <a:r>
              <a:rPr lang="zh-CN" altLang="en-US" sz="3200"/>
              <a:t>windows 98以前的微软</a:t>
            </a:r>
            <a:r>
              <a:rPr lang="x-none" altLang="zh-CN" sz="3200"/>
              <a:t>操作</a:t>
            </a:r>
            <a:r>
              <a:rPr lang="zh-CN" altLang="en-US" sz="3200"/>
              <a:t>系统主要</a:t>
            </a:r>
            <a:r>
              <a:rPr lang="x-none" altLang="zh-CN" sz="3200"/>
              <a:t>使用</a:t>
            </a:r>
            <a:r>
              <a:rPr lang="zh-CN" altLang="en-US" sz="3200"/>
              <a:t>的</a:t>
            </a:r>
            <a:r>
              <a:rPr lang="x-none" altLang="zh-CN" sz="3200"/>
              <a:t>文件</a:t>
            </a:r>
            <a:r>
              <a:rPr lang="zh-CN" altLang="en-US" sz="3200"/>
              <a:t>系统是FAT (或FAT</a:t>
            </a:r>
            <a:r>
              <a:rPr lang="x-none" altLang="zh-CN" sz="3200"/>
              <a:t>32</a:t>
            </a:r>
            <a:r>
              <a:rPr lang="zh-CN" altLang="en-US" sz="3200"/>
              <a:t>)，windows 2000以后的版本有所谓的NTFS</a:t>
            </a:r>
            <a:r>
              <a:rPr lang="x-none" altLang="zh-CN" sz="3200"/>
              <a:t>文件</a:t>
            </a:r>
            <a:r>
              <a:rPr lang="zh-CN" altLang="en-US" sz="3200"/>
              <a:t>系统，至于Linux的</a:t>
            </a:r>
            <a:r>
              <a:rPr lang="x-none" altLang="zh-CN" sz="3200"/>
              <a:t>正规　文件</a:t>
            </a:r>
            <a:r>
              <a:rPr lang="zh-CN" altLang="en-US" sz="3200"/>
              <a:t>系统则为Ext2 (Linux second extended file system , ext2fs )</a:t>
            </a:r>
            <a:r>
              <a:rPr lang="x-none" altLang="zh-CN" sz="3200"/>
              <a:t>,Ext3,Ext4.还有近些年支持的ZFS，XFS</a:t>
            </a:r>
            <a:endParaRPr lang="x-none" altLang="zh-CN" sz="3200"/>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2597785" y="1363345"/>
            <a:ext cx="6997065" cy="4163695"/>
          </a:xfrm>
        </p:spPr>
        <p:txBody>
          <a:bodyPr/>
          <a:p>
            <a:pPr algn="l"/>
            <a:r>
              <a:rPr lang="x-none" altLang="zh-CN" sz="2800"/>
              <a:t>１．</a:t>
            </a:r>
            <a:r>
              <a:rPr lang="zh-CN" altLang="en-US" sz="2800"/>
              <a:t>superblock：记录此</a:t>
            </a:r>
            <a:r>
              <a:rPr lang="x-none" altLang="zh-CN" sz="2800"/>
              <a:t>文件系统</a:t>
            </a:r>
            <a:r>
              <a:rPr lang="zh-CN" altLang="en-US" sz="2800"/>
              <a:t>的整体</a:t>
            </a:r>
            <a:r>
              <a:rPr lang="x-none" altLang="zh-CN" sz="2800"/>
              <a:t>信息</a:t>
            </a:r>
            <a:r>
              <a:rPr lang="zh-CN" altLang="en-US" sz="2800"/>
              <a:t>，包括inode/block的总量、使用量、剩余量， 以及</a:t>
            </a:r>
            <a:r>
              <a:rPr lang="x-none" altLang="zh-CN" sz="2800"/>
              <a:t>文件</a:t>
            </a:r>
            <a:r>
              <a:rPr lang="zh-CN" altLang="en-US" sz="2800"/>
              <a:t>系统的格式与相关</a:t>
            </a:r>
            <a:r>
              <a:rPr lang="x-none" altLang="zh-CN" sz="2800"/>
              <a:t>信息</a:t>
            </a:r>
            <a:r>
              <a:rPr lang="zh-CN" altLang="en-US" sz="2800"/>
              <a:t>等；</a:t>
            </a:r>
            <a:endParaRPr lang="zh-CN" altLang="en-US" sz="2800"/>
          </a:p>
          <a:p>
            <a:pPr algn="l"/>
            <a:r>
              <a:rPr lang="x-none" altLang="zh-CN" sz="2800"/>
              <a:t>２．</a:t>
            </a:r>
            <a:r>
              <a:rPr lang="zh-CN" altLang="en-US" sz="2800"/>
              <a:t>inode：记录</a:t>
            </a:r>
            <a:r>
              <a:rPr lang="x-none" altLang="zh-CN" sz="2800"/>
              <a:t>文件</a:t>
            </a:r>
            <a:r>
              <a:rPr lang="zh-CN" altLang="en-US" sz="2800"/>
              <a:t>的属性，一个</a:t>
            </a:r>
            <a:r>
              <a:rPr lang="x-none" altLang="zh-CN" sz="2800"/>
              <a:t>文件</a:t>
            </a:r>
            <a:r>
              <a:rPr lang="zh-CN" altLang="en-US" sz="2800"/>
              <a:t>占用一个inode，同时记录此</a:t>
            </a:r>
            <a:r>
              <a:rPr lang="x-none" altLang="zh-CN" sz="2800"/>
              <a:t>文件</a:t>
            </a:r>
            <a:r>
              <a:rPr lang="zh-CN" altLang="en-US" sz="2800"/>
              <a:t>的</a:t>
            </a:r>
            <a:r>
              <a:rPr lang="x-none" altLang="zh-CN" sz="2800"/>
              <a:t>数据</a:t>
            </a:r>
            <a:r>
              <a:rPr lang="zh-CN" altLang="en-US" sz="2800"/>
              <a:t>所在的block 号码；</a:t>
            </a:r>
            <a:endParaRPr lang="zh-CN" altLang="en-US" sz="2800"/>
          </a:p>
          <a:p>
            <a:pPr algn="l"/>
            <a:r>
              <a:rPr lang="x-none" altLang="zh-CN" sz="2800"/>
              <a:t>３．</a:t>
            </a:r>
            <a:r>
              <a:rPr lang="zh-CN" altLang="en-US" sz="2800"/>
              <a:t>block：实际记录</a:t>
            </a:r>
            <a:r>
              <a:rPr lang="x-none" altLang="zh-CN" sz="2800"/>
              <a:t>文件</a:t>
            </a:r>
            <a:r>
              <a:rPr lang="zh-CN" altLang="en-US" sz="2800"/>
              <a:t>的内容，若</a:t>
            </a:r>
            <a:r>
              <a:rPr lang="x-none" altLang="zh-CN" sz="2800"/>
              <a:t>文件</a:t>
            </a:r>
            <a:r>
              <a:rPr lang="zh-CN" altLang="en-US" sz="2800"/>
              <a:t>太大时，会占用多个block 。</a:t>
            </a:r>
            <a:endParaRPr lang="zh-CN" altLang="en-US" sz="2800"/>
          </a:p>
        </p:txBody>
      </p:sp>
      <p:sp>
        <p:nvSpPr>
          <p:cNvPr id="4" name="文本占位符 3"/>
          <p:cNvSpPr>
            <a:spLocks noGrp="1"/>
          </p:cNvSpPr>
          <p:nvPr>
            <p:ph type="body" sz="quarter" idx="12"/>
          </p:nvPr>
        </p:nvSpPr>
        <p:spPr/>
        <p:txBody>
          <a:bodyPr/>
          <a:p>
            <a:endParaRPr lang="zh-CN" altLang="en-US"/>
          </a:p>
        </p:txBody>
      </p:sp>
      <p:sp>
        <p:nvSpPr>
          <p:cNvPr id="5" name="文本占位符 4"/>
          <p:cNvSpPr/>
          <p:nvPr>
            <p:ph type="body" sz="quarter" idx="10"/>
          </p:nvPr>
        </p:nvSpPr>
        <p:spPr>
          <a:xfrm>
            <a:off x="682915" y="545205"/>
            <a:ext cx="11194472" cy="1714581"/>
          </a:xfrm>
        </p:spPr>
        <p:txBody>
          <a:bodyPr/>
          <a:p>
            <a:r>
              <a:rPr lang="x-none" altLang="zh-CN"/>
              <a:t>文件系统是如何运行的？</a:t>
            </a:r>
            <a:endParaRPr lang="x-none"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x-none" altLang="zh-CN" sz="3200" b="1"/>
              <a:t>索引式文件系统</a:t>
            </a:r>
            <a:endParaRPr lang="x-none" altLang="zh-CN" sz="3200" b="1"/>
          </a:p>
        </p:txBody>
      </p:sp>
      <p:pic>
        <p:nvPicPr>
          <p:cNvPr id="6" name="图片占位符 5"/>
          <p:cNvPicPr>
            <a:picLocks noChangeAspect="1"/>
          </p:cNvPicPr>
          <p:nvPr>
            <p:ph type="pic" sz="quarter" idx="13"/>
          </p:nvPr>
        </p:nvPicPr>
        <p:blipFill>
          <a:blip r:embed="rId1"/>
          <a:stretch>
            <a:fillRect/>
          </a:stretch>
        </p:blipFill>
        <p:spPr>
          <a:xfrm>
            <a:off x="2090420" y="1123315"/>
            <a:ext cx="8563610" cy="42932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x-none" altLang="zh-CN" sz="3200"/>
              <a:t>FAT文件系统数据访问示意图　</a:t>
            </a:r>
            <a:endParaRPr lang="x-none" altLang="zh-CN" sz="3200"/>
          </a:p>
        </p:txBody>
      </p:sp>
      <p:pic>
        <p:nvPicPr>
          <p:cNvPr id="6" name="图片占位符 5"/>
          <p:cNvPicPr>
            <a:picLocks noChangeAspect="1"/>
          </p:cNvPicPr>
          <p:nvPr>
            <p:ph type="pic" sz="quarter" idx="13"/>
          </p:nvPr>
        </p:nvPicPr>
        <p:blipFill>
          <a:blip r:embed="rId1"/>
          <a:stretch>
            <a:fillRect/>
          </a:stretch>
        </p:blipFill>
        <p:spPr>
          <a:xfrm>
            <a:off x="1684020" y="1148080"/>
            <a:ext cx="9490075" cy="35325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485140" y="5739765"/>
            <a:ext cx="11194415" cy="1062355"/>
          </a:xfrm>
        </p:spPr>
        <p:txBody>
          <a:bodyPr/>
          <a:p>
            <a:r>
              <a:rPr lang="x-none" altLang="zh-CN"/>
              <a:t>EXT2文件系统示意图</a:t>
            </a:r>
            <a:endParaRPr lang="x-none" altLang="zh-CN"/>
          </a:p>
        </p:txBody>
      </p:sp>
      <p:sp>
        <p:nvSpPr>
          <p:cNvPr id="3" name="文本占位符 2"/>
          <p:cNvSpPr>
            <a:spLocks noGrp="1"/>
          </p:cNvSpPr>
          <p:nvPr>
            <p:ph type="body" sz="quarter" idx="11"/>
          </p:nvPr>
        </p:nvSpPr>
        <p:spPr>
          <a:xfrm>
            <a:off x="255270" y="285115"/>
            <a:ext cx="3846830" cy="4519930"/>
          </a:xfrm>
        </p:spPr>
        <p:txBody>
          <a:bodyPr/>
          <a:p>
            <a:pPr algn="l"/>
            <a:r>
              <a:rPr lang="zh-CN" altLang="en-US" sz="2800"/>
              <a:t>如果</a:t>
            </a:r>
            <a:r>
              <a:rPr lang="x-none" altLang="zh-CN" sz="2800"/>
              <a:t>文件</a:t>
            </a:r>
            <a:r>
              <a:rPr lang="zh-CN" altLang="en-US" sz="2800"/>
              <a:t>系统高达数百GB时，那么将所有的inode与block通通放置在一起将是很不智的决定，因为inode与block的数量太庞大，不容易管理。因此Ext2 </a:t>
            </a:r>
            <a:r>
              <a:rPr lang="x-none" altLang="zh-CN" sz="2800"/>
              <a:t>文件</a:t>
            </a:r>
            <a:r>
              <a:rPr lang="zh-CN" altLang="en-US" sz="2800"/>
              <a:t>系统在格式化的时候基本上是区分为多个区块群组(block group) 的，每个区块群组都有独立的 inode/block/superblock 系统</a:t>
            </a:r>
            <a:endParaRPr lang="zh-CN" altLang="en-US" sz="2800"/>
          </a:p>
        </p:txBody>
      </p:sp>
      <p:pic>
        <p:nvPicPr>
          <p:cNvPr id="6" name="图片占位符 5"/>
          <p:cNvPicPr>
            <a:picLocks noChangeAspect="1"/>
          </p:cNvPicPr>
          <p:nvPr>
            <p:ph type="pic" sz="quarter" idx="13"/>
          </p:nvPr>
        </p:nvPicPr>
        <p:blipFill>
          <a:blip r:embed="rId1"/>
          <a:stretch>
            <a:fillRect/>
          </a:stretch>
        </p:blipFill>
        <p:spPr>
          <a:xfrm>
            <a:off x="4102100" y="285750"/>
            <a:ext cx="7990840" cy="45700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485775" y="562610"/>
            <a:ext cx="3502660" cy="692785"/>
          </a:xfrm>
        </p:spPr>
        <p:txBody>
          <a:bodyPr/>
          <a:p>
            <a:r>
              <a:rPr lang="x-none" altLang="zh-CN"/>
              <a:t>data block</a:t>
            </a:r>
            <a:endParaRPr lang="x-none" altLang="zh-CN"/>
          </a:p>
        </p:txBody>
      </p:sp>
      <p:sp>
        <p:nvSpPr>
          <p:cNvPr id="3" name="文本占位符 2"/>
          <p:cNvSpPr>
            <a:spLocks noGrp="1"/>
          </p:cNvSpPr>
          <p:nvPr>
            <p:ph type="body" sz="quarter" idx="11"/>
          </p:nvPr>
        </p:nvSpPr>
        <p:spPr>
          <a:xfrm>
            <a:off x="966470" y="4036695"/>
            <a:ext cx="10276205" cy="1480820"/>
          </a:xfrm>
        </p:spPr>
        <p:txBody>
          <a:bodyPr/>
          <a:p>
            <a:pPr algn="l"/>
            <a:r>
              <a:rPr lang="x-none" altLang="zh-CN"/>
              <a:t>    </a:t>
            </a:r>
            <a:r>
              <a:rPr lang="x-none" altLang="zh-CN" sz="1800"/>
              <a:t>                 1.</a:t>
            </a:r>
            <a:r>
              <a:rPr lang="zh-CN" altLang="en-US" sz="1800"/>
              <a:t>原则上，block 的大小与数量在格式化完就不能够再改变了(除非重新格式化)；</a:t>
            </a:r>
            <a:endParaRPr lang="zh-CN" altLang="en-US" sz="1800"/>
          </a:p>
          <a:p>
            <a:pPr algn="l"/>
            <a:r>
              <a:rPr lang="x-none" altLang="zh-CN" sz="1800"/>
              <a:t>                     2.</a:t>
            </a:r>
            <a:r>
              <a:rPr lang="zh-CN" altLang="en-US" sz="1800"/>
              <a:t>每个block 内最多只能够放置一个</a:t>
            </a:r>
            <a:r>
              <a:rPr lang="x-none" altLang="zh-CN" sz="1800"/>
              <a:t>文件的数据</a:t>
            </a:r>
            <a:r>
              <a:rPr lang="zh-CN" altLang="en-US" sz="1800"/>
              <a:t>； </a:t>
            </a:r>
            <a:endParaRPr lang="zh-CN" altLang="en-US" sz="1800"/>
          </a:p>
          <a:p>
            <a:pPr algn="l"/>
            <a:r>
              <a:rPr lang="x-none" altLang="zh-CN" sz="1800"/>
              <a:t>                     3.</a:t>
            </a:r>
            <a:r>
              <a:rPr lang="zh-CN" altLang="en-US" sz="1800"/>
              <a:t>承上，如果</a:t>
            </a:r>
            <a:r>
              <a:rPr lang="x-none" altLang="zh-CN" sz="1800"/>
              <a:t>文件</a:t>
            </a:r>
            <a:r>
              <a:rPr lang="zh-CN" altLang="en-US" sz="1800"/>
              <a:t>大于block 的大小，则一个</a:t>
            </a:r>
            <a:r>
              <a:rPr lang="x-none" altLang="zh-CN" sz="1800"/>
              <a:t>文件</a:t>
            </a:r>
            <a:r>
              <a:rPr lang="zh-CN" altLang="en-US" sz="1800"/>
              <a:t>会占用多个block 数量；</a:t>
            </a:r>
            <a:endParaRPr lang="zh-CN" altLang="en-US" sz="1800"/>
          </a:p>
          <a:p>
            <a:pPr algn="l"/>
            <a:r>
              <a:rPr lang="x-none" altLang="zh-CN" sz="1800"/>
              <a:t>                    4.</a:t>
            </a:r>
            <a:r>
              <a:rPr lang="zh-CN" altLang="en-US" sz="1800"/>
              <a:t>承上，若</a:t>
            </a:r>
            <a:r>
              <a:rPr lang="x-none" altLang="zh-CN" sz="1800"/>
              <a:t>文件</a:t>
            </a:r>
            <a:r>
              <a:rPr lang="zh-CN" altLang="en-US" sz="1800"/>
              <a:t>小于block ，则该block 的剩余容量就不能够再被使用了(磁</a:t>
            </a:r>
            <a:r>
              <a:rPr lang="x-none" altLang="zh-CN" sz="1800"/>
              <a:t>盘</a:t>
            </a:r>
            <a:r>
              <a:rPr lang="zh-CN" altLang="en-US" sz="1800"/>
              <a:t>空间会浪费)。</a:t>
            </a:r>
            <a:endParaRPr lang="zh-CN" altLang="en-US" sz="1800"/>
          </a:p>
        </p:txBody>
      </p:sp>
      <p:sp>
        <p:nvSpPr>
          <p:cNvPr id="6" name="文本框 5"/>
          <p:cNvSpPr txBox="1"/>
          <p:nvPr/>
        </p:nvSpPr>
        <p:spPr>
          <a:xfrm>
            <a:off x="949325" y="1426845"/>
            <a:ext cx="10956290" cy="2383155"/>
          </a:xfrm>
          <a:prstGeom prst="rect">
            <a:avLst/>
          </a:prstGeom>
          <a:noFill/>
        </p:spPr>
        <p:txBody>
          <a:bodyPr wrap="square" rtlCol="0" anchor="t">
            <a:spAutoFit/>
          </a:bodyPr>
          <a:p>
            <a:pPr>
              <a:lnSpc>
                <a:spcPct val="130000"/>
              </a:lnSpc>
              <a:spcBef>
                <a:spcPts val="600"/>
              </a:spcBef>
            </a:pPr>
            <a:r>
              <a:rPr lang="x-none" altLang="zh-CN" sz="3600" kern="0" dirty="0">
                <a:latin typeface="微软雅黑" panose="020B0503020204020204" pitchFamily="34" charset="-122"/>
                <a:ea typeface="微软雅黑" panose="020B0503020204020204" pitchFamily="34" charset="-122"/>
                <a:cs typeface="+mn-ea"/>
                <a:sym typeface="+mn-lt"/>
              </a:rPr>
              <a:t>　　</a:t>
            </a:r>
            <a:r>
              <a:rPr lang="zh-CN" altLang="en-US" sz="3600" kern="0" dirty="0">
                <a:latin typeface="微软雅黑" panose="020B0503020204020204" pitchFamily="34" charset="-122"/>
                <a:ea typeface="微软雅黑" panose="020B0503020204020204" pitchFamily="34" charset="-122"/>
                <a:cs typeface="+mn-ea"/>
                <a:sym typeface="+mn-lt"/>
              </a:rPr>
              <a:t>Block 大小	            1KB	2KB	       4KB </a:t>
            </a:r>
            <a:endParaRPr lang="zh-CN" altLang="en-US" sz="3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3600" kern="0" dirty="0">
                <a:latin typeface="微软雅黑" panose="020B0503020204020204" pitchFamily="34" charset="-122"/>
                <a:ea typeface="微软雅黑" panose="020B0503020204020204" pitchFamily="34" charset="-122"/>
                <a:cs typeface="+mn-ea"/>
                <a:sym typeface="+mn-lt"/>
              </a:rPr>
              <a:t>        最大单一</a:t>
            </a:r>
            <a:r>
              <a:rPr lang="x-none" altLang="zh-CN" sz="3600" kern="0" dirty="0">
                <a:latin typeface="微软雅黑" panose="020B0503020204020204" pitchFamily="34" charset="-122"/>
                <a:ea typeface="微软雅黑" panose="020B0503020204020204" pitchFamily="34" charset="-122"/>
                <a:cs typeface="+mn-ea"/>
                <a:sym typeface="+mn-lt"/>
              </a:rPr>
              <a:t>文件</a:t>
            </a:r>
            <a:r>
              <a:rPr lang="zh-CN" altLang="en-US" sz="3600" kern="0" dirty="0">
                <a:latin typeface="微软雅黑" panose="020B0503020204020204" pitchFamily="34" charset="-122"/>
                <a:ea typeface="微软雅黑" panose="020B0503020204020204" pitchFamily="34" charset="-122"/>
                <a:cs typeface="+mn-ea"/>
                <a:sym typeface="+mn-lt"/>
              </a:rPr>
              <a:t>限制    16GB	256GB	2TB</a:t>
            </a:r>
            <a:endParaRPr lang="zh-CN" altLang="en-US" sz="3600" kern="0" dirty="0">
              <a:latin typeface="微软雅黑" panose="020B0503020204020204" pitchFamily="34" charset="-122"/>
              <a:ea typeface="微软雅黑" panose="020B0503020204020204" pitchFamily="34" charset="-122"/>
              <a:cs typeface="+mn-ea"/>
              <a:sym typeface="+mn-lt"/>
            </a:endParaRPr>
          </a:p>
          <a:p>
            <a:pPr algn="l">
              <a:lnSpc>
                <a:spcPct val="130000"/>
              </a:lnSpc>
              <a:spcBef>
                <a:spcPts val="600"/>
              </a:spcBef>
            </a:pPr>
            <a:r>
              <a:rPr lang="zh-CN" altLang="en-US" sz="3600" kern="0" dirty="0">
                <a:latin typeface="微软雅黑" panose="020B0503020204020204" pitchFamily="34" charset="-122"/>
                <a:ea typeface="微软雅黑" panose="020B0503020204020204" pitchFamily="34" charset="-122"/>
                <a:cs typeface="+mn-ea"/>
                <a:sym typeface="+mn-lt"/>
              </a:rPr>
              <a:t>        最大档案系统总容量 2TB	8TB	        16TB</a:t>
            </a:r>
            <a:endParaRPr lang="zh-CN" altLang="en-US" sz="36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56235" y="517525"/>
            <a:ext cx="4481830" cy="565150"/>
          </a:xfrm>
        </p:spPr>
        <p:txBody>
          <a:bodyPr/>
          <a:p>
            <a:r>
              <a:rPr lang="x-none" altLang="zh-CN"/>
              <a:t>inode table</a:t>
            </a:r>
            <a:endParaRPr lang="x-none" altLang="zh-CN"/>
          </a:p>
        </p:txBody>
      </p:sp>
      <p:sp>
        <p:nvSpPr>
          <p:cNvPr id="3" name="文本占位符 2"/>
          <p:cNvSpPr>
            <a:spLocks noGrp="1"/>
          </p:cNvSpPr>
          <p:nvPr>
            <p:ph type="body" sz="quarter" idx="11"/>
          </p:nvPr>
        </p:nvSpPr>
        <p:spPr>
          <a:xfrm>
            <a:off x="356235" y="1858010"/>
            <a:ext cx="5521325" cy="3325495"/>
          </a:xfrm>
        </p:spPr>
        <p:txBody>
          <a:bodyPr/>
          <a:p>
            <a:pPr algn="l"/>
            <a:r>
              <a:rPr lang="zh-CN" altLang="en-US" sz="2000"/>
              <a:t>该</a:t>
            </a:r>
            <a:r>
              <a:rPr lang="x-none" altLang="zh-CN" sz="2000"/>
              <a:t>文件</a:t>
            </a:r>
            <a:r>
              <a:rPr lang="zh-CN" altLang="en-US" sz="2000"/>
              <a:t>的</a:t>
            </a:r>
            <a:r>
              <a:rPr lang="x-none" altLang="zh-CN" sz="2000"/>
              <a:t>访问</a:t>
            </a:r>
            <a:r>
              <a:rPr lang="zh-CN" altLang="en-US" sz="2000"/>
              <a:t>模式(read/write/excute)；</a:t>
            </a:r>
            <a:endParaRPr lang="zh-CN" altLang="en-US" sz="2000"/>
          </a:p>
          <a:p>
            <a:pPr algn="l"/>
            <a:r>
              <a:rPr lang="zh-CN" altLang="en-US" sz="2000"/>
              <a:t>该</a:t>
            </a:r>
            <a:r>
              <a:rPr lang="x-none" altLang="zh-CN" sz="2000"/>
              <a:t>文件</a:t>
            </a:r>
            <a:r>
              <a:rPr lang="zh-CN" altLang="en-US" sz="2000"/>
              <a:t>的</a:t>
            </a:r>
            <a:r>
              <a:rPr lang="x-none" altLang="zh-CN" sz="2000"/>
              <a:t>所有者和组</a:t>
            </a:r>
            <a:r>
              <a:rPr lang="zh-CN" altLang="en-US" sz="2000"/>
              <a:t>(owner/group)；</a:t>
            </a:r>
            <a:endParaRPr lang="zh-CN" altLang="en-US" sz="2000"/>
          </a:p>
          <a:p>
            <a:pPr algn="l"/>
            <a:r>
              <a:rPr lang="zh-CN" altLang="en-US" sz="2000"/>
              <a:t>该</a:t>
            </a:r>
            <a:r>
              <a:rPr lang="x-none" altLang="zh-CN" sz="2000"/>
              <a:t>文件的大小</a:t>
            </a:r>
            <a:r>
              <a:rPr lang="zh-CN" altLang="en-US" sz="2000"/>
              <a:t>；</a:t>
            </a:r>
            <a:endParaRPr lang="zh-CN" altLang="en-US" sz="2000"/>
          </a:p>
          <a:p>
            <a:pPr algn="l"/>
            <a:r>
              <a:rPr lang="zh-CN" altLang="en-US" sz="2000"/>
              <a:t>该</a:t>
            </a:r>
            <a:r>
              <a:rPr lang="x-none" altLang="zh-CN" sz="2000"/>
              <a:t>文件创建</a:t>
            </a:r>
            <a:r>
              <a:rPr lang="zh-CN" altLang="en-US" sz="2000"/>
              <a:t>或状态改变的时间(ctime)；</a:t>
            </a:r>
            <a:endParaRPr lang="zh-CN" altLang="en-US" sz="2000"/>
          </a:p>
          <a:p>
            <a:pPr algn="l"/>
            <a:r>
              <a:rPr lang="zh-CN" altLang="en-US" sz="2000"/>
              <a:t>最近一次的读取时间(atime)；</a:t>
            </a:r>
            <a:endParaRPr lang="zh-CN" altLang="en-US" sz="2000"/>
          </a:p>
          <a:p>
            <a:pPr algn="l"/>
            <a:r>
              <a:rPr lang="zh-CN" altLang="en-US" sz="2000"/>
              <a:t>最近修改的时间(mtime)；</a:t>
            </a:r>
            <a:endParaRPr lang="zh-CN" altLang="en-US" sz="2000"/>
          </a:p>
          <a:p>
            <a:pPr algn="l"/>
            <a:r>
              <a:rPr lang="zh-CN" altLang="en-US" sz="2000"/>
              <a:t>定义</a:t>
            </a:r>
            <a:r>
              <a:rPr lang="x-none" altLang="zh-CN" sz="2000"/>
              <a:t>文件</a:t>
            </a:r>
            <a:r>
              <a:rPr lang="zh-CN" altLang="en-US" sz="2000"/>
              <a:t>特性的</a:t>
            </a:r>
            <a:r>
              <a:rPr lang="x-none" altLang="zh-CN" sz="2000"/>
              <a:t>标志</a:t>
            </a:r>
            <a:r>
              <a:rPr lang="zh-CN" altLang="en-US" sz="2000"/>
              <a:t>(flag)，如SetUID...；</a:t>
            </a:r>
            <a:endParaRPr lang="zh-CN" altLang="en-US" sz="2000"/>
          </a:p>
          <a:p>
            <a:pPr algn="l"/>
            <a:r>
              <a:rPr lang="zh-CN" altLang="en-US" sz="2000"/>
              <a:t>该</a:t>
            </a:r>
            <a:r>
              <a:rPr lang="x-none" altLang="zh-CN" sz="2000"/>
              <a:t>文件</a:t>
            </a:r>
            <a:r>
              <a:rPr lang="zh-CN" altLang="en-US" sz="2000"/>
              <a:t>真正内容的指向(pointer)；</a:t>
            </a:r>
            <a:endParaRPr lang="zh-CN" altLang="en-US" sz="2000"/>
          </a:p>
        </p:txBody>
      </p:sp>
      <p:sp>
        <p:nvSpPr>
          <p:cNvPr id="4" name="文本占位符 3"/>
          <p:cNvSpPr>
            <a:spLocks noGrp="1"/>
          </p:cNvSpPr>
          <p:nvPr>
            <p:ph type="body" sz="quarter" idx="12"/>
          </p:nvPr>
        </p:nvSpPr>
        <p:spPr>
          <a:xfrm>
            <a:off x="6289675" y="1858010"/>
            <a:ext cx="5252085" cy="3285490"/>
          </a:xfrm>
        </p:spPr>
        <p:txBody>
          <a:bodyPr/>
          <a:p>
            <a:pPr algn="l"/>
            <a:r>
              <a:rPr lang="zh-CN" altLang="en-US" sz="2000"/>
              <a:t>每个inode 大小均固定为128 bytes (新的ext4 与xfs 可设定到256 bytes)；</a:t>
            </a:r>
            <a:endParaRPr lang="zh-CN" altLang="en-US" sz="2000"/>
          </a:p>
          <a:p>
            <a:pPr algn="l"/>
            <a:r>
              <a:rPr lang="zh-CN" altLang="en-US" sz="2000"/>
              <a:t>每个</a:t>
            </a:r>
            <a:r>
              <a:rPr lang="x-none" altLang="zh-CN" sz="2000"/>
              <a:t>文件</a:t>
            </a:r>
            <a:r>
              <a:rPr lang="zh-CN" altLang="en-US" sz="2000"/>
              <a:t>都仅会占用一个inode 而已；</a:t>
            </a:r>
            <a:endParaRPr lang="zh-CN" altLang="en-US" sz="2000"/>
          </a:p>
          <a:p>
            <a:pPr algn="l"/>
            <a:r>
              <a:rPr lang="zh-CN" altLang="en-US" sz="2000"/>
              <a:t>承上，因此</a:t>
            </a:r>
            <a:r>
              <a:rPr lang="x-none" altLang="zh-CN" sz="2000"/>
              <a:t>文件</a:t>
            </a:r>
            <a:r>
              <a:rPr lang="zh-CN" altLang="en-US" sz="2000"/>
              <a:t>系统能够建立的</a:t>
            </a:r>
            <a:r>
              <a:rPr lang="x-none" altLang="zh-CN" sz="2000"/>
              <a:t>文件</a:t>
            </a:r>
            <a:r>
              <a:rPr lang="zh-CN" altLang="en-US" sz="2000"/>
              <a:t>数量与inode 的数量有关；</a:t>
            </a:r>
            <a:endParaRPr lang="zh-CN" altLang="en-US" sz="2000"/>
          </a:p>
          <a:p>
            <a:pPr algn="l"/>
            <a:r>
              <a:rPr lang="zh-CN" altLang="en-US" sz="2000"/>
              <a:t>系统读取</a:t>
            </a:r>
            <a:r>
              <a:rPr lang="x-none" altLang="zh-CN" sz="2000"/>
              <a:t>文件</a:t>
            </a:r>
            <a:r>
              <a:rPr lang="zh-CN" altLang="en-US" sz="2000"/>
              <a:t>时需要先找到inode，并分析inode 所记录的权限与使用者是否符合，若符合才能够开始实际读取 block 的内容。</a:t>
            </a:r>
            <a:endParaRPr lang="zh-CN"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502285" y="541020"/>
            <a:ext cx="3108325" cy="3111500"/>
          </a:xfrm>
        </p:spPr>
        <p:txBody>
          <a:bodyPr/>
          <a:p>
            <a:pPr algn="l"/>
            <a:r>
              <a:rPr lang="zh-CN" altLang="en-US" sz="2800"/>
              <a:t>系统将inode 记录block 号码的区域定义为12个直接，一个间接, 一个双间接与一个三间接记录区。</a:t>
            </a:r>
            <a:endParaRPr lang="zh-CN" altLang="en-US" sz="2800"/>
          </a:p>
        </p:txBody>
      </p:sp>
      <p:sp>
        <p:nvSpPr>
          <p:cNvPr id="4" name="文本占位符 3"/>
          <p:cNvSpPr>
            <a:spLocks noGrp="1"/>
          </p:cNvSpPr>
          <p:nvPr>
            <p:ph type="body" sz="quarter" idx="12"/>
          </p:nvPr>
        </p:nvSpPr>
        <p:spPr/>
        <p:txBody>
          <a:bodyPr/>
          <a:p>
            <a:endParaRPr lang="zh-CN" altLang="en-US"/>
          </a:p>
        </p:txBody>
      </p:sp>
      <p:pic>
        <p:nvPicPr>
          <p:cNvPr id="6" name="图片占位符 5"/>
          <p:cNvPicPr>
            <a:picLocks noChangeAspect="1"/>
          </p:cNvPicPr>
          <p:nvPr>
            <p:ph type="pic" sz="quarter" idx="13"/>
          </p:nvPr>
        </p:nvPicPr>
        <p:blipFill>
          <a:blip r:embed="rId1"/>
          <a:stretch>
            <a:fillRect/>
          </a:stretch>
        </p:blipFill>
        <p:spPr>
          <a:xfrm>
            <a:off x="4351020" y="229870"/>
            <a:ext cx="6783705" cy="53270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占位符 2"/>
          <p:cNvSpPr>
            <a:spLocks noGrp="1"/>
          </p:cNvSpPr>
          <p:nvPr/>
        </p:nvSpPr>
        <p:spPr>
          <a:xfrm>
            <a:off x="2752725" y="165100"/>
            <a:ext cx="6997065" cy="5483860"/>
          </a:xfrm>
          <a:prstGeom prst="rect">
            <a:avLst/>
          </a:prstGeom>
        </p:spPr>
        <p:txBody>
          <a:bodyPr/>
          <a:lstStyle>
            <a:lvl1pPr marL="0" indent="0" algn="ctr" defTabSz="914400" rtl="0" eaLnBrk="1" latinLnBrk="0" hangingPunct="1">
              <a:lnSpc>
                <a:spcPct val="90000"/>
              </a:lnSpc>
              <a:spcBef>
                <a:spcPts val="1000"/>
              </a:spcBef>
              <a:buFont typeface="Arial" panose="02080604020202020204" charset="0"/>
              <a:buNone/>
              <a:defRPr sz="1600" b="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b="1"/>
              <a:t>12个直接指向： 12*1K=12K </a:t>
            </a:r>
            <a:endParaRPr lang="zh-CN" altLang="en-US" b="1"/>
          </a:p>
          <a:p>
            <a:r>
              <a:rPr lang="zh-CN" altLang="en-US" b="1"/>
              <a:t>由于是直接指向，所以总共可记录12笔记录，因此总额大小为如上所示；</a:t>
            </a:r>
            <a:endParaRPr lang="zh-CN" altLang="en-US" b="1"/>
          </a:p>
          <a:p>
            <a:endParaRPr lang="zh-CN" altLang="en-US" b="1"/>
          </a:p>
          <a:p>
            <a:r>
              <a:rPr lang="zh-CN" altLang="en-US" b="1"/>
              <a:t>间接： 256*1K=256K </a:t>
            </a:r>
            <a:endParaRPr lang="zh-CN" altLang="en-US" b="1"/>
          </a:p>
          <a:p>
            <a:r>
              <a:rPr lang="zh-CN" altLang="en-US" b="1"/>
              <a:t>每笔block号码的记录会花去4bytes，因此1K的大小能够记录256笔记录，因此一个间接可以记录的档案大小如上； </a:t>
            </a:r>
            <a:endParaRPr lang="zh-CN" altLang="en-US" b="1"/>
          </a:p>
          <a:p>
            <a:endParaRPr lang="zh-CN" altLang="en-US" b="1"/>
          </a:p>
          <a:p>
            <a:r>
              <a:rPr lang="zh-CN" altLang="en-US" b="1"/>
              <a:t>双间接： 256*256*1K=256</a:t>
            </a:r>
            <a:r>
              <a:rPr lang="x-none" altLang="zh-CN" b="1"/>
              <a:t>^</a:t>
            </a:r>
            <a:r>
              <a:rPr lang="zh-CN" altLang="en-US" b="1"/>
              <a:t>2 K </a:t>
            </a:r>
            <a:endParaRPr lang="zh-CN" altLang="en-US" b="1"/>
          </a:p>
          <a:p>
            <a:r>
              <a:rPr lang="zh-CN" altLang="en-US" b="1"/>
              <a:t>第一层block会指定256个第二层，每个第二层可以指定256个号码，因此总额大小如上；</a:t>
            </a:r>
            <a:endParaRPr lang="zh-CN" altLang="en-US" b="1"/>
          </a:p>
          <a:p>
            <a:endParaRPr lang="zh-CN" altLang="en-US" b="1"/>
          </a:p>
          <a:p>
            <a:r>
              <a:rPr lang="zh-CN" altLang="en-US" b="1"/>
              <a:t>三间接： 256*256*256*1K=256</a:t>
            </a:r>
            <a:r>
              <a:rPr lang="x-none" altLang="zh-CN" b="1"/>
              <a:t>^</a:t>
            </a:r>
            <a:r>
              <a:rPr lang="zh-CN" altLang="en-US" b="1"/>
              <a:t>3 K </a:t>
            </a:r>
            <a:endParaRPr lang="zh-CN" altLang="en-US" b="1"/>
          </a:p>
          <a:p>
            <a:r>
              <a:rPr lang="zh-CN" altLang="en-US" b="1"/>
              <a:t>第一层block会指定256个第二层，每个第二层可以指定256个第三层，每个第三层可以指定256个号码，因此总额大小如上；</a:t>
            </a:r>
            <a:endParaRPr lang="zh-CN" altLang="en-US" b="1"/>
          </a:p>
          <a:p>
            <a:endParaRPr lang="zh-CN" altLang="en-US" b="1"/>
          </a:p>
          <a:p>
            <a:r>
              <a:rPr lang="zh-CN" altLang="en-US" b="1"/>
              <a:t>总额：将直接、间接、双间接、三间接加总，得到12 + 256 + 256*256 + 256*256*256 (K) = 16GB</a:t>
            </a:r>
            <a:endParaRPr lang="zh-CN" alt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8765" y="4206962"/>
            <a:ext cx="11194472" cy="1714581"/>
          </a:xfrm>
        </p:spPr>
        <p:txBody>
          <a:bodyPr/>
          <a:lstStyle/>
          <a:p>
            <a:r>
              <a:rPr lang="en-US" altLang="zh-CN" dirty="0" smtClean="0">
                <a:latin typeface="微软雅黑" panose="020B0503020204020204" pitchFamily="34" charset="-122"/>
                <a:ea typeface="微软雅黑" panose="020B0503020204020204" pitchFamily="34" charset="-122"/>
              </a:rPr>
              <a:t>END</a:t>
            </a:r>
            <a:endParaRPr lang="zh-CN" altLang="en-US" dirty="0">
              <a:latin typeface="微软雅黑" panose="020B0503020204020204" pitchFamily="34" charset="-122"/>
              <a:ea typeface="微软雅黑" panose="020B0503020204020204" pitchFamily="34" charset="-122"/>
            </a:endParaRPr>
          </a:p>
        </p:txBody>
      </p:sp>
      <p:pic>
        <p:nvPicPr>
          <p:cNvPr id="6" name="图片占位符 5"/>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t="25729" b="25729"/>
          <a:stretch>
            <a:fillRect/>
          </a:stretch>
        </p:blipFill>
        <p:spPr/>
      </p:pic>
      <p:pic>
        <p:nvPicPr>
          <p:cNvPr id="4" name="图片 3" descr="hahaha"/>
          <p:cNvPicPr>
            <a:picLocks noChangeAspect="1"/>
          </p:cNvPicPr>
          <p:nvPr/>
        </p:nvPicPr>
        <p:blipFill>
          <a:blip r:embed="rId2"/>
          <a:stretch>
            <a:fillRect/>
          </a:stretch>
        </p:blipFill>
        <p:spPr>
          <a:xfrm>
            <a:off x="10729595" y="5277485"/>
            <a:ext cx="1288415" cy="1288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01 </a:t>
            </a:r>
            <a:r>
              <a:rPr lang="zh-CN" altLang="en-US" dirty="0" smtClean="0"/>
              <a:t>磁盘</a:t>
            </a:r>
            <a:r>
              <a:rPr lang="zh-CN" altLang="en-US" dirty="0"/>
              <a:t>分区</a:t>
            </a:r>
            <a:endParaRPr lang="zh-CN" altLang="en-US" dirty="0"/>
          </a:p>
          <a:p>
            <a:endParaRPr lang="zh-CN" altLang="en-US" dirty="0"/>
          </a:p>
        </p:txBody>
      </p:sp>
      <p:grpSp>
        <p:nvGrpSpPr>
          <p:cNvPr id="3" name="组合 2"/>
          <p:cNvGrpSpPr/>
          <p:nvPr/>
        </p:nvGrpSpPr>
        <p:grpSpPr>
          <a:xfrm>
            <a:off x="1310281" y="860841"/>
            <a:ext cx="9413137" cy="1235207"/>
            <a:chOff x="1310281" y="860841"/>
            <a:chExt cx="9413137" cy="1235207"/>
          </a:xfrm>
        </p:grpSpPr>
        <p:sp>
          <p:nvSpPr>
            <p:cNvPr id="4" name="文本框 3"/>
            <p:cNvSpPr txBox="1"/>
            <p:nvPr/>
          </p:nvSpPr>
          <p:spPr>
            <a:xfrm>
              <a:off x="1310281" y="957808"/>
              <a:ext cx="845103"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34" name="组 33"/>
            <p:cNvGrpSpPr/>
            <p:nvPr/>
          </p:nvGrpSpPr>
          <p:grpSpPr>
            <a:xfrm>
              <a:off x="1896871" y="915887"/>
              <a:ext cx="441640" cy="1180161"/>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3" name="矩形 22"/>
            <p:cNvSpPr/>
            <p:nvPr/>
          </p:nvSpPr>
          <p:spPr>
            <a:xfrm>
              <a:off x="2322184" y="860841"/>
              <a:ext cx="800219"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磁道</a:t>
              </a:r>
              <a:endParaRPr lang="en-US" altLang="zh-CN" sz="2400" b="1" dirty="0">
                <a:solidFill>
                  <a:schemeClr val="accent1">
                    <a:lumMod val="50000"/>
                  </a:schemeClr>
                </a:solidFill>
              </a:endParaRPr>
            </a:p>
          </p:txBody>
        </p:sp>
        <p:sp>
          <p:nvSpPr>
            <p:cNvPr id="27" name="矩形 26"/>
            <p:cNvSpPr/>
            <p:nvPr/>
          </p:nvSpPr>
          <p:spPr>
            <a:xfrm>
              <a:off x="2519937" y="1348537"/>
              <a:ext cx="8203481" cy="683264"/>
            </a:xfrm>
            <a:prstGeom prst="rect">
              <a:avLst/>
            </a:prstGeom>
          </p:spPr>
          <p:txBody>
            <a:bodyPr wrap="square">
              <a:spAutoFit/>
            </a:bodyPr>
            <a:lstStyle/>
            <a:p>
              <a:pPr marL="285750" indent="-285750">
                <a:lnSpc>
                  <a:spcPct val="120000"/>
                </a:lnSpc>
                <a:spcBef>
                  <a:spcPts val="600"/>
                </a:spcBef>
                <a:buFont typeface="Arial" panose="02080604020202020204" charset="0"/>
                <a:buChar char="•"/>
              </a:pPr>
              <a:r>
                <a:rPr lang="zh-CN" altLang="en-US" sz="1600" dirty="0">
                  <a:solidFill>
                    <a:srgbClr val="404040"/>
                  </a:solidFill>
                  <a:latin typeface="+mj-ea"/>
                </a:rPr>
                <a:t>当磁盘旋转时，磁头若保持在一个位置上，则每个磁头都会在磁盘表面划出一个圆形轨迹，这些圆形轨迹就叫做磁道（</a:t>
              </a:r>
              <a:r>
                <a:rPr lang="en-US" altLang="zh-CN" sz="1600" dirty="0">
                  <a:solidFill>
                    <a:srgbClr val="404040"/>
                  </a:solidFill>
                  <a:latin typeface="+mj-ea"/>
                </a:rPr>
                <a:t>Track</a:t>
              </a:r>
              <a:r>
                <a:rPr lang="zh-CN" altLang="en-US" sz="1600" dirty="0">
                  <a:solidFill>
                    <a:srgbClr val="404040"/>
                  </a:solidFill>
                  <a:latin typeface="+mj-ea"/>
                </a:rPr>
                <a:t>）。</a:t>
              </a:r>
            </a:p>
          </p:txBody>
        </p:sp>
      </p:grpSp>
      <p:grpSp>
        <p:nvGrpSpPr>
          <p:cNvPr id="5" name="组合 4"/>
          <p:cNvGrpSpPr/>
          <p:nvPr/>
        </p:nvGrpSpPr>
        <p:grpSpPr>
          <a:xfrm>
            <a:off x="1312101" y="2261364"/>
            <a:ext cx="9413137" cy="1178751"/>
            <a:chOff x="1310281" y="2335264"/>
            <a:chExt cx="9413137" cy="1178751"/>
          </a:xfrm>
        </p:grpSpPr>
        <p:sp>
          <p:nvSpPr>
            <p:cNvPr id="9" name="文本框 8"/>
            <p:cNvSpPr txBox="1"/>
            <p:nvPr/>
          </p:nvSpPr>
          <p:spPr>
            <a:xfrm>
              <a:off x="1310281" y="2391807"/>
              <a:ext cx="845103"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33" name="组 32"/>
            <p:cNvGrpSpPr/>
            <p:nvPr/>
          </p:nvGrpSpPr>
          <p:grpSpPr>
            <a:xfrm>
              <a:off x="1896871" y="2349886"/>
              <a:ext cx="378381" cy="1164129"/>
              <a:chOff x="1896871" y="2349886"/>
              <a:chExt cx="378381" cy="1164129"/>
            </a:xfrm>
          </p:grpSpPr>
          <p:cxnSp>
            <p:nvCxnSpPr>
              <p:cNvPr id="11" name="直接连接符 62"/>
              <p:cNvCxnSpPr/>
              <p:nvPr/>
            </p:nvCxnSpPr>
            <p:spPr>
              <a:xfrm rot="11641273" flipH="1">
                <a:off x="1896871" y="2349886"/>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矩形 11"/>
              <p:cNvSpPr/>
              <p:nvPr/>
            </p:nvSpPr>
            <p:spPr>
              <a:xfrm rot="12506567">
                <a:off x="1946163" y="2403131"/>
                <a:ext cx="329089"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4" name="矩形 23"/>
            <p:cNvSpPr/>
            <p:nvPr/>
          </p:nvSpPr>
          <p:spPr>
            <a:xfrm>
              <a:off x="2322184" y="2335264"/>
              <a:ext cx="800219"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柱面</a:t>
              </a:r>
              <a:endParaRPr lang="en-US" altLang="zh-CN" sz="2400" b="1" dirty="0">
                <a:solidFill>
                  <a:schemeClr val="accent1">
                    <a:lumMod val="50000"/>
                  </a:schemeClr>
                </a:solidFill>
              </a:endParaRPr>
            </a:p>
          </p:txBody>
        </p:sp>
        <p:sp>
          <p:nvSpPr>
            <p:cNvPr id="28" name="矩形 27"/>
            <p:cNvSpPr/>
            <p:nvPr/>
          </p:nvSpPr>
          <p:spPr>
            <a:xfrm>
              <a:off x="2519937" y="2820551"/>
              <a:ext cx="8203481" cy="658257"/>
            </a:xfrm>
            <a:prstGeom prst="rect">
              <a:avLst/>
            </a:prstGeom>
          </p:spPr>
          <p:txBody>
            <a:bodyPr wrap="square">
              <a:spAutoFit/>
            </a:bodyPr>
            <a:lstStyle/>
            <a:p>
              <a:pPr marL="285750" indent="-285750">
                <a:lnSpc>
                  <a:spcPct val="120000"/>
                </a:lnSpc>
                <a:spcBef>
                  <a:spcPts val="600"/>
                </a:spcBef>
                <a:buFont typeface="Arial" panose="02080604020202020204" charset="0"/>
                <a:buChar char="•"/>
              </a:pPr>
              <a:r>
                <a:rPr lang="zh-CN" altLang="en-US" sz="1600" dirty="0">
                  <a:solidFill>
                    <a:srgbClr val="404040"/>
                  </a:solidFill>
                  <a:latin typeface="+mn-ea"/>
                </a:rPr>
                <a:t>在有多个盘片构成的盘组中，由不同盘片的面，但处于同一半径圆的多个磁道组成的一个圆柱面（</a:t>
              </a:r>
              <a:r>
                <a:rPr lang="en-US" altLang="zh-CN" sz="1600" dirty="0">
                  <a:solidFill>
                    <a:srgbClr val="404040"/>
                  </a:solidFill>
                  <a:latin typeface="+mn-ea"/>
                </a:rPr>
                <a:t>Cylinder</a:t>
              </a:r>
              <a:r>
                <a:rPr lang="zh-CN" altLang="en-US" sz="1600" dirty="0">
                  <a:solidFill>
                    <a:srgbClr val="404040"/>
                  </a:solidFill>
                  <a:latin typeface="+mn-ea"/>
                </a:rPr>
                <a:t>）。</a:t>
              </a:r>
            </a:p>
          </p:txBody>
        </p:sp>
      </p:grpSp>
      <p:grpSp>
        <p:nvGrpSpPr>
          <p:cNvPr id="8" name="组合 7"/>
          <p:cNvGrpSpPr/>
          <p:nvPr/>
        </p:nvGrpSpPr>
        <p:grpSpPr>
          <a:xfrm>
            <a:off x="1310281" y="3681889"/>
            <a:ext cx="9413137" cy="1208285"/>
            <a:chOff x="1310281" y="3767814"/>
            <a:chExt cx="9413137" cy="1208285"/>
          </a:xfrm>
        </p:grpSpPr>
        <p:sp>
          <p:nvSpPr>
            <p:cNvPr id="14" name="文本框 13"/>
            <p:cNvSpPr txBox="1"/>
            <p:nvPr/>
          </p:nvSpPr>
          <p:spPr>
            <a:xfrm>
              <a:off x="1310281" y="3825806"/>
              <a:ext cx="845103" cy="769441"/>
            </a:xfrm>
            <a:prstGeom prst="rect">
              <a:avLst/>
            </a:prstGeom>
            <a:noFill/>
          </p:spPr>
          <p:txBody>
            <a:bodyPr wrap="none" rtlCol="0">
              <a:spAutoFit/>
            </a:bodyPr>
            <a:lstStyle/>
            <a:p>
              <a:r>
                <a:rPr lang="en-US" altLang="zh-CN" sz="4400" dirty="0">
                  <a:solidFill>
                    <a:schemeClr val="accent1">
                      <a:lumMod val="50000"/>
                    </a:schemeClr>
                  </a:solidFill>
                </a:rPr>
                <a:t>03</a:t>
              </a:r>
              <a:endParaRPr lang="zh-CN" altLang="en-US" sz="4400" dirty="0">
                <a:solidFill>
                  <a:schemeClr val="accent1">
                    <a:lumMod val="50000"/>
                  </a:schemeClr>
                </a:solidFill>
              </a:endParaRPr>
            </a:p>
          </p:txBody>
        </p:sp>
        <p:grpSp>
          <p:nvGrpSpPr>
            <p:cNvPr id="32" name="组 31"/>
            <p:cNvGrpSpPr/>
            <p:nvPr/>
          </p:nvGrpSpPr>
          <p:grpSpPr>
            <a:xfrm>
              <a:off x="1896871" y="3783885"/>
              <a:ext cx="489199" cy="1192214"/>
              <a:chOff x="1896871" y="3783885"/>
              <a:chExt cx="489199" cy="1192214"/>
            </a:xfrm>
          </p:grpSpPr>
          <p:cxnSp>
            <p:nvCxnSpPr>
              <p:cNvPr id="16" name="直接连接符 67"/>
              <p:cNvCxnSpPr/>
              <p:nvPr/>
            </p:nvCxnSpPr>
            <p:spPr>
              <a:xfrm rot="11641273" flipH="1">
                <a:off x="1896871" y="3783885"/>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矩形 16"/>
              <p:cNvSpPr/>
              <p:nvPr/>
            </p:nvSpPr>
            <p:spPr>
              <a:xfrm rot="12506567">
                <a:off x="1939046" y="3865215"/>
                <a:ext cx="447024"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5" name="矩形 24"/>
            <p:cNvSpPr/>
            <p:nvPr/>
          </p:nvSpPr>
          <p:spPr>
            <a:xfrm>
              <a:off x="2322184" y="3767814"/>
              <a:ext cx="800219"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扇区</a:t>
              </a:r>
              <a:endParaRPr lang="en-US" altLang="zh-CN" sz="2400" b="1" dirty="0">
                <a:solidFill>
                  <a:schemeClr val="accent1">
                    <a:lumMod val="50000"/>
                  </a:schemeClr>
                </a:solidFill>
              </a:endParaRPr>
            </a:p>
          </p:txBody>
        </p:sp>
        <p:sp>
          <p:nvSpPr>
            <p:cNvPr id="29" name="矩形 28"/>
            <p:cNvSpPr/>
            <p:nvPr/>
          </p:nvSpPr>
          <p:spPr>
            <a:xfrm>
              <a:off x="2519937" y="4258545"/>
              <a:ext cx="8203481" cy="658257"/>
            </a:xfrm>
            <a:prstGeom prst="rect">
              <a:avLst/>
            </a:prstGeom>
          </p:spPr>
          <p:txBody>
            <a:bodyPr wrap="square">
              <a:spAutoFit/>
            </a:bodyPr>
            <a:lstStyle/>
            <a:p>
              <a:pPr marL="285750" indent="-285750">
                <a:lnSpc>
                  <a:spcPct val="120000"/>
                </a:lnSpc>
                <a:spcBef>
                  <a:spcPts val="600"/>
                </a:spcBef>
                <a:buFont typeface="Arial" panose="02080604020202020204" charset="0"/>
                <a:buChar char="•"/>
              </a:pPr>
              <a:r>
                <a:rPr lang="zh-CN" altLang="en-US" sz="1600" dirty="0">
                  <a:solidFill>
                    <a:srgbClr val="404040"/>
                  </a:solidFill>
                  <a:latin typeface="+mn-ea"/>
                </a:rPr>
                <a:t>磁盘上的每个磁道被等分为若干个弧段，这些弧段便是硬盘的扇区（</a:t>
              </a:r>
              <a:r>
                <a:rPr lang="en-US" altLang="zh-CN" sz="1600" dirty="0">
                  <a:solidFill>
                    <a:srgbClr val="404040"/>
                  </a:solidFill>
                  <a:latin typeface="+mn-ea"/>
                </a:rPr>
                <a:t>Sector</a:t>
              </a:r>
              <a:r>
                <a:rPr lang="zh-CN" altLang="en-US" sz="1600" dirty="0">
                  <a:solidFill>
                    <a:srgbClr val="404040"/>
                  </a:solidFill>
                  <a:latin typeface="+mn-ea"/>
                </a:rPr>
                <a:t>）。硬盘的第一个扇区，叫做引导扇区。</a:t>
              </a:r>
            </a:p>
          </p:txBody>
        </p:sp>
      </p:grpSp>
      <p:grpSp>
        <p:nvGrpSpPr>
          <p:cNvPr id="10" name="组合 9"/>
          <p:cNvGrpSpPr/>
          <p:nvPr/>
        </p:nvGrpSpPr>
        <p:grpSpPr>
          <a:xfrm>
            <a:off x="1310281" y="5128922"/>
            <a:ext cx="9413137" cy="1444914"/>
            <a:chOff x="1310281" y="5206489"/>
            <a:chExt cx="9413137" cy="1444914"/>
          </a:xfrm>
        </p:grpSpPr>
        <p:sp>
          <p:nvSpPr>
            <p:cNvPr id="19" name="文本框 18"/>
            <p:cNvSpPr txBox="1"/>
            <p:nvPr/>
          </p:nvSpPr>
          <p:spPr>
            <a:xfrm>
              <a:off x="1310281" y="5259804"/>
              <a:ext cx="845103" cy="769441"/>
            </a:xfrm>
            <a:prstGeom prst="rect">
              <a:avLst/>
            </a:prstGeom>
            <a:noFill/>
          </p:spPr>
          <p:txBody>
            <a:bodyPr wrap="none" rtlCol="0">
              <a:spAutoFit/>
            </a:bodyPr>
            <a:lstStyle/>
            <a:p>
              <a:r>
                <a:rPr lang="en-US" altLang="zh-CN" sz="4400" dirty="0">
                  <a:solidFill>
                    <a:schemeClr val="accent1">
                      <a:lumMod val="50000"/>
                    </a:schemeClr>
                  </a:solidFill>
                </a:rPr>
                <a:t>04</a:t>
              </a:r>
              <a:endParaRPr lang="zh-CN" altLang="en-US" sz="4400" dirty="0">
                <a:solidFill>
                  <a:schemeClr val="accent1">
                    <a:lumMod val="50000"/>
                  </a:schemeClr>
                </a:solidFill>
              </a:endParaRPr>
            </a:p>
          </p:txBody>
        </p:sp>
        <p:grpSp>
          <p:nvGrpSpPr>
            <p:cNvPr id="31" name="组 30"/>
            <p:cNvGrpSpPr/>
            <p:nvPr/>
          </p:nvGrpSpPr>
          <p:grpSpPr>
            <a:xfrm>
              <a:off x="1896871" y="5217883"/>
              <a:ext cx="489199" cy="1192214"/>
              <a:chOff x="1896871" y="5217883"/>
              <a:chExt cx="489199" cy="1192214"/>
            </a:xfrm>
          </p:grpSpPr>
          <p:cxnSp>
            <p:nvCxnSpPr>
              <p:cNvPr id="21" name="直接连接符 72"/>
              <p:cNvCxnSpPr/>
              <p:nvPr/>
            </p:nvCxnSpPr>
            <p:spPr>
              <a:xfrm rot="11641273" flipH="1">
                <a:off x="1896871" y="5217883"/>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矩形 21"/>
              <p:cNvSpPr/>
              <p:nvPr/>
            </p:nvSpPr>
            <p:spPr>
              <a:xfrm rot="12506567">
                <a:off x="1939046" y="5299213"/>
                <a:ext cx="447024"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6" name="矩形 25"/>
            <p:cNvSpPr/>
            <p:nvPr/>
          </p:nvSpPr>
          <p:spPr>
            <a:xfrm>
              <a:off x="2322184" y="5206489"/>
              <a:ext cx="492443"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簇</a:t>
              </a:r>
              <a:endParaRPr lang="en-US" altLang="zh-CN" sz="2400" b="1" dirty="0">
                <a:solidFill>
                  <a:schemeClr val="accent1">
                    <a:lumMod val="50000"/>
                  </a:schemeClr>
                </a:solidFill>
              </a:endParaRPr>
            </a:p>
          </p:txBody>
        </p:sp>
        <p:sp>
          <p:nvSpPr>
            <p:cNvPr id="30" name="矩形 29"/>
            <p:cNvSpPr/>
            <p:nvPr/>
          </p:nvSpPr>
          <p:spPr>
            <a:xfrm>
              <a:off x="2519937" y="5697680"/>
              <a:ext cx="8203481" cy="953723"/>
            </a:xfrm>
            <a:prstGeom prst="rect">
              <a:avLst/>
            </a:prstGeom>
          </p:spPr>
          <p:txBody>
            <a:bodyPr wrap="square">
              <a:spAutoFit/>
            </a:bodyPr>
            <a:lstStyle/>
            <a:p>
              <a:pPr marL="285750" indent="-285750">
                <a:lnSpc>
                  <a:spcPct val="120000"/>
                </a:lnSpc>
                <a:spcBef>
                  <a:spcPts val="600"/>
                </a:spcBef>
                <a:buFont typeface="Arial" panose="02080604020202020204" charset="0"/>
                <a:buChar char="•"/>
              </a:pPr>
              <a:r>
                <a:rPr lang="zh-CN" altLang="en-US" sz="1600" dirty="0">
                  <a:solidFill>
                    <a:srgbClr val="404040"/>
                  </a:solidFill>
                  <a:latin typeface="+mj-ea"/>
                </a:rPr>
                <a:t>由于物理硬盘中扇区是磁盘最小的物理存储单元、在硬盘中存在的量很大并且每个扇区都必须有编号，所以操作系统无法对数目众多的扇区进行寻址。因此操作系统将相邻的扇区组合在一起，组成簇这一单位用以高效率地利用资源。</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01 </a:t>
            </a:r>
            <a:r>
              <a:rPr lang="zh-CN" altLang="en-US" dirty="0" smtClean="0"/>
              <a:t>磁盘</a:t>
            </a:r>
            <a:r>
              <a:rPr lang="zh-CN" altLang="en-US" dirty="0"/>
              <a:t>分区</a:t>
            </a:r>
            <a:endParaRPr lang="zh-CN" altLang="en-US" dirty="0"/>
          </a:p>
          <a:p>
            <a:endParaRPr lang="zh-CN" altLang="en-US" dirty="0"/>
          </a:p>
        </p:txBody>
      </p:sp>
      <p:pic>
        <p:nvPicPr>
          <p:cNvPr id="35" name="Picture 2" descr="https://upload.wikimedia.org/wikipedia/commons/thumb/a/ae/Disk-structure2.svg/300px-Disk-structure2.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3820" y="552230"/>
            <a:ext cx="6108822" cy="610882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6514175" y="689318"/>
            <a:ext cx="1237124" cy="572464"/>
          </a:xfrm>
          <a:prstGeom prst="rect">
            <a:avLst/>
          </a:prstGeom>
          <a:noFill/>
        </p:spPr>
        <p:txBody>
          <a:bodyPr wrap="square" rtlCol="0">
            <a:spAutoFit/>
          </a:bodyPr>
          <a:lstStyle/>
          <a:p>
            <a:pPr>
              <a:lnSpc>
                <a:spcPct val="130000"/>
              </a:lnSpc>
              <a:spcBef>
                <a:spcPts val="600"/>
              </a:spcBef>
            </a:pPr>
            <a:r>
              <a:rPr lang="zh-CN" altLang="en-US" sz="2400" kern="0" dirty="0" smtClean="0">
                <a:latin typeface="微软雅黑" panose="020B0503020204020204" pitchFamily="34" charset="-122"/>
                <a:ea typeface="微软雅黑" panose="020B0503020204020204" pitchFamily="34" charset="-122"/>
                <a:cs typeface="+mn-ea"/>
                <a:sym typeface="+mn-lt"/>
              </a:rPr>
              <a:t>磁道</a:t>
            </a:r>
            <a:endParaRPr lang="zh-CN" altLang="en-US" sz="2400" kern="0" dirty="0">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a:off x="7918355" y="1603522"/>
            <a:ext cx="792480" cy="566420"/>
          </a:xfrm>
          <a:prstGeom prst="rect">
            <a:avLst/>
          </a:prstGeom>
        </p:spPr>
        <p:txBody>
          <a:bodyPr wrap="none">
            <a:spAutoFit/>
          </a:bodyPr>
          <a:lstStyle/>
          <a:p>
            <a:pPr>
              <a:lnSpc>
                <a:spcPct val="130000"/>
              </a:lnSpc>
              <a:spcBef>
                <a:spcPts val="600"/>
              </a:spcBef>
            </a:pPr>
            <a:r>
              <a:rPr lang="x-none" altLang="zh-CN" sz="2400" kern="0" dirty="0">
                <a:latin typeface="微软雅黑" panose="020B0503020204020204" pitchFamily="34" charset="-122"/>
                <a:ea typeface="微软雅黑" panose="020B0503020204020204" pitchFamily="34" charset="-122"/>
                <a:cs typeface="+mn-ea"/>
                <a:sym typeface="+mn-lt"/>
              </a:rPr>
              <a:t>扇区</a:t>
            </a:r>
            <a:endParaRPr lang="x-none" altLang="zh-CN" sz="2400" kern="0" dirty="0">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a:xfrm>
            <a:off x="7518245" y="975550"/>
            <a:ext cx="792480" cy="566420"/>
          </a:xfrm>
          <a:prstGeom prst="rect">
            <a:avLst/>
          </a:prstGeom>
        </p:spPr>
        <p:txBody>
          <a:bodyPr wrap="none">
            <a:spAutoFit/>
          </a:bodyPr>
          <a:lstStyle/>
          <a:p>
            <a:pPr>
              <a:lnSpc>
                <a:spcPct val="130000"/>
              </a:lnSpc>
              <a:spcBef>
                <a:spcPts val="600"/>
              </a:spcBef>
            </a:pPr>
            <a:r>
              <a:rPr lang="x-none" altLang="zh-CN" sz="2400" kern="0" dirty="0">
                <a:latin typeface="微软雅黑" panose="020B0503020204020204" pitchFamily="34" charset="-122"/>
                <a:ea typeface="微软雅黑" panose="020B0503020204020204" pitchFamily="34" charset="-122"/>
                <a:cs typeface="+mn-ea"/>
                <a:sym typeface="+mn-lt"/>
              </a:rPr>
              <a:t>柱面</a:t>
            </a:r>
            <a:endParaRPr lang="x-none" altLang="zh-CN" sz="2400" kern="0" dirty="0">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6632831" y="6001601"/>
            <a:ext cx="492443" cy="461665"/>
          </a:xfrm>
          <a:prstGeom prst="rect">
            <a:avLst/>
          </a:prstGeom>
        </p:spPr>
        <p:txBody>
          <a:bodyPr wrap="none">
            <a:spAutoFit/>
          </a:bodyPr>
          <a:lstStyle/>
          <a:p>
            <a:r>
              <a:rPr lang="zh-CN" altLang="en-US" sz="2400" kern="0" dirty="0">
                <a:latin typeface="微软雅黑" panose="020B0503020204020204" pitchFamily="34" charset="-122"/>
                <a:ea typeface="微软雅黑" panose="020B0503020204020204" pitchFamily="34" charset="-122"/>
                <a:cs typeface="+mn-ea"/>
                <a:sym typeface="+mn-lt"/>
              </a:rPr>
              <a:t>簇</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0"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756920" y="588645"/>
            <a:ext cx="11194415" cy="814705"/>
          </a:xfrm>
        </p:spPr>
        <p:txBody>
          <a:bodyPr/>
          <a:p>
            <a:r>
              <a:rPr lang="x-none" altLang="zh-CN" sz="3200"/>
              <a:t>磁盘的第一个扇区主要记录的信息：</a:t>
            </a:r>
            <a:endParaRPr lang="x-none" altLang="zh-CN" sz="3200"/>
          </a:p>
        </p:txBody>
      </p:sp>
      <p:sp>
        <p:nvSpPr>
          <p:cNvPr id="44" name="矩形 43"/>
          <p:cNvSpPr/>
          <p:nvPr/>
        </p:nvSpPr>
        <p:spPr>
          <a:xfrm>
            <a:off x="2927745" y="3125194"/>
            <a:ext cx="925253" cy="525657"/>
          </a:xfrm>
          <a:prstGeom prst="rect">
            <a:avLst/>
          </a:prstGeom>
        </p:spPr>
        <p:txBody>
          <a:bodyPr wrap="none">
            <a:spAutoFit/>
          </a:bodyPr>
          <a:p>
            <a:pPr lvl="0">
              <a:lnSpc>
                <a:spcPct val="130000"/>
              </a:lnSpc>
            </a:pPr>
            <a:r>
              <a:rPr lang="en-US" altLang="zh-CN" sz="2400" b="1" dirty="0">
                <a:solidFill>
                  <a:schemeClr val="accent1">
                    <a:lumMod val="50000"/>
                  </a:schemeClr>
                </a:solidFill>
              </a:rPr>
              <a:t>MBR</a:t>
            </a:r>
          </a:p>
        </p:txBody>
      </p:sp>
      <p:grpSp>
        <p:nvGrpSpPr>
          <p:cNvPr id="6" name="组合 5"/>
          <p:cNvGrpSpPr/>
          <p:nvPr/>
        </p:nvGrpSpPr>
        <p:grpSpPr>
          <a:xfrm>
            <a:off x="6354014" y="2815172"/>
            <a:ext cx="4659642" cy="2449540"/>
            <a:chOff x="6150814" y="1034632"/>
            <a:chExt cx="4659642" cy="2449540"/>
          </a:xfrm>
        </p:grpSpPr>
        <p:sp>
          <p:nvSpPr>
            <p:cNvPr id="76" name="文本框 75"/>
            <p:cNvSpPr txBox="1"/>
            <p:nvPr/>
          </p:nvSpPr>
          <p:spPr>
            <a:xfrm>
              <a:off x="6332282" y="1245738"/>
              <a:ext cx="845103" cy="769441"/>
            </a:xfrm>
            <a:prstGeom prst="rect">
              <a:avLst/>
            </a:prstGeom>
            <a:noFill/>
          </p:spPr>
          <p:txBody>
            <a:bodyPr wrap="none" rtlCol="0">
              <a:spAutoFit/>
            </a:bodyPr>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77" name="组 76"/>
            <p:cNvGrpSpPr/>
            <p:nvPr/>
          </p:nvGrpSpPr>
          <p:grpSpPr>
            <a:xfrm>
              <a:off x="6918872" y="1203817"/>
              <a:ext cx="441640" cy="1180161"/>
              <a:chOff x="1896871" y="915887"/>
              <a:chExt cx="441640" cy="1180161"/>
            </a:xfrm>
          </p:grpSpPr>
          <p:cxnSp>
            <p:nvCxnSpPr>
              <p:cNvPr id="78"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矩形 78"/>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sp>
          <p:nvSpPr>
            <p:cNvPr id="36" name="矩形 35"/>
            <p:cNvSpPr/>
            <p:nvPr/>
          </p:nvSpPr>
          <p:spPr>
            <a:xfrm>
              <a:off x="6150814" y="1034632"/>
              <a:ext cx="4659642" cy="2449540"/>
            </a:xfrm>
            <a:prstGeom prst="rect">
              <a:avLst/>
            </a:prstGeom>
            <a:noFill/>
            <a:ln>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7467995" y="1246229"/>
              <a:ext cx="814647" cy="525657"/>
            </a:xfrm>
            <a:prstGeom prst="rect">
              <a:avLst/>
            </a:prstGeom>
          </p:spPr>
          <p:txBody>
            <a:bodyPr wrap="none">
              <a:spAutoFit/>
            </a:bodyPr>
            <a:p>
              <a:pPr lvl="0">
                <a:lnSpc>
                  <a:spcPct val="130000"/>
                </a:lnSpc>
              </a:pPr>
              <a:r>
                <a:rPr lang="en-US" altLang="zh-CN" sz="2400" b="1" dirty="0">
                  <a:solidFill>
                    <a:schemeClr val="accent1">
                      <a:lumMod val="50000"/>
                    </a:schemeClr>
                  </a:solidFill>
                </a:rPr>
                <a:t>GPT</a:t>
              </a:r>
            </a:p>
          </p:txBody>
        </p:sp>
        <p:sp>
          <p:nvSpPr>
            <p:cNvPr id="52" name="矩形 51"/>
            <p:cNvSpPr/>
            <p:nvPr/>
          </p:nvSpPr>
          <p:spPr>
            <a:xfrm>
              <a:off x="7226272" y="1834318"/>
              <a:ext cx="3236468" cy="1624740"/>
            </a:xfrm>
            <a:prstGeom prst="rect">
              <a:avLst/>
            </a:prstGeom>
          </p:spPr>
          <p:txBody>
            <a:bodyPr wrap="square">
              <a:spAutoFit/>
            </a:bodyPr>
            <a:p>
              <a:pPr marL="285750" indent="-285750">
                <a:lnSpc>
                  <a:spcPct val="120000"/>
                </a:lnSpc>
                <a:spcBef>
                  <a:spcPts val="600"/>
                </a:spcBef>
                <a:buFont typeface="Arial" panose="02080604020202020204" charset="0"/>
                <a:buChar char="•"/>
              </a:pPr>
              <a:r>
                <a:rPr lang="zh-CN" altLang="en-US" sz="1200" dirty="0">
                  <a:solidFill>
                    <a:srgbClr val="404040"/>
                  </a:solidFill>
                  <a:latin typeface="+mj-ea"/>
                </a:rPr>
                <a:t>全局唯一标识分区表（</a:t>
              </a:r>
              <a:r>
                <a:rPr lang="en-US" altLang="zh-CN" sz="1200" dirty="0">
                  <a:solidFill>
                    <a:srgbClr val="404040"/>
                  </a:solidFill>
                  <a:latin typeface="+mj-ea"/>
                </a:rPr>
                <a:t>GUID Partition Table</a:t>
              </a:r>
              <a:r>
                <a:rPr lang="zh-CN" altLang="en-US" sz="1200" dirty="0">
                  <a:solidFill>
                    <a:srgbClr val="404040"/>
                  </a:solidFill>
                  <a:latin typeface="+mj-ea"/>
                </a:rPr>
                <a:t>，缩写：</a:t>
              </a:r>
              <a:r>
                <a:rPr lang="en-US" altLang="zh-CN" sz="1200" dirty="0">
                  <a:solidFill>
                    <a:srgbClr val="404040"/>
                  </a:solidFill>
                  <a:latin typeface="+mj-ea"/>
                </a:rPr>
                <a:t>GPT</a:t>
              </a:r>
              <a:r>
                <a:rPr lang="zh-CN" altLang="en-US" sz="1200" dirty="0">
                  <a:solidFill>
                    <a:srgbClr val="404040"/>
                  </a:solidFill>
                  <a:latin typeface="+mj-ea"/>
                </a:rPr>
                <a:t>）是一个实体硬盘的分区表的结构布局的标准。它是可扩展固件接口（</a:t>
              </a:r>
              <a:r>
                <a:rPr lang="en-US" altLang="zh-CN" sz="1200" dirty="0">
                  <a:solidFill>
                    <a:srgbClr val="404040"/>
                  </a:solidFill>
                  <a:latin typeface="+mj-ea"/>
                </a:rPr>
                <a:t>EFI</a:t>
              </a:r>
              <a:r>
                <a:rPr lang="zh-CN" altLang="en-US" sz="1200" dirty="0">
                  <a:solidFill>
                    <a:srgbClr val="404040"/>
                  </a:solidFill>
                  <a:latin typeface="+mj-ea"/>
                </a:rPr>
                <a:t>）标准（被</a:t>
              </a:r>
              <a:r>
                <a:rPr lang="en-US" altLang="zh-CN" sz="1200" dirty="0">
                  <a:solidFill>
                    <a:srgbClr val="404040"/>
                  </a:solidFill>
                  <a:latin typeface="+mj-ea"/>
                </a:rPr>
                <a:t>Intel</a:t>
              </a:r>
              <a:r>
                <a:rPr lang="zh-CN" altLang="en-US" sz="1200" dirty="0">
                  <a:solidFill>
                    <a:srgbClr val="404040"/>
                  </a:solidFill>
                  <a:latin typeface="+mj-ea"/>
                </a:rPr>
                <a:t>用于替代个人计算机的</a:t>
              </a:r>
              <a:r>
                <a:rPr lang="en-US" altLang="zh-CN" sz="1200" dirty="0">
                  <a:solidFill>
                    <a:srgbClr val="404040"/>
                  </a:solidFill>
                  <a:latin typeface="+mj-ea"/>
                </a:rPr>
                <a:t>BIOS</a:t>
              </a:r>
              <a:r>
                <a:rPr lang="zh-CN" altLang="en-US" sz="1200" dirty="0">
                  <a:solidFill>
                    <a:srgbClr val="404040"/>
                  </a:solidFill>
                  <a:latin typeface="+mj-ea"/>
                </a:rPr>
                <a:t>）的一部分。</a:t>
              </a:r>
              <a:r>
                <a:rPr lang="en-US" altLang="zh-CN" sz="1200" dirty="0">
                  <a:solidFill>
                    <a:srgbClr val="404040"/>
                  </a:solidFill>
                  <a:latin typeface="+mj-ea"/>
                </a:rPr>
                <a:t>GPT</a:t>
              </a:r>
              <a:r>
                <a:rPr lang="zh-CN" altLang="en-US" sz="1200" dirty="0">
                  <a:solidFill>
                    <a:srgbClr val="404040"/>
                  </a:solidFill>
                  <a:latin typeface="+mj-ea"/>
                </a:rPr>
                <a:t>分配</a:t>
              </a:r>
              <a:r>
                <a:rPr lang="en-US" altLang="zh-CN" sz="1200" dirty="0">
                  <a:solidFill>
                    <a:srgbClr val="404040"/>
                  </a:solidFill>
                  <a:latin typeface="+mj-ea"/>
                </a:rPr>
                <a:t>64bits</a:t>
              </a:r>
              <a:r>
                <a:rPr lang="zh-CN" altLang="en-US" sz="1200" dirty="0">
                  <a:solidFill>
                    <a:srgbClr val="404040"/>
                  </a:solidFill>
                  <a:latin typeface="+mj-ea"/>
                </a:rPr>
                <a:t>给逻辑块地址，因而使得最大分区大小在</a:t>
              </a:r>
              <a:r>
                <a:rPr lang="en-US" altLang="zh-CN" sz="1200" dirty="0">
                  <a:solidFill>
                    <a:srgbClr val="404040"/>
                  </a:solidFill>
                  <a:latin typeface="+mj-ea"/>
                </a:rPr>
                <a:t>264-1</a:t>
              </a:r>
              <a:r>
                <a:rPr lang="zh-CN" altLang="en-US" sz="1200" dirty="0">
                  <a:solidFill>
                    <a:srgbClr val="404040"/>
                  </a:solidFill>
                  <a:latin typeface="+mj-ea"/>
                </a:rPr>
                <a:t>个扇区成为了可能。</a:t>
              </a:r>
            </a:p>
          </p:txBody>
        </p:sp>
      </p:grpSp>
      <p:sp useBgFill="1">
        <p:nvSpPr>
          <p:cNvPr id="7" name="矩形 6"/>
          <p:cNvSpPr/>
          <p:nvPr/>
        </p:nvSpPr>
        <p:spPr>
          <a:xfrm rot="12506567">
            <a:off x="1754505" y="2016760"/>
            <a:ext cx="517525" cy="1328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nvGrpSpPr>
          <p:cNvPr id="8" name="组合 7"/>
          <p:cNvGrpSpPr/>
          <p:nvPr/>
        </p:nvGrpSpPr>
        <p:grpSpPr>
          <a:xfrm>
            <a:off x="1469409" y="2815172"/>
            <a:ext cx="4659642" cy="2449540"/>
            <a:chOff x="1362729" y="1034632"/>
            <a:chExt cx="4659642" cy="2449540"/>
          </a:xfrm>
        </p:grpSpPr>
        <p:sp>
          <p:nvSpPr>
            <p:cNvPr id="9" name="文本框 8"/>
            <p:cNvSpPr txBox="1"/>
            <p:nvPr/>
          </p:nvSpPr>
          <p:spPr>
            <a:xfrm>
              <a:off x="1557228" y="1246092"/>
              <a:ext cx="845103" cy="769441"/>
            </a:xfrm>
            <a:prstGeom prst="rect">
              <a:avLst/>
            </a:prstGeom>
            <a:noFill/>
          </p:spPr>
          <p:txBody>
            <a:bodyPr wrap="none" rtlCol="0">
              <a:spAutoFit/>
            </a:bodyPr>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69" name="组 68"/>
            <p:cNvGrpSpPr/>
            <p:nvPr/>
          </p:nvGrpSpPr>
          <p:grpSpPr>
            <a:xfrm>
              <a:off x="2143818" y="1204171"/>
              <a:ext cx="441640" cy="1180161"/>
              <a:chOff x="1896871" y="915887"/>
              <a:chExt cx="441640" cy="1180161"/>
            </a:xfrm>
          </p:grpSpPr>
          <p:cxnSp>
            <p:nvCxnSpPr>
              <p:cNvPr id="70"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矩形 9"/>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sp>
          <p:nvSpPr>
            <p:cNvPr id="11" name="矩形 10"/>
            <p:cNvSpPr/>
            <p:nvPr/>
          </p:nvSpPr>
          <p:spPr>
            <a:xfrm>
              <a:off x="1362729" y="1034632"/>
              <a:ext cx="4659642" cy="2449540"/>
            </a:xfrm>
            <a:prstGeom prst="rect">
              <a:avLst/>
            </a:prstGeom>
            <a:noFill/>
            <a:ln>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2425672" y="1834318"/>
              <a:ext cx="3236468" cy="1403141"/>
            </a:xfrm>
            <a:prstGeom prst="rect">
              <a:avLst/>
            </a:prstGeom>
          </p:spPr>
          <p:txBody>
            <a:bodyPr wrap="square">
              <a:spAutoFit/>
            </a:bodyPr>
            <a:p>
              <a:pPr marL="285750" indent="-285750">
                <a:lnSpc>
                  <a:spcPct val="120000"/>
                </a:lnSpc>
                <a:spcBef>
                  <a:spcPts val="600"/>
                </a:spcBef>
                <a:buFont typeface="Arial" panose="02080604020202020204" charset="0"/>
                <a:buChar char="•"/>
              </a:pPr>
              <a:r>
                <a:rPr lang="zh-CN" altLang="en-US" sz="1200" dirty="0">
                  <a:solidFill>
                    <a:srgbClr val="404040"/>
                  </a:solidFill>
                  <a:latin typeface="+mj-ea"/>
                </a:rPr>
                <a:t>主引导记录（</a:t>
              </a:r>
              <a:r>
                <a:rPr lang="en-US" altLang="zh-CN" sz="1200" dirty="0">
                  <a:solidFill>
                    <a:srgbClr val="404040"/>
                  </a:solidFill>
                  <a:latin typeface="+mj-ea"/>
                </a:rPr>
                <a:t>Master Boot Record</a:t>
              </a:r>
              <a:r>
                <a:rPr lang="zh-CN" altLang="en-US" sz="1200" dirty="0">
                  <a:solidFill>
                    <a:srgbClr val="404040"/>
                  </a:solidFill>
                  <a:latin typeface="+mj-ea"/>
                </a:rPr>
                <a:t>，缩写：</a:t>
              </a:r>
              <a:r>
                <a:rPr lang="en-US" altLang="zh-CN" sz="1200" dirty="0">
                  <a:solidFill>
                    <a:srgbClr val="404040"/>
                  </a:solidFill>
                  <a:latin typeface="+mj-ea"/>
                </a:rPr>
                <a:t>MBR</a:t>
              </a:r>
              <a:r>
                <a:rPr lang="zh-CN" altLang="en-US" sz="1200" dirty="0">
                  <a:solidFill>
                    <a:srgbClr val="404040"/>
                  </a:solidFill>
                  <a:latin typeface="+mj-ea"/>
                </a:rPr>
                <a:t>），又叫做主引导扇区，是电脑开机后访问硬盘时所必须要读取的首个扇区，主引导扇区记录着硬盘本身的相关消息以及硬盘各个分区的大小及位置消息，是数据消息的重要入口。</a:t>
              </a:r>
            </a:p>
          </p:txBody>
        </p:sp>
      </p:grpSp>
      <p:sp>
        <p:nvSpPr>
          <p:cNvPr id="15" name="文本框 14"/>
          <p:cNvSpPr txBox="1"/>
          <p:nvPr/>
        </p:nvSpPr>
        <p:spPr>
          <a:xfrm>
            <a:off x="1409700" y="1298575"/>
            <a:ext cx="9603740" cy="1516380"/>
          </a:xfrm>
          <a:prstGeom prst="rect">
            <a:avLst/>
          </a:prstGeom>
          <a:noFill/>
        </p:spPr>
        <p:txBody>
          <a:bodyPr wrap="square" rtlCol="0">
            <a:spAutoFit/>
          </a:bodyPr>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 </a:t>
            </a:r>
            <a:r>
              <a:rPr lang="zh-CN" altLang="en-US" kern="0" dirty="0">
                <a:latin typeface="微软雅黑" panose="020B0503020204020204" pitchFamily="34" charset="-122"/>
                <a:ea typeface="微软雅黑" panose="020B0503020204020204" pitchFamily="34" charset="-122"/>
                <a:cs typeface="+mn-ea"/>
                <a:sym typeface="+mn-lt"/>
              </a:rPr>
              <a:t>早期磁碟第一个磁区里面含有的重要资讯我们称为MBR (Master Boot Record) 格式，由于近年来磁碟的容量不断扩大，造成读写上的一些困扰， 甚至有些大于2TB 以上的磁</a:t>
            </a:r>
            <a:r>
              <a:rPr lang="x-none" altLang="zh-CN" kern="0" dirty="0">
                <a:latin typeface="微软雅黑" panose="020B0503020204020204" pitchFamily="34" charset="-122"/>
                <a:ea typeface="微软雅黑" panose="020B0503020204020204" pitchFamily="34" charset="-122"/>
                <a:cs typeface="+mn-ea"/>
                <a:sym typeface="+mn-lt"/>
              </a:rPr>
              <a:t>盘分区</a:t>
            </a:r>
            <a:r>
              <a:rPr lang="zh-CN" altLang="en-US" kern="0" dirty="0">
                <a:latin typeface="微软雅黑" panose="020B0503020204020204" pitchFamily="34" charset="-122"/>
                <a:ea typeface="微软雅黑" panose="020B0503020204020204" pitchFamily="34" charset="-122"/>
                <a:cs typeface="+mn-ea"/>
                <a:sym typeface="+mn-lt"/>
              </a:rPr>
              <a:t>已经让某些</a:t>
            </a:r>
            <a:r>
              <a:rPr lang="x-none" altLang="zh-CN" kern="0" dirty="0">
                <a:latin typeface="微软雅黑" panose="020B0503020204020204" pitchFamily="34" charset="-122"/>
                <a:ea typeface="微软雅黑" panose="020B0503020204020204" pitchFamily="34" charset="-122"/>
                <a:cs typeface="+mn-ea"/>
                <a:sym typeface="+mn-lt"/>
              </a:rPr>
              <a:t>操作</a:t>
            </a:r>
            <a:r>
              <a:rPr lang="zh-CN" altLang="en-US" kern="0" dirty="0">
                <a:latin typeface="微软雅黑" panose="020B0503020204020204" pitchFamily="34" charset="-122"/>
                <a:ea typeface="微软雅黑" panose="020B0503020204020204" pitchFamily="34" charset="-122"/>
                <a:cs typeface="+mn-ea"/>
                <a:sym typeface="+mn-lt"/>
              </a:rPr>
              <a:t>系统无法存取。 因此后来又多了一个新的磁</a:t>
            </a:r>
            <a:r>
              <a:rPr lang="x-none" altLang="zh-CN" kern="0" dirty="0">
                <a:latin typeface="微软雅黑" panose="020B0503020204020204" pitchFamily="34" charset="-122"/>
                <a:ea typeface="微软雅黑" panose="020B0503020204020204" pitchFamily="34" charset="-122"/>
                <a:cs typeface="+mn-ea"/>
                <a:sym typeface="+mn-lt"/>
              </a:rPr>
              <a:t>盘</a:t>
            </a:r>
            <a:r>
              <a:rPr lang="zh-CN" altLang="en-US" kern="0" dirty="0">
                <a:latin typeface="微软雅黑" panose="020B0503020204020204" pitchFamily="34" charset="-122"/>
                <a:ea typeface="微软雅黑" panose="020B0503020204020204" pitchFamily="34" charset="-122"/>
                <a:cs typeface="+mn-ea"/>
                <a:sym typeface="+mn-lt"/>
              </a:rPr>
              <a:t>分</a:t>
            </a:r>
            <a:r>
              <a:rPr lang="x-none" altLang="zh-CN" kern="0" dirty="0">
                <a:latin typeface="微软雅黑" panose="020B0503020204020204" pitchFamily="34" charset="-122"/>
                <a:ea typeface="微软雅黑" panose="020B0503020204020204" pitchFamily="34" charset="-122"/>
                <a:cs typeface="+mn-ea"/>
                <a:sym typeface="+mn-lt"/>
              </a:rPr>
              <a:t>区</a:t>
            </a:r>
            <a:r>
              <a:rPr lang="zh-CN" altLang="en-US" kern="0" dirty="0">
                <a:latin typeface="微软雅黑" panose="020B0503020204020204" pitchFamily="34" charset="-122"/>
                <a:ea typeface="微软雅黑" panose="020B0503020204020204" pitchFamily="34" charset="-122"/>
                <a:cs typeface="+mn-ea"/>
                <a:sym typeface="+mn-lt"/>
              </a:rPr>
              <a:t>格式，称为GPT (GUID partition table)</a:t>
            </a:r>
            <a:endParaRPr lang="zh-CN" altLang="en-US"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latin typeface="微软雅黑" panose="020B0503020204020204" pitchFamily="34" charset="-122"/>
                <a:ea typeface="微软雅黑" panose="020B0503020204020204" pitchFamily="34" charset="-122"/>
              </a:rPr>
              <a:t>文件系统</a:t>
            </a:r>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简述</a:t>
            </a:r>
            <a:r>
              <a:rPr lang="zh-CN" altLang="en-US" dirty="0">
                <a:latin typeface="微软雅黑" panose="020B0503020204020204" pitchFamily="34" charset="-122"/>
                <a:ea typeface="微软雅黑" panose="020B0503020204020204" pitchFamily="34" charset="-122"/>
              </a:rPr>
              <a:t>磁盘分区</a:t>
            </a:r>
          </a:p>
        </p:txBody>
      </p:sp>
      <p:sp>
        <p:nvSpPr>
          <p:cNvPr id="3" name="文本占位符 2"/>
          <p:cNvSpPr>
            <a:spLocks noGrp="1"/>
          </p:cNvSpPr>
          <p:nvPr>
            <p:ph type="body" sz="quarter" idx="12"/>
          </p:nvPr>
        </p:nvSpPr>
        <p:spPr/>
        <p:txBody>
          <a:bodyPr/>
          <a:lstStyle/>
          <a:p>
            <a:r>
              <a:rPr kumimoji="1" lang="en-US" altLang="zh-CN" dirty="0"/>
              <a:t>02</a:t>
            </a:r>
            <a:endParaRPr kumimoji="1" lang="zh-CN" altLang="en-US" dirty="0"/>
          </a:p>
        </p:txBody>
      </p:sp>
      <p:sp>
        <p:nvSpPr>
          <p:cNvPr id="4" name="文本占位符 3"/>
          <p:cNvSpPr>
            <a:spLocks noGrp="1"/>
          </p:cNvSpPr>
          <p:nvPr>
            <p:ph type="body" sz="quarter" idx="13"/>
          </p:nvPr>
        </p:nvSpPr>
        <p:spPr>
          <a:xfrm>
            <a:off x="1128274" y="5209308"/>
            <a:ext cx="1994754" cy="415636"/>
          </a:xfrm>
        </p:spPr>
        <p:txBody>
          <a:bodyPr/>
          <a:lstStyle/>
          <a:p>
            <a:r>
              <a:rPr kumimoji="1" lang="en-US" altLang="zh-CN" dirty="0"/>
              <a:t>M</a:t>
            </a:r>
            <a:r>
              <a:rPr kumimoji="1" lang="x-none" altLang="en-US" dirty="0"/>
              <a:t>BR&amp;GPT</a:t>
            </a:r>
            <a:endParaRPr kumimoji="1" lang="x-none" altLang="en-US" dirty="0"/>
          </a:p>
        </p:txBody>
      </p:sp>
      <p:pic>
        <p:nvPicPr>
          <p:cNvPr id="6" name="图片占位符 5"/>
          <p:cNvPicPr>
            <a:picLocks noGrp="1" noChangeAspect="1"/>
          </p:cNvPicPr>
          <p:nvPr>
            <p:ph type="pic" sz="quarter" idx="14"/>
          </p:nvPr>
        </p:nvPicPr>
        <p:blipFill>
          <a:blip r:embed="rId1">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481330" y="621665"/>
            <a:ext cx="11194415" cy="1444625"/>
          </a:xfrm>
        </p:spPr>
        <p:txBody>
          <a:bodyPr/>
          <a:p>
            <a:r>
              <a:rPr lang="zh-CN" altLang="en-US" sz="2400"/>
              <a:t>MBR(Master Boot Record, </a:t>
            </a:r>
            <a:r>
              <a:rPr lang="x-none" altLang="zh-CN" sz="2400"/>
              <a:t>主引导记录</a:t>
            </a:r>
            <a:r>
              <a:rPr lang="zh-CN" altLang="en-US" sz="2400"/>
              <a:t>) 的方式来处理</a:t>
            </a:r>
            <a:r>
              <a:rPr lang="x-none" altLang="zh-CN" sz="2400"/>
              <a:t>引导加载程序</a:t>
            </a:r>
            <a:r>
              <a:rPr lang="zh-CN" altLang="en-US" sz="2400"/>
              <a:t>与分</a:t>
            </a:r>
            <a:r>
              <a:rPr lang="x-none" altLang="zh-CN" sz="2400"/>
              <a:t>区</a:t>
            </a:r>
            <a:r>
              <a:rPr lang="zh-CN" altLang="en-US" sz="2400"/>
              <a:t>表</a:t>
            </a:r>
            <a:r>
              <a:rPr lang="x-none" altLang="zh-CN" sz="2400"/>
              <a:t>，</a:t>
            </a:r>
            <a:r>
              <a:rPr lang="zh-CN" altLang="en-US" sz="2400"/>
              <a:t>而</a:t>
            </a:r>
            <a:r>
              <a:rPr lang="x-none" altLang="zh-CN" sz="2400"/>
              <a:t>主引导分区</a:t>
            </a:r>
            <a:r>
              <a:rPr lang="zh-CN" altLang="en-US" sz="2400"/>
              <a:t>与分</a:t>
            </a:r>
            <a:r>
              <a:rPr lang="x-none" altLang="zh-CN" sz="2400"/>
              <a:t>区</a:t>
            </a:r>
            <a:r>
              <a:rPr lang="zh-CN" altLang="en-US" sz="2400"/>
              <a:t>表则通通放在磁</a:t>
            </a:r>
            <a:r>
              <a:rPr lang="x-none" altLang="zh-CN" sz="2400"/>
              <a:t>盘</a:t>
            </a:r>
            <a:r>
              <a:rPr lang="zh-CN" altLang="en-US" sz="2400"/>
              <a:t>的第一个</a:t>
            </a:r>
            <a:r>
              <a:rPr lang="x-none" altLang="zh-CN" sz="2400"/>
              <a:t>扇</a:t>
            </a:r>
            <a:r>
              <a:rPr lang="zh-CN" altLang="en-US" sz="2400"/>
              <a:t>区， 这个</a:t>
            </a:r>
            <a:r>
              <a:rPr lang="x-none" altLang="zh-CN" sz="2400"/>
              <a:t>扇</a:t>
            </a:r>
            <a:r>
              <a:rPr lang="zh-CN" altLang="en-US" sz="2400"/>
              <a:t>区通常是512bytes 的大</a:t>
            </a:r>
            <a:r>
              <a:rPr lang="x-none" altLang="zh-CN" sz="2400"/>
              <a:t>小</a:t>
            </a:r>
            <a:endParaRPr lang="zh-CN" altLang="en-US" sz="2400"/>
          </a:p>
          <a:p>
            <a:endParaRPr lang="zh-CN" altLang="en-US" sz="2400"/>
          </a:p>
          <a:p>
            <a:r>
              <a:rPr lang="zh-CN" altLang="en-US" sz="2400"/>
              <a:t> </a:t>
            </a:r>
            <a:endParaRPr lang="zh-CN" altLang="en-US" sz="2400"/>
          </a:p>
        </p:txBody>
      </p:sp>
      <p:sp>
        <p:nvSpPr>
          <p:cNvPr id="3" name="文本占位符 2"/>
          <p:cNvSpPr>
            <a:spLocks noGrp="1"/>
          </p:cNvSpPr>
          <p:nvPr>
            <p:ph type="body" sz="quarter" idx="11"/>
          </p:nvPr>
        </p:nvSpPr>
        <p:spPr>
          <a:xfrm>
            <a:off x="1460500" y="5791835"/>
            <a:ext cx="3049905" cy="891540"/>
          </a:xfrm>
        </p:spPr>
        <p:txBody>
          <a:bodyPr/>
          <a:p>
            <a:r>
              <a:rPr lang="zh-CN" altLang="en-US" b="1"/>
              <a:t>主</a:t>
            </a:r>
            <a:r>
              <a:rPr lang="x-none" altLang="zh-CN" b="1"/>
              <a:t>引导分</a:t>
            </a:r>
            <a:r>
              <a:rPr lang="zh-CN" altLang="en-US" b="1"/>
              <a:t>区(Master Boot Record, MBR)：可以安装</a:t>
            </a:r>
            <a:r>
              <a:rPr lang="x-none" altLang="zh-CN" b="1"/>
              <a:t>引导加载程序</a:t>
            </a:r>
            <a:r>
              <a:rPr lang="zh-CN" altLang="en-US" b="1"/>
              <a:t>的地方，有446 bytes</a:t>
            </a:r>
            <a:endParaRPr lang="zh-CN" altLang="en-US" b="1"/>
          </a:p>
        </p:txBody>
      </p:sp>
      <p:sp>
        <p:nvSpPr>
          <p:cNvPr id="4" name="文本占位符 3"/>
          <p:cNvSpPr>
            <a:spLocks noGrp="1"/>
          </p:cNvSpPr>
          <p:nvPr>
            <p:ph type="body" sz="quarter" idx="12"/>
          </p:nvPr>
        </p:nvSpPr>
        <p:spPr>
          <a:xfrm>
            <a:off x="6682740" y="5647055"/>
            <a:ext cx="4587875" cy="1491615"/>
          </a:xfrm>
        </p:spPr>
        <p:txBody>
          <a:bodyPr/>
          <a:p>
            <a:r>
              <a:rPr lang="x-none" altLang="zh-CN"/>
              <a:t>　　　</a:t>
            </a:r>
            <a:r>
              <a:rPr lang="zh-CN" altLang="en-US" b="1"/>
              <a:t>分</a:t>
            </a:r>
            <a:r>
              <a:rPr lang="x-none" altLang="zh-CN" b="1"/>
              <a:t>区</a:t>
            </a:r>
            <a:r>
              <a:rPr lang="zh-CN" altLang="en-US" b="1"/>
              <a:t>表(partition table)：记录整</a:t>
            </a:r>
            <a:r>
              <a:rPr lang="x-none" altLang="zh-CN" b="1"/>
              <a:t>个</a:t>
            </a:r>
            <a:r>
              <a:rPr lang="zh-CN" altLang="en-US" b="1"/>
              <a:t>硬</a:t>
            </a:r>
            <a:r>
              <a:rPr lang="x-none" altLang="zh-CN" b="1"/>
              <a:t>盘</a:t>
            </a:r>
            <a:r>
              <a:rPr lang="zh-CN" altLang="en-US" b="1"/>
              <a:t>分</a:t>
            </a:r>
            <a:r>
              <a:rPr lang="x-none" altLang="zh-CN" b="1"/>
              <a:t>区</a:t>
            </a:r>
            <a:r>
              <a:rPr lang="zh-CN" altLang="en-US" b="1"/>
              <a:t>的状态，有64 bytes</a:t>
            </a:r>
            <a:r>
              <a:rPr lang="x-none" altLang="zh-CN" b="1"/>
              <a:t>。</a:t>
            </a:r>
            <a:r>
              <a:rPr lang="zh-CN" altLang="en-US" b="1"/>
              <a:t>由于分</a:t>
            </a:r>
            <a:r>
              <a:rPr lang="x-none" altLang="zh-CN" b="1"/>
              <a:t>区</a:t>
            </a:r>
            <a:r>
              <a:rPr lang="zh-CN" altLang="en-US" b="1"/>
              <a:t>表所在区块仅有64 bytes容量，因此最多仅能有四组记录区，每组记录区记录了该区段的启始与结束的磁柱号码 。</a:t>
            </a:r>
            <a:endParaRPr lang="zh-CN" altLang="en-US" b="1"/>
          </a:p>
        </p:txBody>
      </p:sp>
      <p:pic>
        <p:nvPicPr>
          <p:cNvPr id="6" name="图片 5"/>
          <p:cNvPicPr>
            <a:picLocks noChangeAspect="1"/>
          </p:cNvPicPr>
          <p:nvPr/>
        </p:nvPicPr>
        <p:blipFill>
          <a:blip r:embed="rId1"/>
          <a:stretch>
            <a:fillRect/>
          </a:stretch>
        </p:blipFill>
        <p:spPr>
          <a:xfrm>
            <a:off x="3522980" y="1930400"/>
            <a:ext cx="5319395" cy="3601085"/>
          </a:xfrm>
          <a:prstGeom prst="rect">
            <a:avLst/>
          </a:prstGeom>
        </p:spPr>
      </p:pic>
      <p:sp>
        <p:nvSpPr>
          <p:cNvPr id="7" name="文本框 6"/>
          <p:cNvSpPr txBox="1"/>
          <p:nvPr/>
        </p:nvSpPr>
        <p:spPr>
          <a:xfrm>
            <a:off x="9994900" y="3541395"/>
            <a:ext cx="2280285" cy="1990090"/>
          </a:xfrm>
          <a:prstGeom prst="rect">
            <a:avLst/>
          </a:prstGeom>
          <a:noFill/>
        </p:spPr>
        <p:txBody>
          <a:bodyPr wrap="square" rtlCol="0">
            <a:spAutoFit/>
          </a:bodyPr>
          <a:p>
            <a:pPr>
              <a:lnSpc>
                <a:spcPct val="130000"/>
              </a:lnSpc>
              <a:spcBef>
                <a:spcPts val="600"/>
              </a:spcBef>
            </a:pPr>
            <a:r>
              <a:rPr lang="zh-CN" altLang="en-US" sz="2000">
                <a:sym typeface="+mn-ea"/>
              </a:rPr>
              <a:t> 这四个分</a:t>
            </a:r>
            <a:r>
              <a:rPr lang="x-none" altLang="zh-CN" sz="2000">
                <a:sym typeface="+mn-ea"/>
              </a:rPr>
              <a:t>区</a:t>
            </a:r>
            <a:r>
              <a:rPr lang="zh-CN" altLang="en-US" sz="2000">
                <a:sym typeface="+mn-ea"/>
              </a:rPr>
              <a:t>的记录被称为</a:t>
            </a:r>
            <a:r>
              <a:rPr lang="zh-CN" altLang="en-US" sz="2000">
                <a:solidFill>
                  <a:srgbClr val="FF0000"/>
                </a:solidFill>
                <a:sym typeface="+mn-ea"/>
              </a:rPr>
              <a:t>主(Primary)或</a:t>
            </a:r>
            <a:r>
              <a:rPr lang="x-none" altLang="zh-CN" sz="2000">
                <a:solidFill>
                  <a:srgbClr val="FF0000"/>
                </a:solidFill>
                <a:sym typeface="+mn-ea"/>
              </a:rPr>
              <a:t>扩展</a:t>
            </a:r>
            <a:r>
              <a:rPr lang="zh-CN" altLang="en-US" sz="2000">
                <a:solidFill>
                  <a:srgbClr val="FF0000"/>
                </a:solidFill>
                <a:sym typeface="+mn-ea"/>
              </a:rPr>
              <a:t>(Extended)</a:t>
            </a:r>
            <a:r>
              <a:rPr lang="x-none" altLang="zh-CN" sz="2000">
                <a:solidFill>
                  <a:srgbClr val="FF0000"/>
                </a:solidFill>
                <a:sym typeface="+mn-ea"/>
              </a:rPr>
              <a:t>分区</a:t>
            </a:r>
            <a:endParaRPr lang="x-none" altLang="zh-CN" sz="2000" b="0">
              <a:solidFill>
                <a:srgbClr val="FF0000"/>
              </a:solidFill>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cxnSp>
        <p:nvCxnSpPr>
          <p:cNvPr id="8" name="直接箭头连接符 7"/>
          <p:cNvCxnSpPr/>
          <p:nvPr/>
        </p:nvCxnSpPr>
        <p:spPr>
          <a:xfrm flipH="1">
            <a:off x="11030585" y="5531485"/>
            <a:ext cx="240030" cy="638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3525" y="2066290"/>
            <a:ext cx="2892425" cy="1280160"/>
          </a:xfrm>
          <a:prstGeom prst="rect">
            <a:avLst/>
          </a:prstGeom>
          <a:noFill/>
        </p:spPr>
        <p:txBody>
          <a:bodyPr wrap="square" rtlCol="0">
            <a:spAutoFit/>
          </a:bodyPr>
          <a:p>
            <a:pPr>
              <a:lnSpc>
                <a:spcPct val="130000"/>
              </a:lnSpc>
              <a:spcBef>
                <a:spcPts val="600"/>
              </a:spcBef>
            </a:pPr>
            <a:r>
              <a:rPr lang="zh-CN" altLang="en-US" sz="2000">
                <a:sym typeface="+mn-ea"/>
              </a:rPr>
              <a:t>假设上面的硬</a:t>
            </a:r>
            <a:r>
              <a:rPr lang="x-none" altLang="zh-CN" sz="2000">
                <a:sym typeface="+mn-ea"/>
              </a:rPr>
              <a:t>盘</a:t>
            </a:r>
            <a:r>
              <a:rPr lang="zh-CN" altLang="en-US" sz="2000">
                <a:sym typeface="+mn-ea"/>
              </a:rPr>
              <a:t>装置档名为/dev/sda</a:t>
            </a:r>
            <a:r>
              <a:rPr lang="x-none" altLang="zh-CN" sz="2000">
                <a:sym typeface="+mn-ea"/>
              </a:rPr>
              <a:t>,那么这四个分区的</a:t>
            </a:r>
            <a:r>
              <a:rPr lang="zh-CN" altLang="en-US" sz="2000">
                <a:sym typeface="+mn-ea"/>
              </a:rPr>
              <a:t>装置档名</a:t>
            </a:r>
            <a:r>
              <a:rPr lang="x-none" altLang="zh-CN" sz="2000">
                <a:sym typeface="+mn-ea"/>
              </a:rPr>
              <a:t>？</a:t>
            </a:r>
            <a:endParaRPr lang="x-none" altLang="zh-CN" sz="2000" kern="0" dirty="0">
              <a:latin typeface="微软雅黑" panose="020B0503020204020204" pitchFamily="34" charset="-122"/>
              <a:ea typeface="微软雅黑" panose="020B0503020204020204" pitchFamily="34" charset="-122"/>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217170" y="1592580"/>
            <a:ext cx="3931285" cy="3926840"/>
          </a:xfrm>
        </p:spPr>
        <p:txBody>
          <a:bodyPr/>
          <a:p>
            <a:pPr algn="l"/>
            <a:r>
              <a:rPr lang="x-none" altLang="zh-CN" dirty="0">
                <a:solidFill>
                  <a:srgbClr val="404040"/>
                </a:solidFill>
                <a:latin typeface="+mn-ea"/>
                <a:sym typeface="+mn-ea"/>
              </a:rPr>
              <a:t>　　</a:t>
            </a:r>
            <a:r>
              <a:rPr lang="zh-CN" altLang="en-US" dirty="0">
                <a:solidFill>
                  <a:srgbClr val="404040"/>
                </a:solidFill>
                <a:latin typeface="+mn-ea"/>
                <a:sym typeface="+mn-ea"/>
              </a:rPr>
              <a:t>计算机开机后访问硬盘时所必须要读取的首个扇区，记录着硬盘本身的相关信息以及硬盘各个分区的大小及位置信息，是数据信息的重要入口。如果它受到破坏，硬盘上的基本数据结构信息将会丢失，需要用繁琐的方式试探性的重建数据结构信息后才可能重新访问原先的数据。</a:t>
            </a:r>
            <a:endParaRPr lang="zh-CN" altLang="en-US"/>
          </a:p>
        </p:txBody>
      </p:sp>
      <p:sp>
        <p:nvSpPr>
          <p:cNvPr id="4" name="文本占位符 3"/>
          <p:cNvSpPr>
            <a:spLocks noGrp="1"/>
          </p:cNvSpPr>
          <p:nvPr>
            <p:ph type="body" sz="quarter" idx="12"/>
          </p:nvPr>
        </p:nvSpPr>
        <p:spPr/>
        <p:txBody>
          <a:bodyPr/>
          <a:p>
            <a:endParaRPr lang="zh-CN" altLang="en-US"/>
          </a:p>
        </p:txBody>
      </p:sp>
      <p:pic>
        <p:nvPicPr>
          <p:cNvPr id="1026" name="Picture 2" descr="wKiom1e_p6qgD11yAABwaKdhD7I100.png"/>
          <p:cNvPicPr>
            <a:picLocks noChangeAspect="1" noChangeArrowheads="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bwMode="auto">
          <a:xfrm>
            <a:off x="4312920" y="193675"/>
            <a:ext cx="7128510" cy="5356860"/>
          </a:xfrm>
          <a:prstGeom prst="rect">
            <a:avLst/>
          </a:prstGeom>
          <a:noFill/>
          <a:extLst>
            <a:ext uri="{909E8E84-426E-40DD-AFC4-6F175D3DCCD1}">
              <a14:hiddenFill xmlns:a14="http://schemas.microsoft.com/office/drawing/2010/main">
                <a:solidFill>
                  <a:srgbClr val="FFFFFF"/>
                </a:solidFill>
              </a14:hiddenFill>
            </a:ext>
          </a:extLst>
        </p:spPr>
      </p:pic>
      <p:sp>
        <p:nvSpPr>
          <p:cNvPr id="344" name="矩形 343"/>
          <p:cNvSpPr/>
          <p:nvPr/>
        </p:nvSpPr>
        <p:spPr>
          <a:xfrm>
            <a:off x="-20955" y="389255"/>
            <a:ext cx="4333875" cy="82740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sz="4000" b="1" dirty="0">
                <a:solidFill>
                  <a:schemeClr val="bg1"/>
                </a:solidFill>
              </a:rPr>
              <a:t>主引导</a:t>
            </a:r>
            <a:r>
              <a:rPr lang="zh-CN" altLang="en-US" sz="4000" b="1" dirty="0" smtClean="0">
                <a:solidFill>
                  <a:schemeClr val="bg1"/>
                </a:solidFill>
              </a:rPr>
              <a:t>记录</a:t>
            </a:r>
            <a:r>
              <a:rPr lang="en-US" altLang="zh-CN" sz="4000" b="1" dirty="0" smtClean="0">
                <a:solidFill>
                  <a:schemeClr val="bg1"/>
                </a:solidFill>
              </a:rPr>
              <a:t>(MBR)</a:t>
            </a:r>
            <a:endParaRPr lang="zh-CN" altLang="en-US" sz="4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页面">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模板页面">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7338</Words>
  <Application>Kingsoft Office WPP</Application>
  <PresentationFormat>宽屏</PresentationFormat>
  <Paragraphs>500</Paragraphs>
  <Slides>39</Slides>
  <Notes>14</Notes>
  <HiddenSlides>0</HiddenSlides>
  <MMClips>0</MMClips>
  <ScaleCrop>false</ScaleCrop>
  <HeadingPairs>
    <vt:vector size="4" baseType="variant">
      <vt:variant>
        <vt:lpstr>主题</vt:lpstr>
      </vt:variant>
      <vt:variant>
        <vt:i4>3</vt:i4>
      </vt:variant>
      <vt:variant>
        <vt:lpstr>幻灯片标题</vt:lpstr>
      </vt:variant>
      <vt:variant>
        <vt:i4>39</vt:i4>
      </vt:variant>
    </vt:vector>
  </HeadingPairs>
  <TitlesOfParts>
    <vt:vector size="42" baseType="lpstr">
      <vt:lpstr>模板页面</vt:lpstr>
      <vt:lpstr>OfficePLUS</vt:lpstr>
      <vt:lpstr>1_模板页面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yyc</cp:lastModifiedBy>
  <cp:revision>168</cp:revision>
  <dcterms:created xsi:type="dcterms:W3CDTF">2017-07-20T13:32:32Z</dcterms:created>
  <dcterms:modified xsi:type="dcterms:W3CDTF">2017-07-20T13:32:32Z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