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697" r:id="rId2"/>
    <p:sldId id="259" r:id="rId3"/>
    <p:sldId id="706" r:id="rId4"/>
    <p:sldId id="704" r:id="rId5"/>
    <p:sldId id="707" r:id="rId6"/>
    <p:sldId id="702" r:id="rId7"/>
    <p:sldId id="680" r:id="rId8"/>
    <p:sldId id="701" r:id="rId9"/>
    <p:sldId id="674" r:id="rId10"/>
    <p:sldId id="681" r:id="rId11"/>
    <p:sldId id="675" r:id="rId12"/>
    <p:sldId id="676" r:id="rId13"/>
    <p:sldId id="677" r:id="rId14"/>
    <p:sldId id="698" r:id="rId15"/>
    <p:sldId id="709" r:id="rId16"/>
    <p:sldId id="710" r:id="rId17"/>
    <p:sldId id="682" r:id="rId18"/>
    <p:sldId id="683" r:id="rId19"/>
    <p:sldId id="703" r:id="rId20"/>
    <p:sldId id="699" r:id="rId21"/>
    <p:sldId id="700" r:id="rId22"/>
    <p:sldId id="708" r:id="rId23"/>
    <p:sldId id="705" r:id="rId24"/>
    <p:sldId id="44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2880">
          <p15:clr>
            <a:srgbClr val="A4A3A4"/>
          </p15:clr>
        </p15:guide>
        <p15:guide id="3" pos="144">
          <p15:clr>
            <a:srgbClr val="A4A3A4"/>
          </p15:clr>
        </p15:guide>
        <p15:guide id="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E6E6E6"/>
    <a:srgbClr val="4472C4"/>
    <a:srgbClr val="000026"/>
    <a:srgbClr val="104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051" y="62"/>
      </p:cViewPr>
      <p:guideLst>
        <p:guide orient="horz" pos="2167"/>
        <p:guide pos="2880"/>
        <p:guide pos="144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AC7FA-0008-4EE4-890D-1FAFDF1847F0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567E-45DB-48AD-8ACB-90DB930CD8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C29F-167E-408E-8190-566AA8CE9AA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C29F-167E-408E-8190-566AA8CE9AA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087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91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20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21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C29F-167E-408E-8190-566AA8CE9A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69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C29F-167E-408E-8190-566AA8CE9A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48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603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00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C29F-167E-408E-8190-566AA8CE9A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0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24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C29F-167E-408E-8190-566AA8CE9A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9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1AC29F-167E-408E-8190-566AA8CE9A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26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54245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B00F-8F08-4A10-ADE5-658EB5AB996D}" type="slidenum">
              <a:rPr lang="zh-CN" altLang="en-US" smtClean="0">
                <a:solidFill>
                  <a:srgbClr val="454245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454245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3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68.png"/><Relationship Id="rId10" Type="http://schemas.openxmlformats.org/officeDocument/2006/relationships/image" Target="../media/image16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131.png"/><Relationship Id="rId5" Type="http://schemas.openxmlformats.org/officeDocument/2006/relationships/image" Target="../media/image69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40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68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290.png"/><Relationship Id="rId14" Type="http://schemas.openxmlformats.org/officeDocument/2006/relationships/image" Target="../media/image32.png"/><Relationship Id="rId2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68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3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gif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slide" Target="slide11.xml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68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合作QQ： 243001978"/>
          <p:cNvSpPr/>
          <p:nvPr/>
        </p:nvSpPr>
        <p:spPr>
          <a:xfrm>
            <a:off x="7303112" y="5723751"/>
            <a:ext cx="186880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合作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</a:t>
            </a:r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 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243001978</a:t>
            </a:r>
            <a:endParaRPr lang="zh-CN" altLang="en-US" sz="1350">
              <a:solidFill>
                <a:srgbClr val="FFFFFF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DFA9BAD-7939-4E4D-A0CA-A116D7C9D4BB}"/>
              </a:ext>
            </a:extLst>
          </p:cNvPr>
          <p:cNvGrpSpPr/>
          <p:nvPr/>
        </p:nvGrpSpPr>
        <p:grpSpPr>
          <a:xfrm>
            <a:off x="661755" y="1028419"/>
            <a:ext cx="7820491" cy="3016791"/>
            <a:chOff x="882339" y="1108758"/>
            <a:chExt cx="10427321" cy="4022388"/>
          </a:xfrm>
        </p:grpSpPr>
        <p:sp>
          <p:nvSpPr>
            <p:cNvPr id="4" name="任意多边形 9">
              <a:extLst>
                <a:ext uri="{FF2B5EF4-FFF2-40B4-BE49-F238E27FC236}">
                  <a16:creationId xmlns:a16="http://schemas.microsoft.com/office/drawing/2014/main" id="{2A3E0ED4-0C55-4C8B-9A0E-C99AACBCDBA5}"/>
                </a:ext>
              </a:extLst>
            </p:cNvPr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矩形 17">
              <a:extLst>
                <a:ext uri="{FF2B5EF4-FFF2-40B4-BE49-F238E27FC236}">
                  <a16:creationId xmlns:a16="http://schemas.microsoft.com/office/drawing/2014/main" id="{512A071D-2792-48C8-A6F3-ED5F7A188B8E}"/>
                </a:ext>
              </a:extLst>
            </p:cNvPr>
            <p:cNvSpPr/>
            <p:nvPr/>
          </p:nvSpPr>
          <p:spPr>
            <a:xfrm>
              <a:off x="4906245" y="3271838"/>
              <a:ext cx="2393714" cy="461962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517B34-A8F8-465E-9A41-3D97BB70D063}"/>
                </a:ext>
              </a:extLst>
            </p:cNvPr>
            <p:cNvSpPr txBox="1"/>
            <p:nvPr/>
          </p:nvSpPr>
          <p:spPr>
            <a:xfrm>
              <a:off x="5357336" y="3264857"/>
              <a:ext cx="147732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中期汇报</a:t>
              </a:r>
            </a:p>
          </p:txBody>
        </p:sp>
        <p:sp useBgFill="1">
          <p:nvSpPr>
            <p:cNvPr id="7" name="文本框 6">
              <a:extLst>
                <a:ext uri="{FF2B5EF4-FFF2-40B4-BE49-F238E27FC236}">
                  <a16:creationId xmlns:a16="http://schemas.microsoft.com/office/drawing/2014/main" id="{A491DB43-A58B-4F1E-89D7-107F927360A7}"/>
                </a:ext>
              </a:extLst>
            </p:cNvPr>
            <p:cNvSpPr txBox="1"/>
            <p:nvPr/>
          </p:nvSpPr>
          <p:spPr>
            <a:xfrm>
              <a:off x="882339" y="1917061"/>
              <a:ext cx="10427321" cy="11490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E30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L1</a:t>
              </a:r>
              <a:r>
                <a:rPr lang="zh-CN" altLang="en-US" sz="2000" b="1" dirty="0">
                  <a:solidFill>
                    <a:srgbClr val="2E30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数据拟合自动选择的半光滑牛顿法正则化参数和噪声校准 </a:t>
              </a:r>
              <a:endParaRPr lang="en-US" altLang="zh-CN" sz="2000" b="1" dirty="0">
                <a:solidFill>
                  <a:srgbClr val="2E30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3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Algorithm2</a:t>
              </a:r>
              <a:r>
                <a:rPr lang="zh-CN" altLang="en-US" sz="3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算法解析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57A819-9C03-4D3A-9E56-0537DC9FDCF8}"/>
                </a:ext>
              </a:extLst>
            </p:cNvPr>
            <p:cNvCxnSpPr>
              <a:stCxn id="4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3144D1D-7A7D-4D85-89AC-30F5F8502299}"/>
                </a:ext>
              </a:extLst>
            </p:cNvPr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C482705-CB72-45EC-9FC8-9F672A26EF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3526" y="1192181"/>
              <a:ext cx="952734" cy="545478"/>
            </a:xfrm>
            <a:custGeom>
              <a:avLst/>
              <a:gdLst>
                <a:gd name="T0" fmla="*/ 2804 w 3043"/>
                <a:gd name="T1" fmla="*/ 712 h 1741"/>
                <a:gd name="T2" fmla="*/ 2804 w 3043"/>
                <a:gd name="T3" fmla="*/ 1190 h 1741"/>
                <a:gd name="T4" fmla="*/ 2903 w 3043"/>
                <a:gd name="T5" fmla="*/ 1291 h 1741"/>
                <a:gd name="T6" fmla="*/ 2696 w 3043"/>
                <a:gd name="T7" fmla="*/ 1509 h 1741"/>
                <a:gd name="T8" fmla="*/ 2485 w 3043"/>
                <a:gd name="T9" fmla="*/ 1297 h 1741"/>
                <a:gd name="T10" fmla="*/ 2629 w 3043"/>
                <a:gd name="T11" fmla="*/ 1165 h 1741"/>
                <a:gd name="T12" fmla="*/ 2629 w 3043"/>
                <a:gd name="T13" fmla="*/ 787 h 1741"/>
                <a:gd name="T14" fmla="*/ 1686 w 3043"/>
                <a:gd name="T15" fmla="*/ 1183 h 1741"/>
                <a:gd name="T16" fmla="*/ 1318 w 3043"/>
                <a:gd name="T17" fmla="*/ 1193 h 1741"/>
                <a:gd name="T18" fmla="*/ 226 w 3043"/>
                <a:gd name="T19" fmla="*/ 752 h 1741"/>
                <a:gd name="T20" fmla="*/ 229 w 3043"/>
                <a:gd name="T21" fmla="*/ 498 h 1741"/>
                <a:gd name="T22" fmla="*/ 1286 w 3043"/>
                <a:gd name="T23" fmla="*/ 98 h 1741"/>
                <a:gd name="T24" fmla="*/ 1666 w 3043"/>
                <a:gd name="T25" fmla="*/ 73 h 1741"/>
                <a:gd name="T26" fmla="*/ 2791 w 3043"/>
                <a:gd name="T27" fmla="*/ 520 h 1741"/>
                <a:gd name="T28" fmla="*/ 2804 w 3043"/>
                <a:gd name="T29" fmla="*/ 712 h 1741"/>
                <a:gd name="T30" fmla="*/ 2804 w 3043"/>
                <a:gd name="T31" fmla="*/ 712 h 1741"/>
                <a:gd name="T32" fmla="*/ 2804 w 3043"/>
                <a:gd name="T33" fmla="*/ 712 h 1741"/>
                <a:gd name="T34" fmla="*/ 1716 w 3043"/>
                <a:gd name="T35" fmla="*/ 1372 h 1741"/>
                <a:gd name="T36" fmla="*/ 2280 w 3043"/>
                <a:gd name="T37" fmla="*/ 1114 h 1741"/>
                <a:gd name="T38" fmla="*/ 2280 w 3043"/>
                <a:gd name="T39" fmla="*/ 1440 h 1741"/>
                <a:gd name="T40" fmla="*/ 1505 w 3043"/>
                <a:gd name="T41" fmla="*/ 1741 h 1741"/>
                <a:gd name="T42" fmla="*/ 685 w 3043"/>
                <a:gd name="T43" fmla="*/ 1440 h 1741"/>
                <a:gd name="T44" fmla="*/ 685 w 3043"/>
                <a:gd name="T45" fmla="*/ 1165 h 1741"/>
                <a:gd name="T46" fmla="*/ 1269 w 3043"/>
                <a:gd name="T47" fmla="*/ 1372 h 1741"/>
                <a:gd name="T48" fmla="*/ 1716 w 3043"/>
                <a:gd name="T49" fmla="*/ 1372 h 1741"/>
                <a:gd name="T50" fmla="*/ 1716 w 3043"/>
                <a:gd name="T51" fmla="*/ 1372 h 1741"/>
                <a:gd name="T52" fmla="*/ 1716 w 3043"/>
                <a:gd name="T53" fmla="*/ 1372 h 1741"/>
                <a:gd name="T54" fmla="*/ 1716 w 3043"/>
                <a:gd name="T55" fmla="*/ 1372 h 1741"/>
                <a:gd name="T56" fmla="*/ 1716 w 3043"/>
                <a:gd name="T57" fmla="*/ 1372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43" h="1741">
                  <a:moveTo>
                    <a:pt x="2804" y="712"/>
                  </a:moveTo>
                  <a:cubicBezTo>
                    <a:pt x="2804" y="1190"/>
                    <a:pt x="2804" y="1190"/>
                    <a:pt x="2804" y="1190"/>
                  </a:cubicBezTo>
                  <a:cubicBezTo>
                    <a:pt x="2903" y="1291"/>
                    <a:pt x="2903" y="1291"/>
                    <a:pt x="2903" y="1291"/>
                  </a:cubicBezTo>
                  <a:cubicBezTo>
                    <a:pt x="2696" y="1509"/>
                    <a:pt x="2696" y="1509"/>
                    <a:pt x="2696" y="1509"/>
                  </a:cubicBezTo>
                  <a:cubicBezTo>
                    <a:pt x="2485" y="1297"/>
                    <a:pt x="2485" y="1297"/>
                    <a:pt x="2485" y="1297"/>
                  </a:cubicBezTo>
                  <a:cubicBezTo>
                    <a:pt x="2629" y="1165"/>
                    <a:pt x="2629" y="1165"/>
                    <a:pt x="2629" y="1165"/>
                  </a:cubicBezTo>
                  <a:cubicBezTo>
                    <a:pt x="2629" y="787"/>
                    <a:pt x="2629" y="787"/>
                    <a:pt x="2629" y="787"/>
                  </a:cubicBezTo>
                  <a:cubicBezTo>
                    <a:pt x="2018" y="1042"/>
                    <a:pt x="1822" y="1121"/>
                    <a:pt x="1686" y="1183"/>
                  </a:cubicBezTo>
                  <a:cubicBezTo>
                    <a:pt x="1551" y="1245"/>
                    <a:pt x="1453" y="1244"/>
                    <a:pt x="1318" y="1193"/>
                  </a:cubicBezTo>
                  <a:cubicBezTo>
                    <a:pt x="1184" y="1142"/>
                    <a:pt x="544" y="906"/>
                    <a:pt x="226" y="752"/>
                  </a:cubicBezTo>
                  <a:cubicBezTo>
                    <a:pt x="14" y="650"/>
                    <a:pt x="0" y="585"/>
                    <a:pt x="229" y="498"/>
                  </a:cubicBezTo>
                  <a:cubicBezTo>
                    <a:pt x="529" y="383"/>
                    <a:pt x="1024" y="199"/>
                    <a:pt x="1286" y="98"/>
                  </a:cubicBezTo>
                  <a:cubicBezTo>
                    <a:pt x="1441" y="35"/>
                    <a:pt x="1523" y="0"/>
                    <a:pt x="1666" y="73"/>
                  </a:cubicBezTo>
                  <a:cubicBezTo>
                    <a:pt x="1920" y="179"/>
                    <a:pt x="2502" y="399"/>
                    <a:pt x="2791" y="520"/>
                  </a:cubicBezTo>
                  <a:cubicBezTo>
                    <a:pt x="3043" y="631"/>
                    <a:pt x="2874" y="667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lose/>
                  <a:moveTo>
                    <a:pt x="1716" y="1372"/>
                  </a:moveTo>
                  <a:cubicBezTo>
                    <a:pt x="1864" y="1311"/>
                    <a:pt x="2063" y="1209"/>
                    <a:pt x="2280" y="1114"/>
                  </a:cubicBezTo>
                  <a:cubicBezTo>
                    <a:pt x="2280" y="1440"/>
                    <a:pt x="2280" y="1440"/>
                    <a:pt x="2280" y="1440"/>
                  </a:cubicBezTo>
                  <a:cubicBezTo>
                    <a:pt x="2280" y="1440"/>
                    <a:pt x="1999" y="1741"/>
                    <a:pt x="1505" y="1741"/>
                  </a:cubicBezTo>
                  <a:cubicBezTo>
                    <a:pt x="973" y="1741"/>
                    <a:pt x="685" y="1440"/>
                    <a:pt x="685" y="1440"/>
                  </a:cubicBezTo>
                  <a:cubicBezTo>
                    <a:pt x="685" y="1165"/>
                    <a:pt x="685" y="1165"/>
                    <a:pt x="685" y="1165"/>
                  </a:cubicBezTo>
                  <a:cubicBezTo>
                    <a:pt x="853" y="1234"/>
                    <a:pt x="1041" y="1293"/>
                    <a:pt x="1269" y="1372"/>
                  </a:cubicBezTo>
                  <a:cubicBezTo>
                    <a:pt x="1410" y="1423"/>
                    <a:pt x="1588" y="1440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lose/>
                  <a:moveTo>
                    <a:pt x="1716" y="1372"/>
                  </a:moveTo>
                  <a:cubicBezTo>
                    <a:pt x="1716" y="1372"/>
                    <a:pt x="1716" y="1372"/>
                    <a:pt x="1716" y="137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EE3CE7A-0BF3-4ADB-8252-5E6DEF14ECD7}"/>
              </a:ext>
            </a:extLst>
          </p:cNvPr>
          <p:cNvSpPr txBox="1"/>
          <p:nvPr/>
        </p:nvSpPr>
        <p:spPr>
          <a:xfrm>
            <a:off x="3221462" y="4426984"/>
            <a:ext cx="2768707" cy="1818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学院：航天学院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组员：卜习州 张伟杰 熊婧伊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指导老师：王俊刚</a:t>
            </a:r>
          </a:p>
          <a:p>
            <a:pPr algn="ctr">
              <a:lnSpc>
                <a:spcPct val="150000"/>
              </a:lnSpc>
            </a:pPr>
            <a:endParaRPr lang="zh-CN" altLang="en-US" sz="12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基础扎实 / Strong Preparation"/>
              <p:cNvSpPr txBox="1"/>
              <p:nvPr/>
            </p:nvSpPr>
            <p:spPr>
              <a:xfrm>
                <a:off x="229688" y="175787"/>
                <a:ext cx="6163427" cy="482811"/>
              </a:xfrm>
              <a:prstGeom prst="rect">
                <a:avLst/>
              </a:prstGeom>
              <a:noFill/>
            </p:spPr>
            <p:txBody>
              <a:bodyPr wrap="square" lIns="51422" tIns="25711" rIns="51422" bIns="25711" rtlCol="0">
                <a:spAutoFit/>
              </a:bodyPr>
              <a:lstStyle/>
              <a:p>
                <a:pPr algn="just">
                  <a:buClr>
                    <a:prstClr val="white"/>
                  </a:buClr>
                  <a:defRPr/>
                </a:pP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𝜶</m:t>
                    </m:r>
                  </m:oMath>
                </a14:m>
                <a:r>
                  <a:rPr lang="zh-CN" altLang="en-US" sz="2800" b="1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的</a:t>
                </a:r>
                <a:r>
                  <a:rPr lang="zh-CN" altLang="en-US" sz="2800" b="1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正数解的存在性证明</a:t>
                </a:r>
                <a:endParaRPr lang="en-US" altLang="zh-CN" sz="28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基础扎实 / Strong Prepar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" y="175787"/>
                <a:ext cx="6163427" cy="482811"/>
              </a:xfrm>
              <a:prstGeom prst="rect">
                <a:avLst/>
              </a:prstGeom>
              <a:blipFill rotWithShape="1">
                <a:blip r:embed="rId5"/>
                <a:stretch>
                  <a:fillRect l="-7" t="-1161" r="9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155" y="1152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先来证明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052528" y="34187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 dirty="0"/>
              <a:t>1-1</a:t>
            </a:r>
            <a:r>
              <a:rPr lang="zh-CN" altLang="en-US"/>
              <a:t>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6700" y="19544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定理</a:t>
            </a:r>
            <a:r>
              <a:rPr lang="en-US" altLang="zh-CN" dirty="0"/>
              <a:t>2.2</a:t>
            </a:r>
            <a:r>
              <a:rPr lang="zh-CN" altLang="en-US"/>
              <a:t>  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860" y="1962668"/>
            <a:ext cx="1115524" cy="308097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4486469" y="1924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是连续且单调递增的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426453" y="279394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453" y="2793948"/>
                <a:ext cx="185948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31" t="-210" r="-1324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179" y="2667652"/>
            <a:ext cx="1781175" cy="43815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4110375" y="2735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和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853" y="2716229"/>
            <a:ext cx="1838325" cy="352425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6879407" y="2699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存在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98456" y="3477872"/>
                <a:ext cx="2510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/>
                  <a:t>最优解，所以有</a:t>
                </a: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6" y="3477872"/>
                <a:ext cx="251017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5" t="-166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3013" y="3389908"/>
            <a:ext cx="4695825" cy="4286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37457" y="429730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那我们令</a:t>
            </a:r>
            <a:r>
              <a:rPr lang="en-US" altLang="zh-CN" dirty="0"/>
              <a:t>x=0;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8946" y="4275714"/>
            <a:ext cx="3267075" cy="4191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06479" y="5191165"/>
            <a:ext cx="1600200" cy="42862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064552" y="52065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得到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408" y="1108953"/>
            <a:ext cx="1819275" cy="45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71528" y="4275324"/>
            <a:ext cx="941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 dirty="0"/>
              <a:t>1-2</a:t>
            </a:r>
            <a:r>
              <a:rPr lang="zh-CN" altLang="en-US"/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3042920" y="3319145"/>
            <a:ext cx="4732020" cy="56959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38145" y="4163695"/>
            <a:ext cx="3698240" cy="67437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基础扎实 / Strong Preparation"/>
              <p:cNvSpPr txBox="1"/>
              <p:nvPr/>
            </p:nvSpPr>
            <p:spPr>
              <a:xfrm>
                <a:off x="229688" y="175787"/>
                <a:ext cx="6163427" cy="482811"/>
              </a:xfrm>
              <a:prstGeom prst="rect">
                <a:avLst/>
              </a:prstGeom>
              <a:noFill/>
            </p:spPr>
            <p:txBody>
              <a:bodyPr wrap="square" lIns="51422" tIns="25711" rIns="51422" bIns="25711" rtlCol="0">
                <a:spAutoFit/>
              </a:bodyPr>
              <a:lstStyle/>
              <a:p>
                <a:pPr algn="just">
                  <a:buClr>
                    <a:prstClr val="white"/>
                  </a:buClr>
                  <a:defRPr/>
                </a:pP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𝜶</m:t>
                    </m:r>
                  </m:oMath>
                </a14:m>
                <a:r>
                  <a:rPr lang="zh-CN" altLang="en-US" sz="2800" b="1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的</a:t>
                </a:r>
                <a:r>
                  <a:rPr lang="zh-CN" altLang="en-US" sz="2800" b="1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正数解的存在性证明</a:t>
                </a:r>
                <a:endParaRPr lang="en-US" altLang="zh-CN" sz="28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基础扎实 / Strong Prepar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" y="175787"/>
                <a:ext cx="6163427" cy="482811"/>
              </a:xfrm>
              <a:prstGeom prst="rect">
                <a:avLst/>
              </a:prstGeom>
              <a:blipFill rotWithShape="1">
                <a:blip r:embed="rId5"/>
                <a:stretch>
                  <a:fillRect l="-7" t="-1161" r="9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65248" y="1710686"/>
                <a:ext cx="122047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使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8" y="1710686"/>
                <a:ext cx="122047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37" t="-171" r="37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1843" y="1725688"/>
            <a:ext cx="1600200" cy="428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33215" y="1793701"/>
                <a:ext cx="857863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（</m:t>
                          </m:r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15" y="1793701"/>
                <a:ext cx="857863" cy="360612"/>
              </a:xfrm>
              <a:prstGeom prst="rect">
                <a:avLst/>
              </a:prstGeom>
              <a:blipFill rotWithShape="1">
                <a:blip r:embed="rId8"/>
                <a:stretch>
                  <a:fillRect l="-17" t="-128" r="-799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466032" y="1755334"/>
            <a:ext cx="25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7219" y="2466944"/>
            <a:ext cx="3629025" cy="523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5248" y="25277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两边取极限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9709" y="33466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通过夹逼准则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1526" y="3407470"/>
            <a:ext cx="1476375" cy="2476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537460" y="3997960"/>
            <a:ext cx="2931795" cy="408940"/>
            <a:chOff x="3996" y="6444"/>
            <a:chExt cx="4617" cy="6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996" y="6549"/>
                  <a:ext cx="293" cy="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∴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" y="6549"/>
                  <a:ext cx="293" cy="436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83" y="6444"/>
              <a:ext cx="4230" cy="645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55354" y="490014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根据（</a:t>
            </a:r>
            <a:r>
              <a:rPr lang="en-US" altLang="zh-CN" dirty="0"/>
              <a:t>1-1</a:t>
            </a:r>
            <a:r>
              <a:rPr lang="zh-CN" altLang="en-US"/>
              <a:t>）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42773" y="4812273"/>
            <a:ext cx="1819275" cy="45720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976031" y="48995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307070" y="1092200"/>
            <a:ext cx="622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(1-2)</a:t>
            </a:r>
          </a:p>
        </p:txBody>
      </p:sp>
      <p:sp>
        <p:nvSpPr>
          <p:cNvPr id="21" name="矩形 20"/>
          <p:cNvSpPr/>
          <p:nvPr/>
        </p:nvSpPr>
        <p:spPr>
          <a:xfrm>
            <a:off x="2694940" y="985520"/>
            <a:ext cx="3698240" cy="67437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FEB507B-0BF5-4280-9F2F-0D707EBA15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2121" y="1113414"/>
            <a:ext cx="326707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基础扎实 / Strong Preparation"/>
              <p:cNvSpPr txBox="1"/>
              <p:nvPr/>
            </p:nvSpPr>
            <p:spPr>
              <a:xfrm>
                <a:off x="229688" y="175787"/>
                <a:ext cx="6163427" cy="482811"/>
              </a:xfrm>
              <a:prstGeom prst="rect">
                <a:avLst/>
              </a:prstGeom>
              <a:noFill/>
            </p:spPr>
            <p:txBody>
              <a:bodyPr wrap="square" lIns="51422" tIns="25711" rIns="51422" bIns="25711" rtlCol="0">
                <a:spAutoFit/>
              </a:bodyPr>
              <a:lstStyle/>
              <a:p>
                <a:pPr algn="just">
                  <a:buClr>
                    <a:prstClr val="white"/>
                  </a:buClr>
                  <a:defRPr/>
                </a:pP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𝜶</m:t>
                    </m:r>
                  </m:oMath>
                </a14:m>
                <a:r>
                  <a:rPr lang="zh-CN" altLang="en-US" sz="2800" b="1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的</a:t>
                </a:r>
                <a:r>
                  <a:rPr lang="zh-CN" altLang="en-US" sz="2800" b="1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正数解的存在性证明</a:t>
                </a:r>
                <a:endParaRPr lang="en-US" altLang="zh-CN" sz="28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基础扎实 / Strong Prepar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" y="175787"/>
                <a:ext cx="6163427" cy="482811"/>
              </a:xfrm>
              <a:prstGeom prst="rect">
                <a:avLst/>
              </a:prstGeom>
              <a:blipFill rotWithShape="1">
                <a:blip r:embed="rId5"/>
                <a:stretch>
                  <a:fillRect l="-7" t="-1161" r="9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9673" y="2633725"/>
                <a:ext cx="4246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根据</m:t>
                    </m:r>
                  </m:oMath>
                </a14:m>
                <a:r>
                  <a:rPr lang="zh-CN" altLang="en-US" dirty="0"/>
                  <a:t>下确界的定义，至少存在一个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3" y="2633725"/>
                <a:ext cx="4246612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1" t="-137" r="4" b="-6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2450" y="3023517"/>
            <a:ext cx="2381250" cy="333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7297" y="30055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成立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62576" y="352256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根据（</a:t>
            </a:r>
            <a:r>
              <a:rPr lang="en-US" altLang="zh-CN" dirty="0"/>
              <a:t>1-1</a:t>
            </a:r>
            <a:r>
              <a:rPr lang="zh-CN" altLang="en-US" dirty="0"/>
              <a:t>）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2973" y="3497685"/>
            <a:ext cx="6772275" cy="39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75153" y="4219443"/>
                <a:ext cx="11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使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53" y="4219443"/>
                <a:ext cx="114217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0" t="-136" r="23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5534" y="4018981"/>
            <a:ext cx="492442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62576" y="4886665"/>
                <a:ext cx="2367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任意小的一个正数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76" y="4886665"/>
                <a:ext cx="236795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" t="-92" r="2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1325" y="4789395"/>
            <a:ext cx="4505325" cy="50482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05583" y="54475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根据夹逼准则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611272" y="5431460"/>
                <a:ext cx="6113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72" y="5431460"/>
                <a:ext cx="61138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5" t="-83" r="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2658" y="5375259"/>
            <a:ext cx="3543300" cy="51435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31923" y="598671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根据式（</a:t>
            </a:r>
            <a:r>
              <a:rPr lang="en-US" altLang="zh-CN" dirty="0"/>
              <a:t>2-1</a:t>
            </a:r>
            <a:r>
              <a:rPr lang="zh-CN" altLang="en-US"/>
              <a:t>）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81358" y="5937803"/>
            <a:ext cx="2314575" cy="4667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894751" y="5986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74320" y="1560830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②</a:t>
            </a:r>
            <a:r>
              <a:rPr lang="zh-CN" altLang="en-US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861449" y="1552243"/>
                <a:ext cx="1910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449" y="1552243"/>
                <a:ext cx="1910782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27" t="-82" r="3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90719" y="2019741"/>
            <a:ext cx="1714500" cy="342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66884" y="1616775"/>
            <a:ext cx="1743075" cy="30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30038" y="2094648"/>
                <a:ext cx="2077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根据</m:t>
                    </m:r>
                  </m:oMath>
                </a14:m>
                <a:r>
                  <a:rPr lang="zh-CN" altLang="en-US"/>
                  <a:t>单调性和连续性</a:t>
                </a: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38" y="2094648"/>
                <a:ext cx="2077492" cy="276999"/>
              </a:xfrm>
              <a:prstGeom prst="rect">
                <a:avLst/>
              </a:prstGeom>
              <a:blipFill rotWithShape="1">
                <a:blip r:embed="rId19"/>
                <a:stretch>
                  <a:fillRect l="-8" t="-151" r="-1562" b="-6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420682" y="2019741"/>
                <a:ext cx="61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82" y="2019741"/>
                <a:ext cx="61138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94" t="-119" r="74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772034" y="200168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 dirty="0"/>
              <a:t>2-1</a:t>
            </a:r>
            <a:r>
              <a:rPr lang="zh-CN" altLang="en-US"/>
              <a:t>）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11962" y="1432195"/>
            <a:ext cx="1609725" cy="5905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67847" y="1575872"/>
            <a:ext cx="409575" cy="333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20323" y="96824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 dirty="0"/>
              <a:t>1-1</a:t>
            </a:r>
            <a:r>
              <a:rPr lang="zh-CN" altLang="en-US"/>
              <a:t>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10808" y="939443"/>
            <a:ext cx="4695825" cy="4286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10715" y="868680"/>
            <a:ext cx="4732020" cy="56959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基础扎实 / Strong Preparation"/>
              <p:cNvSpPr txBox="1"/>
              <p:nvPr/>
            </p:nvSpPr>
            <p:spPr>
              <a:xfrm>
                <a:off x="229688" y="175787"/>
                <a:ext cx="6163427" cy="482811"/>
              </a:xfrm>
              <a:prstGeom prst="rect">
                <a:avLst/>
              </a:prstGeom>
              <a:noFill/>
            </p:spPr>
            <p:txBody>
              <a:bodyPr wrap="square" lIns="51422" tIns="25711" rIns="51422" bIns="25711" rtlCol="0">
                <a:spAutoFit/>
              </a:bodyPr>
              <a:lstStyle/>
              <a:p>
                <a:pPr algn="just">
                  <a:buClr>
                    <a:prstClr val="white"/>
                  </a:buClr>
                  <a:defRPr/>
                </a:pP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𝜶</m:t>
                    </m:r>
                  </m:oMath>
                </a14:m>
                <a:r>
                  <a:rPr lang="zh-CN" altLang="en-US" sz="2800" b="1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的</a:t>
                </a:r>
                <a:r>
                  <a:rPr lang="zh-CN" altLang="en-US" sz="2800" b="1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正数解的存在性证明</a:t>
                </a:r>
                <a:endParaRPr lang="en-US" altLang="zh-CN" sz="28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基础扎实 / Strong Prepar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" y="175787"/>
                <a:ext cx="6163427" cy="482811"/>
              </a:xfrm>
              <a:prstGeom prst="rect">
                <a:avLst/>
              </a:prstGeom>
              <a:blipFill rotWithShape="1">
                <a:blip r:embed="rId5"/>
                <a:stretch>
                  <a:fillRect l="-7" t="-1161" r="9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627" y="1024939"/>
            <a:ext cx="3924300" cy="64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69541" y="116412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3-1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60649" y="1938837"/>
                <a:ext cx="4738370" cy="393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时，证明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至少有一个正数解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9" y="1938837"/>
                <a:ext cx="4738370" cy="393065"/>
              </a:xfrm>
              <a:prstGeom prst="rect">
                <a:avLst/>
              </a:prstGeom>
              <a:blipFill rotWithShape="1">
                <a:blip r:embed="rId7"/>
                <a:stretch>
                  <a:fillRect l="-12" t="-46" r="12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62414" y="2469327"/>
                <a:ext cx="6207277" cy="749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14" y="2469327"/>
                <a:ext cx="6207277" cy="749501"/>
              </a:xfrm>
              <a:prstGeom prst="rect">
                <a:avLst/>
              </a:prstGeom>
              <a:blipFill rotWithShape="1">
                <a:blip r:embed="rId8"/>
                <a:stretch>
                  <a:fillRect l="-5" t="-60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322" y="2934631"/>
            <a:ext cx="3290031" cy="420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47486" y="3450064"/>
                <a:ext cx="6759625" cy="841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（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86" y="3450064"/>
                <a:ext cx="6759625" cy="8418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5717" y="3957736"/>
            <a:ext cx="3505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30010" y="4523135"/>
                <a:ext cx="7903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此时，我们需要一个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r>
                  <a:rPr lang="zh-CN" altLang="en-US" dirty="0"/>
                  <a:t>根据零点存在定理证明存在满足条件的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10" y="4523135"/>
                <a:ext cx="79037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" t="-8" r="1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82781" y="4943036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1" y="4943036"/>
                <a:ext cx="185948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248" t="-71" r="-13128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9437" y="4884078"/>
            <a:ext cx="2428875" cy="3714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807377" y="48988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和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5045" y="4898849"/>
            <a:ext cx="2600325" cy="4095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5736" y="5281950"/>
            <a:ext cx="7191375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82781" y="5520356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1" y="5520356"/>
                <a:ext cx="185948" cy="276999"/>
              </a:xfrm>
              <a:prstGeom prst="rect">
                <a:avLst/>
              </a:prstGeom>
              <a:blipFill rotWithShape="1">
                <a:blip r:embed="rId17"/>
                <a:stretch>
                  <a:fillRect l="-248" t="-109" r="-13128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091070" y="5956829"/>
                <a:ext cx="638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=1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dirty="0"/>
                  <a:t>&gt;0</a:t>
                </a:r>
                <a:r>
                  <a:rPr lang="zh-CN" altLang="en-US" dirty="0"/>
                  <a:t>，所以可以取一个非常接近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dirty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70" y="5956829"/>
                <a:ext cx="6388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" t="-143" r="8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合作QQ： 243001978"/>
          <p:cNvSpPr/>
          <p:nvPr/>
        </p:nvSpPr>
        <p:spPr>
          <a:xfrm>
            <a:off x="7303112" y="5723751"/>
            <a:ext cx="186880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合作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</a:t>
            </a:r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 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243001978</a:t>
            </a:r>
            <a:endParaRPr lang="zh-CN" altLang="en-US" sz="1350">
              <a:solidFill>
                <a:srgbClr val="FFFFFF"/>
              </a:solidFill>
            </a:endParaRPr>
          </a:p>
        </p:txBody>
      </p:sp>
      <p:pic>
        <p:nvPicPr>
          <p:cNvPr id="3" name="海天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62965"/>
            <a:ext cx="9144000" cy="5132070"/>
          </a:xfrm>
          <a:prstGeom prst="rect">
            <a:avLst/>
          </a:prstGeom>
        </p:spPr>
      </p:pic>
      <p:sp>
        <p:nvSpPr>
          <p:cNvPr id="16" name="背景色块"/>
          <p:cNvSpPr/>
          <p:nvPr/>
        </p:nvSpPr>
        <p:spPr>
          <a:xfrm>
            <a:off x="521494" y="1751648"/>
            <a:ext cx="8101013" cy="33547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齿轮"/>
          <p:cNvSpPr>
            <a:spLocks noChangeAspect="1"/>
          </p:cNvSpPr>
          <p:nvPr/>
        </p:nvSpPr>
        <p:spPr bwMode="auto">
          <a:xfrm>
            <a:off x="4286250" y="2263833"/>
            <a:ext cx="571500" cy="572630"/>
          </a:xfrm>
          <a:custGeom>
            <a:avLst/>
            <a:gdLst>
              <a:gd name="T0" fmla="*/ 3717 w 3906"/>
              <a:gd name="T1" fmla="*/ 1560 h 3920"/>
              <a:gd name="T2" fmla="*/ 3475 w 3906"/>
              <a:gd name="T3" fmla="*/ 1560 h 3920"/>
              <a:gd name="T4" fmla="*/ 3313 w 3906"/>
              <a:gd name="T5" fmla="*/ 1170 h 3920"/>
              <a:gd name="T6" fmla="*/ 3491 w 3906"/>
              <a:gd name="T7" fmla="*/ 992 h 3920"/>
              <a:gd name="T8" fmla="*/ 3491 w 3906"/>
              <a:gd name="T9" fmla="*/ 709 h 3920"/>
              <a:gd name="T10" fmla="*/ 3215 w 3906"/>
              <a:gd name="T11" fmla="*/ 433 h 3920"/>
              <a:gd name="T12" fmla="*/ 3074 w 3906"/>
              <a:gd name="T13" fmla="*/ 374 h 3920"/>
              <a:gd name="T14" fmla="*/ 2932 w 3906"/>
              <a:gd name="T15" fmla="*/ 433 h 3920"/>
              <a:gd name="T16" fmla="*/ 2752 w 3906"/>
              <a:gd name="T17" fmla="*/ 609 h 3920"/>
              <a:gd name="T18" fmla="*/ 2346 w 3906"/>
              <a:gd name="T19" fmla="*/ 442 h 3920"/>
              <a:gd name="T20" fmla="*/ 2346 w 3906"/>
              <a:gd name="T21" fmla="*/ 200 h 3920"/>
              <a:gd name="T22" fmla="*/ 2153 w 3906"/>
              <a:gd name="T23" fmla="*/ 0 h 3920"/>
              <a:gd name="T24" fmla="*/ 1762 w 3906"/>
              <a:gd name="T25" fmla="*/ 0 h 3920"/>
              <a:gd name="T26" fmla="*/ 1560 w 3906"/>
              <a:gd name="T27" fmla="*/ 200 h 3920"/>
              <a:gd name="T28" fmla="*/ 1560 w 3906"/>
              <a:gd name="T29" fmla="*/ 442 h 3920"/>
              <a:gd name="T30" fmla="*/ 1174 w 3906"/>
              <a:gd name="T31" fmla="*/ 601 h 3920"/>
              <a:gd name="T32" fmla="*/ 1009 w 3906"/>
              <a:gd name="T33" fmla="*/ 435 h 3920"/>
              <a:gd name="T34" fmla="*/ 726 w 3906"/>
              <a:gd name="T35" fmla="*/ 435 h 3920"/>
              <a:gd name="T36" fmla="*/ 450 w 3906"/>
              <a:gd name="T37" fmla="*/ 711 h 3920"/>
              <a:gd name="T38" fmla="*/ 450 w 3906"/>
              <a:gd name="T39" fmla="*/ 994 h 3920"/>
              <a:gd name="T40" fmla="*/ 611 w 3906"/>
              <a:gd name="T41" fmla="*/ 1155 h 3920"/>
              <a:gd name="T42" fmla="*/ 441 w 3906"/>
              <a:gd name="T43" fmla="*/ 1560 h 3920"/>
              <a:gd name="T44" fmla="*/ 204 w 3906"/>
              <a:gd name="T45" fmla="*/ 1560 h 3920"/>
              <a:gd name="T46" fmla="*/ 0 w 3906"/>
              <a:gd name="T47" fmla="*/ 1761 h 3920"/>
              <a:gd name="T48" fmla="*/ 0 w 3906"/>
              <a:gd name="T49" fmla="*/ 2152 h 3920"/>
              <a:gd name="T50" fmla="*/ 204 w 3906"/>
              <a:gd name="T51" fmla="*/ 2347 h 3920"/>
              <a:gd name="T52" fmla="*/ 439 w 3906"/>
              <a:gd name="T53" fmla="*/ 2347 h 3920"/>
              <a:gd name="T54" fmla="*/ 608 w 3906"/>
              <a:gd name="T55" fmla="*/ 2754 h 3920"/>
              <a:gd name="T56" fmla="*/ 448 w 3906"/>
              <a:gd name="T57" fmla="*/ 2916 h 3920"/>
              <a:gd name="T58" fmla="*/ 448 w 3906"/>
              <a:gd name="T59" fmla="*/ 3199 h 3920"/>
              <a:gd name="T60" fmla="*/ 724 w 3906"/>
              <a:gd name="T61" fmla="*/ 3476 h 3920"/>
              <a:gd name="T62" fmla="*/ 866 w 3906"/>
              <a:gd name="T63" fmla="*/ 3535 h 3920"/>
              <a:gd name="T64" fmla="*/ 1007 w 3906"/>
              <a:gd name="T65" fmla="*/ 3476 h 3920"/>
              <a:gd name="T66" fmla="*/ 1167 w 3906"/>
              <a:gd name="T67" fmla="*/ 3315 h 3920"/>
              <a:gd name="T68" fmla="*/ 1560 w 3906"/>
              <a:gd name="T69" fmla="*/ 3478 h 3920"/>
              <a:gd name="T70" fmla="*/ 1560 w 3906"/>
              <a:gd name="T71" fmla="*/ 3713 h 3920"/>
              <a:gd name="T72" fmla="*/ 1762 w 3906"/>
              <a:gd name="T73" fmla="*/ 3920 h 3920"/>
              <a:gd name="T74" fmla="*/ 2153 w 3906"/>
              <a:gd name="T75" fmla="*/ 3920 h 3920"/>
              <a:gd name="T76" fmla="*/ 2346 w 3906"/>
              <a:gd name="T77" fmla="*/ 3713 h 3920"/>
              <a:gd name="T78" fmla="*/ 2346 w 3906"/>
              <a:gd name="T79" fmla="*/ 3478 h 3920"/>
              <a:gd name="T80" fmla="*/ 2758 w 3906"/>
              <a:gd name="T81" fmla="*/ 3306 h 3920"/>
              <a:gd name="T82" fmla="*/ 2932 w 3906"/>
              <a:gd name="T83" fmla="*/ 3478 h 3920"/>
              <a:gd name="T84" fmla="*/ 3075 w 3906"/>
              <a:gd name="T85" fmla="*/ 3537 h 3920"/>
              <a:gd name="T86" fmla="*/ 3217 w 3906"/>
              <a:gd name="T87" fmla="*/ 3478 h 3920"/>
              <a:gd name="T88" fmla="*/ 3493 w 3906"/>
              <a:gd name="T89" fmla="*/ 3202 h 3920"/>
              <a:gd name="T90" fmla="*/ 3493 w 3906"/>
              <a:gd name="T91" fmla="*/ 2919 h 3920"/>
              <a:gd name="T92" fmla="*/ 3317 w 3906"/>
              <a:gd name="T93" fmla="*/ 2740 h 3920"/>
              <a:gd name="T94" fmla="*/ 3477 w 3906"/>
              <a:gd name="T95" fmla="*/ 2347 h 3920"/>
              <a:gd name="T96" fmla="*/ 3717 w 3906"/>
              <a:gd name="T97" fmla="*/ 2347 h 3920"/>
              <a:gd name="T98" fmla="*/ 3906 w 3906"/>
              <a:gd name="T99" fmla="*/ 2152 h 3920"/>
              <a:gd name="T100" fmla="*/ 3906 w 3906"/>
              <a:gd name="T101" fmla="*/ 1761 h 3920"/>
              <a:gd name="T102" fmla="*/ 3717 w 3906"/>
              <a:gd name="T103" fmla="*/ 1560 h 3920"/>
              <a:gd name="T104" fmla="*/ 2540 w 3906"/>
              <a:gd name="T105" fmla="*/ 1960 h 3920"/>
              <a:gd name="T106" fmla="*/ 1958 w 3906"/>
              <a:gd name="T107" fmla="*/ 2542 h 3920"/>
              <a:gd name="T108" fmla="*/ 1376 w 3906"/>
              <a:gd name="T109" fmla="*/ 1960 h 3920"/>
              <a:gd name="T110" fmla="*/ 1958 w 3906"/>
              <a:gd name="T111" fmla="*/ 1378 h 3920"/>
              <a:gd name="T112" fmla="*/ 2540 w 3906"/>
              <a:gd name="T113" fmla="*/ 196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06" h="3920">
                <a:moveTo>
                  <a:pt x="3717" y="1560"/>
                </a:moveTo>
                <a:lnTo>
                  <a:pt x="3475" y="1560"/>
                </a:lnTo>
                <a:cubicBezTo>
                  <a:pt x="3439" y="1427"/>
                  <a:pt x="3384" y="1291"/>
                  <a:pt x="3313" y="1170"/>
                </a:cubicBezTo>
                <a:lnTo>
                  <a:pt x="3491" y="992"/>
                </a:lnTo>
                <a:cubicBezTo>
                  <a:pt x="3570" y="914"/>
                  <a:pt x="3570" y="787"/>
                  <a:pt x="3491" y="709"/>
                </a:cubicBezTo>
                <a:lnTo>
                  <a:pt x="3215" y="433"/>
                </a:lnTo>
                <a:cubicBezTo>
                  <a:pt x="3177" y="395"/>
                  <a:pt x="3127" y="374"/>
                  <a:pt x="3074" y="374"/>
                </a:cubicBezTo>
                <a:cubicBezTo>
                  <a:pt x="3020" y="374"/>
                  <a:pt x="2970" y="395"/>
                  <a:pt x="2932" y="433"/>
                </a:cubicBezTo>
                <a:lnTo>
                  <a:pt x="2752" y="609"/>
                </a:lnTo>
                <a:cubicBezTo>
                  <a:pt x="2628" y="536"/>
                  <a:pt x="2493" y="479"/>
                  <a:pt x="2346" y="442"/>
                </a:cubicBezTo>
                <a:lnTo>
                  <a:pt x="2346" y="200"/>
                </a:lnTo>
                <a:cubicBezTo>
                  <a:pt x="2346" y="90"/>
                  <a:pt x="2264" y="0"/>
                  <a:pt x="2153" y="0"/>
                </a:cubicBezTo>
                <a:lnTo>
                  <a:pt x="1762" y="0"/>
                </a:lnTo>
                <a:cubicBezTo>
                  <a:pt x="1652" y="0"/>
                  <a:pt x="1560" y="90"/>
                  <a:pt x="1560" y="200"/>
                </a:cubicBezTo>
                <a:lnTo>
                  <a:pt x="1560" y="442"/>
                </a:lnTo>
                <a:cubicBezTo>
                  <a:pt x="1426" y="477"/>
                  <a:pt x="1294" y="531"/>
                  <a:pt x="1174" y="601"/>
                </a:cubicBezTo>
                <a:lnTo>
                  <a:pt x="1009" y="435"/>
                </a:lnTo>
                <a:cubicBezTo>
                  <a:pt x="930" y="357"/>
                  <a:pt x="804" y="357"/>
                  <a:pt x="726" y="435"/>
                </a:cubicBezTo>
                <a:lnTo>
                  <a:pt x="450" y="711"/>
                </a:lnTo>
                <a:cubicBezTo>
                  <a:pt x="372" y="789"/>
                  <a:pt x="372" y="916"/>
                  <a:pt x="450" y="994"/>
                </a:cubicBezTo>
                <a:lnTo>
                  <a:pt x="611" y="1155"/>
                </a:lnTo>
                <a:cubicBezTo>
                  <a:pt x="536" y="1280"/>
                  <a:pt x="478" y="1413"/>
                  <a:pt x="441" y="1560"/>
                </a:cubicBezTo>
                <a:lnTo>
                  <a:pt x="204" y="1560"/>
                </a:lnTo>
                <a:cubicBezTo>
                  <a:pt x="94" y="1560"/>
                  <a:pt x="0" y="1651"/>
                  <a:pt x="0" y="1761"/>
                </a:cubicBezTo>
                <a:lnTo>
                  <a:pt x="0" y="2152"/>
                </a:lnTo>
                <a:cubicBezTo>
                  <a:pt x="0" y="2263"/>
                  <a:pt x="94" y="2347"/>
                  <a:pt x="204" y="2347"/>
                </a:cubicBezTo>
                <a:lnTo>
                  <a:pt x="439" y="2347"/>
                </a:lnTo>
                <a:cubicBezTo>
                  <a:pt x="476" y="2493"/>
                  <a:pt x="534" y="2629"/>
                  <a:pt x="608" y="2754"/>
                </a:cubicBezTo>
                <a:lnTo>
                  <a:pt x="448" y="2916"/>
                </a:lnTo>
                <a:cubicBezTo>
                  <a:pt x="370" y="2994"/>
                  <a:pt x="370" y="3121"/>
                  <a:pt x="448" y="3199"/>
                </a:cubicBezTo>
                <a:lnTo>
                  <a:pt x="724" y="3476"/>
                </a:lnTo>
                <a:cubicBezTo>
                  <a:pt x="763" y="3515"/>
                  <a:pt x="815" y="3535"/>
                  <a:pt x="866" y="3535"/>
                </a:cubicBezTo>
                <a:cubicBezTo>
                  <a:pt x="917" y="3535"/>
                  <a:pt x="968" y="3515"/>
                  <a:pt x="1007" y="3476"/>
                </a:cubicBezTo>
                <a:lnTo>
                  <a:pt x="1167" y="3315"/>
                </a:lnTo>
                <a:cubicBezTo>
                  <a:pt x="1289" y="3386"/>
                  <a:pt x="1413" y="3441"/>
                  <a:pt x="1560" y="3478"/>
                </a:cubicBezTo>
                <a:lnTo>
                  <a:pt x="1560" y="3713"/>
                </a:lnTo>
                <a:cubicBezTo>
                  <a:pt x="1560" y="3824"/>
                  <a:pt x="1652" y="3920"/>
                  <a:pt x="1762" y="3920"/>
                </a:cubicBezTo>
                <a:lnTo>
                  <a:pt x="2153" y="3920"/>
                </a:lnTo>
                <a:cubicBezTo>
                  <a:pt x="2264" y="3920"/>
                  <a:pt x="2346" y="3824"/>
                  <a:pt x="2346" y="3713"/>
                </a:cubicBezTo>
                <a:lnTo>
                  <a:pt x="2346" y="3478"/>
                </a:lnTo>
                <a:cubicBezTo>
                  <a:pt x="2493" y="3440"/>
                  <a:pt x="2632" y="3381"/>
                  <a:pt x="2758" y="3306"/>
                </a:cubicBezTo>
                <a:lnTo>
                  <a:pt x="2932" y="3478"/>
                </a:lnTo>
                <a:cubicBezTo>
                  <a:pt x="2971" y="3518"/>
                  <a:pt x="3024" y="3537"/>
                  <a:pt x="3075" y="3537"/>
                </a:cubicBezTo>
                <a:cubicBezTo>
                  <a:pt x="3126" y="3537"/>
                  <a:pt x="3178" y="3518"/>
                  <a:pt x="3217" y="3478"/>
                </a:cubicBezTo>
                <a:lnTo>
                  <a:pt x="3493" y="3202"/>
                </a:lnTo>
                <a:cubicBezTo>
                  <a:pt x="3571" y="3124"/>
                  <a:pt x="3572" y="2997"/>
                  <a:pt x="3493" y="2919"/>
                </a:cubicBezTo>
                <a:lnTo>
                  <a:pt x="3317" y="2740"/>
                </a:lnTo>
                <a:cubicBezTo>
                  <a:pt x="3387" y="2619"/>
                  <a:pt x="3441" y="2493"/>
                  <a:pt x="3477" y="2347"/>
                </a:cubicBezTo>
                <a:lnTo>
                  <a:pt x="3717" y="2347"/>
                </a:lnTo>
                <a:cubicBezTo>
                  <a:pt x="3828" y="2347"/>
                  <a:pt x="3906" y="2263"/>
                  <a:pt x="3906" y="2152"/>
                </a:cubicBezTo>
                <a:lnTo>
                  <a:pt x="3906" y="1761"/>
                </a:lnTo>
                <a:cubicBezTo>
                  <a:pt x="3906" y="1651"/>
                  <a:pt x="3828" y="1560"/>
                  <a:pt x="3717" y="1560"/>
                </a:cubicBezTo>
                <a:close/>
                <a:moveTo>
                  <a:pt x="2540" y="1960"/>
                </a:moveTo>
                <a:cubicBezTo>
                  <a:pt x="2540" y="2281"/>
                  <a:pt x="2279" y="2542"/>
                  <a:pt x="1958" y="2542"/>
                </a:cubicBezTo>
                <a:cubicBezTo>
                  <a:pt x="1637" y="2542"/>
                  <a:pt x="1376" y="2281"/>
                  <a:pt x="1376" y="1960"/>
                </a:cubicBezTo>
                <a:cubicBezTo>
                  <a:pt x="1376" y="1639"/>
                  <a:pt x="1637" y="1378"/>
                  <a:pt x="1958" y="1378"/>
                </a:cubicBezTo>
                <a:cubicBezTo>
                  <a:pt x="2279" y="1378"/>
                  <a:pt x="2540" y="1639"/>
                  <a:pt x="2540" y="1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基础扎实"/>
          <p:cNvSpPr txBox="1"/>
          <p:nvPr/>
        </p:nvSpPr>
        <p:spPr>
          <a:xfrm>
            <a:off x="1978660" y="3106420"/>
            <a:ext cx="5186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3600" dirty="0">
                <a:solidFill>
                  <a:schemeClr val="bg1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  <a:sym typeface="Arial" panose="020B0604020202020204" pitchFamily="34" charset="0"/>
              </a:rPr>
              <a:t>收敛性分析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2811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收敛性分析</a:t>
            </a:r>
            <a:endParaRPr lang="en-US" altLang="zh-CN" sz="28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17">
            <a:extLst>
              <a:ext uri="{FF2B5EF4-FFF2-40B4-BE49-F238E27FC236}">
                <a16:creationId xmlns:a16="http://schemas.microsoft.com/office/drawing/2014/main" id="{6EE808B8-37F3-4F6B-B3FA-1CEDD3AAB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5DC2D4-D5C5-44AF-B597-391BDC2B1DE1}"/>
              </a:ext>
            </a:extLst>
          </p:cNvPr>
          <p:cNvSpPr txBox="1"/>
          <p:nvPr/>
        </p:nvSpPr>
        <p:spPr>
          <a:xfrm>
            <a:off x="92278" y="95456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引理</a:t>
            </a:r>
            <a:r>
              <a:rPr lang="en-US" altLang="zh-CN" dirty="0"/>
              <a:t>4.4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A8FFAA-FE59-44F4-A80C-3DA4457EBD5A}"/>
              </a:ext>
            </a:extLst>
          </p:cNvPr>
          <p:cNvSpPr txBox="1"/>
          <p:nvPr/>
        </p:nvSpPr>
        <p:spPr>
          <a:xfrm>
            <a:off x="92277" y="269373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引理</a:t>
            </a:r>
            <a:r>
              <a:rPr lang="en-US" altLang="zh-CN" dirty="0"/>
              <a:t>4.5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DACF36-0408-4063-8290-6CF353DCFA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3" t="18780" r="33203" b="60588"/>
          <a:stretch/>
        </p:blipFill>
        <p:spPr>
          <a:xfrm>
            <a:off x="5352299" y="993123"/>
            <a:ext cx="1400962" cy="3693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CA9A74-9064-40F1-82C0-E8950505DB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8" t="62628" r="22483" b="18595"/>
          <a:stretch/>
        </p:blipFill>
        <p:spPr>
          <a:xfrm>
            <a:off x="2843868" y="1659559"/>
            <a:ext cx="2835479" cy="3361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7E87BD-18EB-4C68-B83D-BBE26C2033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0" t="356" r="7881" b="86761"/>
          <a:stretch/>
        </p:blipFill>
        <p:spPr>
          <a:xfrm>
            <a:off x="3185566" y="1070142"/>
            <a:ext cx="1157682" cy="2306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4CB737-635E-463E-A859-C7E6F1E4C679}"/>
              </a:ext>
            </a:extLst>
          </p:cNvPr>
          <p:cNvSpPr txBox="1"/>
          <p:nvPr/>
        </p:nvSpPr>
        <p:spPr>
          <a:xfrm>
            <a:off x="1409351" y="99164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算子</a:t>
            </a:r>
            <a:r>
              <a:rPr lang="en-US" altLang="zh-CN" dirty="0"/>
              <a:t>T</a:t>
            </a:r>
            <a:r>
              <a:rPr lang="zh-CN" altLang="en-US" dirty="0"/>
              <a:t>是单调的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69DC46-9C0B-41AE-A467-4AD949980E67}"/>
              </a:ext>
            </a:extLst>
          </p:cNvPr>
          <p:cNvSpPr txBox="1"/>
          <p:nvPr/>
        </p:nvSpPr>
        <p:spPr>
          <a:xfrm>
            <a:off x="4571997" y="991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EBE780-550E-4437-8959-C0B8DE38C7ED}"/>
              </a:ext>
            </a:extLst>
          </p:cNvPr>
          <p:cNvSpPr txBox="1"/>
          <p:nvPr/>
        </p:nvSpPr>
        <p:spPr>
          <a:xfrm>
            <a:off x="1174459" y="255904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对任意</a:t>
            </a:r>
            <a:r>
              <a:rPr lang="en-US" altLang="zh-CN" dirty="0"/>
              <a:t>α0</a:t>
            </a:r>
            <a:r>
              <a:rPr lang="zh-CN" altLang="en-US" dirty="0"/>
              <a:t>，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C75A6E2-FA6A-44BE-86D9-7EE731EF47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7" r="30406" b="54925"/>
          <a:stretch/>
        </p:blipFill>
        <p:spPr>
          <a:xfrm>
            <a:off x="2302657" y="2571838"/>
            <a:ext cx="905299" cy="27263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CFDBD02-998A-490F-BDD1-05B6DE22F13C}"/>
              </a:ext>
            </a:extLst>
          </p:cNvPr>
          <p:cNvSpPr txBox="1"/>
          <p:nvPr/>
        </p:nvSpPr>
        <p:spPr>
          <a:xfrm>
            <a:off x="3153307" y="25590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是单调的，如果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96974FD-B755-4B2C-9AD6-551DC5380F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4" t="53279"/>
          <a:stretch/>
        </p:blipFill>
        <p:spPr>
          <a:xfrm>
            <a:off x="4895162" y="2619509"/>
            <a:ext cx="3003358" cy="24615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84E6ACB-CC42-4E58-AA2E-E418BF2240BE}"/>
              </a:ext>
            </a:extLst>
          </p:cNvPr>
          <p:cNvSpPr txBox="1"/>
          <p:nvPr/>
        </p:nvSpPr>
        <p:spPr>
          <a:xfrm>
            <a:off x="1138654" y="295302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那么他就是单调递减的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73C5A62-E9E1-455F-8F8B-5607D3232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72" y="3288904"/>
            <a:ext cx="5429649" cy="35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2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2811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收敛性分析</a:t>
            </a:r>
            <a:endParaRPr lang="en-US" altLang="zh-CN" sz="28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17">
            <a:extLst>
              <a:ext uri="{FF2B5EF4-FFF2-40B4-BE49-F238E27FC236}">
                <a16:creationId xmlns:a16="http://schemas.microsoft.com/office/drawing/2014/main" id="{6EE808B8-37F3-4F6B-B3FA-1CEDD3AAB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CAC3B2-3713-4051-BAF5-93CBFC51467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4159" r="10517" b="18899"/>
          <a:stretch/>
        </p:blipFill>
        <p:spPr>
          <a:xfrm>
            <a:off x="4958301" y="2766270"/>
            <a:ext cx="3432021" cy="25321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C302E9-B7B4-4FE0-8DEE-7DD479BBC1B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7" t="12277" r="17523" b="27332"/>
          <a:stretch/>
        </p:blipFill>
        <p:spPr>
          <a:xfrm>
            <a:off x="475174" y="2766270"/>
            <a:ext cx="3775388" cy="24428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393A04-F24E-45F0-B2DD-6549DF18E25A}"/>
              </a:ext>
            </a:extLst>
          </p:cNvPr>
          <p:cNvSpPr txBox="1"/>
          <p:nvPr/>
        </p:nvSpPr>
        <p:spPr>
          <a:xfrm>
            <a:off x="293615" y="1447878"/>
            <a:ext cx="761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由论文中引理可得，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α0</a:t>
            </a:r>
            <a:r>
              <a:rPr lang="zh-CN" altLang="en-US" dirty="0"/>
              <a:t>）在</a:t>
            </a:r>
            <a:r>
              <a:rPr lang="en-US" altLang="zh-CN" dirty="0"/>
              <a:t>α</a:t>
            </a:r>
            <a:r>
              <a:rPr lang="zh-CN" altLang="en-US" dirty="0"/>
              <a:t>和</a:t>
            </a:r>
            <a:r>
              <a:rPr lang="en-US" altLang="zh-CN" dirty="0"/>
              <a:t>α</a:t>
            </a:r>
            <a:r>
              <a:rPr lang="zh-CN" altLang="en-US" dirty="0"/>
              <a:t>*这个区间上存在，则我们有如下证明</a:t>
            </a:r>
          </a:p>
        </p:txBody>
      </p:sp>
    </p:spTree>
    <p:extLst>
      <p:ext uri="{BB962C8B-B14F-4D97-AF65-F5344CB8AC3E}">
        <p14:creationId xmlns:p14="http://schemas.microsoft.com/office/powerpoint/2010/main" val="96649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2811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收敛性分析</a:t>
            </a:r>
            <a:endParaRPr lang="en-US" altLang="zh-CN" sz="28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17">
            <a:extLst>
              <a:ext uri="{FF2B5EF4-FFF2-40B4-BE49-F238E27FC236}">
                <a16:creationId xmlns:a16="http://schemas.microsoft.com/office/drawing/2014/main" id="{6EE808B8-37F3-4F6B-B3FA-1CEDD3AAB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5DC2D4-D5C5-44AF-B597-391BDC2B1DE1}"/>
              </a:ext>
            </a:extLst>
          </p:cNvPr>
          <p:cNvSpPr txBox="1"/>
          <p:nvPr/>
        </p:nvSpPr>
        <p:spPr>
          <a:xfrm>
            <a:off x="92278" y="95456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引理</a:t>
            </a:r>
            <a:r>
              <a:rPr lang="en-US" altLang="zh-CN" dirty="0"/>
              <a:t>4.9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2BE326-E14B-4242-94F2-9AE4C938F829}"/>
              </a:ext>
            </a:extLst>
          </p:cNvPr>
          <p:cNvSpPr txBox="1"/>
          <p:nvPr/>
        </p:nvSpPr>
        <p:spPr>
          <a:xfrm>
            <a:off x="1110956" y="952779"/>
            <a:ext cx="703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α0</a:t>
            </a:r>
            <a:r>
              <a:rPr lang="zh-CN" altLang="en-US" dirty="0"/>
              <a:t>满足</a:t>
            </a:r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 α0 </a:t>
            </a:r>
            <a:r>
              <a:rPr lang="zh-CN" altLang="en-US" dirty="0"/>
              <a:t>）</a:t>
            </a:r>
            <a:r>
              <a:rPr lang="en-US" altLang="zh-CN" dirty="0"/>
              <a:t>&gt;0</a:t>
            </a:r>
            <a:r>
              <a:rPr lang="zh-CN" altLang="en-US" dirty="0"/>
              <a:t>，那么</a:t>
            </a:r>
            <a:r>
              <a:rPr lang="en-US" altLang="zh-CN" dirty="0"/>
              <a:t>{αk}</a:t>
            </a:r>
            <a:r>
              <a:rPr lang="zh-CN" altLang="en-US" dirty="0"/>
              <a:t>这个数列单调递减并且收敛至</a:t>
            </a:r>
            <a:r>
              <a:rPr lang="en-US" altLang="zh-CN" dirty="0"/>
              <a:t>α+</a:t>
            </a:r>
            <a:r>
              <a:rPr lang="zh-CN" altLang="en-US" dirty="0"/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AAF5453-A18E-4ACA-8F35-256CCE6C20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90" t="30598" r="23396" b="65266"/>
          <a:stretch/>
        </p:blipFill>
        <p:spPr>
          <a:xfrm>
            <a:off x="1802243" y="2594970"/>
            <a:ext cx="897622" cy="2181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F34A22-FE65-4DD9-A6E9-051CF4431D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t="40952" r="26703" b="52045"/>
          <a:stretch/>
        </p:blipFill>
        <p:spPr>
          <a:xfrm>
            <a:off x="3387762" y="2594970"/>
            <a:ext cx="3372374" cy="3693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066C9E-0F34-49CA-878A-A1E1C723C4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1" b="73714"/>
          <a:stretch/>
        </p:blipFill>
        <p:spPr>
          <a:xfrm>
            <a:off x="1042326" y="1468729"/>
            <a:ext cx="7173160" cy="9485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1AA40C-225F-445A-BCFC-94B0D4D32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0" y="3086005"/>
            <a:ext cx="1820279" cy="289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E35492-0CD3-4A8B-BAFF-D98A146E6DAE}"/>
              </a:ext>
            </a:extLst>
          </p:cNvPr>
          <p:cNvSpPr txBox="1"/>
          <p:nvPr/>
        </p:nvSpPr>
        <p:spPr>
          <a:xfrm>
            <a:off x="847289" y="3069117"/>
            <a:ext cx="156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前面证明提到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BC13F9-A95A-406D-B810-8D819224FBA0}"/>
              </a:ext>
            </a:extLst>
          </p:cNvPr>
          <p:cNvSpPr txBox="1"/>
          <p:nvPr/>
        </p:nvSpPr>
        <p:spPr>
          <a:xfrm>
            <a:off x="3884105" y="3114004"/>
            <a:ext cx="396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并且根据上页</a:t>
            </a:r>
            <a:r>
              <a:rPr lang="en-US" altLang="zh-CN" sz="1400" dirty="0"/>
              <a:t>ppt</a:t>
            </a:r>
            <a:r>
              <a:rPr lang="zh-CN" altLang="en-US" sz="1400" dirty="0"/>
              <a:t>中的函数图像可知，</a:t>
            </a:r>
            <a:r>
              <a:rPr lang="en-US" altLang="zh-CN" sz="1400" dirty="0"/>
              <a:t> r</a:t>
            </a:r>
            <a:r>
              <a:rPr lang="zh-CN" altLang="en-US" sz="1400" dirty="0"/>
              <a:t>（</a:t>
            </a:r>
            <a:r>
              <a:rPr lang="en-US" altLang="zh-CN" sz="1400" dirty="0"/>
              <a:t>α1</a:t>
            </a:r>
            <a:r>
              <a:rPr lang="zh-CN" altLang="en-US" sz="1400" dirty="0"/>
              <a:t>）</a:t>
            </a:r>
            <a:r>
              <a:rPr lang="en-US" altLang="zh-CN" sz="1400" dirty="0"/>
              <a:t>&gt;0</a:t>
            </a:r>
            <a:endParaRPr lang="zh-CN" altLang="en-US" sz="1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DED042-7C84-402C-9710-6A77F5C55C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0" y="3624480"/>
            <a:ext cx="788433" cy="21098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B188835-F840-466E-8794-110273AB85DC}"/>
              </a:ext>
            </a:extLst>
          </p:cNvPr>
          <p:cNvSpPr txBox="1"/>
          <p:nvPr/>
        </p:nvSpPr>
        <p:spPr>
          <a:xfrm>
            <a:off x="771880" y="357608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现在我们假设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06F674-575F-41DF-839F-3F344BE7C1EC}"/>
              </a:ext>
            </a:extLst>
          </p:cNvPr>
          <p:cNvSpPr txBox="1"/>
          <p:nvPr/>
        </p:nvSpPr>
        <p:spPr>
          <a:xfrm>
            <a:off x="2801923" y="356835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同样我们可以得到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9653685-5F05-4D7A-A3E8-0999067361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35" y="3611113"/>
            <a:ext cx="961186" cy="2512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488DFC0-4CA8-4622-B123-B6B18555E9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86" y="4065092"/>
            <a:ext cx="5030950" cy="5783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001D4F5-FDF1-470F-87E3-D41CD8081F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73" y="4769888"/>
            <a:ext cx="1938866" cy="25091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0DDA26F-AEF1-41FE-A779-305F81277C8B}"/>
              </a:ext>
            </a:extLst>
          </p:cNvPr>
          <p:cNvSpPr txBox="1"/>
          <p:nvPr/>
        </p:nvSpPr>
        <p:spPr>
          <a:xfrm>
            <a:off x="1467519" y="47444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类似的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E6771E-AC0A-4171-AAB8-8B0F298DC7FB}"/>
              </a:ext>
            </a:extLst>
          </p:cNvPr>
          <p:cNvSpPr txBox="1"/>
          <p:nvPr/>
        </p:nvSpPr>
        <p:spPr>
          <a:xfrm>
            <a:off x="1065046" y="5196274"/>
            <a:ext cx="6252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这就证明了我们的</a:t>
            </a:r>
            <a:r>
              <a:rPr lang="en-US" altLang="zh-CN" sz="1400" dirty="0"/>
              <a:t>{αk}</a:t>
            </a:r>
            <a:r>
              <a:rPr lang="zh-CN" altLang="en-US" sz="1400" dirty="0"/>
              <a:t>这个数列单调递减，并且有下边界</a:t>
            </a:r>
            <a:r>
              <a:rPr lang="en-US" altLang="zh-CN" sz="1400" dirty="0"/>
              <a:t>α</a:t>
            </a:r>
            <a:r>
              <a:rPr lang="zh-CN" altLang="en-US" sz="1400" dirty="0"/>
              <a:t>*，并且收敛至</a:t>
            </a:r>
            <a:r>
              <a:rPr lang="en-US" altLang="zh-CN" sz="1400" dirty="0"/>
              <a:t>α+</a:t>
            </a:r>
            <a:r>
              <a:rPr lang="zh-CN" altLang="en-US" sz="1400" dirty="0"/>
              <a:t>。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CCDAEB6-2CC7-48B7-9895-EB8495ED8C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86" y="5720979"/>
            <a:ext cx="4609640" cy="5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2811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收敛性分析</a:t>
            </a:r>
            <a:endParaRPr lang="en-US" altLang="zh-CN" sz="28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17">
            <a:extLst>
              <a:ext uri="{FF2B5EF4-FFF2-40B4-BE49-F238E27FC236}">
                <a16:creationId xmlns:a16="http://schemas.microsoft.com/office/drawing/2014/main" id="{6EE808B8-37F3-4F6B-B3FA-1CEDD3AAB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5DC2D4-D5C5-44AF-B597-391BDC2B1DE1}"/>
              </a:ext>
            </a:extLst>
          </p:cNvPr>
          <p:cNvSpPr txBox="1"/>
          <p:nvPr/>
        </p:nvSpPr>
        <p:spPr>
          <a:xfrm>
            <a:off x="92278" y="95456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引理</a:t>
            </a:r>
            <a:r>
              <a:rPr lang="en-US" altLang="zh-CN" dirty="0"/>
              <a:t>4.10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5426A0-DAAF-4E29-8510-5B4DDD6CA5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3" b="30013"/>
          <a:stretch/>
        </p:blipFill>
        <p:spPr>
          <a:xfrm>
            <a:off x="911274" y="2062558"/>
            <a:ext cx="7321451" cy="18371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FD16C2-1B5C-42AD-A5EF-2C327D123651}"/>
              </a:ext>
            </a:extLst>
          </p:cNvPr>
          <p:cNvSpPr txBox="1"/>
          <p:nvPr/>
        </p:nvSpPr>
        <p:spPr>
          <a:xfrm>
            <a:off x="288563" y="1323894"/>
            <a:ext cx="827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假设开始时满足</a:t>
            </a:r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α0</a:t>
            </a:r>
            <a:r>
              <a:rPr lang="zh-CN" altLang="en-US" dirty="0"/>
              <a:t>）</a:t>
            </a:r>
            <a:r>
              <a:rPr lang="en-US" altLang="zh-CN" dirty="0"/>
              <a:t>&lt;0</a:t>
            </a:r>
            <a:r>
              <a:rPr lang="zh-CN" altLang="en-US" dirty="0"/>
              <a:t>，要么</a:t>
            </a:r>
            <a:r>
              <a:rPr lang="en-US" altLang="zh-CN" dirty="0"/>
              <a:t>{αk}</a:t>
            </a:r>
            <a:r>
              <a:rPr lang="zh-CN" altLang="en-US" dirty="0"/>
              <a:t>这个数列单调递增，要么存在某些</a:t>
            </a:r>
            <a:r>
              <a:rPr lang="en-US" altLang="zh-CN" dirty="0"/>
              <a:t>k0</a:t>
            </a:r>
            <a:r>
              <a:rPr lang="zh-CN" altLang="en-US" dirty="0"/>
              <a:t>，使得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0FDD30-A666-4927-9B0C-31CCBE425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1" y="1826234"/>
            <a:ext cx="2238687" cy="247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736DCB-22AE-482B-976A-934B882D4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 b="64281"/>
          <a:stretch/>
        </p:blipFill>
        <p:spPr>
          <a:xfrm>
            <a:off x="855084" y="3929953"/>
            <a:ext cx="7433829" cy="27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1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合作QQ： 243001978"/>
          <p:cNvSpPr/>
          <p:nvPr/>
        </p:nvSpPr>
        <p:spPr>
          <a:xfrm>
            <a:off x="7303112" y="5723751"/>
            <a:ext cx="186880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合作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</a:t>
            </a:r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 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243001978</a:t>
            </a:r>
            <a:endParaRPr lang="zh-CN" altLang="en-US" sz="1350">
              <a:solidFill>
                <a:srgbClr val="FFFFFF"/>
              </a:solidFill>
            </a:endParaRPr>
          </a:p>
        </p:txBody>
      </p:sp>
      <p:pic>
        <p:nvPicPr>
          <p:cNvPr id="3" name="海天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62965"/>
            <a:ext cx="9144000" cy="5132070"/>
          </a:xfrm>
          <a:prstGeom prst="rect">
            <a:avLst/>
          </a:prstGeom>
        </p:spPr>
      </p:pic>
      <p:sp>
        <p:nvSpPr>
          <p:cNvPr id="16" name="背景色块"/>
          <p:cNvSpPr/>
          <p:nvPr/>
        </p:nvSpPr>
        <p:spPr>
          <a:xfrm>
            <a:off x="521494" y="1751648"/>
            <a:ext cx="8101013" cy="33547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齿轮"/>
          <p:cNvSpPr>
            <a:spLocks noChangeAspect="1"/>
          </p:cNvSpPr>
          <p:nvPr/>
        </p:nvSpPr>
        <p:spPr bwMode="auto">
          <a:xfrm>
            <a:off x="4286250" y="2263833"/>
            <a:ext cx="571500" cy="572630"/>
          </a:xfrm>
          <a:custGeom>
            <a:avLst/>
            <a:gdLst>
              <a:gd name="T0" fmla="*/ 3717 w 3906"/>
              <a:gd name="T1" fmla="*/ 1560 h 3920"/>
              <a:gd name="T2" fmla="*/ 3475 w 3906"/>
              <a:gd name="T3" fmla="*/ 1560 h 3920"/>
              <a:gd name="T4" fmla="*/ 3313 w 3906"/>
              <a:gd name="T5" fmla="*/ 1170 h 3920"/>
              <a:gd name="T6" fmla="*/ 3491 w 3906"/>
              <a:gd name="T7" fmla="*/ 992 h 3920"/>
              <a:gd name="T8" fmla="*/ 3491 w 3906"/>
              <a:gd name="T9" fmla="*/ 709 h 3920"/>
              <a:gd name="T10" fmla="*/ 3215 w 3906"/>
              <a:gd name="T11" fmla="*/ 433 h 3920"/>
              <a:gd name="T12" fmla="*/ 3074 w 3906"/>
              <a:gd name="T13" fmla="*/ 374 h 3920"/>
              <a:gd name="T14" fmla="*/ 2932 w 3906"/>
              <a:gd name="T15" fmla="*/ 433 h 3920"/>
              <a:gd name="T16" fmla="*/ 2752 w 3906"/>
              <a:gd name="T17" fmla="*/ 609 h 3920"/>
              <a:gd name="T18" fmla="*/ 2346 w 3906"/>
              <a:gd name="T19" fmla="*/ 442 h 3920"/>
              <a:gd name="T20" fmla="*/ 2346 w 3906"/>
              <a:gd name="T21" fmla="*/ 200 h 3920"/>
              <a:gd name="T22" fmla="*/ 2153 w 3906"/>
              <a:gd name="T23" fmla="*/ 0 h 3920"/>
              <a:gd name="T24" fmla="*/ 1762 w 3906"/>
              <a:gd name="T25" fmla="*/ 0 h 3920"/>
              <a:gd name="T26" fmla="*/ 1560 w 3906"/>
              <a:gd name="T27" fmla="*/ 200 h 3920"/>
              <a:gd name="T28" fmla="*/ 1560 w 3906"/>
              <a:gd name="T29" fmla="*/ 442 h 3920"/>
              <a:gd name="T30" fmla="*/ 1174 w 3906"/>
              <a:gd name="T31" fmla="*/ 601 h 3920"/>
              <a:gd name="T32" fmla="*/ 1009 w 3906"/>
              <a:gd name="T33" fmla="*/ 435 h 3920"/>
              <a:gd name="T34" fmla="*/ 726 w 3906"/>
              <a:gd name="T35" fmla="*/ 435 h 3920"/>
              <a:gd name="T36" fmla="*/ 450 w 3906"/>
              <a:gd name="T37" fmla="*/ 711 h 3920"/>
              <a:gd name="T38" fmla="*/ 450 w 3906"/>
              <a:gd name="T39" fmla="*/ 994 h 3920"/>
              <a:gd name="T40" fmla="*/ 611 w 3906"/>
              <a:gd name="T41" fmla="*/ 1155 h 3920"/>
              <a:gd name="T42" fmla="*/ 441 w 3906"/>
              <a:gd name="T43" fmla="*/ 1560 h 3920"/>
              <a:gd name="T44" fmla="*/ 204 w 3906"/>
              <a:gd name="T45" fmla="*/ 1560 h 3920"/>
              <a:gd name="T46" fmla="*/ 0 w 3906"/>
              <a:gd name="T47" fmla="*/ 1761 h 3920"/>
              <a:gd name="T48" fmla="*/ 0 w 3906"/>
              <a:gd name="T49" fmla="*/ 2152 h 3920"/>
              <a:gd name="T50" fmla="*/ 204 w 3906"/>
              <a:gd name="T51" fmla="*/ 2347 h 3920"/>
              <a:gd name="T52" fmla="*/ 439 w 3906"/>
              <a:gd name="T53" fmla="*/ 2347 h 3920"/>
              <a:gd name="T54" fmla="*/ 608 w 3906"/>
              <a:gd name="T55" fmla="*/ 2754 h 3920"/>
              <a:gd name="T56" fmla="*/ 448 w 3906"/>
              <a:gd name="T57" fmla="*/ 2916 h 3920"/>
              <a:gd name="T58" fmla="*/ 448 w 3906"/>
              <a:gd name="T59" fmla="*/ 3199 h 3920"/>
              <a:gd name="T60" fmla="*/ 724 w 3906"/>
              <a:gd name="T61" fmla="*/ 3476 h 3920"/>
              <a:gd name="T62" fmla="*/ 866 w 3906"/>
              <a:gd name="T63" fmla="*/ 3535 h 3920"/>
              <a:gd name="T64" fmla="*/ 1007 w 3906"/>
              <a:gd name="T65" fmla="*/ 3476 h 3920"/>
              <a:gd name="T66" fmla="*/ 1167 w 3906"/>
              <a:gd name="T67" fmla="*/ 3315 h 3920"/>
              <a:gd name="T68" fmla="*/ 1560 w 3906"/>
              <a:gd name="T69" fmla="*/ 3478 h 3920"/>
              <a:gd name="T70" fmla="*/ 1560 w 3906"/>
              <a:gd name="T71" fmla="*/ 3713 h 3920"/>
              <a:gd name="T72" fmla="*/ 1762 w 3906"/>
              <a:gd name="T73" fmla="*/ 3920 h 3920"/>
              <a:gd name="T74" fmla="*/ 2153 w 3906"/>
              <a:gd name="T75" fmla="*/ 3920 h 3920"/>
              <a:gd name="T76" fmla="*/ 2346 w 3906"/>
              <a:gd name="T77" fmla="*/ 3713 h 3920"/>
              <a:gd name="T78" fmla="*/ 2346 w 3906"/>
              <a:gd name="T79" fmla="*/ 3478 h 3920"/>
              <a:gd name="T80" fmla="*/ 2758 w 3906"/>
              <a:gd name="T81" fmla="*/ 3306 h 3920"/>
              <a:gd name="T82" fmla="*/ 2932 w 3906"/>
              <a:gd name="T83" fmla="*/ 3478 h 3920"/>
              <a:gd name="T84" fmla="*/ 3075 w 3906"/>
              <a:gd name="T85" fmla="*/ 3537 h 3920"/>
              <a:gd name="T86" fmla="*/ 3217 w 3906"/>
              <a:gd name="T87" fmla="*/ 3478 h 3920"/>
              <a:gd name="T88" fmla="*/ 3493 w 3906"/>
              <a:gd name="T89" fmla="*/ 3202 h 3920"/>
              <a:gd name="T90" fmla="*/ 3493 w 3906"/>
              <a:gd name="T91" fmla="*/ 2919 h 3920"/>
              <a:gd name="T92" fmla="*/ 3317 w 3906"/>
              <a:gd name="T93" fmla="*/ 2740 h 3920"/>
              <a:gd name="T94" fmla="*/ 3477 w 3906"/>
              <a:gd name="T95" fmla="*/ 2347 h 3920"/>
              <a:gd name="T96" fmla="*/ 3717 w 3906"/>
              <a:gd name="T97" fmla="*/ 2347 h 3920"/>
              <a:gd name="T98" fmla="*/ 3906 w 3906"/>
              <a:gd name="T99" fmla="*/ 2152 h 3920"/>
              <a:gd name="T100" fmla="*/ 3906 w 3906"/>
              <a:gd name="T101" fmla="*/ 1761 h 3920"/>
              <a:gd name="T102" fmla="*/ 3717 w 3906"/>
              <a:gd name="T103" fmla="*/ 1560 h 3920"/>
              <a:gd name="T104" fmla="*/ 2540 w 3906"/>
              <a:gd name="T105" fmla="*/ 1960 h 3920"/>
              <a:gd name="T106" fmla="*/ 1958 w 3906"/>
              <a:gd name="T107" fmla="*/ 2542 h 3920"/>
              <a:gd name="T108" fmla="*/ 1376 w 3906"/>
              <a:gd name="T109" fmla="*/ 1960 h 3920"/>
              <a:gd name="T110" fmla="*/ 1958 w 3906"/>
              <a:gd name="T111" fmla="*/ 1378 h 3920"/>
              <a:gd name="T112" fmla="*/ 2540 w 3906"/>
              <a:gd name="T113" fmla="*/ 196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06" h="3920">
                <a:moveTo>
                  <a:pt x="3717" y="1560"/>
                </a:moveTo>
                <a:lnTo>
                  <a:pt x="3475" y="1560"/>
                </a:lnTo>
                <a:cubicBezTo>
                  <a:pt x="3439" y="1427"/>
                  <a:pt x="3384" y="1291"/>
                  <a:pt x="3313" y="1170"/>
                </a:cubicBezTo>
                <a:lnTo>
                  <a:pt x="3491" y="992"/>
                </a:lnTo>
                <a:cubicBezTo>
                  <a:pt x="3570" y="914"/>
                  <a:pt x="3570" y="787"/>
                  <a:pt x="3491" y="709"/>
                </a:cubicBezTo>
                <a:lnTo>
                  <a:pt x="3215" y="433"/>
                </a:lnTo>
                <a:cubicBezTo>
                  <a:pt x="3177" y="395"/>
                  <a:pt x="3127" y="374"/>
                  <a:pt x="3074" y="374"/>
                </a:cubicBezTo>
                <a:cubicBezTo>
                  <a:pt x="3020" y="374"/>
                  <a:pt x="2970" y="395"/>
                  <a:pt x="2932" y="433"/>
                </a:cubicBezTo>
                <a:lnTo>
                  <a:pt x="2752" y="609"/>
                </a:lnTo>
                <a:cubicBezTo>
                  <a:pt x="2628" y="536"/>
                  <a:pt x="2493" y="479"/>
                  <a:pt x="2346" y="442"/>
                </a:cubicBezTo>
                <a:lnTo>
                  <a:pt x="2346" y="200"/>
                </a:lnTo>
                <a:cubicBezTo>
                  <a:pt x="2346" y="90"/>
                  <a:pt x="2264" y="0"/>
                  <a:pt x="2153" y="0"/>
                </a:cubicBezTo>
                <a:lnTo>
                  <a:pt x="1762" y="0"/>
                </a:lnTo>
                <a:cubicBezTo>
                  <a:pt x="1652" y="0"/>
                  <a:pt x="1560" y="90"/>
                  <a:pt x="1560" y="200"/>
                </a:cubicBezTo>
                <a:lnTo>
                  <a:pt x="1560" y="442"/>
                </a:lnTo>
                <a:cubicBezTo>
                  <a:pt x="1426" y="477"/>
                  <a:pt x="1294" y="531"/>
                  <a:pt x="1174" y="601"/>
                </a:cubicBezTo>
                <a:lnTo>
                  <a:pt x="1009" y="435"/>
                </a:lnTo>
                <a:cubicBezTo>
                  <a:pt x="930" y="357"/>
                  <a:pt x="804" y="357"/>
                  <a:pt x="726" y="435"/>
                </a:cubicBezTo>
                <a:lnTo>
                  <a:pt x="450" y="711"/>
                </a:lnTo>
                <a:cubicBezTo>
                  <a:pt x="372" y="789"/>
                  <a:pt x="372" y="916"/>
                  <a:pt x="450" y="994"/>
                </a:cubicBezTo>
                <a:lnTo>
                  <a:pt x="611" y="1155"/>
                </a:lnTo>
                <a:cubicBezTo>
                  <a:pt x="536" y="1280"/>
                  <a:pt x="478" y="1413"/>
                  <a:pt x="441" y="1560"/>
                </a:cubicBezTo>
                <a:lnTo>
                  <a:pt x="204" y="1560"/>
                </a:lnTo>
                <a:cubicBezTo>
                  <a:pt x="94" y="1560"/>
                  <a:pt x="0" y="1651"/>
                  <a:pt x="0" y="1761"/>
                </a:cubicBezTo>
                <a:lnTo>
                  <a:pt x="0" y="2152"/>
                </a:lnTo>
                <a:cubicBezTo>
                  <a:pt x="0" y="2263"/>
                  <a:pt x="94" y="2347"/>
                  <a:pt x="204" y="2347"/>
                </a:cubicBezTo>
                <a:lnTo>
                  <a:pt x="439" y="2347"/>
                </a:lnTo>
                <a:cubicBezTo>
                  <a:pt x="476" y="2493"/>
                  <a:pt x="534" y="2629"/>
                  <a:pt x="608" y="2754"/>
                </a:cubicBezTo>
                <a:lnTo>
                  <a:pt x="448" y="2916"/>
                </a:lnTo>
                <a:cubicBezTo>
                  <a:pt x="370" y="2994"/>
                  <a:pt x="370" y="3121"/>
                  <a:pt x="448" y="3199"/>
                </a:cubicBezTo>
                <a:lnTo>
                  <a:pt x="724" y="3476"/>
                </a:lnTo>
                <a:cubicBezTo>
                  <a:pt x="763" y="3515"/>
                  <a:pt x="815" y="3535"/>
                  <a:pt x="866" y="3535"/>
                </a:cubicBezTo>
                <a:cubicBezTo>
                  <a:pt x="917" y="3535"/>
                  <a:pt x="968" y="3515"/>
                  <a:pt x="1007" y="3476"/>
                </a:cubicBezTo>
                <a:lnTo>
                  <a:pt x="1167" y="3315"/>
                </a:lnTo>
                <a:cubicBezTo>
                  <a:pt x="1289" y="3386"/>
                  <a:pt x="1413" y="3441"/>
                  <a:pt x="1560" y="3478"/>
                </a:cubicBezTo>
                <a:lnTo>
                  <a:pt x="1560" y="3713"/>
                </a:lnTo>
                <a:cubicBezTo>
                  <a:pt x="1560" y="3824"/>
                  <a:pt x="1652" y="3920"/>
                  <a:pt x="1762" y="3920"/>
                </a:cubicBezTo>
                <a:lnTo>
                  <a:pt x="2153" y="3920"/>
                </a:lnTo>
                <a:cubicBezTo>
                  <a:pt x="2264" y="3920"/>
                  <a:pt x="2346" y="3824"/>
                  <a:pt x="2346" y="3713"/>
                </a:cubicBezTo>
                <a:lnTo>
                  <a:pt x="2346" y="3478"/>
                </a:lnTo>
                <a:cubicBezTo>
                  <a:pt x="2493" y="3440"/>
                  <a:pt x="2632" y="3381"/>
                  <a:pt x="2758" y="3306"/>
                </a:cubicBezTo>
                <a:lnTo>
                  <a:pt x="2932" y="3478"/>
                </a:lnTo>
                <a:cubicBezTo>
                  <a:pt x="2971" y="3518"/>
                  <a:pt x="3024" y="3537"/>
                  <a:pt x="3075" y="3537"/>
                </a:cubicBezTo>
                <a:cubicBezTo>
                  <a:pt x="3126" y="3537"/>
                  <a:pt x="3178" y="3518"/>
                  <a:pt x="3217" y="3478"/>
                </a:cubicBezTo>
                <a:lnTo>
                  <a:pt x="3493" y="3202"/>
                </a:lnTo>
                <a:cubicBezTo>
                  <a:pt x="3571" y="3124"/>
                  <a:pt x="3572" y="2997"/>
                  <a:pt x="3493" y="2919"/>
                </a:cubicBezTo>
                <a:lnTo>
                  <a:pt x="3317" y="2740"/>
                </a:lnTo>
                <a:cubicBezTo>
                  <a:pt x="3387" y="2619"/>
                  <a:pt x="3441" y="2493"/>
                  <a:pt x="3477" y="2347"/>
                </a:cubicBezTo>
                <a:lnTo>
                  <a:pt x="3717" y="2347"/>
                </a:lnTo>
                <a:cubicBezTo>
                  <a:pt x="3828" y="2347"/>
                  <a:pt x="3906" y="2263"/>
                  <a:pt x="3906" y="2152"/>
                </a:cubicBezTo>
                <a:lnTo>
                  <a:pt x="3906" y="1761"/>
                </a:lnTo>
                <a:cubicBezTo>
                  <a:pt x="3906" y="1651"/>
                  <a:pt x="3828" y="1560"/>
                  <a:pt x="3717" y="1560"/>
                </a:cubicBezTo>
                <a:close/>
                <a:moveTo>
                  <a:pt x="2540" y="1960"/>
                </a:moveTo>
                <a:cubicBezTo>
                  <a:pt x="2540" y="2281"/>
                  <a:pt x="2279" y="2542"/>
                  <a:pt x="1958" y="2542"/>
                </a:cubicBezTo>
                <a:cubicBezTo>
                  <a:pt x="1637" y="2542"/>
                  <a:pt x="1376" y="2281"/>
                  <a:pt x="1376" y="1960"/>
                </a:cubicBezTo>
                <a:cubicBezTo>
                  <a:pt x="1376" y="1639"/>
                  <a:pt x="1637" y="1378"/>
                  <a:pt x="1958" y="1378"/>
                </a:cubicBezTo>
                <a:cubicBezTo>
                  <a:pt x="2279" y="1378"/>
                  <a:pt x="2540" y="1639"/>
                  <a:pt x="2540" y="1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基础扎实"/>
          <p:cNvSpPr txBox="1"/>
          <p:nvPr/>
        </p:nvSpPr>
        <p:spPr>
          <a:xfrm>
            <a:off x="1978660" y="3106420"/>
            <a:ext cx="5186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3600" dirty="0">
                <a:solidFill>
                  <a:schemeClr val="bg1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  <a:sym typeface="Arial" panose="020B0604020202020204" pitchFamily="34" charset="0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233449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286898" y="949436"/>
            <a:ext cx="1739349" cy="7155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0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目录</a:t>
            </a:r>
            <a:endParaRPr lang="en-US" altLang="zh-CN" sz="40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4089" y="5523281"/>
            <a:ext cx="8845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787912" y="1364562"/>
            <a:ext cx="3757284" cy="3762235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202351" y="1695235"/>
            <a:ext cx="2318327" cy="715581"/>
            <a:chOff x="3237128" y="1900611"/>
            <a:chExt cx="3091103" cy="954107"/>
          </a:xfrm>
        </p:grpSpPr>
        <p:sp>
          <p:nvSpPr>
            <p:cNvPr id="8" name="矩形 7"/>
            <p:cNvSpPr/>
            <p:nvPr/>
          </p:nvSpPr>
          <p:spPr>
            <a:xfrm>
              <a:off x="4409159" y="1970616"/>
              <a:ext cx="1919072" cy="61555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背景意义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37128" y="1900611"/>
              <a:ext cx="137044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05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01</a:t>
              </a: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7787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2124824" y="2611237"/>
            <a:ext cx="2359079" cy="715581"/>
            <a:chOff x="4374334" y="3121010"/>
            <a:chExt cx="3145438" cy="954107"/>
          </a:xfrm>
        </p:grpSpPr>
        <p:sp>
          <p:nvSpPr>
            <p:cNvPr id="10" name="矩形 9"/>
            <p:cNvSpPr/>
            <p:nvPr/>
          </p:nvSpPr>
          <p:spPr>
            <a:xfrm>
              <a:off x="5600700" y="3186811"/>
              <a:ext cx="1919072" cy="61555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算法框架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374334" y="3121010"/>
              <a:ext cx="137044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05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02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234522" y="4394780"/>
            <a:ext cx="2418288" cy="715581"/>
            <a:chOff x="5056016" y="4238084"/>
            <a:chExt cx="3224384" cy="954107"/>
          </a:xfrm>
        </p:grpSpPr>
        <p:sp>
          <p:nvSpPr>
            <p:cNvPr id="11" name="矩形 10"/>
            <p:cNvSpPr/>
            <p:nvPr/>
          </p:nvSpPr>
          <p:spPr>
            <a:xfrm>
              <a:off x="6361328" y="4320789"/>
              <a:ext cx="1919072" cy="61555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结果分析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5056016" y="4238084"/>
              <a:ext cx="137044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05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04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305675" y="437313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2858" y="1695235"/>
            <a:ext cx="3630410" cy="3630410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27759" y="5077576"/>
            <a:ext cx="483748" cy="357157"/>
            <a:chOff x="865188" y="-431800"/>
            <a:chExt cx="10458451" cy="7721600"/>
          </a:xfrm>
          <a:solidFill>
            <a:schemeClr val="tx2">
              <a:lumMod val="50000"/>
            </a:schemeClr>
          </a:solidFill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919F571-9CCE-47AE-A418-66A557BA1E29}"/>
              </a:ext>
            </a:extLst>
          </p:cNvPr>
          <p:cNvGrpSpPr/>
          <p:nvPr/>
        </p:nvGrpSpPr>
        <p:grpSpPr>
          <a:xfrm>
            <a:off x="3169753" y="3440500"/>
            <a:ext cx="4900456" cy="715581"/>
            <a:chOff x="4374334" y="3121010"/>
            <a:chExt cx="6533939" cy="95410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0BB137C-EE00-48FD-BACB-31F69D85A124}"/>
                </a:ext>
              </a:extLst>
            </p:cNvPr>
            <p:cNvSpPr/>
            <p:nvPr/>
          </p:nvSpPr>
          <p:spPr>
            <a:xfrm>
              <a:off x="5600699" y="3186811"/>
              <a:ext cx="5307574" cy="61555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正解存在性和收敛性分析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AC406F6-F2E8-4065-8F21-5ED776346EF4}"/>
                </a:ext>
              </a:extLst>
            </p:cNvPr>
            <p:cNvSpPr/>
            <p:nvPr/>
          </p:nvSpPr>
          <p:spPr>
            <a:xfrm>
              <a:off x="4374334" y="3121010"/>
              <a:ext cx="1370449" cy="95410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05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03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E4968B7-885C-43BD-A06D-8BD7E03D7A81}"/>
                </a:ext>
              </a:extLst>
            </p:cNvPr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33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1330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55" y="4404360"/>
            <a:ext cx="5504180" cy="12839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3455" y="11696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例子：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135" y="1045845"/>
            <a:ext cx="3582670" cy="7962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66520" y="2006600"/>
            <a:ext cx="5384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这个例子涉及到一个函数的二阶导数的计算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是第一类</a:t>
            </a:r>
            <a:r>
              <a:rPr lang="en-US" altLang="zh-CN" dirty="0"/>
              <a:t>Fredholm</a:t>
            </a:r>
            <a:r>
              <a:rPr lang="zh-CN" altLang="en-US" dirty="0"/>
              <a:t>积分算子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66520" y="2762885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是格林函数的二阶导数，</a:t>
            </a:r>
            <a:r>
              <a:rPr lang="en-US" altLang="zh-CN" dirty="0"/>
              <a:t>x</a:t>
            </a:r>
            <a:r>
              <a:rPr lang="zh-CN" altLang="en-US" dirty="0"/>
              <a:t>是精确解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6520" y="3218815"/>
            <a:ext cx="4663440" cy="6400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751320" y="33547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轻度不适定问题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1330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" y="1155065"/>
            <a:ext cx="4318000" cy="3863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025" y="1155065"/>
            <a:ext cx="4412615" cy="39477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1330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309CB8-26B8-4F04-8259-9F981FED6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1330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22B8ED-93FA-485D-959D-464F3F009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427" y="938082"/>
            <a:ext cx="2828925" cy="2381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9816C3-943E-488C-870D-42D198544E41}"/>
              </a:ext>
            </a:extLst>
          </p:cNvPr>
          <p:cNvSpPr txBox="1"/>
          <p:nvPr/>
        </p:nvSpPr>
        <p:spPr>
          <a:xfrm>
            <a:off x="962813" y="4003509"/>
            <a:ext cx="72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路径跟踪法的收敛行为如上表所示。对于中等值的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 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SSN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方法表现出超线性收敛，这从两次迭代后的收敛可以看出。当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变得太小时，这个特性就会丢失，但是由于我们的路径跟踪策略，该方法仍然在非常少的迭代后收敛。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69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背景色块 1"/>
          <p:cNvSpPr>
            <a:spLocks noChangeAspec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35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背景色块 2"/>
          <p:cNvSpPr>
            <a:spLocks noChangeAspect="1"/>
          </p:cNvSpPr>
          <p:nvPr/>
        </p:nvSpPr>
        <p:spPr>
          <a:xfrm>
            <a:off x="419100" y="457200"/>
            <a:ext cx="8267700" cy="59359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35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1" name="长安校区"/>
          <p:cNvPicPr>
            <a:picLocks noChangeAspect="1"/>
          </p:cNvPicPr>
          <p:nvPr/>
        </p:nvPicPr>
        <p:blipFill rotWithShape="1">
          <a:blip r:embed="rId3"/>
          <a:srcRect l="2924" t="32193" r="8705" b="29120"/>
          <a:stretch>
            <a:fillRect/>
          </a:stretch>
        </p:blipFill>
        <p:spPr>
          <a:xfrm>
            <a:off x="521664" y="1367399"/>
            <a:ext cx="8040010" cy="2000644"/>
          </a:xfrm>
          <a:prstGeom prst="rect">
            <a:avLst/>
          </a:prstGeom>
        </p:spPr>
      </p:pic>
      <p:sp>
        <p:nvSpPr>
          <p:cNvPr id="13" name="敬请各位批评指正"/>
          <p:cNvSpPr txBox="1">
            <a:spLocks noChangeAspect="1"/>
          </p:cNvSpPr>
          <p:nvPr/>
        </p:nvSpPr>
        <p:spPr>
          <a:xfrm>
            <a:off x="1512264" y="3654677"/>
            <a:ext cx="594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342900">
              <a:defRPr/>
            </a:pPr>
            <a:r>
              <a:rPr lang="zh-CN" altLang="en-US" sz="4800" b="1" dirty="0">
                <a:solidFill>
                  <a:srgbClr val="1045C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谢谢请各位指正</a:t>
            </a:r>
          </a:p>
        </p:txBody>
      </p:sp>
      <p:cxnSp>
        <p:nvCxnSpPr>
          <p:cNvPr id="9" name="点缀线段"/>
          <p:cNvCxnSpPr>
            <a:cxnSpLocks noChangeAspect="1"/>
          </p:cNvCxnSpPr>
          <p:nvPr/>
        </p:nvCxnSpPr>
        <p:spPr>
          <a:xfrm>
            <a:off x="1548555" y="4487181"/>
            <a:ext cx="5866816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HANK YOU FOR WATCHING"/>
          <p:cNvSpPr txBox="1">
            <a:spLocks noChangeAspect="1"/>
          </p:cNvSpPr>
          <p:nvPr/>
        </p:nvSpPr>
        <p:spPr>
          <a:xfrm>
            <a:off x="1512264" y="4496046"/>
            <a:ext cx="59436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342900">
              <a:defRPr/>
            </a:pPr>
            <a:r>
              <a:rPr lang="en-US" altLang="zh-CN" sz="135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THANKYOUFORWATCHING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合作QQ： 243001978"/>
          <p:cNvSpPr/>
          <p:nvPr/>
        </p:nvSpPr>
        <p:spPr>
          <a:xfrm>
            <a:off x="7303112" y="5723751"/>
            <a:ext cx="186880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合作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</a:t>
            </a:r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 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243001978</a:t>
            </a:r>
            <a:endParaRPr lang="zh-CN" altLang="en-US" sz="1350">
              <a:solidFill>
                <a:srgbClr val="FFFFFF"/>
              </a:solidFill>
            </a:endParaRPr>
          </a:p>
        </p:txBody>
      </p:sp>
      <p:pic>
        <p:nvPicPr>
          <p:cNvPr id="3" name="海天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62965"/>
            <a:ext cx="9144000" cy="5132070"/>
          </a:xfrm>
          <a:prstGeom prst="rect">
            <a:avLst/>
          </a:prstGeom>
        </p:spPr>
      </p:pic>
      <p:sp>
        <p:nvSpPr>
          <p:cNvPr id="16" name="背景色块"/>
          <p:cNvSpPr/>
          <p:nvPr/>
        </p:nvSpPr>
        <p:spPr>
          <a:xfrm>
            <a:off x="521494" y="1751648"/>
            <a:ext cx="8101013" cy="33547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齿轮"/>
          <p:cNvSpPr>
            <a:spLocks noChangeAspect="1"/>
          </p:cNvSpPr>
          <p:nvPr/>
        </p:nvSpPr>
        <p:spPr bwMode="auto">
          <a:xfrm>
            <a:off x="4286250" y="2263833"/>
            <a:ext cx="571500" cy="572630"/>
          </a:xfrm>
          <a:custGeom>
            <a:avLst/>
            <a:gdLst>
              <a:gd name="T0" fmla="*/ 3717 w 3906"/>
              <a:gd name="T1" fmla="*/ 1560 h 3920"/>
              <a:gd name="T2" fmla="*/ 3475 w 3906"/>
              <a:gd name="T3" fmla="*/ 1560 h 3920"/>
              <a:gd name="T4" fmla="*/ 3313 w 3906"/>
              <a:gd name="T5" fmla="*/ 1170 h 3920"/>
              <a:gd name="T6" fmla="*/ 3491 w 3906"/>
              <a:gd name="T7" fmla="*/ 992 h 3920"/>
              <a:gd name="T8" fmla="*/ 3491 w 3906"/>
              <a:gd name="T9" fmla="*/ 709 h 3920"/>
              <a:gd name="T10" fmla="*/ 3215 w 3906"/>
              <a:gd name="T11" fmla="*/ 433 h 3920"/>
              <a:gd name="T12" fmla="*/ 3074 w 3906"/>
              <a:gd name="T13" fmla="*/ 374 h 3920"/>
              <a:gd name="T14" fmla="*/ 2932 w 3906"/>
              <a:gd name="T15" fmla="*/ 433 h 3920"/>
              <a:gd name="T16" fmla="*/ 2752 w 3906"/>
              <a:gd name="T17" fmla="*/ 609 h 3920"/>
              <a:gd name="T18" fmla="*/ 2346 w 3906"/>
              <a:gd name="T19" fmla="*/ 442 h 3920"/>
              <a:gd name="T20" fmla="*/ 2346 w 3906"/>
              <a:gd name="T21" fmla="*/ 200 h 3920"/>
              <a:gd name="T22" fmla="*/ 2153 w 3906"/>
              <a:gd name="T23" fmla="*/ 0 h 3920"/>
              <a:gd name="T24" fmla="*/ 1762 w 3906"/>
              <a:gd name="T25" fmla="*/ 0 h 3920"/>
              <a:gd name="T26" fmla="*/ 1560 w 3906"/>
              <a:gd name="T27" fmla="*/ 200 h 3920"/>
              <a:gd name="T28" fmla="*/ 1560 w 3906"/>
              <a:gd name="T29" fmla="*/ 442 h 3920"/>
              <a:gd name="T30" fmla="*/ 1174 w 3906"/>
              <a:gd name="T31" fmla="*/ 601 h 3920"/>
              <a:gd name="T32" fmla="*/ 1009 w 3906"/>
              <a:gd name="T33" fmla="*/ 435 h 3920"/>
              <a:gd name="T34" fmla="*/ 726 w 3906"/>
              <a:gd name="T35" fmla="*/ 435 h 3920"/>
              <a:gd name="T36" fmla="*/ 450 w 3906"/>
              <a:gd name="T37" fmla="*/ 711 h 3920"/>
              <a:gd name="T38" fmla="*/ 450 w 3906"/>
              <a:gd name="T39" fmla="*/ 994 h 3920"/>
              <a:gd name="T40" fmla="*/ 611 w 3906"/>
              <a:gd name="T41" fmla="*/ 1155 h 3920"/>
              <a:gd name="T42" fmla="*/ 441 w 3906"/>
              <a:gd name="T43" fmla="*/ 1560 h 3920"/>
              <a:gd name="T44" fmla="*/ 204 w 3906"/>
              <a:gd name="T45" fmla="*/ 1560 h 3920"/>
              <a:gd name="T46" fmla="*/ 0 w 3906"/>
              <a:gd name="T47" fmla="*/ 1761 h 3920"/>
              <a:gd name="T48" fmla="*/ 0 w 3906"/>
              <a:gd name="T49" fmla="*/ 2152 h 3920"/>
              <a:gd name="T50" fmla="*/ 204 w 3906"/>
              <a:gd name="T51" fmla="*/ 2347 h 3920"/>
              <a:gd name="T52" fmla="*/ 439 w 3906"/>
              <a:gd name="T53" fmla="*/ 2347 h 3920"/>
              <a:gd name="T54" fmla="*/ 608 w 3906"/>
              <a:gd name="T55" fmla="*/ 2754 h 3920"/>
              <a:gd name="T56" fmla="*/ 448 w 3906"/>
              <a:gd name="T57" fmla="*/ 2916 h 3920"/>
              <a:gd name="T58" fmla="*/ 448 w 3906"/>
              <a:gd name="T59" fmla="*/ 3199 h 3920"/>
              <a:gd name="T60" fmla="*/ 724 w 3906"/>
              <a:gd name="T61" fmla="*/ 3476 h 3920"/>
              <a:gd name="T62" fmla="*/ 866 w 3906"/>
              <a:gd name="T63" fmla="*/ 3535 h 3920"/>
              <a:gd name="T64" fmla="*/ 1007 w 3906"/>
              <a:gd name="T65" fmla="*/ 3476 h 3920"/>
              <a:gd name="T66" fmla="*/ 1167 w 3906"/>
              <a:gd name="T67" fmla="*/ 3315 h 3920"/>
              <a:gd name="T68" fmla="*/ 1560 w 3906"/>
              <a:gd name="T69" fmla="*/ 3478 h 3920"/>
              <a:gd name="T70" fmla="*/ 1560 w 3906"/>
              <a:gd name="T71" fmla="*/ 3713 h 3920"/>
              <a:gd name="T72" fmla="*/ 1762 w 3906"/>
              <a:gd name="T73" fmla="*/ 3920 h 3920"/>
              <a:gd name="T74" fmla="*/ 2153 w 3906"/>
              <a:gd name="T75" fmla="*/ 3920 h 3920"/>
              <a:gd name="T76" fmla="*/ 2346 w 3906"/>
              <a:gd name="T77" fmla="*/ 3713 h 3920"/>
              <a:gd name="T78" fmla="*/ 2346 w 3906"/>
              <a:gd name="T79" fmla="*/ 3478 h 3920"/>
              <a:gd name="T80" fmla="*/ 2758 w 3906"/>
              <a:gd name="T81" fmla="*/ 3306 h 3920"/>
              <a:gd name="T82" fmla="*/ 2932 w 3906"/>
              <a:gd name="T83" fmla="*/ 3478 h 3920"/>
              <a:gd name="T84" fmla="*/ 3075 w 3906"/>
              <a:gd name="T85" fmla="*/ 3537 h 3920"/>
              <a:gd name="T86" fmla="*/ 3217 w 3906"/>
              <a:gd name="T87" fmla="*/ 3478 h 3920"/>
              <a:gd name="T88" fmla="*/ 3493 w 3906"/>
              <a:gd name="T89" fmla="*/ 3202 h 3920"/>
              <a:gd name="T90" fmla="*/ 3493 w 3906"/>
              <a:gd name="T91" fmla="*/ 2919 h 3920"/>
              <a:gd name="T92" fmla="*/ 3317 w 3906"/>
              <a:gd name="T93" fmla="*/ 2740 h 3920"/>
              <a:gd name="T94" fmla="*/ 3477 w 3906"/>
              <a:gd name="T95" fmla="*/ 2347 h 3920"/>
              <a:gd name="T96" fmla="*/ 3717 w 3906"/>
              <a:gd name="T97" fmla="*/ 2347 h 3920"/>
              <a:gd name="T98" fmla="*/ 3906 w 3906"/>
              <a:gd name="T99" fmla="*/ 2152 h 3920"/>
              <a:gd name="T100" fmla="*/ 3906 w 3906"/>
              <a:gd name="T101" fmla="*/ 1761 h 3920"/>
              <a:gd name="T102" fmla="*/ 3717 w 3906"/>
              <a:gd name="T103" fmla="*/ 1560 h 3920"/>
              <a:gd name="T104" fmla="*/ 2540 w 3906"/>
              <a:gd name="T105" fmla="*/ 1960 h 3920"/>
              <a:gd name="T106" fmla="*/ 1958 w 3906"/>
              <a:gd name="T107" fmla="*/ 2542 h 3920"/>
              <a:gd name="T108" fmla="*/ 1376 w 3906"/>
              <a:gd name="T109" fmla="*/ 1960 h 3920"/>
              <a:gd name="T110" fmla="*/ 1958 w 3906"/>
              <a:gd name="T111" fmla="*/ 1378 h 3920"/>
              <a:gd name="T112" fmla="*/ 2540 w 3906"/>
              <a:gd name="T113" fmla="*/ 196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06" h="3920">
                <a:moveTo>
                  <a:pt x="3717" y="1560"/>
                </a:moveTo>
                <a:lnTo>
                  <a:pt x="3475" y="1560"/>
                </a:lnTo>
                <a:cubicBezTo>
                  <a:pt x="3439" y="1427"/>
                  <a:pt x="3384" y="1291"/>
                  <a:pt x="3313" y="1170"/>
                </a:cubicBezTo>
                <a:lnTo>
                  <a:pt x="3491" y="992"/>
                </a:lnTo>
                <a:cubicBezTo>
                  <a:pt x="3570" y="914"/>
                  <a:pt x="3570" y="787"/>
                  <a:pt x="3491" y="709"/>
                </a:cubicBezTo>
                <a:lnTo>
                  <a:pt x="3215" y="433"/>
                </a:lnTo>
                <a:cubicBezTo>
                  <a:pt x="3177" y="395"/>
                  <a:pt x="3127" y="374"/>
                  <a:pt x="3074" y="374"/>
                </a:cubicBezTo>
                <a:cubicBezTo>
                  <a:pt x="3020" y="374"/>
                  <a:pt x="2970" y="395"/>
                  <a:pt x="2932" y="433"/>
                </a:cubicBezTo>
                <a:lnTo>
                  <a:pt x="2752" y="609"/>
                </a:lnTo>
                <a:cubicBezTo>
                  <a:pt x="2628" y="536"/>
                  <a:pt x="2493" y="479"/>
                  <a:pt x="2346" y="442"/>
                </a:cubicBezTo>
                <a:lnTo>
                  <a:pt x="2346" y="200"/>
                </a:lnTo>
                <a:cubicBezTo>
                  <a:pt x="2346" y="90"/>
                  <a:pt x="2264" y="0"/>
                  <a:pt x="2153" y="0"/>
                </a:cubicBezTo>
                <a:lnTo>
                  <a:pt x="1762" y="0"/>
                </a:lnTo>
                <a:cubicBezTo>
                  <a:pt x="1652" y="0"/>
                  <a:pt x="1560" y="90"/>
                  <a:pt x="1560" y="200"/>
                </a:cubicBezTo>
                <a:lnTo>
                  <a:pt x="1560" y="442"/>
                </a:lnTo>
                <a:cubicBezTo>
                  <a:pt x="1426" y="477"/>
                  <a:pt x="1294" y="531"/>
                  <a:pt x="1174" y="601"/>
                </a:cubicBezTo>
                <a:lnTo>
                  <a:pt x="1009" y="435"/>
                </a:lnTo>
                <a:cubicBezTo>
                  <a:pt x="930" y="357"/>
                  <a:pt x="804" y="357"/>
                  <a:pt x="726" y="435"/>
                </a:cubicBezTo>
                <a:lnTo>
                  <a:pt x="450" y="711"/>
                </a:lnTo>
                <a:cubicBezTo>
                  <a:pt x="372" y="789"/>
                  <a:pt x="372" y="916"/>
                  <a:pt x="450" y="994"/>
                </a:cubicBezTo>
                <a:lnTo>
                  <a:pt x="611" y="1155"/>
                </a:lnTo>
                <a:cubicBezTo>
                  <a:pt x="536" y="1280"/>
                  <a:pt x="478" y="1413"/>
                  <a:pt x="441" y="1560"/>
                </a:cubicBezTo>
                <a:lnTo>
                  <a:pt x="204" y="1560"/>
                </a:lnTo>
                <a:cubicBezTo>
                  <a:pt x="94" y="1560"/>
                  <a:pt x="0" y="1651"/>
                  <a:pt x="0" y="1761"/>
                </a:cubicBezTo>
                <a:lnTo>
                  <a:pt x="0" y="2152"/>
                </a:lnTo>
                <a:cubicBezTo>
                  <a:pt x="0" y="2263"/>
                  <a:pt x="94" y="2347"/>
                  <a:pt x="204" y="2347"/>
                </a:cubicBezTo>
                <a:lnTo>
                  <a:pt x="439" y="2347"/>
                </a:lnTo>
                <a:cubicBezTo>
                  <a:pt x="476" y="2493"/>
                  <a:pt x="534" y="2629"/>
                  <a:pt x="608" y="2754"/>
                </a:cubicBezTo>
                <a:lnTo>
                  <a:pt x="448" y="2916"/>
                </a:lnTo>
                <a:cubicBezTo>
                  <a:pt x="370" y="2994"/>
                  <a:pt x="370" y="3121"/>
                  <a:pt x="448" y="3199"/>
                </a:cubicBezTo>
                <a:lnTo>
                  <a:pt x="724" y="3476"/>
                </a:lnTo>
                <a:cubicBezTo>
                  <a:pt x="763" y="3515"/>
                  <a:pt x="815" y="3535"/>
                  <a:pt x="866" y="3535"/>
                </a:cubicBezTo>
                <a:cubicBezTo>
                  <a:pt x="917" y="3535"/>
                  <a:pt x="968" y="3515"/>
                  <a:pt x="1007" y="3476"/>
                </a:cubicBezTo>
                <a:lnTo>
                  <a:pt x="1167" y="3315"/>
                </a:lnTo>
                <a:cubicBezTo>
                  <a:pt x="1289" y="3386"/>
                  <a:pt x="1413" y="3441"/>
                  <a:pt x="1560" y="3478"/>
                </a:cubicBezTo>
                <a:lnTo>
                  <a:pt x="1560" y="3713"/>
                </a:lnTo>
                <a:cubicBezTo>
                  <a:pt x="1560" y="3824"/>
                  <a:pt x="1652" y="3920"/>
                  <a:pt x="1762" y="3920"/>
                </a:cubicBezTo>
                <a:lnTo>
                  <a:pt x="2153" y="3920"/>
                </a:lnTo>
                <a:cubicBezTo>
                  <a:pt x="2264" y="3920"/>
                  <a:pt x="2346" y="3824"/>
                  <a:pt x="2346" y="3713"/>
                </a:cubicBezTo>
                <a:lnTo>
                  <a:pt x="2346" y="3478"/>
                </a:lnTo>
                <a:cubicBezTo>
                  <a:pt x="2493" y="3440"/>
                  <a:pt x="2632" y="3381"/>
                  <a:pt x="2758" y="3306"/>
                </a:cubicBezTo>
                <a:lnTo>
                  <a:pt x="2932" y="3478"/>
                </a:lnTo>
                <a:cubicBezTo>
                  <a:pt x="2971" y="3518"/>
                  <a:pt x="3024" y="3537"/>
                  <a:pt x="3075" y="3537"/>
                </a:cubicBezTo>
                <a:cubicBezTo>
                  <a:pt x="3126" y="3537"/>
                  <a:pt x="3178" y="3518"/>
                  <a:pt x="3217" y="3478"/>
                </a:cubicBezTo>
                <a:lnTo>
                  <a:pt x="3493" y="3202"/>
                </a:lnTo>
                <a:cubicBezTo>
                  <a:pt x="3571" y="3124"/>
                  <a:pt x="3572" y="2997"/>
                  <a:pt x="3493" y="2919"/>
                </a:cubicBezTo>
                <a:lnTo>
                  <a:pt x="3317" y="2740"/>
                </a:lnTo>
                <a:cubicBezTo>
                  <a:pt x="3387" y="2619"/>
                  <a:pt x="3441" y="2493"/>
                  <a:pt x="3477" y="2347"/>
                </a:cubicBezTo>
                <a:lnTo>
                  <a:pt x="3717" y="2347"/>
                </a:lnTo>
                <a:cubicBezTo>
                  <a:pt x="3828" y="2347"/>
                  <a:pt x="3906" y="2263"/>
                  <a:pt x="3906" y="2152"/>
                </a:cubicBezTo>
                <a:lnTo>
                  <a:pt x="3906" y="1761"/>
                </a:lnTo>
                <a:cubicBezTo>
                  <a:pt x="3906" y="1651"/>
                  <a:pt x="3828" y="1560"/>
                  <a:pt x="3717" y="1560"/>
                </a:cubicBezTo>
                <a:close/>
                <a:moveTo>
                  <a:pt x="2540" y="1960"/>
                </a:moveTo>
                <a:cubicBezTo>
                  <a:pt x="2540" y="2281"/>
                  <a:pt x="2279" y="2542"/>
                  <a:pt x="1958" y="2542"/>
                </a:cubicBezTo>
                <a:cubicBezTo>
                  <a:pt x="1637" y="2542"/>
                  <a:pt x="1376" y="2281"/>
                  <a:pt x="1376" y="1960"/>
                </a:cubicBezTo>
                <a:cubicBezTo>
                  <a:pt x="1376" y="1639"/>
                  <a:pt x="1637" y="1378"/>
                  <a:pt x="1958" y="1378"/>
                </a:cubicBezTo>
                <a:cubicBezTo>
                  <a:pt x="2279" y="1378"/>
                  <a:pt x="2540" y="1639"/>
                  <a:pt x="2540" y="1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基础扎实"/>
          <p:cNvSpPr txBox="1"/>
          <p:nvPr/>
        </p:nvSpPr>
        <p:spPr>
          <a:xfrm>
            <a:off x="1978660" y="3106420"/>
            <a:ext cx="5186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3600" dirty="0">
                <a:solidFill>
                  <a:schemeClr val="bg1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  <a:sym typeface="Arial" panose="020B0604020202020204" pitchFamily="34" charset="0"/>
              </a:rPr>
              <a:t>背景意义</a:t>
            </a:r>
          </a:p>
        </p:txBody>
      </p:sp>
    </p:spTree>
    <p:extLst>
      <p:ext uri="{BB962C8B-B14F-4D97-AF65-F5344CB8AC3E}">
        <p14:creationId xmlns:p14="http://schemas.microsoft.com/office/powerpoint/2010/main" val="193777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2811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背景意义</a:t>
            </a:r>
            <a:endParaRPr lang="en-US" altLang="zh-CN" sz="28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1C47AB3-F140-4CCC-BB69-90F5D288B3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41" t="9618" r="11241" b="47130"/>
          <a:stretch/>
        </p:blipFill>
        <p:spPr>
          <a:xfrm>
            <a:off x="4679510" y="1554882"/>
            <a:ext cx="4134732" cy="275997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63B8A3D-865B-4557-9087-958B5A1F7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377" y="4931142"/>
            <a:ext cx="2748453" cy="76274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816086B-8ED1-432A-B1B5-F628D80BF9A2}"/>
              </a:ext>
            </a:extLst>
          </p:cNvPr>
          <p:cNvGrpSpPr/>
          <p:nvPr/>
        </p:nvGrpSpPr>
        <p:grpSpPr>
          <a:xfrm>
            <a:off x="229688" y="4253883"/>
            <a:ext cx="3955436" cy="2343771"/>
            <a:chOff x="37505" y="2710309"/>
            <a:chExt cx="3955436" cy="234377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4A47DD1-A0BC-4BBE-858B-2826DF243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0316" y="3911726"/>
              <a:ext cx="2434030" cy="743133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AE31BA1-EA19-477D-A5FA-920DFB03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5058" y="2710309"/>
              <a:ext cx="2977883" cy="429071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B152B05-9E2C-483F-8071-76C94705E47F}"/>
                </a:ext>
              </a:extLst>
            </p:cNvPr>
            <p:cNvSpPr txBox="1"/>
            <p:nvPr/>
          </p:nvSpPr>
          <p:spPr>
            <a:xfrm>
              <a:off x="1015058" y="3229423"/>
              <a:ext cx="2356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L1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数据拟合项，缺乏可微性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7F4BD9E-4E24-4C1D-A945-20FDBCEF81C1}"/>
                </a:ext>
              </a:extLst>
            </p:cNvPr>
            <p:cNvSpPr txBox="1"/>
            <p:nvPr/>
          </p:nvSpPr>
          <p:spPr>
            <a:xfrm>
              <a:off x="940316" y="4746303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有约束凸对偶问题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478B46C-22B0-4F04-BB90-3ED893DFFBD5}"/>
                </a:ext>
              </a:extLst>
            </p:cNvPr>
            <p:cNvSpPr txBox="1"/>
            <p:nvPr/>
          </p:nvSpPr>
          <p:spPr>
            <a:xfrm>
              <a:off x="74361" y="283160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原问题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45B75BA-8F1B-4E83-ABCA-F8FE1F6A90E0}"/>
                </a:ext>
              </a:extLst>
            </p:cNvPr>
            <p:cNvSpPr txBox="1"/>
            <p:nvPr/>
          </p:nvSpPr>
          <p:spPr>
            <a:xfrm>
              <a:off x="37505" y="41294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对偶问题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BD3A1B4-EA81-4052-B0F8-4322774422DB}"/>
              </a:ext>
            </a:extLst>
          </p:cNvPr>
          <p:cNvSpPr txBox="1"/>
          <p:nvPr/>
        </p:nvSpPr>
        <p:spPr>
          <a:xfrm>
            <a:off x="234536" y="1216899"/>
            <a:ext cx="4229956" cy="253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经典的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Tikhonov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正则化使用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L2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数据拟合项，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从概率统计上来看，最适合高斯噪声。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些实际应用中，噪声还包括非高斯的。如在某些逆问题中出现的信号噪声，可能遵循拉普拉斯分布。在图像处理中，由于相机传感器中的像素故障，硬件内存位置错误，或在噪声信道中传输，可能会存在例如椒盐或随机值噪声等脉冲类型噪声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2811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背景意义</a:t>
            </a:r>
            <a:endParaRPr lang="en-US" altLang="zh-CN" sz="28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A123A86-87C7-4E6B-96F7-7F70F18CA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520" y="1503883"/>
            <a:ext cx="2434030" cy="7431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9963A27-67DE-4EFA-85DA-C28133C58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520" y="2715569"/>
            <a:ext cx="3171413" cy="81138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BD64358-E096-47FC-8822-3365F779F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806" y="4057957"/>
            <a:ext cx="6473908" cy="903092"/>
          </a:xfrm>
          <a:prstGeom prst="rect">
            <a:avLst/>
          </a:prstGeom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1A8870C9-90D2-4A6E-9DA0-3B27AE748AE3}"/>
              </a:ext>
            </a:extLst>
          </p:cNvPr>
          <p:cNvSpPr/>
          <p:nvPr/>
        </p:nvSpPr>
        <p:spPr>
          <a:xfrm>
            <a:off x="3226526" y="2324545"/>
            <a:ext cx="91440" cy="37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8AF84C4A-F2AC-470D-98DC-ED4C19F8D975}"/>
              </a:ext>
            </a:extLst>
          </p:cNvPr>
          <p:cNvSpPr/>
          <p:nvPr/>
        </p:nvSpPr>
        <p:spPr>
          <a:xfrm>
            <a:off x="5113160" y="4022384"/>
            <a:ext cx="91440" cy="37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25C2BA-728F-44A3-9B17-4021B5E9FBC6}"/>
              </a:ext>
            </a:extLst>
          </p:cNvPr>
          <p:cNvSpPr/>
          <p:nvPr/>
        </p:nvSpPr>
        <p:spPr>
          <a:xfrm>
            <a:off x="5303660" y="3526952"/>
            <a:ext cx="2057400" cy="9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24236A-25C8-4918-B766-6A79F6CFFE91}"/>
              </a:ext>
            </a:extLst>
          </p:cNvPr>
          <p:cNvSpPr txBox="1"/>
          <p:nvPr/>
        </p:nvSpPr>
        <p:spPr>
          <a:xfrm>
            <a:off x="4564988" y="28902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超线性收敛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21B08A-C5A8-4EC3-9BF7-D8019076B5FA}"/>
              </a:ext>
            </a:extLst>
          </p:cNvPr>
          <p:cNvSpPr txBox="1"/>
          <p:nvPr/>
        </p:nvSpPr>
        <p:spPr>
          <a:xfrm>
            <a:off x="104617" y="16748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对偶问题</a:t>
            </a:r>
          </a:p>
        </p:txBody>
      </p:sp>
    </p:spTree>
    <p:extLst>
      <p:ext uri="{BB962C8B-B14F-4D97-AF65-F5344CB8AC3E}">
        <p14:creationId xmlns:p14="http://schemas.microsoft.com/office/powerpoint/2010/main" val="133239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合作QQ： 243001978"/>
          <p:cNvSpPr/>
          <p:nvPr/>
        </p:nvSpPr>
        <p:spPr>
          <a:xfrm>
            <a:off x="7303112" y="5723751"/>
            <a:ext cx="186880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合作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</a:t>
            </a:r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 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243001978</a:t>
            </a:r>
            <a:endParaRPr lang="zh-CN" altLang="en-US" sz="1350">
              <a:solidFill>
                <a:srgbClr val="FFFFFF"/>
              </a:solidFill>
            </a:endParaRPr>
          </a:p>
        </p:txBody>
      </p:sp>
      <p:pic>
        <p:nvPicPr>
          <p:cNvPr id="3" name="海天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62965"/>
            <a:ext cx="9144000" cy="5132070"/>
          </a:xfrm>
          <a:prstGeom prst="rect">
            <a:avLst/>
          </a:prstGeom>
        </p:spPr>
      </p:pic>
      <p:sp>
        <p:nvSpPr>
          <p:cNvPr id="16" name="背景色块"/>
          <p:cNvSpPr/>
          <p:nvPr/>
        </p:nvSpPr>
        <p:spPr>
          <a:xfrm>
            <a:off x="521494" y="1751648"/>
            <a:ext cx="8101013" cy="33547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齿轮"/>
          <p:cNvSpPr>
            <a:spLocks noChangeAspect="1"/>
          </p:cNvSpPr>
          <p:nvPr/>
        </p:nvSpPr>
        <p:spPr bwMode="auto">
          <a:xfrm>
            <a:off x="4286250" y="2263833"/>
            <a:ext cx="571500" cy="572630"/>
          </a:xfrm>
          <a:custGeom>
            <a:avLst/>
            <a:gdLst>
              <a:gd name="T0" fmla="*/ 3717 w 3906"/>
              <a:gd name="T1" fmla="*/ 1560 h 3920"/>
              <a:gd name="T2" fmla="*/ 3475 w 3906"/>
              <a:gd name="T3" fmla="*/ 1560 h 3920"/>
              <a:gd name="T4" fmla="*/ 3313 w 3906"/>
              <a:gd name="T5" fmla="*/ 1170 h 3920"/>
              <a:gd name="T6" fmla="*/ 3491 w 3906"/>
              <a:gd name="T7" fmla="*/ 992 h 3920"/>
              <a:gd name="T8" fmla="*/ 3491 w 3906"/>
              <a:gd name="T9" fmla="*/ 709 h 3920"/>
              <a:gd name="T10" fmla="*/ 3215 w 3906"/>
              <a:gd name="T11" fmla="*/ 433 h 3920"/>
              <a:gd name="T12" fmla="*/ 3074 w 3906"/>
              <a:gd name="T13" fmla="*/ 374 h 3920"/>
              <a:gd name="T14" fmla="*/ 2932 w 3906"/>
              <a:gd name="T15" fmla="*/ 433 h 3920"/>
              <a:gd name="T16" fmla="*/ 2752 w 3906"/>
              <a:gd name="T17" fmla="*/ 609 h 3920"/>
              <a:gd name="T18" fmla="*/ 2346 w 3906"/>
              <a:gd name="T19" fmla="*/ 442 h 3920"/>
              <a:gd name="T20" fmla="*/ 2346 w 3906"/>
              <a:gd name="T21" fmla="*/ 200 h 3920"/>
              <a:gd name="T22" fmla="*/ 2153 w 3906"/>
              <a:gd name="T23" fmla="*/ 0 h 3920"/>
              <a:gd name="T24" fmla="*/ 1762 w 3906"/>
              <a:gd name="T25" fmla="*/ 0 h 3920"/>
              <a:gd name="T26" fmla="*/ 1560 w 3906"/>
              <a:gd name="T27" fmla="*/ 200 h 3920"/>
              <a:gd name="T28" fmla="*/ 1560 w 3906"/>
              <a:gd name="T29" fmla="*/ 442 h 3920"/>
              <a:gd name="T30" fmla="*/ 1174 w 3906"/>
              <a:gd name="T31" fmla="*/ 601 h 3920"/>
              <a:gd name="T32" fmla="*/ 1009 w 3906"/>
              <a:gd name="T33" fmla="*/ 435 h 3920"/>
              <a:gd name="T34" fmla="*/ 726 w 3906"/>
              <a:gd name="T35" fmla="*/ 435 h 3920"/>
              <a:gd name="T36" fmla="*/ 450 w 3906"/>
              <a:gd name="T37" fmla="*/ 711 h 3920"/>
              <a:gd name="T38" fmla="*/ 450 w 3906"/>
              <a:gd name="T39" fmla="*/ 994 h 3920"/>
              <a:gd name="T40" fmla="*/ 611 w 3906"/>
              <a:gd name="T41" fmla="*/ 1155 h 3920"/>
              <a:gd name="T42" fmla="*/ 441 w 3906"/>
              <a:gd name="T43" fmla="*/ 1560 h 3920"/>
              <a:gd name="T44" fmla="*/ 204 w 3906"/>
              <a:gd name="T45" fmla="*/ 1560 h 3920"/>
              <a:gd name="T46" fmla="*/ 0 w 3906"/>
              <a:gd name="T47" fmla="*/ 1761 h 3920"/>
              <a:gd name="T48" fmla="*/ 0 w 3906"/>
              <a:gd name="T49" fmla="*/ 2152 h 3920"/>
              <a:gd name="T50" fmla="*/ 204 w 3906"/>
              <a:gd name="T51" fmla="*/ 2347 h 3920"/>
              <a:gd name="T52" fmla="*/ 439 w 3906"/>
              <a:gd name="T53" fmla="*/ 2347 h 3920"/>
              <a:gd name="T54" fmla="*/ 608 w 3906"/>
              <a:gd name="T55" fmla="*/ 2754 h 3920"/>
              <a:gd name="T56" fmla="*/ 448 w 3906"/>
              <a:gd name="T57" fmla="*/ 2916 h 3920"/>
              <a:gd name="T58" fmla="*/ 448 w 3906"/>
              <a:gd name="T59" fmla="*/ 3199 h 3920"/>
              <a:gd name="T60" fmla="*/ 724 w 3906"/>
              <a:gd name="T61" fmla="*/ 3476 h 3920"/>
              <a:gd name="T62" fmla="*/ 866 w 3906"/>
              <a:gd name="T63" fmla="*/ 3535 h 3920"/>
              <a:gd name="T64" fmla="*/ 1007 w 3906"/>
              <a:gd name="T65" fmla="*/ 3476 h 3920"/>
              <a:gd name="T66" fmla="*/ 1167 w 3906"/>
              <a:gd name="T67" fmla="*/ 3315 h 3920"/>
              <a:gd name="T68" fmla="*/ 1560 w 3906"/>
              <a:gd name="T69" fmla="*/ 3478 h 3920"/>
              <a:gd name="T70" fmla="*/ 1560 w 3906"/>
              <a:gd name="T71" fmla="*/ 3713 h 3920"/>
              <a:gd name="T72" fmla="*/ 1762 w 3906"/>
              <a:gd name="T73" fmla="*/ 3920 h 3920"/>
              <a:gd name="T74" fmla="*/ 2153 w 3906"/>
              <a:gd name="T75" fmla="*/ 3920 h 3920"/>
              <a:gd name="T76" fmla="*/ 2346 w 3906"/>
              <a:gd name="T77" fmla="*/ 3713 h 3920"/>
              <a:gd name="T78" fmla="*/ 2346 w 3906"/>
              <a:gd name="T79" fmla="*/ 3478 h 3920"/>
              <a:gd name="T80" fmla="*/ 2758 w 3906"/>
              <a:gd name="T81" fmla="*/ 3306 h 3920"/>
              <a:gd name="T82" fmla="*/ 2932 w 3906"/>
              <a:gd name="T83" fmla="*/ 3478 h 3920"/>
              <a:gd name="T84" fmla="*/ 3075 w 3906"/>
              <a:gd name="T85" fmla="*/ 3537 h 3920"/>
              <a:gd name="T86" fmla="*/ 3217 w 3906"/>
              <a:gd name="T87" fmla="*/ 3478 h 3920"/>
              <a:gd name="T88" fmla="*/ 3493 w 3906"/>
              <a:gd name="T89" fmla="*/ 3202 h 3920"/>
              <a:gd name="T90" fmla="*/ 3493 w 3906"/>
              <a:gd name="T91" fmla="*/ 2919 h 3920"/>
              <a:gd name="T92" fmla="*/ 3317 w 3906"/>
              <a:gd name="T93" fmla="*/ 2740 h 3920"/>
              <a:gd name="T94" fmla="*/ 3477 w 3906"/>
              <a:gd name="T95" fmla="*/ 2347 h 3920"/>
              <a:gd name="T96" fmla="*/ 3717 w 3906"/>
              <a:gd name="T97" fmla="*/ 2347 h 3920"/>
              <a:gd name="T98" fmla="*/ 3906 w 3906"/>
              <a:gd name="T99" fmla="*/ 2152 h 3920"/>
              <a:gd name="T100" fmla="*/ 3906 w 3906"/>
              <a:gd name="T101" fmla="*/ 1761 h 3920"/>
              <a:gd name="T102" fmla="*/ 3717 w 3906"/>
              <a:gd name="T103" fmla="*/ 1560 h 3920"/>
              <a:gd name="T104" fmla="*/ 2540 w 3906"/>
              <a:gd name="T105" fmla="*/ 1960 h 3920"/>
              <a:gd name="T106" fmla="*/ 1958 w 3906"/>
              <a:gd name="T107" fmla="*/ 2542 h 3920"/>
              <a:gd name="T108" fmla="*/ 1376 w 3906"/>
              <a:gd name="T109" fmla="*/ 1960 h 3920"/>
              <a:gd name="T110" fmla="*/ 1958 w 3906"/>
              <a:gd name="T111" fmla="*/ 1378 h 3920"/>
              <a:gd name="T112" fmla="*/ 2540 w 3906"/>
              <a:gd name="T113" fmla="*/ 196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06" h="3920">
                <a:moveTo>
                  <a:pt x="3717" y="1560"/>
                </a:moveTo>
                <a:lnTo>
                  <a:pt x="3475" y="1560"/>
                </a:lnTo>
                <a:cubicBezTo>
                  <a:pt x="3439" y="1427"/>
                  <a:pt x="3384" y="1291"/>
                  <a:pt x="3313" y="1170"/>
                </a:cubicBezTo>
                <a:lnTo>
                  <a:pt x="3491" y="992"/>
                </a:lnTo>
                <a:cubicBezTo>
                  <a:pt x="3570" y="914"/>
                  <a:pt x="3570" y="787"/>
                  <a:pt x="3491" y="709"/>
                </a:cubicBezTo>
                <a:lnTo>
                  <a:pt x="3215" y="433"/>
                </a:lnTo>
                <a:cubicBezTo>
                  <a:pt x="3177" y="395"/>
                  <a:pt x="3127" y="374"/>
                  <a:pt x="3074" y="374"/>
                </a:cubicBezTo>
                <a:cubicBezTo>
                  <a:pt x="3020" y="374"/>
                  <a:pt x="2970" y="395"/>
                  <a:pt x="2932" y="433"/>
                </a:cubicBezTo>
                <a:lnTo>
                  <a:pt x="2752" y="609"/>
                </a:lnTo>
                <a:cubicBezTo>
                  <a:pt x="2628" y="536"/>
                  <a:pt x="2493" y="479"/>
                  <a:pt x="2346" y="442"/>
                </a:cubicBezTo>
                <a:lnTo>
                  <a:pt x="2346" y="200"/>
                </a:lnTo>
                <a:cubicBezTo>
                  <a:pt x="2346" y="90"/>
                  <a:pt x="2264" y="0"/>
                  <a:pt x="2153" y="0"/>
                </a:cubicBezTo>
                <a:lnTo>
                  <a:pt x="1762" y="0"/>
                </a:lnTo>
                <a:cubicBezTo>
                  <a:pt x="1652" y="0"/>
                  <a:pt x="1560" y="90"/>
                  <a:pt x="1560" y="200"/>
                </a:cubicBezTo>
                <a:lnTo>
                  <a:pt x="1560" y="442"/>
                </a:lnTo>
                <a:cubicBezTo>
                  <a:pt x="1426" y="477"/>
                  <a:pt x="1294" y="531"/>
                  <a:pt x="1174" y="601"/>
                </a:cubicBezTo>
                <a:lnTo>
                  <a:pt x="1009" y="435"/>
                </a:lnTo>
                <a:cubicBezTo>
                  <a:pt x="930" y="357"/>
                  <a:pt x="804" y="357"/>
                  <a:pt x="726" y="435"/>
                </a:cubicBezTo>
                <a:lnTo>
                  <a:pt x="450" y="711"/>
                </a:lnTo>
                <a:cubicBezTo>
                  <a:pt x="372" y="789"/>
                  <a:pt x="372" y="916"/>
                  <a:pt x="450" y="994"/>
                </a:cubicBezTo>
                <a:lnTo>
                  <a:pt x="611" y="1155"/>
                </a:lnTo>
                <a:cubicBezTo>
                  <a:pt x="536" y="1280"/>
                  <a:pt x="478" y="1413"/>
                  <a:pt x="441" y="1560"/>
                </a:cubicBezTo>
                <a:lnTo>
                  <a:pt x="204" y="1560"/>
                </a:lnTo>
                <a:cubicBezTo>
                  <a:pt x="94" y="1560"/>
                  <a:pt x="0" y="1651"/>
                  <a:pt x="0" y="1761"/>
                </a:cubicBezTo>
                <a:lnTo>
                  <a:pt x="0" y="2152"/>
                </a:lnTo>
                <a:cubicBezTo>
                  <a:pt x="0" y="2263"/>
                  <a:pt x="94" y="2347"/>
                  <a:pt x="204" y="2347"/>
                </a:cubicBezTo>
                <a:lnTo>
                  <a:pt x="439" y="2347"/>
                </a:lnTo>
                <a:cubicBezTo>
                  <a:pt x="476" y="2493"/>
                  <a:pt x="534" y="2629"/>
                  <a:pt x="608" y="2754"/>
                </a:cubicBezTo>
                <a:lnTo>
                  <a:pt x="448" y="2916"/>
                </a:lnTo>
                <a:cubicBezTo>
                  <a:pt x="370" y="2994"/>
                  <a:pt x="370" y="3121"/>
                  <a:pt x="448" y="3199"/>
                </a:cubicBezTo>
                <a:lnTo>
                  <a:pt x="724" y="3476"/>
                </a:lnTo>
                <a:cubicBezTo>
                  <a:pt x="763" y="3515"/>
                  <a:pt x="815" y="3535"/>
                  <a:pt x="866" y="3535"/>
                </a:cubicBezTo>
                <a:cubicBezTo>
                  <a:pt x="917" y="3535"/>
                  <a:pt x="968" y="3515"/>
                  <a:pt x="1007" y="3476"/>
                </a:cubicBezTo>
                <a:lnTo>
                  <a:pt x="1167" y="3315"/>
                </a:lnTo>
                <a:cubicBezTo>
                  <a:pt x="1289" y="3386"/>
                  <a:pt x="1413" y="3441"/>
                  <a:pt x="1560" y="3478"/>
                </a:cubicBezTo>
                <a:lnTo>
                  <a:pt x="1560" y="3713"/>
                </a:lnTo>
                <a:cubicBezTo>
                  <a:pt x="1560" y="3824"/>
                  <a:pt x="1652" y="3920"/>
                  <a:pt x="1762" y="3920"/>
                </a:cubicBezTo>
                <a:lnTo>
                  <a:pt x="2153" y="3920"/>
                </a:lnTo>
                <a:cubicBezTo>
                  <a:pt x="2264" y="3920"/>
                  <a:pt x="2346" y="3824"/>
                  <a:pt x="2346" y="3713"/>
                </a:cubicBezTo>
                <a:lnTo>
                  <a:pt x="2346" y="3478"/>
                </a:lnTo>
                <a:cubicBezTo>
                  <a:pt x="2493" y="3440"/>
                  <a:pt x="2632" y="3381"/>
                  <a:pt x="2758" y="3306"/>
                </a:cubicBezTo>
                <a:lnTo>
                  <a:pt x="2932" y="3478"/>
                </a:lnTo>
                <a:cubicBezTo>
                  <a:pt x="2971" y="3518"/>
                  <a:pt x="3024" y="3537"/>
                  <a:pt x="3075" y="3537"/>
                </a:cubicBezTo>
                <a:cubicBezTo>
                  <a:pt x="3126" y="3537"/>
                  <a:pt x="3178" y="3518"/>
                  <a:pt x="3217" y="3478"/>
                </a:cubicBezTo>
                <a:lnTo>
                  <a:pt x="3493" y="3202"/>
                </a:lnTo>
                <a:cubicBezTo>
                  <a:pt x="3571" y="3124"/>
                  <a:pt x="3572" y="2997"/>
                  <a:pt x="3493" y="2919"/>
                </a:cubicBezTo>
                <a:lnTo>
                  <a:pt x="3317" y="2740"/>
                </a:lnTo>
                <a:cubicBezTo>
                  <a:pt x="3387" y="2619"/>
                  <a:pt x="3441" y="2493"/>
                  <a:pt x="3477" y="2347"/>
                </a:cubicBezTo>
                <a:lnTo>
                  <a:pt x="3717" y="2347"/>
                </a:lnTo>
                <a:cubicBezTo>
                  <a:pt x="3828" y="2347"/>
                  <a:pt x="3906" y="2263"/>
                  <a:pt x="3906" y="2152"/>
                </a:cubicBezTo>
                <a:lnTo>
                  <a:pt x="3906" y="1761"/>
                </a:lnTo>
                <a:cubicBezTo>
                  <a:pt x="3906" y="1651"/>
                  <a:pt x="3828" y="1560"/>
                  <a:pt x="3717" y="1560"/>
                </a:cubicBezTo>
                <a:close/>
                <a:moveTo>
                  <a:pt x="2540" y="1960"/>
                </a:moveTo>
                <a:cubicBezTo>
                  <a:pt x="2540" y="2281"/>
                  <a:pt x="2279" y="2542"/>
                  <a:pt x="1958" y="2542"/>
                </a:cubicBezTo>
                <a:cubicBezTo>
                  <a:pt x="1637" y="2542"/>
                  <a:pt x="1376" y="2281"/>
                  <a:pt x="1376" y="1960"/>
                </a:cubicBezTo>
                <a:cubicBezTo>
                  <a:pt x="1376" y="1639"/>
                  <a:pt x="1637" y="1378"/>
                  <a:pt x="1958" y="1378"/>
                </a:cubicBezTo>
                <a:cubicBezTo>
                  <a:pt x="2279" y="1378"/>
                  <a:pt x="2540" y="1639"/>
                  <a:pt x="2540" y="1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基础扎实"/>
          <p:cNvSpPr txBox="1"/>
          <p:nvPr/>
        </p:nvSpPr>
        <p:spPr>
          <a:xfrm>
            <a:off x="1978660" y="3106420"/>
            <a:ext cx="5186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3600" dirty="0">
                <a:solidFill>
                  <a:schemeClr val="bg1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  <a:sym typeface="Arial" panose="020B0604020202020204" pitchFamily="34" charset="0"/>
              </a:rPr>
              <a:t>算法框架</a:t>
            </a:r>
          </a:p>
        </p:txBody>
      </p:sp>
    </p:spTree>
    <p:extLst>
      <p:ext uri="{BB962C8B-B14F-4D97-AF65-F5344CB8AC3E}">
        <p14:creationId xmlns:p14="http://schemas.microsoft.com/office/powerpoint/2010/main" val="369044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p:sp>
        <p:nvSpPr>
          <p:cNvPr id="11" name="基础扎实 / Strong Preparation"/>
          <p:cNvSpPr txBox="1"/>
          <p:nvPr/>
        </p:nvSpPr>
        <p:spPr>
          <a:xfrm>
            <a:off x="229688" y="175787"/>
            <a:ext cx="6163427" cy="482811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algn="just"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算法框架</a:t>
            </a:r>
            <a:endParaRPr lang="en-US" altLang="zh-CN" sz="28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hlinkClick r:id="rId5" action="ppaction://hlinksldjump"/>
            <a:extLst>
              <a:ext uri="{FF2B5EF4-FFF2-40B4-BE49-F238E27FC236}">
                <a16:creationId xmlns:a16="http://schemas.microsoft.com/office/drawing/2014/main" id="{76B68200-0096-455A-98AA-3F079AB5C419}"/>
              </a:ext>
            </a:extLst>
          </p:cNvPr>
          <p:cNvSpPr/>
          <p:nvPr/>
        </p:nvSpPr>
        <p:spPr>
          <a:xfrm>
            <a:off x="923849" y="1895206"/>
            <a:ext cx="1924050" cy="1533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5C3F53-7F57-44D8-BF89-37506E507F07}"/>
              </a:ext>
            </a:extLst>
          </p:cNvPr>
          <p:cNvSpPr/>
          <p:nvPr/>
        </p:nvSpPr>
        <p:spPr>
          <a:xfrm>
            <a:off x="420076" y="3428999"/>
            <a:ext cx="2789264" cy="1819007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F70D55-A4AA-4DF8-8F93-853C47F2FB0C}"/>
              </a:ext>
            </a:extLst>
          </p:cNvPr>
          <p:cNvSpPr/>
          <p:nvPr/>
        </p:nvSpPr>
        <p:spPr>
          <a:xfrm>
            <a:off x="1413403" y="2063753"/>
            <a:ext cx="106792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914378"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473CA2F-5BA8-4ACA-AFCB-7226DB73907F}"/>
                  </a:ext>
                </a:extLst>
              </p:cNvPr>
              <p:cNvSpPr/>
              <p:nvPr/>
            </p:nvSpPr>
            <p:spPr>
              <a:xfrm>
                <a:off x="650230" y="4563435"/>
                <a:ext cx="2197669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8">
                  <a:defRPr/>
                </a:pPr>
                <a:r>
                  <a:rPr lang="zh-CN" altLang="en-US" sz="135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通过半光滑牛顿法，解出对偶问题的解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473CA2F-5BA8-4ACA-AFCB-7226DB73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0" y="4563435"/>
                <a:ext cx="2197669" cy="507831"/>
              </a:xfrm>
              <a:prstGeom prst="rect">
                <a:avLst/>
              </a:prstGeom>
              <a:blipFill>
                <a:blip r:embed="rId6"/>
                <a:stretch>
                  <a:fillRect t="-3614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hlinkClick r:id="rId7" action="ppaction://hlinksldjump"/>
            <a:extLst>
              <a:ext uri="{FF2B5EF4-FFF2-40B4-BE49-F238E27FC236}">
                <a16:creationId xmlns:a16="http://schemas.microsoft.com/office/drawing/2014/main" id="{4D6090DA-7CE6-4BFD-ABF0-0CA5EC826CF4}"/>
              </a:ext>
            </a:extLst>
          </p:cNvPr>
          <p:cNvSpPr/>
          <p:nvPr/>
        </p:nvSpPr>
        <p:spPr>
          <a:xfrm>
            <a:off x="3672094" y="1895206"/>
            <a:ext cx="1924050" cy="1533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683E56B-196F-421E-842A-826DE8ACDAEB}"/>
              </a:ext>
            </a:extLst>
          </p:cNvPr>
          <p:cNvSpPr/>
          <p:nvPr/>
        </p:nvSpPr>
        <p:spPr>
          <a:xfrm>
            <a:off x="3397903" y="3428999"/>
            <a:ext cx="2441327" cy="1819007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75244C-2764-4D0E-A6DF-8300D4D9831D}"/>
              </a:ext>
            </a:extLst>
          </p:cNvPr>
          <p:cNvSpPr/>
          <p:nvPr/>
        </p:nvSpPr>
        <p:spPr>
          <a:xfrm>
            <a:off x="4117254" y="2063753"/>
            <a:ext cx="106792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914378"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Algorithm2</a:t>
            </a:r>
          </a:p>
        </p:txBody>
      </p:sp>
      <p:sp>
        <p:nvSpPr>
          <p:cNvPr id="32" name="矩形 31">
            <a:hlinkClick r:id="rId8" action="ppaction://hlinksldjump"/>
            <a:extLst>
              <a:ext uri="{FF2B5EF4-FFF2-40B4-BE49-F238E27FC236}">
                <a16:creationId xmlns:a16="http://schemas.microsoft.com/office/drawing/2014/main" id="{E6616B62-14B3-4133-B1EB-CBC6C1C082AF}"/>
              </a:ext>
            </a:extLst>
          </p:cNvPr>
          <p:cNvSpPr/>
          <p:nvPr/>
        </p:nvSpPr>
        <p:spPr>
          <a:xfrm>
            <a:off x="6348619" y="1895206"/>
            <a:ext cx="1924050" cy="1533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D0F855E-7ABC-43D0-95D6-CBBC9C3087E7}"/>
              </a:ext>
            </a:extLst>
          </p:cNvPr>
          <p:cNvSpPr/>
          <p:nvPr/>
        </p:nvSpPr>
        <p:spPr>
          <a:xfrm>
            <a:off x="6027793" y="3428999"/>
            <a:ext cx="2733932" cy="1819007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0D4E753-A191-4970-8459-D4BD99067FA9}"/>
              </a:ext>
            </a:extLst>
          </p:cNvPr>
          <p:cNvSpPr/>
          <p:nvPr/>
        </p:nvSpPr>
        <p:spPr>
          <a:xfrm>
            <a:off x="6776683" y="2063753"/>
            <a:ext cx="106792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914378">
              <a:defRPr/>
            </a:pPr>
            <a:r>
              <a:rPr lang="en-US" altLang="zh-CN" sz="1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74472A-7C4F-4A83-8B04-663CA3FE0253}"/>
              </a:ext>
            </a:extLst>
          </p:cNvPr>
          <p:cNvSpPr/>
          <p:nvPr/>
        </p:nvSpPr>
        <p:spPr>
          <a:xfrm>
            <a:off x="1387167" y="2603294"/>
            <a:ext cx="163018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378">
              <a:defRPr/>
            </a:pPr>
            <a:r>
              <a:rPr lang="zh-CN" altLang="en-US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半光滑牛顿法</a:t>
            </a:r>
            <a:endParaRPr lang="en-US" altLang="zh-CN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9097E8F-B1BA-4E1B-BBCC-AB4CE661BA7C}"/>
                  </a:ext>
                </a:extLst>
              </p:cNvPr>
              <p:cNvSpPr/>
              <p:nvPr/>
            </p:nvSpPr>
            <p:spPr>
              <a:xfrm>
                <a:off x="477446" y="3662516"/>
                <a:ext cx="2789264" cy="704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zh-CN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3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altLang="zh-CN" sz="135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350" i="1">
                        <a:latin typeface="Cambria Math" panose="02040503050406030204" pitchFamily="18" charset="0"/>
                      </a:rPr>
                      <m:t>𝜒</m:t>
                    </m:r>
                    <m:sSubSup>
                      <m:sSubSup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350" i="1">
                        <a:latin typeface="Cambria Math" panose="02040503050406030204" pitchFamily="18" charset="0"/>
                      </a:rPr>
                      <m:t>𝜒</m:t>
                    </m:r>
                    <m:sSubSup>
                      <m:sSubSup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13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9097E8F-B1BA-4E1B-BBCC-AB4CE661B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6" y="3662516"/>
                <a:ext cx="2789264" cy="704424"/>
              </a:xfrm>
              <a:prstGeom prst="rect">
                <a:avLst/>
              </a:prstGeom>
              <a:blipFill>
                <a:blip r:embed="rId9"/>
                <a:stretch>
                  <a:fillRect l="-437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6F93FEB5-E8C7-4C14-ACC6-EAC2CF63D4B0}"/>
              </a:ext>
            </a:extLst>
          </p:cNvPr>
          <p:cNvSpPr/>
          <p:nvPr/>
        </p:nvSpPr>
        <p:spPr>
          <a:xfrm>
            <a:off x="3769829" y="2603294"/>
            <a:ext cx="172858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378">
              <a:defRPr/>
            </a:pPr>
            <a:r>
              <a:rPr lang="zh-CN" altLang="en-US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平衡点算法（平衡方程）</a:t>
            </a:r>
            <a:endParaRPr lang="en-US" altLang="zh-CN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C35B04-C851-4D81-80BC-F73864AEE66F}"/>
                  </a:ext>
                </a:extLst>
              </p:cNvPr>
              <p:cNvSpPr txBox="1"/>
              <p:nvPr/>
            </p:nvSpPr>
            <p:spPr>
              <a:xfrm>
                <a:off x="3621437" y="4667309"/>
                <a:ext cx="202536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3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平衡点迭代获取最优的</a:t>
                </a:r>
                <a14:m>
                  <m:oMath xmlns:m="http://schemas.openxmlformats.org/officeDocument/2006/math">
                    <m:r>
                      <a:rPr lang="el-GR" altLang="zh-CN" sz="135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C35B04-C851-4D81-80BC-F73864AEE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437" y="4667309"/>
                <a:ext cx="2025363" cy="300082"/>
              </a:xfrm>
              <a:prstGeom prst="rect">
                <a:avLst/>
              </a:prstGeom>
              <a:blipFill>
                <a:blip r:embed="rId10"/>
                <a:stretch>
                  <a:fillRect l="-602" t="-6122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100A7A21-F191-4709-88F0-E618AE039B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0415" y="3782552"/>
            <a:ext cx="1610824" cy="354536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026AFCCF-540D-4D7A-B45E-0AC6B6FBB152}"/>
              </a:ext>
            </a:extLst>
          </p:cNvPr>
          <p:cNvSpPr/>
          <p:nvPr/>
        </p:nvSpPr>
        <p:spPr>
          <a:xfrm>
            <a:off x="6776684" y="2603294"/>
            <a:ext cx="114793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378">
              <a:defRPr/>
            </a:pPr>
            <a:r>
              <a:rPr lang="zh-CN" altLang="en-US" sz="1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路径跟踪算法</a:t>
            </a:r>
            <a:endParaRPr lang="en-US" altLang="zh-CN" sz="1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5A5FF12-6A36-434B-89FA-6EFA54A21A88}"/>
                  </a:ext>
                </a:extLst>
              </p:cNvPr>
              <p:cNvSpPr txBox="1"/>
              <p:nvPr/>
            </p:nvSpPr>
            <p:spPr>
              <a:xfrm>
                <a:off x="7039897" y="3819546"/>
                <a:ext cx="804707" cy="390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3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3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zh-CN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sSup>
                        <m:sSupPr>
                          <m:ctrlPr>
                            <a:rPr lang="el-GR" altLang="zh-CN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35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5A5FF12-6A36-434B-89FA-6EFA54A21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7" y="3819546"/>
                <a:ext cx="804707" cy="390363"/>
              </a:xfrm>
              <a:prstGeom prst="rect">
                <a:avLst/>
              </a:prstGeom>
              <a:blipFill>
                <a:blip r:embed="rId12"/>
                <a:stretch>
                  <a:fillRect l="-2273" t="-3125" r="-4545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99E924E-A58C-407F-93B7-CF02A868731A}"/>
                  </a:ext>
                </a:extLst>
              </p:cNvPr>
              <p:cNvSpPr txBox="1"/>
              <p:nvPr/>
            </p:nvSpPr>
            <p:spPr>
              <a:xfrm>
                <a:off x="6062765" y="4667309"/>
                <a:ext cx="2821176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l-GR" altLang="zh-CN" sz="135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3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13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关系，解出原问题解</a:t>
                </a:r>
                <a14:m>
                  <m:oMath xmlns:m="http://schemas.openxmlformats.org/officeDocument/2006/math">
                    <m:r>
                      <a:rPr lang="en-US" altLang="zh-CN" sz="135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99E924E-A58C-407F-93B7-CF02A868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765" y="4667309"/>
                <a:ext cx="2821176" cy="300082"/>
              </a:xfrm>
              <a:prstGeom prst="rect">
                <a:avLst/>
              </a:prstGeom>
              <a:blipFill>
                <a:blip r:embed="rId13"/>
                <a:stretch>
                  <a:fillRect l="-649" t="-6122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63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合作QQ： 243001978"/>
          <p:cNvSpPr/>
          <p:nvPr/>
        </p:nvSpPr>
        <p:spPr>
          <a:xfrm>
            <a:off x="7303112" y="5723751"/>
            <a:ext cx="186880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合作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QQ</a:t>
            </a:r>
            <a:r>
              <a:rPr lang="zh-CN" altLang="en-US" sz="13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 </a:t>
            </a:r>
            <a:r>
              <a:rPr lang="en-US" altLang="zh-CN" sz="13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243001978</a:t>
            </a:r>
            <a:endParaRPr lang="zh-CN" altLang="en-US" sz="1350">
              <a:solidFill>
                <a:srgbClr val="FFFFFF"/>
              </a:solidFill>
            </a:endParaRPr>
          </a:p>
        </p:txBody>
      </p:sp>
      <p:pic>
        <p:nvPicPr>
          <p:cNvPr id="3" name="海天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62965"/>
            <a:ext cx="9144000" cy="5132070"/>
          </a:xfrm>
          <a:prstGeom prst="rect">
            <a:avLst/>
          </a:prstGeom>
        </p:spPr>
      </p:pic>
      <p:sp>
        <p:nvSpPr>
          <p:cNvPr id="16" name="背景色块"/>
          <p:cNvSpPr/>
          <p:nvPr/>
        </p:nvSpPr>
        <p:spPr>
          <a:xfrm>
            <a:off x="521494" y="1751648"/>
            <a:ext cx="8101013" cy="33547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齿轮"/>
          <p:cNvSpPr>
            <a:spLocks noChangeAspect="1"/>
          </p:cNvSpPr>
          <p:nvPr/>
        </p:nvSpPr>
        <p:spPr bwMode="auto">
          <a:xfrm>
            <a:off x="4286250" y="2263833"/>
            <a:ext cx="571500" cy="572630"/>
          </a:xfrm>
          <a:custGeom>
            <a:avLst/>
            <a:gdLst>
              <a:gd name="T0" fmla="*/ 3717 w 3906"/>
              <a:gd name="T1" fmla="*/ 1560 h 3920"/>
              <a:gd name="T2" fmla="*/ 3475 w 3906"/>
              <a:gd name="T3" fmla="*/ 1560 h 3920"/>
              <a:gd name="T4" fmla="*/ 3313 w 3906"/>
              <a:gd name="T5" fmla="*/ 1170 h 3920"/>
              <a:gd name="T6" fmla="*/ 3491 w 3906"/>
              <a:gd name="T7" fmla="*/ 992 h 3920"/>
              <a:gd name="T8" fmla="*/ 3491 w 3906"/>
              <a:gd name="T9" fmla="*/ 709 h 3920"/>
              <a:gd name="T10" fmla="*/ 3215 w 3906"/>
              <a:gd name="T11" fmla="*/ 433 h 3920"/>
              <a:gd name="T12" fmla="*/ 3074 w 3906"/>
              <a:gd name="T13" fmla="*/ 374 h 3920"/>
              <a:gd name="T14" fmla="*/ 2932 w 3906"/>
              <a:gd name="T15" fmla="*/ 433 h 3920"/>
              <a:gd name="T16" fmla="*/ 2752 w 3906"/>
              <a:gd name="T17" fmla="*/ 609 h 3920"/>
              <a:gd name="T18" fmla="*/ 2346 w 3906"/>
              <a:gd name="T19" fmla="*/ 442 h 3920"/>
              <a:gd name="T20" fmla="*/ 2346 w 3906"/>
              <a:gd name="T21" fmla="*/ 200 h 3920"/>
              <a:gd name="T22" fmla="*/ 2153 w 3906"/>
              <a:gd name="T23" fmla="*/ 0 h 3920"/>
              <a:gd name="T24" fmla="*/ 1762 w 3906"/>
              <a:gd name="T25" fmla="*/ 0 h 3920"/>
              <a:gd name="T26" fmla="*/ 1560 w 3906"/>
              <a:gd name="T27" fmla="*/ 200 h 3920"/>
              <a:gd name="T28" fmla="*/ 1560 w 3906"/>
              <a:gd name="T29" fmla="*/ 442 h 3920"/>
              <a:gd name="T30" fmla="*/ 1174 w 3906"/>
              <a:gd name="T31" fmla="*/ 601 h 3920"/>
              <a:gd name="T32" fmla="*/ 1009 w 3906"/>
              <a:gd name="T33" fmla="*/ 435 h 3920"/>
              <a:gd name="T34" fmla="*/ 726 w 3906"/>
              <a:gd name="T35" fmla="*/ 435 h 3920"/>
              <a:gd name="T36" fmla="*/ 450 w 3906"/>
              <a:gd name="T37" fmla="*/ 711 h 3920"/>
              <a:gd name="T38" fmla="*/ 450 w 3906"/>
              <a:gd name="T39" fmla="*/ 994 h 3920"/>
              <a:gd name="T40" fmla="*/ 611 w 3906"/>
              <a:gd name="T41" fmla="*/ 1155 h 3920"/>
              <a:gd name="T42" fmla="*/ 441 w 3906"/>
              <a:gd name="T43" fmla="*/ 1560 h 3920"/>
              <a:gd name="T44" fmla="*/ 204 w 3906"/>
              <a:gd name="T45" fmla="*/ 1560 h 3920"/>
              <a:gd name="T46" fmla="*/ 0 w 3906"/>
              <a:gd name="T47" fmla="*/ 1761 h 3920"/>
              <a:gd name="T48" fmla="*/ 0 w 3906"/>
              <a:gd name="T49" fmla="*/ 2152 h 3920"/>
              <a:gd name="T50" fmla="*/ 204 w 3906"/>
              <a:gd name="T51" fmla="*/ 2347 h 3920"/>
              <a:gd name="T52" fmla="*/ 439 w 3906"/>
              <a:gd name="T53" fmla="*/ 2347 h 3920"/>
              <a:gd name="T54" fmla="*/ 608 w 3906"/>
              <a:gd name="T55" fmla="*/ 2754 h 3920"/>
              <a:gd name="T56" fmla="*/ 448 w 3906"/>
              <a:gd name="T57" fmla="*/ 2916 h 3920"/>
              <a:gd name="T58" fmla="*/ 448 w 3906"/>
              <a:gd name="T59" fmla="*/ 3199 h 3920"/>
              <a:gd name="T60" fmla="*/ 724 w 3906"/>
              <a:gd name="T61" fmla="*/ 3476 h 3920"/>
              <a:gd name="T62" fmla="*/ 866 w 3906"/>
              <a:gd name="T63" fmla="*/ 3535 h 3920"/>
              <a:gd name="T64" fmla="*/ 1007 w 3906"/>
              <a:gd name="T65" fmla="*/ 3476 h 3920"/>
              <a:gd name="T66" fmla="*/ 1167 w 3906"/>
              <a:gd name="T67" fmla="*/ 3315 h 3920"/>
              <a:gd name="T68" fmla="*/ 1560 w 3906"/>
              <a:gd name="T69" fmla="*/ 3478 h 3920"/>
              <a:gd name="T70" fmla="*/ 1560 w 3906"/>
              <a:gd name="T71" fmla="*/ 3713 h 3920"/>
              <a:gd name="T72" fmla="*/ 1762 w 3906"/>
              <a:gd name="T73" fmla="*/ 3920 h 3920"/>
              <a:gd name="T74" fmla="*/ 2153 w 3906"/>
              <a:gd name="T75" fmla="*/ 3920 h 3920"/>
              <a:gd name="T76" fmla="*/ 2346 w 3906"/>
              <a:gd name="T77" fmla="*/ 3713 h 3920"/>
              <a:gd name="T78" fmla="*/ 2346 w 3906"/>
              <a:gd name="T79" fmla="*/ 3478 h 3920"/>
              <a:gd name="T80" fmla="*/ 2758 w 3906"/>
              <a:gd name="T81" fmla="*/ 3306 h 3920"/>
              <a:gd name="T82" fmla="*/ 2932 w 3906"/>
              <a:gd name="T83" fmla="*/ 3478 h 3920"/>
              <a:gd name="T84" fmla="*/ 3075 w 3906"/>
              <a:gd name="T85" fmla="*/ 3537 h 3920"/>
              <a:gd name="T86" fmla="*/ 3217 w 3906"/>
              <a:gd name="T87" fmla="*/ 3478 h 3920"/>
              <a:gd name="T88" fmla="*/ 3493 w 3906"/>
              <a:gd name="T89" fmla="*/ 3202 h 3920"/>
              <a:gd name="T90" fmla="*/ 3493 w 3906"/>
              <a:gd name="T91" fmla="*/ 2919 h 3920"/>
              <a:gd name="T92" fmla="*/ 3317 w 3906"/>
              <a:gd name="T93" fmla="*/ 2740 h 3920"/>
              <a:gd name="T94" fmla="*/ 3477 w 3906"/>
              <a:gd name="T95" fmla="*/ 2347 h 3920"/>
              <a:gd name="T96" fmla="*/ 3717 w 3906"/>
              <a:gd name="T97" fmla="*/ 2347 h 3920"/>
              <a:gd name="T98" fmla="*/ 3906 w 3906"/>
              <a:gd name="T99" fmla="*/ 2152 h 3920"/>
              <a:gd name="T100" fmla="*/ 3906 w 3906"/>
              <a:gd name="T101" fmla="*/ 1761 h 3920"/>
              <a:gd name="T102" fmla="*/ 3717 w 3906"/>
              <a:gd name="T103" fmla="*/ 1560 h 3920"/>
              <a:gd name="T104" fmla="*/ 2540 w 3906"/>
              <a:gd name="T105" fmla="*/ 1960 h 3920"/>
              <a:gd name="T106" fmla="*/ 1958 w 3906"/>
              <a:gd name="T107" fmla="*/ 2542 h 3920"/>
              <a:gd name="T108" fmla="*/ 1376 w 3906"/>
              <a:gd name="T109" fmla="*/ 1960 h 3920"/>
              <a:gd name="T110" fmla="*/ 1958 w 3906"/>
              <a:gd name="T111" fmla="*/ 1378 h 3920"/>
              <a:gd name="T112" fmla="*/ 2540 w 3906"/>
              <a:gd name="T113" fmla="*/ 196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06" h="3920">
                <a:moveTo>
                  <a:pt x="3717" y="1560"/>
                </a:moveTo>
                <a:lnTo>
                  <a:pt x="3475" y="1560"/>
                </a:lnTo>
                <a:cubicBezTo>
                  <a:pt x="3439" y="1427"/>
                  <a:pt x="3384" y="1291"/>
                  <a:pt x="3313" y="1170"/>
                </a:cubicBezTo>
                <a:lnTo>
                  <a:pt x="3491" y="992"/>
                </a:lnTo>
                <a:cubicBezTo>
                  <a:pt x="3570" y="914"/>
                  <a:pt x="3570" y="787"/>
                  <a:pt x="3491" y="709"/>
                </a:cubicBezTo>
                <a:lnTo>
                  <a:pt x="3215" y="433"/>
                </a:lnTo>
                <a:cubicBezTo>
                  <a:pt x="3177" y="395"/>
                  <a:pt x="3127" y="374"/>
                  <a:pt x="3074" y="374"/>
                </a:cubicBezTo>
                <a:cubicBezTo>
                  <a:pt x="3020" y="374"/>
                  <a:pt x="2970" y="395"/>
                  <a:pt x="2932" y="433"/>
                </a:cubicBezTo>
                <a:lnTo>
                  <a:pt x="2752" y="609"/>
                </a:lnTo>
                <a:cubicBezTo>
                  <a:pt x="2628" y="536"/>
                  <a:pt x="2493" y="479"/>
                  <a:pt x="2346" y="442"/>
                </a:cubicBezTo>
                <a:lnTo>
                  <a:pt x="2346" y="200"/>
                </a:lnTo>
                <a:cubicBezTo>
                  <a:pt x="2346" y="90"/>
                  <a:pt x="2264" y="0"/>
                  <a:pt x="2153" y="0"/>
                </a:cubicBezTo>
                <a:lnTo>
                  <a:pt x="1762" y="0"/>
                </a:lnTo>
                <a:cubicBezTo>
                  <a:pt x="1652" y="0"/>
                  <a:pt x="1560" y="90"/>
                  <a:pt x="1560" y="200"/>
                </a:cubicBezTo>
                <a:lnTo>
                  <a:pt x="1560" y="442"/>
                </a:lnTo>
                <a:cubicBezTo>
                  <a:pt x="1426" y="477"/>
                  <a:pt x="1294" y="531"/>
                  <a:pt x="1174" y="601"/>
                </a:cubicBezTo>
                <a:lnTo>
                  <a:pt x="1009" y="435"/>
                </a:lnTo>
                <a:cubicBezTo>
                  <a:pt x="930" y="357"/>
                  <a:pt x="804" y="357"/>
                  <a:pt x="726" y="435"/>
                </a:cubicBezTo>
                <a:lnTo>
                  <a:pt x="450" y="711"/>
                </a:lnTo>
                <a:cubicBezTo>
                  <a:pt x="372" y="789"/>
                  <a:pt x="372" y="916"/>
                  <a:pt x="450" y="994"/>
                </a:cubicBezTo>
                <a:lnTo>
                  <a:pt x="611" y="1155"/>
                </a:lnTo>
                <a:cubicBezTo>
                  <a:pt x="536" y="1280"/>
                  <a:pt x="478" y="1413"/>
                  <a:pt x="441" y="1560"/>
                </a:cubicBezTo>
                <a:lnTo>
                  <a:pt x="204" y="1560"/>
                </a:lnTo>
                <a:cubicBezTo>
                  <a:pt x="94" y="1560"/>
                  <a:pt x="0" y="1651"/>
                  <a:pt x="0" y="1761"/>
                </a:cubicBezTo>
                <a:lnTo>
                  <a:pt x="0" y="2152"/>
                </a:lnTo>
                <a:cubicBezTo>
                  <a:pt x="0" y="2263"/>
                  <a:pt x="94" y="2347"/>
                  <a:pt x="204" y="2347"/>
                </a:cubicBezTo>
                <a:lnTo>
                  <a:pt x="439" y="2347"/>
                </a:lnTo>
                <a:cubicBezTo>
                  <a:pt x="476" y="2493"/>
                  <a:pt x="534" y="2629"/>
                  <a:pt x="608" y="2754"/>
                </a:cubicBezTo>
                <a:lnTo>
                  <a:pt x="448" y="2916"/>
                </a:lnTo>
                <a:cubicBezTo>
                  <a:pt x="370" y="2994"/>
                  <a:pt x="370" y="3121"/>
                  <a:pt x="448" y="3199"/>
                </a:cubicBezTo>
                <a:lnTo>
                  <a:pt x="724" y="3476"/>
                </a:lnTo>
                <a:cubicBezTo>
                  <a:pt x="763" y="3515"/>
                  <a:pt x="815" y="3535"/>
                  <a:pt x="866" y="3535"/>
                </a:cubicBezTo>
                <a:cubicBezTo>
                  <a:pt x="917" y="3535"/>
                  <a:pt x="968" y="3515"/>
                  <a:pt x="1007" y="3476"/>
                </a:cubicBezTo>
                <a:lnTo>
                  <a:pt x="1167" y="3315"/>
                </a:lnTo>
                <a:cubicBezTo>
                  <a:pt x="1289" y="3386"/>
                  <a:pt x="1413" y="3441"/>
                  <a:pt x="1560" y="3478"/>
                </a:cubicBezTo>
                <a:lnTo>
                  <a:pt x="1560" y="3713"/>
                </a:lnTo>
                <a:cubicBezTo>
                  <a:pt x="1560" y="3824"/>
                  <a:pt x="1652" y="3920"/>
                  <a:pt x="1762" y="3920"/>
                </a:cubicBezTo>
                <a:lnTo>
                  <a:pt x="2153" y="3920"/>
                </a:lnTo>
                <a:cubicBezTo>
                  <a:pt x="2264" y="3920"/>
                  <a:pt x="2346" y="3824"/>
                  <a:pt x="2346" y="3713"/>
                </a:cubicBezTo>
                <a:lnTo>
                  <a:pt x="2346" y="3478"/>
                </a:lnTo>
                <a:cubicBezTo>
                  <a:pt x="2493" y="3440"/>
                  <a:pt x="2632" y="3381"/>
                  <a:pt x="2758" y="3306"/>
                </a:cubicBezTo>
                <a:lnTo>
                  <a:pt x="2932" y="3478"/>
                </a:lnTo>
                <a:cubicBezTo>
                  <a:pt x="2971" y="3518"/>
                  <a:pt x="3024" y="3537"/>
                  <a:pt x="3075" y="3537"/>
                </a:cubicBezTo>
                <a:cubicBezTo>
                  <a:pt x="3126" y="3537"/>
                  <a:pt x="3178" y="3518"/>
                  <a:pt x="3217" y="3478"/>
                </a:cubicBezTo>
                <a:lnTo>
                  <a:pt x="3493" y="3202"/>
                </a:lnTo>
                <a:cubicBezTo>
                  <a:pt x="3571" y="3124"/>
                  <a:pt x="3572" y="2997"/>
                  <a:pt x="3493" y="2919"/>
                </a:cubicBezTo>
                <a:lnTo>
                  <a:pt x="3317" y="2740"/>
                </a:lnTo>
                <a:cubicBezTo>
                  <a:pt x="3387" y="2619"/>
                  <a:pt x="3441" y="2493"/>
                  <a:pt x="3477" y="2347"/>
                </a:cubicBezTo>
                <a:lnTo>
                  <a:pt x="3717" y="2347"/>
                </a:lnTo>
                <a:cubicBezTo>
                  <a:pt x="3828" y="2347"/>
                  <a:pt x="3906" y="2263"/>
                  <a:pt x="3906" y="2152"/>
                </a:cubicBezTo>
                <a:lnTo>
                  <a:pt x="3906" y="1761"/>
                </a:lnTo>
                <a:cubicBezTo>
                  <a:pt x="3906" y="1651"/>
                  <a:pt x="3828" y="1560"/>
                  <a:pt x="3717" y="1560"/>
                </a:cubicBezTo>
                <a:close/>
                <a:moveTo>
                  <a:pt x="2540" y="1960"/>
                </a:moveTo>
                <a:cubicBezTo>
                  <a:pt x="2540" y="2281"/>
                  <a:pt x="2279" y="2542"/>
                  <a:pt x="1958" y="2542"/>
                </a:cubicBezTo>
                <a:cubicBezTo>
                  <a:pt x="1637" y="2542"/>
                  <a:pt x="1376" y="2281"/>
                  <a:pt x="1376" y="1960"/>
                </a:cubicBezTo>
                <a:cubicBezTo>
                  <a:pt x="1376" y="1639"/>
                  <a:pt x="1637" y="1378"/>
                  <a:pt x="1958" y="1378"/>
                </a:cubicBezTo>
                <a:cubicBezTo>
                  <a:pt x="2279" y="1378"/>
                  <a:pt x="2540" y="1639"/>
                  <a:pt x="2540" y="1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基础扎实"/>
              <p:cNvSpPr txBox="1"/>
              <p:nvPr/>
            </p:nvSpPr>
            <p:spPr>
              <a:xfrm>
                <a:off x="2260600" y="3118485"/>
                <a:ext cx="518668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defTabSz="457200"/>
                <a14:m>
                  <m:oMath xmlns:m="http://schemas.openxmlformats.org/officeDocument/2006/math">
                    <m:r>
                      <a:rPr lang="en-US" altLang="zh-CN" sz="3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Arial" panose="020B0604020202020204" pitchFamily="34" charset="0"/>
                      </a:rPr>
                      <m:t>𝜶</m:t>
                    </m:r>
                  </m:oMath>
                </a14:m>
                <a:r>
                  <a:rPr lang="zh-CN" altLang="en-US" sz="3600">
                    <a:solidFill>
                      <a:schemeClr val="bg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的正数解的存在性证明</a:t>
                </a:r>
              </a:p>
            </p:txBody>
          </p:sp>
        </mc:Choice>
        <mc:Fallback xmlns="">
          <p:sp>
            <p:nvSpPr>
              <p:cNvPr id="18" name="基础扎实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00" y="3118485"/>
                <a:ext cx="5186680" cy="645160"/>
              </a:xfrm>
              <a:prstGeom prst="rect">
                <a:avLst/>
              </a:prstGeom>
              <a:blipFill>
                <a:blip r:embed="rId5"/>
                <a:stretch>
                  <a:fillRect t="-15238" r="-3525" b="-3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31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标题"/>
          <p:cNvGrpSpPr/>
          <p:nvPr/>
        </p:nvGrpSpPr>
        <p:grpSpPr>
          <a:xfrm>
            <a:off x="0" y="-3810"/>
            <a:ext cx="9144000" cy="849152"/>
            <a:chOff x="0" y="-1"/>
            <a:chExt cx="12192000" cy="728663"/>
          </a:xfrm>
        </p:grpSpPr>
        <p:sp>
          <p:nvSpPr>
            <p:cNvPr id="33" name="打底色块"/>
            <p:cNvSpPr/>
            <p:nvPr/>
          </p:nvSpPr>
          <p:spPr>
            <a:xfrm>
              <a:off x="0" y="-1"/>
              <a:ext cx="12192000" cy="72866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defRPr/>
              </a:pPr>
              <a:endParaRPr kumimoji="1" lang="zh-CN" altLang="en-US" sz="1500" b="1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2" name="西北工业大学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48073" y="180032"/>
              <a:ext cx="2428804" cy="388933"/>
            </a:xfrm>
            <a:prstGeom prst="rect">
              <a:avLst/>
            </a:prstGeom>
          </p:spPr>
        </p:pic>
        <p:pic>
          <p:nvPicPr>
            <p:cNvPr id="43" name="校徽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808423" y="107169"/>
              <a:ext cx="769951" cy="4893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基础扎实 / Strong Preparation"/>
              <p:cNvSpPr txBox="1"/>
              <p:nvPr/>
            </p:nvSpPr>
            <p:spPr>
              <a:xfrm>
                <a:off x="229688" y="175787"/>
                <a:ext cx="6163427" cy="482811"/>
              </a:xfrm>
              <a:prstGeom prst="rect">
                <a:avLst/>
              </a:prstGeom>
              <a:noFill/>
            </p:spPr>
            <p:txBody>
              <a:bodyPr wrap="square" lIns="51422" tIns="25711" rIns="51422" bIns="25711" rtlCol="0">
                <a:spAutoFit/>
              </a:bodyPr>
              <a:lstStyle/>
              <a:p>
                <a:pPr algn="just">
                  <a:buClr>
                    <a:prstClr val="white"/>
                  </a:buClr>
                  <a:defRPr/>
                </a:pP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𝜶</m:t>
                    </m:r>
                  </m:oMath>
                </a14:m>
                <a:r>
                  <a:rPr lang="zh-CN" altLang="en-US" sz="2800" b="1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的</a:t>
                </a:r>
                <a:r>
                  <a:rPr lang="zh-CN" altLang="en-US" sz="2800" b="1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正数解的存在性证明</a:t>
                </a:r>
                <a:endParaRPr lang="en-US" altLang="zh-CN" sz="28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基础扎实 / Strong Prepar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" y="175787"/>
                <a:ext cx="6163427" cy="482811"/>
              </a:xfrm>
              <a:prstGeom prst="rect">
                <a:avLst/>
              </a:prstGeom>
              <a:blipFill rotWithShape="1">
                <a:blip r:embed="rId5"/>
                <a:stretch>
                  <a:fillRect l="-7" t="-1161" r="9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35" y="851715"/>
            <a:ext cx="9144000" cy="0"/>
          </a:xfrm>
          <a:prstGeom prst="line">
            <a:avLst/>
          </a:prstGeom>
          <a:noFill/>
          <a:ln w="28575">
            <a:gradFill flip="none" rotWithShape="1">
              <a:gsLst>
                <a:gs pos="0">
                  <a:schemeClr val="tx1"/>
                </a:gs>
                <a:gs pos="74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rou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375843" y="1150263"/>
                <a:ext cx="8491320" cy="746230"/>
              </a:xfrm>
              <a:prstGeom prst="rect">
                <a:avLst/>
              </a:prstGeom>
              <a:solidFill>
                <a:schemeClr val="hlink"/>
              </a:solidFill>
              <a:ln w="12700" cap="sq">
                <a:solidFill>
                  <a:schemeClr val="bg2"/>
                </a:solidFill>
                <a:miter lim="800000"/>
              </a:ln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𝜹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en-US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非常接近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，那么至少存在一个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正数解使</a:t>
                </a:r>
                <a:endPara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𝝈</m:t>
                        </m:r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zh-CN" alt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𝝋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</a:t>
                </a:r>
                <a:r>
                  <a:rPr lang="zh-CN" altLang="en-US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成立</a:t>
                </a:r>
                <a:endParaRPr lang="zh-CN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843" y="1150263"/>
                <a:ext cx="8491320" cy="746230"/>
              </a:xfrm>
              <a:prstGeom prst="rect">
                <a:avLst/>
              </a:prstGeom>
              <a:blipFill rotWithShape="1">
                <a:blip r:embed="rId6"/>
                <a:stretch>
                  <a:fillRect l="-81" t="-888" r="-75" b="-800"/>
                </a:stretch>
              </a:blipFill>
              <a:ln w="12700" cap="sq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80492" y="2110657"/>
                <a:ext cx="54832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/>
                  <a:t>首先，我们定义残差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zh-CN" altLang="en-US" b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𝝈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𝝋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92" y="2110657"/>
                <a:ext cx="548322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5" t="-150" r="5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13080" y="2585085"/>
                <a:ext cx="800227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要证明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=0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∈（0，+∞）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有解，我们的思路是使用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零点存在性定理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" y="2585085"/>
                <a:ext cx="8002270" cy="368300"/>
              </a:xfrm>
              <a:prstGeom prst="rect">
                <a:avLst/>
              </a:prstGeom>
              <a:blipFill>
                <a:blip r:embed="rId8"/>
                <a:stretch>
                  <a:fillRect l="-609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0490" y="3278505"/>
                <a:ext cx="7917180" cy="1774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dirty="0"/>
                  <a:t>我们需要的条件是</a:t>
                </a:r>
              </a:p>
              <a:p>
                <a:pPr algn="l"/>
                <a:r>
                  <a:rPr lang="zh-CN" altLang="en-US" dirty="0"/>
                  <a:t> </a:t>
                </a:r>
                <a:r>
                  <a:rPr lang="en-US" altLang="zh-CN" dirty="0"/>
                  <a:t>                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（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b>
                        </m:s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≤0</m:t>
                        </m:r>
                      </m:e>
                    </m:func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       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func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  <a:p>
                <a:pPr algn="l"/>
                <a:endParaRPr lang="zh-CN" altLang="en-US" dirty="0"/>
              </a:p>
              <a:p>
                <a:pPr algn="l"/>
                <a:r>
                  <a:rPr lang="zh-CN" altLang="en-US" dirty="0"/>
                  <a:t>以及在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（0，+∞）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中找一个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" y="3278505"/>
                <a:ext cx="7917180" cy="17748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75920" y="518731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证明前两个条件需要用到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75" y="5128484"/>
            <a:ext cx="3571875" cy="48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9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940</Words>
  <Application>Microsoft Office PowerPoint</Application>
  <PresentationFormat>全屏显示(4:3)</PresentationFormat>
  <Paragraphs>170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94_Office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卜 习州</cp:lastModifiedBy>
  <cp:revision>248</cp:revision>
  <dcterms:created xsi:type="dcterms:W3CDTF">2020-08-06T12:41:00Z</dcterms:created>
  <dcterms:modified xsi:type="dcterms:W3CDTF">2021-10-28T05:07:01Z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49BD0C104F634298AA811E4DB18DCED0</vt:lpwstr>
  </property>
  <property fmtid="{D5CDD505-2E9C-101B-9397-08002B2CF9AE}" pid="3" name="KSOProductBuildVer">
    <vt:lpwstr>2052-11.1.0.10938</vt:lpwstr>
  </property>
</Properties>
</file>