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729" r:id="rId2"/>
    <p:sldId id="542" r:id="rId3"/>
    <p:sldId id="712" r:id="rId4"/>
    <p:sldId id="728" r:id="rId5"/>
    <p:sldId id="681" r:id="rId6"/>
    <p:sldId id="732" r:id="rId7"/>
    <p:sldId id="733" r:id="rId8"/>
    <p:sldId id="734" r:id="rId9"/>
    <p:sldId id="692" r:id="rId10"/>
    <p:sldId id="706" r:id="rId11"/>
    <p:sldId id="719" r:id="rId12"/>
    <p:sldId id="690" r:id="rId13"/>
    <p:sldId id="731" r:id="rId14"/>
    <p:sldId id="683" r:id="rId15"/>
    <p:sldId id="671" r:id="rId16"/>
    <p:sldId id="673" r:id="rId17"/>
    <p:sldId id="674" r:id="rId18"/>
    <p:sldId id="675" r:id="rId19"/>
    <p:sldId id="710" r:id="rId20"/>
    <p:sldId id="676" r:id="rId21"/>
    <p:sldId id="677" r:id="rId22"/>
    <p:sldId id="684" r:id="rId23"/>
    <p:sldId id="591" r:id="rId24"/>
    <p:sldId id="592" r:id="rId25"/>
    <p:sldId id="720" r:id="rId26"/>
    <p:sldId id="593" r:id="rId27"/>
    <p:sldId id="594" r:id="rId28"/>
    <p:sldId id="595" r:id="rId29"/>
    <p:sldId id="730" r:id="rId30"/>
    <p:sldId id="685" r:id="rId31"/>
    <p:sldId id="596" r:id="rId32"/>
    <p:sldId id="597" r:id="rId33"/>
    <p:sldId id="645" r:id="rId34"/>
    <p:sldId id="599" r:id="rId35"/>
    <p:sldId id="602" r:id="rId36"/>
    <p:sldId id="600" r:id="rId37"/>
    <p:sldId id="601" r:id="rId38"/>
    <p:sldId id="727" r:id="rId39"/>
    <p:sldId id="648" r:id="rId40"/>
    <p:sldId id="686" r:id="rId41"/>
    <p:sldId id="606" r:id="rId42"/>
    <p:sldId id="721" r:id="rId43"/>
    <p:sldId id="607" r:id="rId44"/>
    <p:sldId id="722" r:id="rId45"/>
    <p:sldId id="723" r:id="rId46"/>
    <p:sldId id="649" r:id="rId47"/>
    <p:sldId id="687" r:id="rId48"/>
  </p:sldIdLst>
  <p:sldSz cx="9144000" cy="6858000" type="screen4x3"/>
  <p:notesSz cx="7302500" cy="9586913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DF1C5"/>
    <a:srgbClr val="F1C7C7"/>
    <a:srgbClr val="E0E0E0"/>
    <a:srgbClr val="A8E799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3" autoAdjust="0"/>
    <p:restoredTop sz="94660"/>
  </p:normalViewPr>
  <p:slideViewPr>
    <p:cSldViewPr snapToObjects="1">
      <p:cViewPr varScale="1">
        <p:scale>
          <a:sx n="108" d="100"/>
          <a:sy n="108" d="100"/>
        </p:scale>
        <p:origin x="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6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lab.andrew.cmu.edu/courses/15213-f1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athyf@cs.cm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rwidom@cs.cmu.edu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96206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08762" y="522086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1504994" y="5465514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3139304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406317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4983882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587605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43085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96695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887663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77983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E3A0B39-1A91-47A9-840C-163FAAA0A801}"/>
              </a:ext>
            </a:extLst>
          </p:cNvPr>
          <p:cNvSpPr/>
          <p:nvPr/>
        </p:nvSpPr>
        <p:spPr bwMode="auto">
          <a:xfrm>
            <a:off x="1371600" y="3429000"/>
            <a:ext cx="6324600" cy="3810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25772-A023-4AE7-B32A-280E7AB34CA2}"/>
              </a:ext>
            </a:extLst>
          </p:cNvPr>
          <p:cNvSpPr/>
          <p:nvPr/>
        </p:nvSpPr>
        <p:spPr bwMode="auto">
          <a:xfrm>
            <a:off x="1371600" y="4800600"/>
            <a:ext cx="6324600" cy="3810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927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Operations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kern="0" dirty="0"/>
              <a:t> Available in C</a:t>
            </a:r>
          </a:p>
          <a:p>
            <a:pPr marL="552450" lvl="1"/>
            <a:r>
              <a:rPr lang="en-US" b="0" kern="0" dirty="0"/>
              <a:t>Apply to any “integral” data type</a:t>
            </a:r>
          </a:p>
          <a:p>
            <a:pPr marL="838200" lvl="2"/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b="0" kern="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b="0" kern="0" dirty="0">
              <a:latin typeface="Monaco" charset="0"/>
              <a:sym typeface="Monaco" charset="0"/>
            </a:endParaRPr>
          </a:p>
          <a:p>
            <a:pPr marL="552450" lvl="1"/>
            <a:r>
              <a:rPr lang="en-US" b="0" kern="0" dirty="0"/>
              <a:t>View arguments as bit vectors</a:t>
            </a:r>
          </a:p>
          <a:p>
            <a:pPr marL="552450" lvl="1"/>
            <a:r>
              <a:rPr lang="en-US" b="0" kern="0" dirty="0"/>
              <a:t>Arguments applied bit-wise</a:t>
            </a:r>
          </a:p>
          <a:p>
            <a:r>
              <a:rPr lang="en-US" kern="0" dirty="0"/>
              <a:t>Examples (Char data type)</a:t>
            </a: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1011 1110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 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1111 1111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0111 1101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2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 and Integers – Part 1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 Aug. 29, 2019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 eaLnBrk="1" hangingPunct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267200" y="3124200"/>
            <a:ext cx="4724400" cy="21336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Super common C programming pitfall!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7162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2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896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7315201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6913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7162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2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96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7315201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13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does not mandate using two’s complement</a:t>
            </a:r>
          </a:p>
          <a:p>
            <a:pPr lvl="1">
              <a:defRPr/>
            </a:pPr>
            <a:r>
              <a:rPr lang="en-US" dirty="0"/>
              <a:t>But, most machines do, and we will assume so</a:t>
            </a:r>
          </a:p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3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4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5908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0313"/>
              </p:ext>
            </p:extLst>
          </p:nvPr>
        </p:nvGraphicFramePr>
        <p:xfrm>
          <a:off x="2133600" y="4383087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5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83087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6971"/>
              </p:ext>
            </p:extLst>
          </p:nvPr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9365"/>
              </p:ext>
            </p:extLst>
          </p:nvPr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144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9813"/>
              </p:ext>
            </p:extLst>
          </p:nvPr>
        </p:nvGraphicFramePr>
        <p:xfrm>
          <a:off x="1920875" y="1654175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9" name="Document" r:id="rId4" imgW="5612605" imgH="5218356" progId="Word.Document.8">
                  <p:embed/>
                </p:oleObj>
              </mc:Choice>
              <mc:Fallback>
                <p:oleObj name="Document" r:id="rId4" imgW="5612605" imgH="5218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54175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Question: abs(</a:t>
            </a:r>
            <a:r>
              <a:rPr lang="en-US" b="0" dirty="0" err="1"/>
              <a:t>TMin</a:t>
            </a:r>
            <a:r>
              <a:rPr lang="en-US" b="0" dirty="0"/>
              <a:t>)?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  <a:hlinkClick r:id="rId3"/>
              </a:rPr>
              <a:t>https://canvas.cmu.edu/courses/10968</a:t>
            </a:r>
            <a:endParaRPr lang="en-US" sz="2800" u="sng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Recitations are on Mondays, but next Monday (9/2) is Labor Day, so recitations are cancelled</a:t>
            </a:r>
          </a:p>
          <a:p>
            <a:endParaRPr lang="en-US" dirty="0"/>
          </a:p>
          <a:p>
            <a:r>
              <a:rPr lang="en-US" dirty="0"/>
              <a:t>Linux Boot Camp Monday evening 7pm, Rashid Auditorium</a:t>
            </a:r>
          </a:p>
          <a:p>
            <a:endParaRPr lang="en-US" dirty="0"/>
          </a:p>
          <a:p>
            <a:r>
              <a:rPr lang="en-US" dirty="0"/>
              <a:t>Lab 0 is now available via course web page and </a:t>
            </a:r>
            <a:r>
              <a:rPr lang="en-US" dirty="0">
                <a:hlinkClick r:id="rId2"/>
              </a:rPr>
              <a:t>Autolab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Due Thu Sept. 5, 11:00pm</a:t>
            </a:r>
          </a:p>
          <a:p>
            <a:pPr lvl="1"/>
            <a:r>
              <a:rPr lang="en-US" dirty="0"/>
              <a:t>No grace days</a:t>
            </a:r>
          </a:p>
          <a:p>
            <a:pPr lvl="1"/>
            <a:r>
              <a:rPr lang="en-US" dirty="0"/>
              <a:t>No late submissions</a:t>
            </a:r>
          </a:p>
          <a:p>
            <a:pPr lvl="1"/>
            <a:r>
              <a:rPr lang="en-US" dirty="0"/>
              <a:t>Just do it! </a:t>
            </a:r>
          </a:p>
        </p:txBody>
      </p:sp>
    </p:spTree>
    <p:extLst>
      <p:ext uri="{BB962C8B-B14F-4D97-AF65-F5344CB8AC3E}">
        <p14:creationId xmlns:p14="http://schemas.microsoft.com/office/powerpoint/2010/main" val="286730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vs. Signed: Easy to Make Mistakes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02" y="2209800"/>
            <a:ext cx="8307388" cy="5224463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199039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3505200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Logistics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92100"/>
            <a:r>
              <a:rPr lang="en-US" dirty="0"/>
              <a:t>Waitlist</a:t>
            </a:r>
          </a:p>
          <a:p>
            <a:pPr marL="692150" lvl="1"/>
            <a:r>
              <a:rPr lang="en-US" dirty="0"/>
              <a:t>15-213: Mary </a:t>
            </a:r>
            <a:r>
              <a:rPr lang="en-US" dirty="0" err="1"/>
              <a:t>Widom</a:t>
            </a:r>
            <a:r>
              <a:rPr lang="en-US" dirty="0"/>
              <a:t> (</a:t>
            </a:r>
            <a:r>
              <a:rPr lang="en-US" b="0" dirty="0">
                <a:solidFill>
                  <a:srgbClr val="FF0000"/>
                </a:solidFill>
                <a:hlinkClick r:id="rId3"/>
              </a:rPr>
              <a:t>marwidom@cs.cmu.edu</a:t>
            </a:r>
            <a:r>
              <a:rPr lang="en-US" dirty="0"/>
              <a:t>)</a:t>
            </a:r>
          </a:p>
          <a:p>
            <a:pPr marL="692150" lvl="1"/>
            <a:r>
              <a:rPr lang="en-US" dirty="0"/>
              <a:t>18-213: ECE Academic services</a:t>
            </a:r>
          </a:p>
          <a:p>
            <a:pPr marL="806450" lvl="2" indent="0">
              <a:buNone/>
            </a:pPr>
            <a:r>
              <a:rPr lang="en-US" sz="2400" u="sng" dirty="0" err="1">
                <a:solidFill>
                  <a:srgbClr val="FF0000"/>
                </a:solidFill>
              </a:rPr>
              <a:t>ece-asc@andrew.cmu.edu</a:t>
            </a:r>
            <a:endParaRPr lang="en-US" sz="2400" u="sng" dirty="0">
              <a:solidFill>
                <a:srgbClr val="FF0000"/>
              </a:solidFill>
            </a:endParaRPr>
          </a:p>
          <a:p>
            <a:pPr marL="692150" lvl="1"/>
            <a:r>
              <a:rPr lang="en-US" dirty="0"/>
              <a:t>15-513: Mary </a:t>
            </a:r>
            <a:r>
              <a:rPr lang="en-US" dirty="0" err="1"/>
              <a:t>Widom</a:t>
            </a:r>
            <a:r>
              <a:rPr lang="en-US" dirty="0"/>
              <a:t> (</a:t>
            </a:r>
            <a:r>
              <a:rPr lang="en-US" b="0" u="sng" dirty="0">
                <a:solidFill>
                  <a:srgbClr val="FF0000"/>
                </a:solidFill>
                <a:hlinkClick r:id="rId4"/>
              </a:rPr>
              <a:t>marwidom@cs.cmu.edu</a:t>
            </a:r>
            <a:r>
              <a:rPr lang="en-US" dirty="0"/>
              <a:t>)</a:t>
            </a:r>
          </a:p>
          <a:p>
            <a:pPr marL="692150" lvl="1"/>
            <a:r>
              <a:rPr lang="en-US" dirty="0"/>
              <a:t>14-513: INI Enrollment (</a:t>
            </a:r>
            <a:r>
              <a:rPr lang="en-US" dirty="0" err="1"/>
              <a:t>ini-enrollment@andrew.cmu.edu</a:t>
            </a:r>
            <a:r>
              <a:rPr lang="en-US" dirty="0"/>
              <a:t>)</a:t>
            </a:r>
          </a:p>
          <a:p>
            <a:pPr marL="692150" lvl="1"/>
            <a:r>
              <a:rPr lang="en-US" dirty="0"/>
              <a:t>Please don’t contact the instructors with waitlist questions.</a:t>
            </a:r>
          </a:p>
          <a:p>
            <a:pPr marL="292100"/>
            <a:r>
              <a:rPr lang="en-US" dirty="0" err="1"/>
              <a:t>Autolab</a:t>
            </a:r>
            <a:r>
              <a:rPr lang="en-US" dirty="0"/>
              <a:t> Accounts</a:t>
            </a:r>
          </a:p>
          <a:p>
            <a:pPr marL="692150" lvl="1"/>
            <a:r>
              <a:rPr lang="en-US" dirty="0"/>
              <a:t>Check whether you have one</a:t>
            </a:r>
          </a:p>
          <a:p>
            <a:pPr marL="692150" lvl="1"/>
            <a:r>
              <a:rPr lang="en-US" dirty="0"/>
              <a:t>If not, refer to Piazza @86</a:t>
            </a:r>
          </a:p>
          <a:p>
            <a:pPr marL="381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2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76675"/>
            <a:ext cx="5181600" cy="2924174"/>
            <a:chOff x="1392" y="2097"/>
            <a:chExt cx="3264" cy="1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5178"/>
              </p:ext>
            </p:extLst>
          </p:nvPr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8854"/>
              </p:ext>
            </p:extLst>
          </p:nvPr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07814"/>
              </p:ext>
            </p:extLst>
          </p:nvPr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95336"/>
              </p:ext>
            </p:extLst>
          </p:nvPr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3515"/>
              </p:ext>
            </p:extLst>
          </p:nvPr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90496"/>
              </p:ext>
            </p:extLst>
          </p:nvPr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533"/>
              </p:ext>
            </p:extLst>
          </p:nvPr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9949"/>
              </p:ext>
            </p:extLst>
          </p:nvPr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84415"/>
              </p:ext>
            </p:extLst>
          </p:nvPr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0286"/>
              </p:ext>
            </p:extLst>
          </p:nvPr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666"/>
              </p:ext>
            </p:extLst>
          </p:nvPr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367"/>
              </p:ext>
            </p:extLst>
          </p:nvPr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(</a:t>
            </a:r>
            <a:r>
              <a:rPr lang="en-US"/>
              <a:t>in magnitude) numbers </a:t>
            </a:r>
            <a:r>
              <a:rPr lang="en-US" dirty="0"/>
              <a:t>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of 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7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BCF2A3-FAE8-476D-AA4E-D1A4ABF0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Antikythera (ancient) analog computer</a:t>
            </a:r>
          </a:p>
        </p:txBody>
      </p:sp>
      <p:pic>
        <p:nvPicPr>
          <p:cNvPr id="5" name="Picture 4" descr="A picture containing animal, indoor&#10;&#10;Description automatically generated">
            <a:extLst>
              <a:ext uri="{FF2B5EF4-FFF2-40B4-BE49-F238E27FC236}">
                <a16:creationId xmlns:a16="http://schemas.microsoft.com/office/drawing/2014/main" id="{748610AD-1D35-46F9-9CD0-C47949E5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7" r="2" b="11053"/>
          <a:stretch/>
        </p:blipFill>
        <p:spPr>
          <a:xfrm>
            <a:off x="396875" y="1362075"/>
            <a:ext cx="7896225" cy="497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532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BCF2A3-FAE8-476D-AA4E-D1A4ABF0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9600"/>
            <a:ext cx="8558382" cy="762000"/>
          </a:xfrm>
        </p:spPr>
        <p:txBody>
          <a:bodyPr/>
          <a:lstStyle/>
          <a:p>
            <a:r>
              <a:rPr lang="en-US" dirty="0"/>
              <a:t>(not ancient) </a:t>
            </a:r>
            <a:r>
              <a:rPr lang="en-US" dirty="0" err="1"/>
              <a:t>Digital+Analog</a:t>
            </a:r>
            <a:r>
              <a:rPr lang="en-US" dirty="0"/>
              <a:t> AI processor with all memory on chip in 28nm CMOS</a:t>
            </a:r>
            <a:br>
              <a:rPr lang="en-US" dirty="0"/>
            </a:br>
            <a:endParaRPr lang="en-US" dirty="0"/>
          </a:p>
        </p:txBody>
      </p:sp>
      <p:pic>
        <p:nvPicPr>
          <p:cNvPr id="76802" name="Picture 2" descr="Image result for An always-on 3.8μJ/86% CIFAR-10 mixed-signal binary CNN processor with all memory on chip in 28nm CMOS">
            <a:extLst>
              <a:ext uri="{FF2B5EF4-FFF2-40B4-BE49-F238E27FC236}">
                <a16:creationId xmlns:a16="http://schemas.microsoft.com/office/drawing/2014/main" id="{878AAAA4-59EF-4351-A813-0E1FBF8A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292128"/>
            <a:ext cx="5191124" cy="51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2CCA00-24CD-4877-A4E1-903216649934}"/>
              </a:ext>
            </a:extLst>
          </p:cNvPr>
          <p:cNvSpPr/>
          <p:nvPr/>
        </p:nvSpPr>
        <p:spPr>
          <a:xfrm>
            <a:off x="4616878" y="64394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Bankman</a:t>
            </a:r>
            <a:r>
              <a:rPr lang="en-US" sz="1200" dirty="0"/>
              <a:t> et al, “An always-on 3.8μJ/86% CIFAR-10 mixed-signal binary CNN processor with all memory on chip in 28nm CMOS”</a:t>
            </a:r>
          </a:p>
        </p:txBody>
      </p:sp>
    </p:spTree>
    <p:extLst>
      <p:ext uri="{BB962C8B-B14F-4D97-AF65-F5344CB8AC3E}">
        <p14:creationId xmlns:p14="http://schemas.microsoft.com/office/powerpoint/2010/main" val="311068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2702</Words>
  <Application>Microsoft Office PowerPoint</Application>
  <PresentationFormat>On-screen Show (4:3)</PresentationFormat>
  <Paragraphs>1097</Paragraphs>
  <Slides>47</Slides>
  <Notes>34</Notes>
  <HiddenSlides>2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Arial</vt:lpstr>
      <vt:lpstr>Arial Narrow</vt:lpstr>
      <vt:lpstr>Calibri</vt:lpstr>
      <vt:lpstr>Calibri Bold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template2007</vt:lpstr>
      <vt:lpstr>Equation</vt:lpstr>
      <vt:lpstr>Document</vt:lpstr>
      <vt:lpstr>PowerPoint Presentation</vt:lpstr>
      <vt:lpstr>Bits, Bytes and Integers – Part 1  15-213/18-213/14-513/15-513: Introduction to Computer Systems 2nd Lecture,  Aug. 29, 2019</vt:lpstr>
      <vt:lpstr>Announcements</vt:lpstr>
      <vt:lpstr>Logistics</vt:lpstr>
      <vt:lpstr>Today: Bits, Bytes, and Integers</vt:lpstr>
      <vt:lpstr>Everything is bits</vt:lpstr>
      <vt:lpstr>Antikythera (ancient) analog computer</vt:lpstr>
      <vt:lpstr>(not ancient) Digital+Analog AI processor with all memory on chip in 28nm CMOS </vt:lpstr>
      <vt:lpstr>Everything is bits</vt:lpstr>
      <vt:lpstr>For example, can count in binary</vt:lpstr>
      <vt:lpstr>Encoding Byte Values</vt:lpstr>
      <vt:lpstr>Example Data Representations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Quiz Time!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Unsigned vs. Signed: Easy to Make Mistakes</vt:lpstr>
      <vt:lpstr>Summary Casting Signed ↔ Unsigned: Basic Rules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Summary: Expanding, Truncating: Basic Rules</vt:lpstr>
      <vt:lpstr>Summary of Today: Bits, Bytes, and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Lucia</dc:creator>
  <cp:lastModifiedBy>Brandon Lucia</cp:lastModifiedBy>
  <cp:revision>3</cp:revision>
  <dcterms:created xsi:type="dcterms:W3CDTF">2019-08-29T15:02:48Z</dcterms:created>
  <dcterms:modified xsi:type="dcterms:W3CDTF">2019-08-29T16:55:49Z</dcterms:modified>
</cp:coreProperties>
</file>