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2"/>
  </p:notesMasterIdLst>
  <p:handoutMasterIdLst>
    <p:handoutMasterId r:id="rId53"/>
  </p:handoutMasterIdLst>
  <p:sldIdLst>
    <p:sldId id="332" r:id="rId4"/>
    <p:sldId id="542" r:id="rId5"/>
    <p:sldId id="730" r:id="rId6"/>
    <p:sldId id="687" r:id="rId7"/>
    <p:sldId id="728" r:id="rId8"/>
    <p:sldId id="724" r:id="rId9"/>
    <p:sldId id="725" r:id="rId10"/>
    <p:sldId id="732" r:id="rId11"/>
    <p:sldId id="733" r:id="rId12"/>
    <p:sldId id="711" r:id="rId13"/>
    <p:sldId id="611" r:id="rId14"/>
    <p:sldId id="612" r:id="rId15"/>
    <p:sldId id="613" r:id="rId16"/>
    <p:sldId id="615" r:id="rId17"/>
    <p:sldId id="616" r:id="rId18"/>
    <p:sldId id="617" r:id="rId19"/>
    <p:sldId id="727" r:id="rId20"/>
    <p:sldId id="620" r:id="rId21"/>
    <p:sldId id="621" r:id="rId22"/>
    <p:sldId id="625" r:id="rId23"/>
    <p:sldId id="626" r:id="rId24"/>
    <p:sldId id="628" r:id="rId25"/>
    <p:sldId id="715" r:id="rId26"/>
    <p:sldId id="716" r:id="rId27"/>
    <p:sldId id="717" r:id="rId28"/>
    <p:sldId id="718" r:id="rId29"/>
    <p:sldId id="719" r:id="rId30"/>
    <p:sldId id="689" r:id="rId31"/>
    <p:sldId id="651" r:id="rId32"/>
    <p:sldId id="650" r:id="rId33"/>
    <p:sldId id="707" r:id="rId34"/>
    <p:sldId id="708" r:id="rId35"/>
    <p:sldId id="734" r:id="rId36"/>
    <p:sldId id="688" r:id="rId37"/>
    <p:sldId id="659" r:id="rId38"/>
    <p:sldId id="703" r:id="rId39"/>
    <p:sldId id="661" r:id="rId40"/>
    <p:sldId id="709" r:id="rId41"/>
    <p:sldId id="704" r:id="rId42"/>
    <p:sldId id="664" r:id="rId43"/>
    <p:sldId id="668" r:id="rId44"/>
    <p:sldId id="666" r:id="rId45"/>
    <p:sldId id="667" r:id="rId46"/>
    <p:sldId id="669" r:id="rId47"/>
    <p:sldId id="705" r:id="rId48"/>
    <p:sldId id="665" r:id="rId49"/>
    <p:sldId id="636" r:id="rId50"/>
    <p:sldId id="713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1DB4C-F3B7-4CEE-899D-68129657F100}" v="3" dt="2019-09-03T14:03:49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A21DB4C-F3B7-4CEE-899D-68129657F100}"/>
    <pc:docChg chg="addSld delSld modSld">
      <pc:chgData name="Phil Gibbons" userId="f619c6e5d38ed7a7" providerId="LiveId" clId="{5A21DB4C-F3B7-4CEE-899D-68129657F100}" dt="2019-09-03T14:03:52.326" v="126" actId="2696"/>
      <pc:docMkLst>
        <pc:docMk/>
      </pc:docMkLst>
      <pc:sldChg chg="add">
        <pc:chgData name="Phil Gibbons" userId="f619c6e5d38ed7a7" providerId="LiveId" clId="{5A21DB4C-F3B7-4CEE-899D-68129657F100}" dt="2019-09-03T13:58:42.453" v="0"/>
        <pc:sldMkLst>
          <pc:docMk/>
          <pc:sldMk cId="4042517480" sldId="332"/>
        </pc:sldMkLst>
      </pc:sldChg>
      <pc:sldChg chg="modSp">
        <pc:chgData name="Phil Gibbons" userId="f619c6e5d38ed7a7" providerId="LiveId" clId="{5A21DB4C-F3B7-4CEE-899D-68129657F100}" dt="2019-09-03T13:59:51.922" v="106" actId="6549"/>
        <pc:sldMkLst>
          <pc:docMk/>
          <pc:sldMk cId="0" sldId="542"/>
        </pc:sldMkLst>
        <pc:spChg chg="mod">
          <ac:chgData name="Phil Gibbons" userId="f619c6e5d38ed7a7" providerId="LiveId" clId="{5A21DB4C-F3B7-4CEE-899D-68129657F100}" dt="2019-09-03T13:59:51.922" v="106" actId="6549"/>
          <ac:spMkLst>
            <pc:docMk/>
            <pc:sldMk cId="0" sldId="542"/>
            <ac:spMk id="9218" creationId="{00000000-0000-0000-0000-000000000000}"/>
          </ac:spMkLst>
        </pc:spChg>
      </pc:sldChg>
      <pc:sldChg chg="del">
        <pc:chgData name="Phil Gibbons" userId="f619c6e5d38ed7a7" providerId="LiveId" clId="{5A21DB4C-F3B7-4CEE-899D-68129657F100}" dt="2019-09-03T13:58:45.884" v="1" actId="2696"/>
        <pc:sldMkLst>
          <pc:docMk/>
          <pc:sldMk cId="1836215328" sldId="729"/>
        </pc:sldMkLst>
      </pc:sldChg>
      <pc:sldChg chg="modSp">
        <pc:chgData name="Phil Gibbons" userId="f619c6e5d38ed7a7" providerId="LiveId" clId="{5A21DB4C-F3B7-4CEE-899D-68129657F100}" dt="2019-09-03T14:01:06.329" v="124" actId="20577"/>
        <pc:sldMkLst>
          <pc:docMk/>
          <pc:sldMk cId="1931010306" sldId="730"/>
        </pc:sldMkLst>
        <pc:spChg chg="mod">
          <ac:chgData name="Phil Gibbons" userId="f619c6e5d38ed7a7" providerId="LiveId" clId="{5A21DB4C-F3B7-4CEE-899D-68129657F100}" dt="2019-09-03T14:01:06.329" v="124" actId="20577"/>
          <ac:spMkLst>
            <pc:docMk/>
            <pc:sldMk cId="1931010306" sldId="730"/>
            <ac:spMk id="3" creationId="{00000000-0000-0000-0000-000000000000}"/>
          </ac:spMkLst>
        </pc:spChg>
      </pc:sldChg>
      <pc:sldChg chg="del">
        <pc:chgData name="Phil Gibbons" userId="f619c6e5d38ed7a7" providerId="LiveId" clId="{5A21DB4C-F3B7-4CEE-899D-68129657F100}" dt="2019-09-03T14:03:52.326" v="126" actId="2696"/>
        <pc:sldMkLst>
          <pc:docMk/>
          <pc:sldMk cId="1662395514" sldId="731"/>
        </pc:sldMkLst>
      </pc:sldChg>
      <pc:sldChg chg="add">
        <pc:chgData name="Phil Gibbons" userId="f619c6e5d38ed7a7" providerId="LiveId" clId="{5A21DB4C-F3B7-4CEE-899D-68129657F100}" dt="2019-09-03T14:03:49.865" v="125"/>
        <pc:sldMkLst>
          <pc:docMk/>
          <pc:sldMk cId="1233805520" sldId="73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lab.andrew.cmu.edu/courses/15213-f1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hyperlink" Target="https://upload.wikimedia.org/wikipedia/commons/archive/0/03/20080524210756!Green_check.svg" TargetMode="Externa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B87060-9CA1-44CC-939E-8B0D1195A2FF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2BDB-EFF5-4A0C-917F-CE029070F9C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404251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37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1" grpId="0"/>
      <p:bldP spid="52" grpId="0"/>
      <p:bldP spid="53" grpId="0" animBg="1"/>
      <p:bldP spid="59" grpId="0"/>
      <p:bldP spid="60" grpId="0" animBg="1"/>
      <p:bldP spid="61" grpId="0"/>
      <p:bldP spid="62" grpId="0"/>
      <p:bldP spid="63" grpId="0" animBg="1"/>
      <p:bldP spid="216" grpId="0"/>
      <p:bldP spid="217" grpId="0" animBg="1"/>
      <p:bldP spid="218" grpId="0"/>
      <p:bldP spid="219" grpId="0"/>
      <p:bldP spid="220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11266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88394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49629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772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 – Part 2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sz="2000" b="0" dirty="0"/>
            </a:br>
            <a:r>
              <a:rPr lang="en-US" sz="2000" b="0" dirty="0"/>
              <a:t>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 September 3, 2019 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</a:rPr>
              <a:t>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98339"/>
              </p:ext>
            </p:extLst>
          </p:nvPr>
        </p:nvGraphicFramePr>
        <p:xfrm>
          <a:off x="687388" y="4984750"/>
          <a:ext cx="766603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859378" imgH="1650554" progId="Word.Document.8">
                  <p:embed/>
                </p:oleObj>
              </mc:Choice>
              <mc:Fallback>
                <p:oleObj name="Document" r:id="rId4" imgW="7859378" imgH="1650554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4750"/>
                        <a:ext cx="766603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2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6875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50421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86318"/>
              </p:ext>
            </p:extLst>
          </p:nvPr>
        </p:nvGraphicFramePr>
        <p:xfrm>
          <a:off x="1143000" y="507494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7494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</p:spTree>
    <p:extLst>
      <p:ext uri="{BB962C8B-B14F-4D97-AF65-F5344CB8AC3E}">
        <p14:creationId xmlns:p14="http://schemas.microsoft.com/office/powerpoint/2010/main" val="7187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154"/>
                </p:ext>
              </p:extLst>
            </p:nvPr>
          </p:nvGraphicFramePr>
          <p:xfrm>
            <a:off x="1450975" y="1828800"/>
            <a:ext cx="5988050" cy="203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Document" r:id="rId4" imgW="6177018" imgH="2105264" progId="Word.Document.8">
                    <p:embed/>
                  </p:oleObj>
                </mc:Choice>
                <mc:Fallback>
                  <p:oleObj name="Document" r:id="rId4" imgW="6177018" imgH="2105264" progId="Word.Document.8">
                    <p:embed/>
                    <p:pic>
                      <p:nvPicPr>
                        <p:cNvPr id="614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1828800"/>
                          <a:ext cx="5988050" cy="203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1143000" y="1257300"/>
              <a:ext cx="127951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38330"/>
                </p:ext>
              </p:extLst>
            </p:nvPr>
          </p:nvGraphicFramePr>
          <p:xfrm>
            <a:off x="1447800" y="4241800"/>
            <a:ext cx="59055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Document" r:id="rId6" imgW="6083300" imgH="1371600" progId="Word.Document.8">
                    <p:embed/>
                  </p:oleObj>
                </mc:Choice>
                <mc:Fallback>
                  <p:oleObj name="Document" r:id="rId6" imgW="6083300" imgH="1371600" progId="Word.Document.8">
                    <p:embed/>
                    <p:pic>
                      <p:nvPicPr>
                        <p:cNvPr id="6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241800"/>
                          <a:ext cx="590550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143000" y="3746500"/>
              <a:ext cx="792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9295" y="5638800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632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Assignment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0 available via course web page and </a:t>
            </a:r>
            <a:r>
              <a:rPr lang="en-US" dirty="0">
                <a:hlinkClick r:id="rId2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Thurs. Sept. 5, 11pm ET</a:t>
            </a:r>
          </a:p>
          <a:p>
            <a:pPr lvl="1"/>
            <a:r>
              <a:rPr lang="en-US" dirty="0"/>
              <a:t>No grace days</a:t>
            </a:r>
          </a:p>
          <a:p>
            <a:pPr lvl="1"/>
            <a:r>
              <a:rPr lang="en-US" dirty="0"/>
              <a:t>No late submissions</a:t>
            </a:r>
          </a:p>
          <a:p>
            <a:pPr lvl="1"/>
            <a:r>
              <a:rPr lang="en-US" dirty="0"/>
              <a:t>Just do it! </a:t>
            </a:r>
          </a:p>
          <a:p>
            <a:r>
              <a:rPr lang="en-US" dirty="0"/>
              <a:t>Lab 1 </a:t>
            </a:r>
            <a:r>
              <a:rPr lang="en-US"/>
              <a:t>available tonight </a:t>
            </a:r>
            <a:r>
              <a:rPr lang="en-US" dirty="0"/>
              <a:t>via </a:t>
            </a:r>
            <a:r>
              <a:rPr lang="en-US" dirty="0">
                <a:hlinkClick r:id="rId2"/>
              </a:rPr>
              <a:t>Autolab </a:t>
            </a:r>
            <a:endParaRPr lang="en-US" dirty="0"/>
          </a:p>
          <a:p>
            <a:pPr lvl="1"/>
            <a:r>
              <a:rPr lang="en-US" dirty="0"/>
              <a:t>Due Thurs, Sept. 12, 11pm ET</a:t>
            </a:r>
          </a:p>
          <a:p>
            <a:pPr lvl="1"/>
            <a:r>
              <a:rPr lang="en-US" dirty="0"/>
              <a:t>Read instructions carefully: </a:t>
            </a:r>
            <a:r>
              <a:rPr lang="en-US" dirty="0" err="1"/>
              <a:t>writeup</a:t>
            </a:r>
            <a:r>
              <a:rPr lang="en-US" dirty="0"/>
              <a:t>, </a:t>
            </a:r>
            <a:r>
              <a:rPr lang="en-US" dirty="0" err="1"/>
              <a:t>bits.c</a:t>
            </a:r>
            <a:r>
              <a:rPr lang="en-US" dirty="0"/>
              <a:t>, </a:t>
            </a:r>
            <a:r>
              <a:rPr lang="en-US" dirty="0" err="1"/>
              <a:t>tests.c</a:t>
            </a:r>
            <a:endParaRPr lang="en-US" dirty="0"/>
          </a:p>
          <a:p>
            <a:pPr lvl="2"/>
            <a:r>
              <a:rPr lang="en-US" dirty="0"/>
              <a:t>Quirky software infrastructure</a:t>
            </a:r>
          </a:p>
          <a:p>
            <a:pPr lvl="1"/>
            <a:r>
              <a:rPr lang="en-US" dirty="0"/>
              <a:t>Based on lectures 2, 3, and 4 (CS:APP Chapter 2)</a:t>
            </a:r>
          </a:p>
          <a:p>
            <a:pPr lvl="1"/>
            <a:r>
              <a:rPr lang="en-US" dirty="0"/>
              <a:t>After today’s lecture you will know everything for the integer problems</a:t>
            </a:r>
          </a:p>
          <a:p>
            <a:pPr lvl="1"/>
            <a:r>
              <a:rPr lang="en-US" dirty="0"/>
              <a:t>Floating point covered Thursday Sept. 5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</a:p>
          <a:p>
            <a:pPr lvl="1">
              <a:defRPr/>
            </a:pPr>
            <a:r>
              <a:rPr lang="en-US" dirty="0"/>
              <a:t>Bit masks, device commands,…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  <a:hlinkClick r:id="rId3"/>
              </a:rPr>
              <a:t>https://canvas.cmu.edu/</a:t>
            </a:r>
            <a:r>
              <a:rPr lang="en-US" sz="2800" u="sng" dirty="0">
                <a:solidFill>
                  <a:srgbClr val="FF0000"/>
                </a:solidFill>
                <a:hlinkClick r:id="rId3"/>
              </a:rPr>
              <a:t>courses/10968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9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2766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pic>
        <p:nvPicPr>
          <p:cNvPr id="7578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15215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1885144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22444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6036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9672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3308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6944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405807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417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780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5144536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5037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86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9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387" y="3581400"/>
            <a:ext cx="8305800" cy="533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Two’s Complement Examples (w = 5)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1144"/>
              </p:ext>
            </p:extLst>
          </p:nvPr>
        </p:nvGraphicFramePr>
        <p:xfrm>
          <a:off x="4800600" y="18269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69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25719"/>
              </p:ext>
            </p:extLst>
          </p:nvPr>
        </p:nvGraphicFramePr>
        <p:xfrm>
          <a:off x="990600" y="18269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69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4459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4459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3603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8937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744" y="46437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02192"/>
              </p:ext>
            </p:extLst>
          </p:nvPr>
        </p:nvGraphicFramePr>
        <p:xfrm>
          <a:off x="2105144" y="426273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8344" y="576580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8693"/>
              </p:ext>
            </p:extLst>
          </p:nvPr>
        </p:nvGraphicFramePr>
        <p:xfrm>
          <a:off x="2105144" y="5410200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48444" y="46437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8444" y="5765799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495800" y="3962400"/>
            <a:ext cx="3962400" cy="11430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/>
              <a:t>Expression containing signed and unsigned </a:t>
            </a:r>
            <a:r>
              <a:rPr lang="en-US" sz="2400" b="1" dirty="0" err="1"/>
              <a:t>int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212901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 and 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046571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13666"/>
            <a:ext cx="4046571" cy="230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98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DE092706-DE0D-4D60-ADCD-D6A712872A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466196"/>
            <a:ext cx="4800601" cy="3240405"/>
          </a:xfrm>
          <a:prstGeom prst="rect">
            <a:avLst/>
          </a:prstGeom>
        </p:spPr>
      </p:pic>
      <p:pic>
        <p:nvPicPr>
          <p:cNvPr id="7" name="Picture 6" descr="A close up of a desert field&#10;&#10;Description automatically generated">
            <a:extLst>
              <a:ext uri="{FF2B5EF4-FFF2-40B4-BE49-F238E27FC236}">
                <a16:creationId xmlns:a16="http://schemas.microsoft.com/office/drawing/2014/main" id="{22062ACF-8859-4C24-AEE1-63E482157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8600"/>
            <a:ext cx="4800600" cy="3240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026BA-7C0E-44F7-A102-DBB07568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381000"/>
            <a:ext cx="4114800" cy="5953125"/>
          </a:xfrm>
        </p:spPr>
        <p:txBody>
          <a:bodyPr/>
          <a:lstStyle/>
          <a:p>
            <a:r>
              <a:rPr lang="en-US" dirty="0"/>
              <a:t>Misunderstanding integers can lead to</a:t>
            </a:r>
            <a:r>
              <a:rPr lang="en-US" b="0" dirty="0"/>
              <a:t> </a:t>
            </a:r>
            <a:r>
              <a:rPr lang="en-US" dirty="0"/>
              <a:t>the</a:t>
            </a:r>
            <a:r>
              <a:rPr lang="en-US" b="0" dirty="0"/>
              <a:t> </a:t>
            </a:r>
            <a:r>
              <a:rPr lang="en-US" dirty="0"/>
              <a:t>end of the  world as we know it!</a:t>
            </a:r>
          </a:p>
          <a:p>
            <a:r>
              <a:rPr lang="en-US" b="0" dirty="0"/>
              <a:t>Thule (Qaanaaq), Greenland</a:t>
            </a:r>
          </a:p>
          <a:p>
            <a:r>
              <a:rPr lang="en-US" b="0" dirty="0"/>
              <a:t>US DoD “Site J” Ballistic Missile Early Warning System (BMEWS)</a:t>
            </a:r>
          </a:p>
          <a:p>
            <a:r>
              <a:rPr lang="en-US" b="0" dirty="0"/>
              <a:t>10/5/60: world nearly ends</a:t>
            </a:r>
          </a:p>
          <a:p>
            <a:r>
              <a:rPr lang="en-US" b="0" dirty="0"/>
              <a:t>Missile radar echo: 1/8s</a:t>
            </a:r>
          </a:p>
          <a:p>
            <a:r>
              <a:rPr lang="en-US" b="0" dirty="0"/>
              <a:t>BMEWS reports: 75s echo(!)</a:t>
            </a:r>
          </a:p>
          <a:p>
            <a:r>
              <a:rPr lang="en-US" b="0" dirty="0"/>
              <a:t>1000s of objects reported</a:t>
            </a:r>
          </a:p>
          <a:p>
            <a:r>
              <a:rPr lang="en-US" b="0" dirty="0"/>
              <a:t>NORAD alert level 5:</a:t>
            </a:r>
          </a:p>
          <a:p>
            <a:pPr lvl="1"/>
            <a:r>
              <a:rPr lang="en-US" dirty="0"/>
              <a:t>Immediate incoming nuclear attack!!!!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4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he moon&#10;&#10;Description automatically generated">
            <a:extLst>
              <a:ext uri="{FF2B5EF4-FFF2-40B4-BE49-F238E27FC236}">
                <a16:creationId xmlns:a16="http://schemas.microsoft.com/office/drawing/2014/main" id="{FF057865-B7C6-48DA-9C00-88C0F18F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0"/>
            <a:ext cx="9144000" cy="6086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4F3DD-4925-44EB-A229-04829A13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14800"/>
            <a:ext cx="8839199" cy="1609725"/>
          </a:xfrm>
        </p:spPr>
        <p:txBody>
          <a:bodyPr/>
          <a:lstStyle/>
          <a:p>
            <a:r>
              <a:rPr lang="en-US" dirty="0" err="1"/>
              <a:t>Kruschev</a:t>
            </a:r>
            <a:r>
              <a:rPr lang="en-US" dirty="0"/>
              <a:t> was in NYC 10/5/60 (weird time to attack)</a:t>
            </a:r>
          </a:p>
          <a:p>
            <a:pPr lvl="1"/>
            <a:r>
              <a:rPr lang="en-US" dirty="0"/>
              <a:t>someone in Qaanaaq said “why not go check outside?”</a:t>
            </a:r>
          </a:p>
          <a:p>
            <a:r>
              <a:rPr lang="en-US" dirty="0"/>
              <a:t>“Missiles” were actually THE MOON RISING OVER NORWAY</a:t>
            </a:r>
          </a:p>
          <a:p>
            <a:r>
              <a:rPr lang="en-US" dirty="0"/>
              <a:t>Expected max distance: 3000 mi;  Moon distance: .25M miles!</a:t>
            </a:r>
          </a:p>
          <a:p>
            <a:r>
              <a:rPr lang="en-US" dirty="0"/>
              <a:t>.25M miles % </a:t>
            </a:r>
            <a:r>
              <a:rPr lang="en-US" dirty="0" err="1"/>
              <a:t>sizeof</a:t>
            </a:r>
            <a:r>
              <a:rPr lang="en-US" dirty="0"/>
              <a:t>(distance) = 2200mi.</a:t>
            </a:r>
          </a:p>
          <a:p>
            <a:r>
              <a:rPr lang="en-US" dirty="0"/>
              <a:t>Overflow of distance nearly caused nuclear apocalypse!!</a:t>
            </a:r>
          </a:p>
          <a:p>
            <a:endParaRPr lang="en-US" dirty="0"/>
          </a:p>
        </p:txBody>
      </p:sp>
      <p:pic>
        <p:nvPicPr>
          <p:cNvPr id="8" name="Picture 7" descr="A close up of a newspaper&#10;&#10;Description automatically generated">
            <a:extLst>
              <a:ext uri="{FF2B5EF4-FFF2-40B4-BE49-F238E27FC236}">
                <a16:creationId xmlns:a16="http://schemas.microsoft.com/office/drawing/2014/main" id="{1FE97672-CD08-4BD1-918D-D3FA06C3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37044"/>
            <a:ext cx="2186609" cy="31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1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19344</TotalTime>
  <Words>2879</Words>
  <Application>Microsoft Macintosh PowerPoint</Application>
  <PresentationFormat>On-screen Show (4:3)</PresentationFormat>
  <Paragraphs>1058</Paragraphs>
  <Slides>48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75" baseType="lpstr">
      <vt:lpstr>ＭＳ Ｐゴシック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Gill Sans</vt:lpstr>
      <vt:lpstr>Gill Sans MT</vt:lpstr>
      <vt:lpstr>Gill Sans MT Condensed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Chart</vt:lpstr>
      <vt:lpstr>Document</vt:lpstr>
      <vt:lpstr>PowerPoint Presentation</vt:lpstr>
      <vt:lpstr>Bits, Bytes, and Integers – Part 2  15-213/18-213/14-513/15-513/18-613: Introduction to Computer Systems 3rd Lecture,  September 3, 2019 </vt:lpstr>
      <vt:lpstr>Assignment Announcements</vt:lpstr>
      <vt:lpstr>Summary From Last Lecture</vt:lpstr>
      <vt:lpstr>Encoding Integers</vt:lpstr>
      <vt:lpstr>Unsigned &amp; Signed Numeric Values</vt:lpstr>
      <vt:lpstr>Sign Extension and Truncation</vt:lpstr>
      <vt:lpstr>PowerPoint Presentation</vt:lpstr>
      <vt:lpstr>PowerPoint Presentation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Characterizing TAdd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Quiz Time!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Integer C Puzzles</vt:lpstr>
      <vt:lpstr>Summary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Randal Bryant</cp:lastModifiedBy>
  <cp:revision>189</cp:revision>
  <cp:lastPrinted>2017-09-05T13:34:19Z</cp:lastPrinted>
  <dcterms:created xsi:type="dcterms:W3CDTF">2012-09-04T17:29:26Z</dcterms:created>
  <dcterms:modified xsi:type="dcterms:W3CDTF">2019-09-10T15:39:27Z</dcterms:modified>
</cp:coreProperties>
</file>