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689" r:id="rId2"/>
    <p:sldId id="542" r:id="rId3"/>
    <p:sldId id="1243" r:id="rId4"/>
    <p:sldId id="1244" r:id="rId5"/>
    <p:sldId id="1165" r:id="rId6"/>
    <p:sldId id="1166" r:id="rId7"/>
    <p:sldId id="1167" r:id="rId8"/>
    <p:sldId id="1168" r:id="rId9"/>
    <p:sldId id="1169" r:id="rId10"/>
    <p:sldId id="1170" r:id="rId11"/>
    <p:sldId id="1171" r:id="rId12"/>
    <p:sldId id="1247" r:id="rId13"/>
    <p:sldId id="1157" r:id="rId14"/>
    <p:sldId id="1245" r:id="rId15"/>
    <p:sldId id="1158" r:id="rId16"/>
    <p:sldId id="1242" r:id="rId17"/>
    <p:sldId id="1235" r:id="rId18"/>
    <p:sldId id="1236" r:id="rId19"/>
    <p:sldId id="1237" r:id="rId20"/>
    <p:sldId id="1238" r:id="rId21"/>
    <p:sldId id="1248" r:id="rId22"/>
    <p:sldId id="1188" r:id="rId23"/>
    <p:sldId id="1218" r:id="rId24"/>
    <p:sldId id="1231" r:id="rId25"/>
    <p:sldId id="1219" r:id="rId26"/>
    <p:sldId id="1190" r:id="rId27"/>
    <p:sldId id="1191" r:id="rId28"/>
    <p:sldId id="1192" r:id="rId29"/>
    <p:sldId id="1249" r:id="rId30"/>
    <p:sldId id="1193" r:id="rId31"/>
    <p:sldId id="1225" r:id="rId32"/>
    <p:sldId id="1195" r:id="rId33"/>
    <p:sldId id="1220" r:id="rId34"/>
    <p:sldId id="1221" r:id="rId35"/>
    <p:sldId id="1222" r:id="rId36"/>
    <p:sldId id="1198" r:id="rId37"/>
    <p:sldId id="1224" r:id="rId38"/>
    <p:sldId id="310" r:id="rId39"/>
    <p:sldId id="1250" r:id="rId40"/>
    <p:sldId id="1246" r:id="rId41"/>
    <p:sldId id="1201" r:id="rId42"/>
    <p:sldId id="1173" r:id="rId43"/>
    <p:sldId id="1175" r:id="rId44"/>
    <p:sldId id="1177" r:id="rId45"/>
    <p:sldId id="1178" r:id="rId46"/>
    <p:sldId id="1211" r:id="rId47"/>
    <p:sldId id="1179" r:id="rId48"/>
    <p:sldId id="1241" r:id="rId49"/>
    <p:sldId id="1182" r:id="rId50"/>
    <p:sldId id="1183" r:id="rId51"/>
    <p:sldId id="1184" r:id="rId52"/>
    <p:sldId id="1185" r:id="rId53"/>
    <p:sldId id="1164" r:id="rId54"/>
    <p:sldId id="1214" r:id="rId55"/>
    <p:sldId id="1216" r:id="rId56"/>
    <p:sldId id="1217" r:id="rId57"/>
    <p:sldId id="1200" r:id="rId58"/>
    <p:sldId id="1234" r:id="rId59"/>
    <p:sldId id="1232" r:id="rId60"/>
    <p:sldId id="1233" r:id="rId61"/>
  </p:sldIdLst>
  <p:sldSz cx="9144000" cy="6858000" type="screen4x3"/>
  <p:notesSz cx="7302500" cy="9586913"/>
  <p:custDataLst>
    <p:tags r:id="rId6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E6B2"/>
    <a:srgbClr val="DEDFF5"/>
    <a:srgbClr val="E0E0E0"/>
    <a:srgbClr val="FFFFFF"/>
    <a:srgbClr val="FCFCFC"/>
    <a:srgbClr val="DF9F98"/>
    <a:srgbClr val="D6CDEE"/>
    <a:srgbClr val="F7F5CD"/>
    <a:srgbClr val="FFABA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C5DF4A-A963-408A-A2B0-08842855C8C2}" v="133" dt="2019-09-26T03:10:09.6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649" autoAdjust="0"/>
  </p:normalViewPr>
  <p:slideViewPr>
    <p:cSldViewPr snapToGrid="0" snapToObjects="1">
      <p:cViewPr varScale="1">
        <p:scale>
          <a:sx n="124" d="100"/>
          <a:sy n="124" d="100"/>
        </p:scale>
        <p:origin x="1728" y="168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763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A2C5DF4A-A963-408A-A2B0-08842855C8C2}"/>
    <pc:docChg chg="custSel delSld modSld sldOrd">
      <pc:chgData name="Phil Gibbons" userId="f619c6e5d38ed7a7" providerId="LiveId" clId="{A2C5DF4A-A963-408A-A2B0-08842855C8C2}" dt="2019-09-26T03:18:19.109" v="322" actId="2696"/>
      <pc:docMkLst>
        <pc:docMk/>
      </pc:docMkLst>
      <pc:sldChg chg="ord">
        <pc:chgData name="Phil Gibbons" userId="f619c6e5d38ed7a7" providerId="LiveId" clId="{A2C5DF4A-A963-408A-A2B0-08842855C8C2}" dt="2019-09-25T20:51:31.876" v="0"/>
        <pc:sldMkLst>
          <pc:docMk/>
          <pc:sldMk cId="2571153421" sldId="310"/>
        </pc:sldMkLst>
      </pc:sldChg>
      <pc:sldChg chg="addSp modSp modAnim">
        <pc:chgData name="Phil Gibbons" userId="f619c6e5d38ed7a7" providerId="LiveId" clId="{A2C5DF4A-A963-408A-A2B0-08842855C8C2}" dt="2019-09-26T03:10:09.687" v="266"/>
        <pc:sldMkLst>
          <pc:docMk/>
          <pc:sldMk cId="0" sldId="1179"/>
        </pc:sldMkLst>
        <pc:spChg chg="add mod">
          <ac:chgData name="Phil Gibbons" userId="f619c6e5d38ed7a7" providerId="LiveId" clId="{A2C5DF4A-A963-408A-A2B0-08842855C8C2}" dt="2019-09-26T03:05:36.776" v="232" actId="20577"/>
          <ac:spMkLst>
            <pc:docMk/>
            <pc:sldMk cId="0" sldId="1179"/>
            <ac:spMk id="5" creationId="{2C6566A9-9D08-4D7C-B06D-4EE7C943ABE6}"/>
          </ac:spMkLst>
        </pc:spChg>
        <pc:spChg chg="add mod">
          <ac:chgData name="Phil Gibbons" userId="f619c6e5d38ed7a7" providerId="LiveId" clId="{A2C5DF4A-A963-408A-A2B0-08842855C8C2}" dt="2019-09-26T03:05:49.595" v="235" actId="1076"/>
          <ac:spMkLst>
            <pc:docMk/>
            <pc:sldMk cId="0" sldId="1179"/>
            <ac:spMk id="9" creationId="{6A3C42B4-33D0-4C79-BEA5-6B44F7443304}"/>
          </ac:spMkLst>
        </pc:spChg>
        <pc:spChg chg="mod">
          <ac:chgData name="Phil Gibbons" userId="f619c6e5d38ed7a7" providerId="LiveId" clId="{A2C5DF4A-A963-408A-A2B0-08842855C8C2}" dt="2019-09-26T03:06:26.135" v="239" actId="20577"/>
          <ac:spMkLst>
            <pc:docMk/>
            <pc:sldMk cId="0" sldId="1179"/>
            <ac:spMk id="125957" creationId="{00000000-0000-0000-0000-000000000000}"/>
          </ac:spMkLst>
        </pc:spChg>
        <pc:cxnChg chg="add mod">
          <ac:chgData name="Phil Gibbons" userId="f619c6e5d38ed7a7" providerId="LiveId" clId="{A2C5DF4A-A963-408A-A2B0-08842855C8C2}" dt="2019-09-26T03:05:27.142" v="230" actId="208"/>
          <ac:cxnSpMkLst>
            <pc:docMk/>
            <pc:sldMk cId="0" sldId="1179"/>
            <ac:cxnSpMk id="3" creationId="{0731DC9A-F7F5-4E8C-9C32-75EDF818848F}"/>
          </ac:cxnSpMkLst>
        </pc:cxnChg>
        <pc:cxnChg chg="add mod">
          <ac:chgData name="Phil Gibbons" userId="f619c6e5d38ed7a7" providerId="LiveId" clId="{A2C5DF4A-A963-408A-A2B0-08842855C8C2}" dt="2019-09-26T03:04:52.693" v="227" actId="14100"/>
          <ac:cxnSpMkLst>
            <pc:docMk/>
            <pc:sldMk cId="0" sldId="1179"/>
            <ac:cxnSpMk id="8" creationId="{252E2EC3-B071-4B46-891F-B79DA65BC9B0}"/>
          </ac:cxnSpMkLst>
        </pc:cxnChg>
      </pc:sldChg>
      <pc:sldChg chg="del">
        <pc:chgData name="Phil Gibbons" userId="f619c6e5d38ed7a7" providerId="LiveId" clId="{A2C5DF4A-A963-408A-A2B0-08842855C8C2}" dt="2019-09-26T03:18:19.109" v="322" actId="2696"/>
        <pc:sldMkLst>
          <pc:docMk/>
          <pc:sldMk cId="0" sldId="1180"/>
        </pc:sldMkLst>
      </pc:sldChg>
      <pc:sldChg chg="modSp">
        <pc:chgData name="Phil Gibbons" userId="f619c6e5d38ed7a7" providerId="LiveId" clId="{A2C5DF4A-A963-408A-A2B0-08842855C8C2}" dt="2019-09-26T03:17:03.009" v="321" actId="20577"/>
        <pc:sldMkLst>
          <pc:docMk/>
          <pc:sldMk cId="0" sldId="1216"/>
        </pc:sldMkLst>
        <pc:spChg chg="mod">
          <ac:chgData name="Phil Gibbons" userId="f619c6e5d38ed7a7" providerId="LiveId" clId="{A2C5DF4A-A963-408A-A2B0-08842855C8C2}" dt="2019-09-26T03:16:53.564" v="319" actId="20577"/>
          <ac:spMkLst>
            <pc:docMk/>
            <pc:sldMk cId="0" sldId="1216"/>
            <ac:spMk id="3" creationId="{00000000-0000-0000-0000-000000000000}"/>
          </ac:spMkLst>
        </pc:spChg>
        <pc:spChg chg="mod">
          <ac:chgData name="Phil Gibbons" userId="f619c6e5d38ed7a7" providerId="LiveId" clId="{A2C5DF4A-A963-408A-A2B0-08842855C8C2}" dt="2019-09-26T03:17:03.009" v="321" actId="20577"/>
          <ac:spMkLst>
            <pc:docMk/>
            <pc:sldMk cId="0" sldId="1216"/>
            <ac:spMk id="4" creationId="{00000000-0000-0000-0000-000000000000}"/>
          </ac:spMkLst>
        </pc:spChg>
      </pc:sldChg>
      <pc:sldChg chg="modSp">
        <pc:chgData name="Phil Gibbons" userId="f619c6e5d38ed7a7" providerId="LiveId" clId="{A2C5DF4A-A963-408A-A2B0-08842855C8C2}" dt="2019-09-26T03:08:33.686" v="262" actId="20577"/>
        <pc:sldMkLst>
          <pc:docMk/>
          <pc:sldMk cId="1532572786" sldId="1241"/>
        </pc:sldMkLst>
        <pc:spChg chg="mod">
          <ac:chgData name="Phil Gibbons" userId="f619c6e5d38ed7a7" providerId="LiveId" clId="{A2C5DF4A-A963-408A-A2B0-08842855C8C2}" dt="2019-09-26T03:08:33.686" v="262" actId="20577"/>
          <ac:spMkLst>
            <pc:docMk/>
            <pc:sldMk cId="1532572786" sldId="1241"/>
            <ac:spMk id="126981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droh:Google%20Drive:ics3:mem:cpumemgap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8880015299171499"/>
          <c:y val="6.0185185185185203E-2"/>
          <c:w val="0.51180020900165302"/>
          <c:h val="0.80722222222222195"/>
        </c:manualLayout>
      </c:layout>
      <c:lineChart>
        <c:grouping val="standar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Disk seek time</c:v>
                </c:pt>
              </c:strCache>
            </c:strRef>
          </c:tx>
          <c:spPr>
            <a:ln w="12700" cmpd="sng">
              <a:solidFill>
                <a:schemeClr val="tx1"/>
              </a:solidFill>
            </a:ln>
          </c:spPr>
          <c:marker>
            <c:symbol val="diamond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data!$B$2:$B$9</c:f>
              <c:numCache>
                <c:formatCode>#,##0</c:formatCode>
                <c:ptCount val="8"/>
                <c:pt idx="0">
                  <c:v>75000000</c:v>
                </c:pt>
                <c:pt idx="1">
                  <c:v>28000000</c:v>
                </c:pt>
                <c:pt idx="2">
                  <c:v>10000000</c:v>
                </c:pt>
                <c:pt idx="3">
                  <c:v>8000000</c:v>
                </c:pt>
                <c:pt idx="4">
                  <c:v>6000000</c:v>
                </c:pt>
                <c:pt idx="5">
                  <c:v>5000000</c:v>
                </c:pt>
                <c:pt idx="6">
                  <c:v>3000000</c:v>
                </c:pt>
                <c:pt idx="7">
                  <c:v>3000000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C7-4EFB-802A-1495EE91B6F6}"/>
            </c:ext>
          </c:extLst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SSD access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triangle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data!$C$2:$C$9</c:f>
              <c:numCache>
                <c:formatCode>General</c:formatCode>
                <c:ptCount val="8"/>
                <c:pt idx="7" formatCode="#,##0">
                  <c:v>50000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C7-4EFB-802A-1495EE91B6F6}"/>
            </c:ext>
          </c:extLst>
        </c:ser>
        <c:ser>
          <c:idx val="3"/>
          <c:order val="2"/>
          <c:tx>
            <c:strRef>
              <c:f>data!$D$1</c:f>
              <c:strCache>
                <c:ptCount val="1"/>
                <c:pt idx="0">
                  <c:v>DRAM access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square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data!$D$2:$D$9</c:f>
              <c:numCache>
                <c:formatCode>#,##0</c:formatCode>
                <c:ptCount val="8"/>
                <c:pt idx="0" formatCode="General">
                  <c:v>200</c:v>
                </c:pt>
                <c:pt idx="1">
                  <c:v>100</c:v>
                </c:pt>
                <c:pt idx="2" formatCode="General">
                  <c:v>70</c:v>
                </c:pt>
                <c:pt idx="3" formatCode="General">
                  <c:v>60</c:v>
                </c:pt>
                <c:pt idx="4" formatCode="General">
                  <c:v>55</c:v>
                </c:pt>
                <c:pt idx="5" formatCode="General">
                  <c:v>50</c:v>
                </c:pt>
                <c:pt idx="6" formatCode="General">
                  <c:v>40</c:v>
                </c:pt>
                <c:pt idx="7" formatCode="General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C7-4EFB-802A-1495EE91B6F6}"/>
            </c:ext>
          </c:extLst>
        </c:ser>
        <c:ser>
          <c:idx val="4"/>
          <c:order val="3"/>
          <c:tx>
            <c:strRef>
              <c:f>data!$E$1</c:f>
              <c:strCache>
                <c:ptCount val="1"/>
                <c:pt idx="0">
                  <c:v>SRAM access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circle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data!$E$2:$E$9</c:f>
              <c:numCache>
                <c:formatCode>General</c:formatCode>
                <c:ptCount val="8"/>
                <c:pt idx="0">
                  <c:v>150</c:v>
                </c:pt>
                <c:pt idx="1">
                  <c:v>35</c:v>
                </c:pt>
                <c:pt idx="2">
                  <c:v>15</c:v>
                </c:pt>
                <c:pt idx="3">
                  <c:v>3</c:v>
                </c:pt>
                <c:pt idx="4">
                  <c:v>2.5</c:v>
                </c:pt>
                <c:pt idx="5">
                  <c:v>2</c:v>
                </c:pt>
                <c:pt idx="6">
                  <c:v>1.5</c:v>
                </c:pt>
                <c:pt idx="7">
                  <c:v>1.3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C7-4EFB-802A-1495EE91B6F6}"/>
            </c:ext>
          </c:extLst>
        </c:ser>
        <c:ser>
          <c:idx val="5"/>
          <c:order val="4"/>
          <c:tx>
            <c:strRef>
              <c:f>data!$F$1</c:f>
              <c:strCache>
                <c:ptCount val="1"/>
                <c:pt idx="0">
                  <c:v>CPU cycle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square"/>
            <c:size val="8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data!$F$2:$F$9</c:f>
              <c:numCache>
                <c:formatCode>General</c:formatCode>
                <c:ptCount val="8"/>
                <c:pt idx="0">
                  <c:v>166</c:v>
                </c:pt>
                <c:pt idx="1">
                  <c:v>50</c:v>
                </c:pt>
                <c:pt idx="2">
                  <c:v>6</c:v>
                </c:pt>
                <c:pt idx="3">
                  <c:v>1.6</c:v>
                </c:pt>
                <c:pt idx="4">
                  <c:v>0.3</c:v>
                </c:pt>
                <c:pt idx="5">
                  <c:v>0.5</c:v>
                </c:pt>
                <c:pt idx="6">
                  <c:v>0.4</c:v>
                </c:pt>
                <c:pt idx="7">
                  <c:v>0.33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C7-4EFB-802A-1495EE91B6F6}"/>
            </c:ext>
          </c:extLst>
        </c:ser>
        <c:ser>
          <c:idx val="6"/>
          <c:order val="5"/>
          <c:tx>
            <c:strRef>
              <c:f>data!$G$1</c:f>
              <c:strCache>
                <c:ptCount val="1"/>
                <c:pt idx="0">
                  <c:v>Effective CPU cycle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circle"/>
            <c:size val="8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data!$G$2:$G$9</c:f>
              <c:numCache>
                <c:formatCode>General</c:formatCode>
                <c:ptCount val="8"/>
                <c:pt idx="4">
                  <c:v>0.3</c:v>
                </c:pt>
                <c:pt idx="5">
                  <c:v>0.25</c:v>
                </c:pt>
                <c:pt idx="6">
                  <c:v>0.1</c:v>
                </c:pt>
                <c:pt idx="7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C7-4EFB-802A-1495EE91B6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477312"/>
        <c:axId val="90479616"/>
      </c:lineChart>
      <c:catAx>
        <c:axId val="904773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txPr>
          <a:bodyPr rot="0" vert="horz" anchor="ctr" anchorCtr="1"/>
          <a:lstStyle/>
          <a:p>
            <a:pPr>
              <a:defRPr/>
            </a:pPr>
            <a:endParaRPr lang="en-US"/>
          </a:p>
        </c:txPr>
        <c:crossAx val="90479616"/>
        <c:crossesAt val="0"/>
        <c:auto val="1"/>
        <c:lblAlgn val="ctr"/>
        <c:lblOffset val="100"/>
        <c:noMultiLvlLbl val="0"/>
      </c:catAx>
      <c:valAx>
        <c:axId val="90479616"/>
        <c:scaling>
          <c:logBase val="10"/>
          <c:orientation val="minMax"/>
          <c:min val="0.0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 (ns)</a:t>
                </a:r>
              </a:p>
            </c:rich>
          </c:tx>
          <c:overlay val="0"/>
        </c:title>
        <c:numFmt formatCode="#,##0.0" sourceLinked="0"/>
        <c:majorTickMark val="out"/>
        <c:minorTickMark val="none"/>
        <c:tickLblPos val="nextTo"/>
        <c:crossAx val="90477312"/>
        <c:crosses val="autoZero"/>
        <c:crossBetween val="between"/>
        <c:minorUnit val="10"/>
      </c:valAx>
      <c:spPr>
        <a:ln>
          <a:noFill/>
        </a:ln>
      </c:spPr>
    </c:plotArea>
    <c:legend>
      <c:legendPos val="r"/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txPr>
    <a:bodyPr/>
    <a:lstStyle/>
    <a:p>
      <a:pPr>
        <a:defRPr sz="1200">
          <a:latin typeface="Arial"/>
        </a:defRPr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33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828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00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984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41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03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69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461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1233987" y="726094"/>
            <a:ext cx="4835733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088" tIns="47544" rIns="95088" bIns="47544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253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1233987" y="726094"/>
            <a:ext cx="4835733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7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088" tIns="47544" rIns="95088" bIns="47544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413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978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09700" y="400050"/>
            <a:ext cx="4792663" cy="3594100"/>
          </a:xfrm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123" y="4247554"/>
            <a:ext cx="6952232" cy="518034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71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9892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05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36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79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01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ssd.userbenchmark.com/SpeedTest/711305/Samsung-SSD-970-EVO-Plus-250GB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" y="1295400"/>
            <a:ext cx="9093416" cy="47244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7D6B3D-300A-0E43-A50F-4F8942F2CB1F}"/>
              </a:ext>
            </a:extLst>
          </p:cNvPr>
          <p:cNvSpPr txBox="1"/>
          <p:nvPr/>
        </p:nvSpPr>
        <p:spPr>
          <a:xfrm>
            <a:off x="4231075" y="4648200"/>
            <a:ext cx="8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14-513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A6E20-6C5A-F146-B392-C6A0CD2B08C5}"/>
              </a:ext>
            </a:extLst>
          </p:cNvPr>
          <p:cNvSpPr txBox="1"/>
          <p:nvPr/>
        </p:nvSpPr>
        <p:spPr>
          <a:xfrm>
            <a:off x="6705600" y="4709756"/>
            <a:ext cx="611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rPr>
              <a:t>18-613</a:t>
            </a:r>
          </a:p>
        </p:txBody>
      </p:sp>
    </p:spTree>
    <p:extLst>
      <p:ext uri="{BB962C8B-B14F-4D97-AF65-F5344CB8AC3E}">
        <p14:creationId xmlns:p14="http://schemas.microsoft.com/office/powerpoint/2010/main" val="183621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65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Write Transaction (2)</a:t>
            </a:r>
          </a:p>
        </p:txBody>
      </p:sp>
      <p:sp>
        <p:nvSpPr>
          <p:cNvPr id="91166" name="Rectangle 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/>
            <a:r>
              <a:rPr lang="en-US" dirty="0"/>
              <a:t> CPU places data word </a:t>
            </a:r>
            <a:r>
              <a:rPr lang="en-US" dirty="0" err="1"/>
              <a:t>y</a:t>
            </a:r>
            <a:r>
              <a:rPr lang="en-US" dirty="0"/>
              <a:t> on the bus.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6767513" y="38100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1141" name="AutoShape 5"/>
          <p:cNvSpPr>
            <a:spLocks noChangeArrowheads="1"/>
          </p:cNvSpPr>
          <p:nvPr/>
        </p:nvSpPr>
        <p:spPr bwMode="auto">
          <a:xfrm>
            <a:off x="5243513" y="39624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4329113" y="39941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1143" name="AutoShape 7"/>
          <p:cNvSpPr>
            <a:spLocks noChangeArrowheads="1"/>
          </p:cNvSpPr>
          <p:nvPr/>
        </p:nvSpPr>
        <p:spPr bwMode="auto">
          <a:xfrm>
            <a:off x="2871788" y="39624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1887538" y="2667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1887538" y="2819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46" name="Rectangle 10"/>
          <p:cNvSpPr>
            <a:spLocks noChangeArrowheads="1"/>
          </p:cNvSpPr>
          <p:nvPr/>
        </p:nvSpPr>
        <p:spPr bwMode="auto">
          <a:xfrm>
            <a:off x="1887538" y="2971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47" name="Rectangle 11"/>
          <p:cNvSpPr>
            <a:spLocks noChangeArrowheads="1"/>
          </p:cNvSpPr>
          <p:nvPr/>
        </p:nvSpPr>
        <p:spPr bwMode="auto">
          <a:xfrm>
            <a:off x="1887538" y="3124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 err="1">
                <a:latin typeface="Calibri" panose="020F0502020204030204" pitchFamily="34" charset="0"/>
              </a:rPr>
              <a:t>y</a:t>
            </a:r>
            <a:endParaRPr lang="en-US" sz="1000" i="1" dirty="0">
              <a:latin typeface="Calibri" panose="020F0502020204030204" pitchFamily="34" charset="0"/>
            </a:endParaRPr>
          </a:p>
        </p:txBody>
      </p:sp>
      <p:sp>
        <p:nvSpPr>
          <p:cNvPr id="91148" name="Rectangle 12"/>
          <p:cNvSpPr>
            <a:spLocks noChangeArrowheads="1"/>
          </p:cNvSpPr>
          <p:nvPr/>
        </p:nvSpPr>
        <p:spPr bwMode="auto">
          <a:xfrm>
            <a:off x="1887538" y="3276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49" name="AutoShape 13"/>
          <p:cNvSpPr>
            <a:spLocks noChangeArrowheads="1"/>
          </p:cNvSpPr>
          <p:nvPr/>
        </p:nvSpPr>
        <p:spPr bwMode="auto">
          <a:xfrm>
            <a:off x="2660650" y="2667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50" name="AutoShape 14"/>
          <p:cNvSpPr>
            <a:spLocks noChangeArrowheads="1"/>
          </p:cNvSpPr>
          <p:nvPr/>
        </p:nvSpPr>
        <p:spPr bwMode="auto">
          <a:xfrm flipH="1">
            <a:off x="2571750" y="3048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51" name="Rectangle 15"/>
          <p:cNvSpPr>
            <a:spLocks noChangeArrowheads="1"/>
          </p:cNvSpPr>
          <p:nvPr/>
        </p:nvSpPr>
        <p:spPr bwMode="auto">
          <a:xfrm>
            <a:off x="3105150" y="25146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1152" name="Text Box 16"/>
          <p:cNvSpPr txBox="1">
            <a:spLocks noChangeArrowheads="1"/>
          </p:cNvSpPr>
          <p:nvPr/>
        </p:nvSpPr>
        <p:spPr bwMode="auto">
          <a:xfrm>
            <a:off x="1653747" y="23453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1153" name="AutoShape 17"/>
          <p:cNvSpPr>
            <a:spLocks noChangeArrowheads="1"/>
          </p:cNvSpPr>
          <p:nvPr/>
        </p:nvSpPr>
        <p:spPr bwMode="auto">
          <a:xfrm>
            <a:off x="1962150" y="35052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54" name="Rectangle 18"/>
          <p:cNvSpPr>
            <a:spLocks noChangeArrowheads="1"/>
          </p:cNvSpPr>
          <p:nvPr/>
        </p:nvSpPr>
        <p:spPr bwMode="auto">
          <a:xfrm>
            <a:off x="971550" y="3994150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91156" name="Line 20"/>
          <p:cNvSpPr>
            <a:spLocks noChangeShapeType="1"/>
          </p:cNvSpPr>
          <p:nvPr/>
        </p:nvSpPr>
        <p:spPr bwMode="auto">
          <a:xfrm>
            <a:off x="2266950" y="3305503"/>
            <a:ext cx="0" cy="9144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0417DE-4608-4815-A6F7-EB4E113FC4FE}"/>
              </a:ext>
            </a:extLst>
          </p:cNvPr>
          <p:cNvGrpSpPr/>
          <p:nvPr/>
        </p:nvGrpSpPr>
        <p:grpSpPr>
          <a:xfrm>
            <a:off x="2266950" y="3824387"/>
            <a:ext cx="4495800" cy="366613"/>
            <a:chOff x="2266950" y="3824387"/>
            <a:chExt cx="4495800" cy="366613"/>
          </a:xfrm>
        </p:grpSpPr>
        <p:sp>
          <p:nvSpPr>
            <p:cNvPr id="91155" name="Text Box 19"/>
            <p:cNvSpPr txBox="1">
              <a:spLocks noChangeArrowheads="1"/>
            </p:cNvSpPr>
            <p:nvPr/>
          </p:nvSpPr>
          <p:spPr bwMode="auto">
            <a:xfrm>
              <a:off x="5783263" y="3824387"/>
              <a:ext cx="269626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i="1">
                  <a:latin typeface="Calibri" panose="020F0502020204030204" pitchFamily="34" charset="0"/>
                </a:rPr>
                <a:t>y</a:t>
              </a:r>
            </a:p>
          </p:txBody>
        </p:sp>
        <p:sp>
          <p:nvSpPr>
            <p:cNvPr id="91157" name="Line 21"/>
            <p:cNvSpPr>
              <a:spLocks noChangeShapeType="1"/>
            </p:cNvSpPr>
            <p:nvPr/>
          </p:nvSpPr>
          <p:spPr bwMode="auto">
            <a:xfrm>
              <a:off x="2266950" y="4191000"/>
              <a:ext cx="4495800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</p:grpSp>
      <p:sp>
        <p:nvSpPr>
          <p:cNvPr id="91158" name="Rectangle 22"/>
          <p:cNvSpPr>
            <a:spLocks noChangeArrowheads="1"/>
          </p:cNvSpPr>
          <p:nvPr/>
        </p:nvSpPr>
        <p:spPr bwMode="auto">
          <a:xfrm>
            <a:off x="6762750" y="4267200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59" name="Text Box 23"/>
          <p:cNvSpPr txBox="1">
            <a:spLocks noChangeArrowheads="1"/>
          </p:cNvSpPr>
          <p:nvPr/>
        </p:nvSpPr>
        <p:spPr bwMode="auto">
          <a:xfrm>
            <a:off x="6518440" y="3471446"/>
            <a:ext cx="13910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91160" name="Text Box 24"/>
          <p:cNvSpPr txBox="1">
            <a:spLocks noChangeArrowheads="1"/>
          </p:cNvSpPr>
          <p:nvPr/>
        </p:nvSpPr>
        <p:spPr bwMode="auto">
          <a:xfrm>
            <a:off x="7673975" y="3687763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91161" name="Text Box 25"/>
          <p:cNvSpPr txBox="1">
            <a:spLocks noChangeArrowheads="1"/>
          </p:cNvSpPr>
          <p:nvPr/>
        </p:nvSpPr>
        <p:spPr bwMode="auto">
          <a:xfrm>
            <a:off x="7658100" y="4189998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91162" name="Text Box 26"/>
          <p:cNvSpPr txBox="1">
            <a:spLocks noChangeArrowheads="1"/>
          </p:cNvSpPr>
          <p:nvPr/>
        </p:nvSpPr>
        <p:spPr bwMode="auto">
          <a:xfrm>
            <a:off x="1201474" y="3015248"/>
            <a:ext cx="67839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163" name="Text Box 27"/>
          <p:cNvSpPr txBox="1">
            <a:spLocks noChangeArrowheads="1"/>
          </p:cNvSpPr>
          <p:nvPr/>
        </p:nvSpPr>
        <p:spPr bwMode="auto">
          <a:xfrm>
            <a:off x="4259045" y="3716923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I/O bridge</a:t>
            </a:r>
          </a:p>
        </p:txBody>
      </p:sp>
      <p:sp>
        <p:nvSpPr>
          <p:cNvPr id="91164" name="Text Box 28"/>
          <p:cNvSpPr txBox="1">
            <a:spLocks noChangeArrowheads="1"/>
          </p:cNvSpPr>
          <p:nvPr/>
        </p:nvSpPr>
        <p:spPr bwMode="auto">
          <a:xfrm>
            <a:off x="4652962" y="2438400"/>
            <a:ext cx="3099438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Store operation</a:t>
            </a:r>
            <a:r>
              <a:rPr lang="en-US" sz="1600" dirty="0">
                <a:latin typeface="Calibri" panose="020F0502020204030204" pitchFamily="34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39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Write Transaction (3)</a:t>
            </a:r>
          </a:p>
        </p:txBody>
      </p:sp>
      <p:sp>
        <p:nvSpPr>
          <p:cNvPr id="92187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01638" indent="-401638"/>
            <a:r>
              <a:rPr lang="en-US" dirty="0"/>
              <a:t>Main memory reads data word y from the bus and stores it at address A.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6772275" y="3806825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2165" name="AutoShape 5"/>
          <p:cNvSpPr>
            <a:spLocks noChangeArrowheads="1"/>
          </p:cNvSpPr>
          <p:nvPr/>
        </p:nvSpPr>
        <p:spPr bwMode="auto">
          <a:xfrm>
            <a:off x="5248275" y="3959225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4333875" y="3990975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2167" name="AutoShape 7"/>
          <p:cNvSpPr>
            <a:spLocks noChangeArrowheads="1"/>
          </p:cNvSpPr>
          <p:nvPr/>
        </p:nvSpPr>
        <p:spPr bwMode="auto">
          <a:xfrm>
            <a:off x="2876550" y="3959225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1892300" y="26638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892300" y="28162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1892300" y="29686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71" name="Rectangle 11"/>
          <p:cNvSpPr>
            <a:spLocks noChangeArrowheads="1"/>
          </p:cNvSpPr>
          <p:nvPr/>
        </p:nvSpPr>
        <p:spPr bwMode="auto">
          <a:xfrm>
            <a:off x="1892300" y="31210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 err="1">
                <a:latin typeface="Calibri" panose="020F0502020204030204" pitchFamily="34" charset="0"/>
              </a:rPr>
              <a:t>y</a:t>
            </a:r>
            <a:endParaRPr lang="en-US" sz="1000" i="1" dirty="0">
              <a:latin typeface="Calibri" panose="020F0502020204030204" pitchFamily="34" charset="0"/>
            </a:endParaRPr>
          </a:p>
        </p:txBody>
      </p:sp>
      <p:sp>
        <p:nvSpPr>
          <p:cNvPr id="92172" name="Rectangle 12"/>
          <p:cNvSpPr>
            <a:spLocks noChangeArrowheads="1"/>
          </p:cNvSpPr>
          <p:nvPr/>
        </p:nvSpPr>
        <p:spPr bwMode="auto">
          <a:xfrm>
            <a:off x="1892300" y="32734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73" name="AutoShape 13"/>
          <p:cNvSpPr>
            <a:spLocks noChangeArrowheads="1"/>
          </p:cNvSpPr>
          <p:nvPr/>
        </p:nvSpPr>
        <p:spPr bwMode="auto">
          <a:xfrm>
            <a:off x="2665413" y="266382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74" name="AutoShape 14"/>
          <p:cNvSpPr>
            <a:spLocks noChangeArrowheads="1"/>
          </p:cNvSpPr>
          <p:nvPr/>
        </p:nvSpPr>
        <p:spPr bwMode="auto">
          <a:xfrm flipH="1">
            <a:off x="2576513" y="304482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75" name="Rectangle 15"/>
          <p:cNvSpPr>
            <a:spLocks noChangeArrowheads="1"/>
          </p:cNvSpPr>
          <p:nvPr/>
        </p:nvSpPr>
        <p:spPr bwMode="auto">
          <a:xfrm>
            <a:off x="3109913" y="2511425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2176" name="Text Box 16"/>
          <p:cNvSpPr txBox="1">
            <a:spLocks noChangeArrowheads="1"/>
          </p:cNvSpPr>
          <p:nvPr/>
        </p:nvSpPr>
        <p:spPr bwMode="auto">
          <a:xfrm>
            <a:off x="1609725" y="2342148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2177" name="AutoShape 17"/>
          <p:cNvSpPr>
            <a:spLocks noChangeArrowheads="1"/>
          </p:cNvSpPr>
          <p:nvPr/>
        </p:nvSpPr>
        <p:spPr bwMode="auto">
          <a:xfrm>
            <a:off x="1966913" y="3502025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78" name="Rectangle 18"/>
          <p:cNvSpPr>
            <a:spLocks noChangeArrowheads="1"/>
          </p:cNvSpPr>
          <p:nvPr/>
        </p:nvSpPr>
        <p:spPr bwMode="auto">
          <a:xfrm>
            <a:off x="976313" y="3990975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92179" name="Rectangle 19"/>
          <p:cNvSpPr>
            <a:spLocks noChangeArrowheads="1"/>
          </p:cNvSpPr>
          <p:nvPr/>
        </p:nvSpPr>
        <p:spPr bwMode="auto">
          <a:xfrm>
            <a:off x="6767513" y="4264025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y</a:t>
            </a:r>
            <a:endParaRPr lang="en-US" sz="10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2180" name="Text Box 20"/>
          <p:cNvSpPr txBox="1">
            <a:spLocks noChangeArrowheads="1"/>
          </p:cNvSpPr>
          <p:nvPr/>
        </p:nvSpPr>
        <p:spPr bwMode="auto">
          <a:xfrm>
            <a:off x="6529996" y="3467005"/>
            <a:ext cx="139102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92181" name="Text Box 21"/>
          <p:cNvSpPr txBox="1">
            <a:spLocks noChangeArrowheads="1"/>
          </p:cNvSpPr>
          <p:nvPr/>
        </p:nvSpPr>
        <p:spPr bwMode="auto">
          <a:xfrm>
            <a:off x="7678738" y="3668713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92182" name="Text Box 22"/>
          <p:cNvSpPr txBox="1">
            <a:spLocks noChangeArrowheads="1"/>
          </p:cNvSpPr>
          <p:nvPr/>
        </p:nvSpPr>
        <p:spPr bwMode="auto">
          <a:xfrm>
            <a:off x="7662863" y="4170948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92183" name="Text Box 23"/>
          <p:cNvSpPr txBox="1">
            <a:spLocks noChangeArrowheads="1"/>
          </p:cNvSpPr>
          <p:nvPr/>
        </p:nvSpPr>
        <p:spPr bwMode="auto">
          <a:xfrm>
            <a:off x="1241981" y="3014246"/>
            <a:ext cx="67839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184" name="Text Box 24"/>
          <p:cNvSpPr txBox="1">
            <a:spLocks noChangeArrowheads="1"/>
          </p:cNvSpPr>
          <p:nvPr/>
        </p:nvSpPr>
        <p:spPr bwMode="auto">
          <a:xfrm>
            <a:off x="4224338" y="3697873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bridge</a:t>
            </a:r>
          </a:p>
        </p:txBody>
      </p:sp>
      <p:sp>
        <p:nvSpPr>
          <p:cNvPr id="92185" name="Text Box 25"/>
          <p:cNvSpPr txBox="1">
            <a:spLocks noChangeArrowheads="1"/>
          </p:cNvSpPr>
          <p:nvPr/>
        </p:nvSpPr>
        <p:spPr bwMode="auto">
          <a:xfrm>
            <a:off x="4638675" y="2466975"/>
            <a:ext cx="3099438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Store operation</a:t>
            </a:r>
            <a:r>
              <a:rPr lang="en-US" sz="1600" dirty="0">
                <a:latin typeface="Calibri" panose="020F0502020204030204" pitchFamily="34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71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memory abstraction</a:t>
            </a:r>
          </a:p>
          <a:p>
            <a:pPr>
              <a:lnSpc>
                <a:spcPct val="80000"/>
              </a:lnSpc>
            </a:pPr>
            <a:r>
              <a:rPr lang="en-US" dirty="0"/>
              <a:t>RAM : main memory building block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Locality of reference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The memory hierarchy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Storage technologies and trends</a:t>
            </a:r>
          </a:p>
        </p:txBody>
      </p:sp>
    </p:spTree>
    <p:extLst>
      <p:ext uri="{BB962C8B-B14F-4D97-AF65-F5344CB8AC3E}">
        <p14:creationId xmlns:p14="http://schemas.microsoft.com/office/powerpoint/2010/main" val="1961026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Random-Access Memory (RAM)</a:t>
            </a:r>
          </a:p>
        </p:txBody>
      </p:sp>
      <p:sp>
        <p:nvSpPr>
          <p:cNvPr id="119813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dirty="0"/>
              <a:t>Key features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RAM </a:t>
            </a:r>
            <a:r>
              <a:rPr lang="en-US" dirty="0"/>
              <a:t>is traditionally packaged as a chip.</a:t>
            </a:r>
          </a:p>
          <a:p>
            <a:pPr lvl="2"/>
            <a:r>
              <a:rPr lang="en-US" dirty="0"/>
              <a:t>or embedded as part of processor chip</a:t>
            </a:r>
          </a:p>
          <a:p>
            <a:pPr lvl="1"/>
            <a:r>
              <a:rPr lang="en-US" dirty="0"/>
              <a:t>Basic storage unit is normally a </a:t>
            </a:r>
            <a:r>
              <a:rPr lang="en-US" dirty="0">
                <a:solidFill>
                  <a:srgbClr val="C00000"/>
                </a:solidFill>
              </a:rPr>
              <a:t>cell </a:t>
            </a:r>
            <a:r>
              <a:rPr lang="en-US" dirty="0"/>
              <a:t>(one bit per cell).</a:t>
            </a:r>
          </a:p>
          <a:p>
            <a:pPr lvl="1"/>
            <a:r>
              <a:rPr lang="en-US" dirty="0"/>
              <a:t>Multiple RAM chips form a memory.</a:t>
            </a:r>
          </a:p>
          <a:p>
            <a:endParaRPr lang="en-US" dirty="0"/>
          </a:p>
          <a:p>
            <a:r>
              <a:rPr lang="en-US" dirty="0"/>
              <a:t>RAM comes in two varieties:</a:t>
            </a:r>
          </a:p>
          <a:p>
            <a:pPr lvl="1"/>
            <a:r>
              <a:rPr lang="en-US" dirty="0"/>
              <a:t>SRAM (Static RAM)</a:t>
            </a:r>
          </a:p>
          <a:p>
            <a:pPr lvl="1"/>
            <a:r>
              <a:rPr lang="en-US" dirty="0"/>
              <a:t>DRAM (Dynamic RAM)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C9CD87-D6E2-3D4A-93BB-50DE1265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 Technologies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82556B-36EB-DD4B-BC94-1931022AB6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DRAM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 Transistor + 1 capacitor / bit</a:t>
            </a:r>
          </a:p>
          <a:p>
            <a:pPr lvl="1"/>
            <a:r>
              <a:rPr lang="en-US" dirty="0"/>
              <a:t>Capacitor oriented vertically</a:t>
            </a:r>
          </a:p>
          <a:p>
            <a:r>
              <a:rPr lang="en-US" dirty="0"/>
              <a:t>Must refresh state periodically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2A2A8C-7489-9143-B443-73A6A030B9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SRAM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6 transistors / bit</a:t>
            </a:r>
          </a:p>
          <a:p>
            <a:r>
              <a:rPr lang="en-US" dirty="0"/>
              <a:t>Holds state indefinitely</a:t>
            </a:r>
          </a:p>
        </p:txBody>
      </p:sp>
      <p:pic>
        <p:nvPicPr>
          <p:cNvPr id="1026" name="Picture 2" descr="http://4.bp.blogspot.com/-1awstTEgn8I/UvU79SAqrlI/AAAAAAAAAbw/tjXY0l4Vnnc/s1600/IBM+45nm_branded.png">
            <a:extLst>
              <a:ext uri="{FF2B5EF4-FFF2-40B4-BE49-F238E27FC236}">
                <a16:creationId xmlns:a16="http://schemas.microsoft.com/office/drawing/2014/main" id="{3B9D5E18-4CDB-5D40-8697-349234C6D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927479"/>
            <a:ext cx="2562340" cy="177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41F625-E79E-7B42-8C6E-99842488E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658" y="1860735"/>
            <a:ext cx="1550818" cy="134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94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8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SRAM </a:t>
            </a:r>
            <a:r>
              <a:rPr lang="en-US" dirty="0" err="1"/>
              <a:t>vs</a:t>
            </a:r>
            <a:r>
              <a:rPr lang="en-US" dirty="0"/>
              <a:t> DRAM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22E43-4F6F-3945-B365-A9A98F41B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4012707"/>
            <a:ext cx="7896225" cy="2321418"/>
          </a:xfrm>
        </p:spPr>
        <p:txBody>
          <a:bodyPr/>
          <a:lstStyle/>
          <a:p>
            <a:r>
              <a:rPr lang="en-US" dirty="0"/>
              <a:t>Trends</a:t>
            </a:r>
          </a:p>
          <a:p>
            <a:pPr lvl="1"/>
            <a:r>
              <a:rPr lang="en-US" dirty="0"/>
              <a:t>SRAM scales with semiconductor technology</a:t>
            </a:r>
          </a:p>
          <a:p>
            <a:pPr lvl="2"/>
            <a:r>
              <a:rPr lang="en-US" dirty="0"/>
              <a:t>Reaching its limits</a:t>
            </a:r>
          </a:p>
          <a:p>
            <a:pPr lvl="1"/>
            <a:r>
              <a:rPr lang="en-US" dirty="0"/>
              <a:t>DRAM scaling limited by need for minimum capacitance</a:t>
            </a:r>
          </a:p>
          <a:p>
            <a:pPr lvl="2"/>
            <a:r>
              <a:rPr lang="en-US" dirty="0"/>
              <a:t>Aspect ratio limits how deep can make capacitor</a:t>
            </a:r>
          </a:p>
          <a:p>
            <a:pPr lvl="2"/>
            <a:r>
              <a:rPr lang="en-US" dirty="0"/>
              <a:t>Also reaching its limits</a:t>
            </a:r>
          </a:p>
        </p:txBody>
      </p:sp>
      <p:sp>
        <p:nvSpPr>
          <p:cNvPr id="120836" name="Text Box 1028"/>
          <p:cNvSpPr txBox="1">
            <a:spLocks noChangeArrowheads="1"/>
          </p:cNvSpPr>
          <p:nvPr/>
        </p:nvSpPr>
        <p:spPr bwMode="auto">
          <a:xfrm>
            <a:off x="357018" y="1197678"/>
            <a:ext cx="8610600" cy="224676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Trans.	Access	Needs	Needs		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per bit	 time	refresh?	EDC?	Cost	Applications</a:t>
            </a:r>
          </a:p>
          <a:p>
            <a:pPr algn="l">
              <a:lnSpc>
                <a:spcPct val="100000"/>
              </a:lnSpc>
            </a:pP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SRAM	6 or 8	1x	No	Maybe	100x	Cache memories</a:t>
            </a:r>
          </a:p>
          <a:p>
            <a:pPr algn="l">
              <a:lnSpc>
                <a:spcPct val="100000"/>
              </a:lnSpc>
            </a:pP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DRAM	1	10x	Yes	Yes	1x	Main memories,</a:t>
            </a: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						frame buffers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E318A2-4C13-44C9-B55D-4CC7F5F24463}"/>
              </a:ext>
            </a:extLst>
          </p:cNvPr>
          <p:cNvSpPr txBox="1"/>
          <p:nvPr/>
        </p:nvSpPr>
        <p:spPr>
          <a:xfrm>
            <a:off x="357018" y="3444447"/>
            <a:ext cx="356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alibri" pitchFamily="34" charset="0"/>
              </a:rPr>
              <a:t>EDC: Error detection and correction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Enhanced DRAMs</a:t>
            </a:r>
          </a:p>
        </p:txBody>
      </p:sp>
      <p:sp>
        <p:nvSpPr>
          <p:cNvPr id="121861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8594725" cy="5114925"/>
          </a:xfrm>
        </p:spPr>
        <p:txBody>
          <a:bodyPr>
            <a:normAutofit/>
          </a:bodyPr>
          <a:lstStyle/>
          <a:p>
            <a:r>
              <a:rPr lang="en-US" dirty="0"/>
              <a:t>Operation of DRAM cell has not changed since its invention</a:t>
            </a:r>
          </a:p>
          <a:p>
            <a:pPr lvl="1"/>
            <a:r>
              <a:rPr lang="en-US" dirty="0"/>
              <a:t>Commercialized by Intel in 1970. </a:t>
            </a:r>
          </a:p>
          <a:p>
            <a:r>
              <a:rPr lang="en-US" dirty="0"/>
              <a:t>DRAM cores with better interface logic and faster I/O :</a:t>
            </a:r>
          </a:p>
          <a:p>
            <a:pPr lvl="1"/>
            <a:r>
              <a:rPr lang="en-US" dirty="0"/>
              <a:t>Synchronous DRAM (</a:t>
            </a:r>
            <a:r>
              <a:rPr lang="en-US" dirty="0">
                <a:solidFill>
                  <a:srgbClr val="FF0000"/>
                </a:solidFill>
              </a:rPr>
              <a:t>SDRAM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a conventional clock signal instead of asynchronous control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Double data-rate synchronous DRAM (</a:t>
            </a:r>
            <a:r>
              <a:rPr lang="en-US" dirty="0">
                <a:solidFill>
                  <a:srgbClr val="FF0000"/>
                </a:solidFill>
              </a:rPr>
              <a:t>DDR SDRAM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Double edge clocking sends two bits per cycle per pin</a:t>
            </a:r>
          </a:p>
          <a:p>
            <a:pPr lvl="2"/>
            <a:r>
              <a:rPr lang="en-US" dirty="0"/>
              <a:t>Different types distinguished by size of small </a:t>
            </a:r>
            <a:r>
              <a:rPr lang="en-US" dirty="0" err="1"/>
              <a:t>prefetch</a:t>
            </a:r>
            <a:r>
              <a:rPr lang="en-US" dirty="0"/>
              <a:t> buffer: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DDR</a:t>
            </a:r>
            <a:r>
              <a:rPr lang="en-US" dirty="0"/>
              <a:t> (2 bits), </a:t>
            </a:r>
            <a:r>
              <a:rPr lang="en-US" dirty="0">
                <a:solidFill>
                  <a:srgbClr val="FF0000"/>
                </a:solidFill>
              </a:rPr>
              <a:t>DDR2</a:t>
            </a:r>
            <a:r>
              <a:rPr lang="en-US" dirty="0"/>
              <a:t> (4 bits), </a:t>
            </a:r>
            <a:r>
              <a:rPr lang="en-US" dirty="0">
                <a:solidFill>
                  <a:srgbClr val="FF0000"/>
                </a:solidFill>
              </a:rPr>
              <a:t>DDR3</a:t>
            </a:r>
            <a:r>
              <a:rPr lang="en-US" dirty="0"/>
              <a:t> (8 bits),</a:t>
            </a:r>
            <a:r>
              <a:rPr lang="en-US" dirty="0">
                <a:solidFill>
                  <a:srgbClr val="FF0000"/>
                </a:solidFill>
              </a:rPr>
              <a:t> DDR4</a:t>
            </a:r>
            <a:r>
              <a:rPr lang="en-US" dirty="0"/>
              <a:t> (16 bits)</a:t>
            </a:r>
          </a:p>
          <a:p>
            <a:pPr lvl="2"/>
            <a:r>
              <a:rPr lang="en-US" dirty="0"/>
              <a:t>By 2010, standard for most server and desktop systems</a:t>
            </a:r>
          </a:p>
          <a:p>
            <a:pPr lvl="2"/>
            <a:r>
              <a:rPr lang="en-US" dirty="0"/>
              <a:t>Intel Core i7 supports DDR3 and DDR4 SDRAM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81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16" name="Rectangle 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Conventional DRAM Organization</a:t>
            </a:r>
          </a:p>
        </p:txBody>
      </p:sp>
      <p:sp>
        <p:nvSpPr>
          <p:cNvPr id="62517" name="Rectangle 5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err="1"/>
              <a:t>d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i="1" dirty="0" err="1"/>
              <a:t>w</a:t>
            </a:r>
            <a:r>
              <a:rPr lang="en-US" dirty="0"/>
              <a:t> DRAM:</a:t>
            </a:r>
          </a:p>
          <a:p>
            <a:pPr lvl="1"/>
            <a:r>
              <a:rPr lang="en-US" i="1" dirty="0"/>
              <a:t>d⋅ w</a:t>
            </a:r>
            <a:r>
              <a:rPr lang="en-US" dirty="0"/>
              <a:t> total bits organized as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supercells</a:t>
            </a:r>
            <a:r>
              <a:rPr lang="en-US" dirty="0"/>
              <a:t> of size </a:t>
            </a:r>
            <a:r>
              <a:rPr lang="en-US" i="1" dirty="0"/>
              <a:t>w</a:t>
            </a:r>
            <a:r>
              <a:rPr lang="en-US" dirty="0"/>
              <a:t> bits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5805488" y="2740025"/>
            <a:ext cx="5905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cols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4000500" y="4143375"/>
            <a:ext cx="6651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rows</a:t>
            </a:r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4867275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5476875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6086475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6696075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4867275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5476875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6086475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7" name="Rectangle 13"/>
          <p:cNvSpPr>
            <a:spLocks noChangeArrowheads="1"/>
          </p:cNvSpPr>
          <p:nvPr/>
        </p:nvSpPr>
        <p:spPr bwMode="auto">
          <a:xfrm>
            <a:off x="6696075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4867275" y="43275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2479" name="Rectangle 15"/>
          <p:cNvSpPr>
            <a:spLocks noChangeArrowheads="1"/>
          </p:cNvSpPr>
          <p:nvPr/>
        </p:nvSpPr>
        <p:spPr bwMode="auto">
          <a:xfrm>
            <a:off x="5476875" y="4327525"/>
            <a:ext cx="609600" cy="533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2480" name="Rectangle 16"/>
          <p:cNvSpPr>
            <a:spLocks noChangeArrowheads="1"/>
          </p:cNvSpPr>
          <p:nvPr/>
        </p:nvSpPr>
        <p:spPr bwMode="auto">
          <a:xfrm>
            <a:off x="6086475" y="43275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1" name="Rectangle 17"/>
          <p:cNvSpPr>
            <a:spLocks noChangeArrowheads="1"/>
          </p:cNvSpPr>
          <p:nvPr/>
        </p:nvSpPr>
        <p:spPr bwMode="auto">
          <a:xfrm>
            <a:off x="6696075" y="43275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4867275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2483" name="Rectangle 19"/>
          <p:cNvSpPr>
            <a:spLocks noChangeArrowheads="1"/>
          </p:cNvSpPr>
          <p:nvPr/>
        </p:nvSpPr>
        <p:spPr bwMode="auto">
          <a:xfrm>
            <a:off x="5476875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4" name="Rectangle 20"/>
          <p:cNvSpPr>
            <a:spLocks noChangeArrowheads="1"/>
          </p:cNvSpPr>
          <p:nvPr/>
        </p:nvSpPr>
        <p:spPr bwMode="auto">
          <a:xfrm>
            <a:off x="6086475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5" name="Rectangle 21"/>
          <p:cNvSpPr>
            <a:spLocks noChangeArrowheads="1"/>
          </p:cNvSpPr>
          <p:nvPr/>
        </p:nvSpPr>
        <p:spPr bwMode="auto">
          <a:xfrm>
            <a:off x="6696075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5019675" y="2940050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5629275" y="295592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</a:t>
            </a:r>
          </a:p>
        </p:txBody>
      </p:sp>
      <p:sp>
        <p:nvSpPr>
          <p:cNvPr id="62488" name="Text Box 24"/>
          <p:cNvSpPr txBox="1">
            <a:spLocks noChangeArrowheads="1"/>
          </p:cNvSpPr>
          <p:nvPr/>
        </p:nvSpPr>
        <p:spPr bwMode="auto">
          <a:xfrm>
            <a:off x="6246813" y="2955925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2</a:t>
            </a:r>
          </a:p>
        </p:txBody>
      </p:sp>
      <p:sp>
        <p:nvSpPr>
          <p:cNvPr id="62489" name="Text Box 25"/>
          <p:cNvSpPr txBox="1">
            <a:spLocks noChangeArrowheads="1"/>
          </p:cNvSpPr>
          <p:nvPr/>
        </p:nvSpPr>
        <p:spPr bwMode="auto">
          <a:xfrm>
            <a:off x="6856413" y="2955925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62490" name="Text Box 26"/>
          <p:cNvSpPr txBox="1">
            <a:spLocks noChangeArrowheads="1"/>
          </p:cNvSpPr>
          <p:nvPr/>
        </p:nvSpPr>
        <p:spPr bwMode="auto">
          <a:xfrm>
            <a:off x="4562475" y="33813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4562475" y="39147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</a:t>
            </a:r>
          </a:p>
        </p:txBody>
      </p: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4562475" y="44481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2</a:t>
            </a:r>
          </a:p>
        </p:txBody>
      </p:sp>
      <p:sp>
        <p:nvSpPr>
          <p:cNvPr id="62493" name="Text Box 29"/>
          <p:cNvSpPr txBox="1">
            <a:spLocks noChangeArrowheads="1"/>
          </p:cNvSpPr>
          <p:nvPr/>
        </p:nvSpPr>
        <p:spPr bwMode="auto">
          <a:xfrm>
            <a:off x="4562475" y="49815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62494" name="Rectangle 30"/>
          <p:cNvSpPr>
            <a:spLocks noChangeArrowheads="1"/>
          </p:cNvSpPr>
          <p:nvPr/>
        </p:nvSpPr>
        <p:spPr bwMode="auto">
          <a:xfrm>
            <a:off x="4864100" y="3260725"/>
            <a:ext cx="24384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95" name="Rectangle 31"/>
          <p:cNvSpPr>
            <a:spLocks noChangeArrowheads="1"/>
          </p:cNvSpPr>
          <p:nvPr/>
        </p:nvSpPr>
        <p:spPr bwMode="auto">
          <a:xfrm>
            <a:off x="4864100" y="5699125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2496" name="Rectangle 32"/>
          <p:cNvSpPr>
            <a:spLocks noChangeArrowheads="1"/>
          </p:cNvSpPr>
          <p:nvPr/>
        </p:nvSpPr>
        <p:spPr bwMode="auto">
          <a:xfrm>
            <a:off x="5473700" y="5699125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2497" name="Rectangle 33"/>
          <p:cNvSpPr>
            <a:spLocks noChangeArrowheads="1"/>
          </p:cNvSpPr>
          <p:nvPr/>
        </p:nvSpPr>
        <p:spPr bwMode="auto">
          <a:xfrm>
            <a:off x="6083300" y="5699125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98" name="Rectangle 34"/>
          <p:cNvSpPr>
            <a:spLocks noChangeArrowheads="1"/>
          </p:cNvSpPr>
          <p:nvPr/>
        </p:nvSpPr>
        <p:spPr bwMode="auto">
          <a:xfrm>
            <a:off x="6692900" y="5699125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99" name="Rectangle 35"/>
          <p:cNvSpPr>
            <a:spLocks noChangeArrowheads="1"/>
          </p:cNvSpPr>
          <p:nvPr/>
        </p:nvSpPr>
        <p:spPr bwMode="auto">
          <a:xfrm>
            <a:off x="4864100" y="5699125"/>
            <a:ext cx="2438400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0" name="Text Box 36"/>
          <p:cNvSpPr txBox="1">
            <a:spLocks noChangeArrowheads="1"/>
          </p:cNvSpPr>
          <p:nvPr/>
        </p:nvSpPr>
        <p:spPr bwMode="auto">
          <a:xfrm>
            <a:off x="5303234" y="6291848"/>
            <a:ext cx="16617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Internal row buffer</a:t>
            </a:r>
          </a:p>
        </p:txBody>
      </p:sp>
      <p:sp>
        <p:nvSpPr>
          <p:cNvPr id="62501" name="Rectangle 37"/>
          <p:cNvSpPr>
            <a:spLocks noChangeArrowheads="1"/>
          </p:cNvSpPr>
          <p:nvPr/>
        </p:nvSpPr>
        <p:spPr bwMode="auto">
          <a:xfrm>
            <a:off x="4029075" y="2667000"/>
            <a:ext cx="3505200" cy="403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2" name="Text Box 38"/>
          <p:cNvSpPr txBox="1">
            <a:spLocks noChangeArrowheads="1"/>
          </p:cNvSpPr>
          <p:nvPr/>
        </p:nvSpPr>
        <p:spPr bwMode="auto">
          <a:xfrm>
            <a:off x="3892550" y="2346325"/>
            <a:ext cx="18891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16 x 8 DRAM chip</a:t>
            </a:r>
          </a:p>
        </p:txBody>
      </p:sp>
      <p:sp>
        <p:nvSpPr>
          <p:cNvPr id="62503" name="Line 39"/>
          <p:cNvSpPr>
            <a:spLocks noChangeShapeType="1"/>
          </p:cNvSpPr>
          <p:nvPr/>
        </p:nvSpPr>
        <p:spPr bwMode="auto">
          <a:xfrm flipV="1">
            <a:off x="2886075" y="3702050"/>
            <a:ext cx="114300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4" name="Text Box 40"/>
          <p:cNvSpPr txBox="1">
            <a:spLocks noChangeArrowheads="1"/>
          </p:cNvSpPr>
          <p:nvPr/>
        </p:nvSpPr>
        <p:spPr bwMode="auto">
          <a:xfrm>
            <a:off x="3160713" y="3762375"/>
            <a:ext cx="6731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addr</a:t>
            </a:r>
          </a:p>
        </p:txBody>
      </p:sp>
      <p:sp>
        <p:nvSpPr>
          <p:cNvPr id="62505" name="Line 41"/>
          <p:cNvSpPr>
            <a:spLocks noChangeShapeType="1"/>
          </p:cNvSpPr>
          <p:nvPr/>
        </p:nvSpPr>
        <p:spPr bwMode="auto">
          <a:xfrm>
            <a:off x="2886075" y="5470525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6" name="Text Box 42"/>
          <p:cNvSpPr txBox="1">
            <a:spLocks noChangeArrowheads="1"/>
          </p:cNvSpPr>
          <p:nvPr/>
        </p:nvSpPr>
        <p:spPr bwMode="auto">
          <a:xfrm>
            <a:off x="3128963" y="5514975"/>
            <a:ext cx="6731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data</a:t>
            </a:r>
          </a:p>
        </p:txBody>
      </p:sp>
      <p:sp>
        <p:nvSpPr>
          <p:cNvPr id="62507" name="Text Box 43"/>
          <p:cNvSpPr txBox="1">
            <a:spLocks noChangeArrowheads="1"/>
          </p:cNvSpPr>
          <p:nvPr/>
        </p:nvSpPr>
        <p:spPr bwMode="auto">
          <a:xfrm>
            <a:off x="7832912" y="4439950"/>
            <a:ext cx="923550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 err="1"/>
              <a:t>supercell</a:t>
            </a:r>
            <a:endParaRPr lang="en-US" sz="1600" dirty="0"/>
          </a:p>
          <a:p>
            <a:pPr algn="ctr">
              <a:lnSpc>
                <a:spcPct val="100000"/>
              </a:lnSpc>
            </a:pPr>
            <a:r>
              <a:rPr lang="en-US" sz="1600" dirty="0"/>
              <a:t>(2,1)</a:t>
            </a:r>
          </a:p>
        </p:txBody>
      </p:sp>
      <p:sp>
        <p:nvSpPr>
          <p:cNvPr id="62508" name="Line 44"/>
          <p:cNvSpPr>
            <a:spLocks noChangeShapeType="1"/>
          </p:cNvSpPr>
          <p:nvPr/>
        </p:nvSpPr>
        <p:spPr bwMode="auto">
          <a:xfrm flipH="1" flipV="1">
            <a:off x="5857875" y="4632325"/>
            <a:ext cx="19812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9" name="Text Box 45"/>
          <p:cNvSpPr txBox="1">
            <a:spLocks noChangeArrowheads="1"/>
          </p:cNvSpPr>
          <p:nvPr/>
        </p:nvSpPr>
        <p:spPr bwMode="auto">
          <a:xfrm>
            <a:off x="3182938" y="3382963"/>
            <a:ext cx="5826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2 bits</a:t>
            </a:r>
          </a:p>
          <a:p>
            <a:pPr>
              <a:lnSpc>
                <a:spcPct val="100000"/>
              </a:lnSpc>
            </a:pPr>
            <a:r>
              <a:rPr lang="en-US" sz="1200"/>
              <a:t>/</a:t>
            </a:r>
          </a:p>
        </p:txBody>
      </p:sp>
      <p:sp>
        <p:nvSpPr>
          <p:cNvPr id="62510" name="Text Box 46"/>
          <p:cNvSpPr txBox="1">
            <a:spLocks noChangeArrowheads="1"/>
          </p:cNvSpPr>
          <p:nvPr/>
        </p:nvSpPr>
        <p:spPr bwMode="auto">
          <a:xfrm>
            <a:off x="3189288" y="5165725"/>
            <a:ext cx="5826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8 bits</a:t>
            </a:r>
          </a:p>
          <a:p>
            <a:pPr>
              <a:lnSpc>
                <a:spcPct val="100000"/>
              </a:lnSpc>
            </a:pPr>
            <a:r>
              <a:rPr lang="en-US" sz="1200"/>
              <a:t>/</a:t>
            </a:r>
          </a:p>
        </p:txBody>
      </p:sp>
      <p:sp>
        <p:nvSpPr>
          <p:cNvPr id="62511" name="Rectangle 47"/>
          <p:cNvSpPr>
            <a:spLocks noChangeArrowheads="1"/>
          </p:cNvSpPr>
          <p:nvPr/>
        </p:nvSpPr>
        <p:spPr bwMode="auto">
          <a:xfrm>
            <a:off x="1743075" y="3032125"/>
            <a:ext cx="1143000" cy="3200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Memory</a:t>
            </a:r>
          </a:p>
          <a:p>
            <a:pPr algn="ctr">
              <a:lnSpc>
                <a:spcPct val="100000"/>
              </a:lnSpc>
            </a:pPr>
            <a:r>
              <a:rPr lang="en-US" sz="1600" dirty="0"/>
              <a:t>controller</a:t>
            </a:r>
          </a:p>
        </p:txBody>
      </p:sp>
      <p:sp>
        <p:nvSpPr>
          <p:cNvPr id="62512" name="AutoShape 48"/>
          <p:cNvSpPr>
            <a:spLocks noChangeArrowheads="1"/>
          </p:cNvSpPr>
          <p:nvPr/>
        </p:nvSpPr>
        <p:spPr bwMode="auto">
          <a:xfrm>
            <a:off x="447675" y="4251325"/>
            <a:ext cx="1295400" cy="457200"/>
          </a:xfrm>
          <a:prstGeom prst="leftRightArrow">
            <a:avLst>
              <a:gd name="adj1" fmla="val 50000"/>
              <a:gd name="adj2" fmla="val 56667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2513" name="Text Box 49"/>
          <p:cNvSpPr txBox="1">
            <a:spLocks noChangeArrowheads="1"/>
          </p:cNvSpPr>
          <p:nvPr/>
        </p:nvSpPr>
        <p:spPr bwMode="auto">
          <a:xfrm>
            <a:off x="457200" y="4783723"/>
            <a:ext cx="127791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(to/from CPU)</a:t>
            </a:r>
          </a:p>
        </p:txBody>
      </p:sp>
    </p:spTree>
    <p:extLst>
      <p:ext uri="{BB962C8B-B14F-4D97-AF65-F5344CB8AC3E}">
        <p14:creationId xmlns:p14="http://schemas.microsoft.com/office/powerpoint/2010/main" val="46286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50" name="Rectangle 62"/>
          <p:cNvSpPr>
            <a:spLocks noChangeArrowheads="1"/>
          </p:cNvSpPr>
          <p:nvPr/>
        </p:nvSpPr>
        <p:spPr bwMode="auto">
          <a:xfrm>
            <a:off x="4714875" y="5715000"/>
            <a:ext cx="2438400" cy="5334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40" name="Rectangle 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DRAM Supercell (2,1)</a:t>
            </a:r>
          </a:p>
        </p:txBody>
      </p:sp>
      <p:sp>
        <p:nvSpPr>
          <p:cNvPr id="63541" name="Rectangle 53"/>
          <p:cNvSpPr>
            <a:spLocks noGrp="1" noChangeArrowheads="1"/>
          </p:cNvSpPr>
          <p:nvPr>
            <p:ph type="body" idx="1"/>
          </p:nvPr>
        </p:nvSpPr>
        <p:spPr>
          <a:xfrm>
            <a:off x="519112" y="1219200"/>
            <a:ext cx="8167688" cy="990600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Step 1(a): Row access strobe (</a:t>
            </a:r>
            <a:r>
              <a:rPr lang="en-US" sz="2000" dirty="0">
                <a:solidFill>
                  <a:srgbClr val="FF0000"/>
                </a:solidFill>
              </a:rPr>
              <a:t>RAS</a:t>
            </a:r>
            <a:r>
              <a:rPr lang="en-US" sz="2000" dirty="0"/>
              <a:t>) selects row 2.</a:t>
            </a:r>
          </a:p>
          <a:p>
            <a:pPr>
              <a:buNone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Step 1(b): Row 2 copied from DRAM array to row buffer.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5643563" y="2739023"/>
            <a:ext cx="549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Cols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3838575" y="4142373"/>
            <a:ext cx="63340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Rows</a:t>
            </a: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4705350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5314950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5924550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6534150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4705350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5314950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5924550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6534150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760663" y="3076575"/>
            <a:ext cx="10398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FF0000"/>
                </a:solidFill>
                <a:latin typeface="Courier New" charset="0"/>
              </a:rPr>
              <a:t>RAS = 2</a:t>
            </a:r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4705350" y="43275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504" name="Rectangle 16"/>
          <p:cNvSpPr>
            <a:spLocks noChangeArrowheads="1"/>
          </p:cNvSpPr>
          <p:nvPr/>
        </p:nvSpPr>
        <p:spPr bwMode="auto">
          <a:xfrm>
            <a:off x="5314950" y="43275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505" name="Rectangle 17"/>
          <p:cNvSpPr>
            <a:spLocks noChangeArrowheads="1"/>
          </p:cNvSpPr>
          <p:nvPr/>
        </p:nvSpPr>
        <p:spPr bwMode="auto">
          <a:xfrm>
            <a:off x="5924550" y="43275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6" name="Rectangle 18"/>
          <p:cNvSpPr>
            <a:spLocks noChangeArrowheads="1"/>
          </p:cNvSpPr>
          <p:nvPr/>
        </p:nvSpPr>
        <p:spPr bwMode="auto">
          <a:xfrm>
            <a:off x="6534150" y="43275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11" name="Text Box 23"/>
          <p:cNvSpPr txBox="1">
            <a:spLocks noChangeArrowheads="1"/>
          </p:cNvSpPr>
          <p:nvPr/>
        </p:nvSpPr>
        <p:spPr bwMode="auto">
          <a:xfrm>
            <a:off x="4857750" y="2940050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63512" name="Text Box 24"/>
          <p:cNvSpPr txBox="1">
            <a:spLocks noChangeArrowheads="1"/>
          </p:cNvSpPr>
          <p:nvPr/>
        </p:nvSpPr>
        <p:spPr bwMode="auto">
          <a:xfrm>
            <a:off x="5467350" y="295592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</a:t>
            </a:r>
          </a:p>
        </p:txBody>
      </p:sp>
      <p:sp>
        <p:nvSpPr>
          <p:cNvPr id="63513" name="Text Box 25"/>
          <p:cNvSpPr txBox="1">
            <a:spLocks noChangeArrowheads="1"/>
          </p:cNvSpPr>
          <p:nvPr/>
        </p:nvSpPr>
        <p:spPr bwMode="auto">
          <a:xfrm>
            <a:off x="6084888" y="2955925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2</a:t>
            </a:r>
          </a:p>
        </p:txBody>
      </p:sp>
      <p:sp>
        <p:nvSpPr>
          <p:cNvPr id="63514" name="Text Box 26"/>
          <p:cNvSpPr txBox="1">
            <a:spLocks noChangeArrowheads="1"/>
          </p:cNvSpPr>
          <p:nvPr/>
        </p:nvSpPr>
        <p:spPr bwMode="auto">
          <a:xfrm>
            <a:off x="6694488" y="2955925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63515" name="Text Box 27"/>
          <p:cNvSpPr txBox="1">
            <a:spLocks noChangeArrowheads="1"/>
          </p:cNvSpPr>
          <p:nvPr/>
        </p:nvSpPr>
        <p:spPr bwMode="auto">
          <a:xfrm>
            <a:off x="4400550" y="33813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4400550" y="39147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</a:t>
            </a:r>
          </a:p>
        </p:txBody>
      </p:sp>
      <p:sp>
        <p:nvSpPr>
          <p:cNvPr id="63517" name="Text Box 29"/>
          <p:cNvSpPr txBox="1">
            <a:spLocks noChangeArrowheads="1"/>
          </p:cNvSpPr>
          <p:nvPr/>
        </p:nvSpPr>
        <p:spPr bwMode="auto">
          <a:xfrm>
            <a:off x="4400550" y="44481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2</a:t>
            </a:r>
          </a:p>
        </p:txBody>
      </p:sp>
      <p:sp>
        <p:nvSpPr>
          <p:cNvPr id="63525" name="Text Box 37"/>
          <p:cNvSpPr txBox="1">
            <a:spLocks noChangeArrowheads="1"/>
          </p:cNvSpPr>
          <p:nvPr/>
        </p:nvSpPr>
        <p:spPr bwMode="auto">
          <a:xfrm>
            <a:off x="5141309" y="6291848"/>
            <a:ext cx="16617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Internal row buffer</a:t>
            </a:r>
          </a:p>
        </p:txBody>
      </p:sp>
      <p:sp>
        <p:nvSpPr>
          <p:cNvPr id="63526" name="Rectangle 38"/>
          <p:cNvSpPr>
            <a:spLocks noChangeArrowheads="1"/>
          </p:cNvSpPr>
          <p:nvPr/>
        </p:nvSpPr>
        <p:spPr bwMode="auto">
          <a:xfrm>
            <a:off x="3867150" y="2667000"/>
            <a:ext cx="3667125" cy="403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27" name="Text Box 39"/>
          <p:cNvSpPr txBox="1">
            <a:spLocks noChangeArrowheads="1"/>
          </p:cNvSpPr>
          <p:nvPr/>
        </p:nvSpPr>
        <p:spPr bwMode="auto">
          <a:xfrm>
            <a:off x="3740150" y="2346325"/>
            <a:ext cx="18891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16 x 8 DRAM chip</a:t>
            </a:r>
          </a:p>
        </p:txBody>
      </p:sp>
      <p:sp>
        <p:nvSpPr>
          <p:cNvPr id="63507" name="Rectangle 19"/>
          <p:cNvSpPr>
            <a:spLocks noChangeArrowheads="1"/>
          </p:cNvSpPr>
          <p:nvPr/>
        </p:nvSpPr>
        <p:spPr bwMode="auto">
          <a:xfrm>
            <a:off x="4705350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508" name="Rectangle 20"/>
          <p:cNvSpPr>
            <a:spLocks noChangeArrowheads="1"/>
          </p:cNvSpPr>
          <p:nvPr/>
        </p:nvSpPr>
        <p:spPr bwMode="auto">
          <a:xfrm>
            <a:off x="5314950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9" name="Rectangle 21"/>
          <p:cNvSpPr>
            <a:spLocks noChangeArrowheads="1"/>
          </p:cNvSpPr>
          <p:nvPr/>
        </p:nvSpPr>
        <p:spPr bwMode="auto">
          <a:xfrm>
            <a:off x="5924550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10" name="Rectangle 22"/>
          <p:cNvSpPr>
            <a:spLocks noChangeArrowheads="1"/>
          </p:cNvSpPr>
          <p:nvPr/>
        </p:nvSpPr>
        <p:spPr bwMode="auto">
          <a:xfrm>
            <a:off x="6534150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18" name="Text Box 30"/>
          <p:cNvSpPr txBox="1">
            <a:spLocks noChangeArrowheads="1"/>
          </p:cNvSpPr>
          <p:nvPr/>
        </p:nvSpPr>
        <p:spPr bwMode="auto">
          <a:xfrm>
            <a:off x="4400550" y="49815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63520" name="Rectangle 32"/>
          <p:cNvSpPr>
            <a:spLocks noChangeArrowheads="1"/>
          </p:cNvSpPr>
          <p:nvPr/>
        </p:nvSpPr>
        <p:spPr bwMode="auto">
          <a:xfrm>
            <a:off x="4702175" y="56991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521" name="Rectangle 33"/>
          <p:cNvSpPr>
            <a:spLocks noChangeArrowheads="1"/>
          </p:cNvSpPr>
          <p:nvPr/>
        </p:nvSpPr>
        <p:spPr bwMode="auto">
          <a:xfrm>
            <a:off x="5311775" y="56991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522" name="Rectangle 34"/>
          <p:cNvSpPr>
            <a:spLocks noChangeArrowheads="1"/>
          </p:cNvSpPr>
          <p:nvPr/>
        </p:nvSpPr>
        <p:spPr bwMode="auto">
          <a:xfrm>
            <a:off x="5921375" y="56991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23" name="Rectangle 35"/>
          <p:cNvSpPr>
            <a:spLocks noChangeArrowheads="1"/>
          </p:cNvSpPr>
          <p:nvPr/>
        </p:nvSpPr>
        <p:spPr bwMode="auto">
          <a:xfrm>
            <a:off x="6530975" y="56991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33" name="Line 45"/>
          <p:cNvSpPr>
            <a:spLocks noChangeShapeType="1"/>
          </p:cNvSpPr>
          <p:nvPr/>
        </p:nvSpPr>
        <p:spPr bwMode="auto">
          <a:xfrm flipV="1">
            <a:off x="2733675" y="3625850"/>
            <a:ext cx="114300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34" name="Text Box 46"/>
          <p:cNvSpPr txBox="1">
            <a:spLocks noChangeArrowheads="1"/>
          </p:cNvSpPr>
          <p:nvPr/>
        </p:nvSpPr>
        <p:spPr bwMode="auto">
          <a:xfrm>
            <a:off x="3008313" y="3686175"/>
            <a:ext cx="6731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addr</a:t>
            </a:r>
          </a:p>
        </p:txBody>
      </p:sp>
      <p:sp>
        <p:nvSpPr>
          <p:cNvPr id="63535" name="Line 47"/>
          <p:cNvSpPr>
            <a:spLocks noChangeShapeType="1"/>
          </p:cNvSpPr>
          <p:nvPr/>
        </p:nvSpPr>
        <p:spPr bwMode="auto">
          <a:xfrm>
            <a:off x="2733675" y="5394325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36" name="Text Box 48"/>
          <p:cNvSpPr txBox="1">
            <a:spLocks noChangeArrowheads="1"/>
          </p:cNvSpPr>
          <p:nvPr/>
        </p:nvSpPr>
        <p:spPr bwMode="auto">
          <a:xfrm>
            <a:off x="2976563" y="5438775"/>
            <a:ext cx="6731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data</a:t>
            </a:r>
          </a:p>
        </p:txBody>
      </p:sp>
      <p:sp>
        <p:nvSpPr>
          <p:cNvPr id="63537" name="Text Box 49"/>
          <p:cNvSpPr txBox="1">
            <a:spLocks noChangeArrowheads="1"/>
          </p:cNvSpPr>
          <p:nvPr/>
        </p:nvSpPr>
        <p:spPr bwMode="auto">
          <a:xfrm>
            <a:off x="3184525" y="3306763"/>
            <a:ext cx="2682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2</a:t>
            </a:r>
          </a:p>
          <a:p>
            <a:pPr>
              <a:lnSpc>
                <a:spcPct val="100000"/>
              </a:lnSpc>
            </a:pPr>
            <a:r>
              <a:rPr lang="en-US" sz="1200"/>
              <a:t>/</a:t>
            </a:r>
          </a:p>
        </p:txBody>
      </p:sp>
      <p:sp>
        <p:nvSpPr>
          <p:cNvPr id="63538" name="Text Box 50"/>
          <p:cNvSpPr txBox="1">
            <a:spLocks noChangeArrowheads="1"/>
          </p:cNvSpPr>
          <p:nvPr/>
        </p:nvSpPr>
        <p:spPr bwMode="auto">
          <a:xfrm>
            <a:off x="3190875" y="5089525"/>
            <a:ext cx="2682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8</a:t>
            </a:r>
          </a:p>
          <a:p>
            <a:pPr>
              <a:lnSpc>
                <a:spcPct val="100000"/>
              </a:lnSpc>
            </a:pPr>
            <a:r>
              <a:rPr lang="en-US" sz="1200"/>
              <a:t>/</a:t>
            </a:r>
          </a:p>
        </p:txBody>
      </p:sp>
      <p:sp>
        <p:nvSpPr>
          <p:cNvPr id="63539" name="Rectangle 51"/>
          <p:cNvSpPr>
            <a:spLocks noChangeArrowheads="1"/>
          </p:cNvSpPr>
          <p:nvPr/>
        </p:nvSpPr>
        <p:spPr bwMode="auto">
          <a:xfrm>
            <a:off x="1590675" y="2955925"/>
            <a:ext cx="1143000" cy="3200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Memory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controller</a:t>
            </a:r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4705350" y="4324350"/>
            <a:ext cx="2438400" cy="533400"/>
            <a:chOff x="3018" y="2582"/>
            <a:chExt cx="1536" cy="336"/>
          </a:xfrm>
        </p:grpSpPr>
        <p:sp>
          <p:nvSpPr>
            <p:cNvPr id="63554" name="Rectangle 66"/>
            <p:cNvSpPr>
              <a:spLocks noChangeArrowheads="1"/>
            </p:cNvSpPr>
            <p:nvPr/>
          </p:nvSpPr>
          <p:spPr bwMode="auto">
            <a:xfrm>
              <a:off x="3018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600"/>
            </a:p>
          </p:txBody>
        </p:sp>
        <p:sp>
          <p:nvSpPr>
            <p:cNvPr id="63555" name="Rectangle 67"/>
            <p:cNvSpPr>
              <a:spLocks noChangeArrowheads="1"/>
            </p:cNvSpPr>
            <p:nvPr/>
          </p:nvSpPr>
          <p:spPr bwMode="auto">
            <a:xfrm>
              <a:off x="3402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600"/>
            </a:p>
          </p:txBody>
        </p:sp>
        <p:sp>
          <p:nvSpPr>
            <p:cNvPr id="63556" name="Rectangle 68"/>
            <p:cNvSpPr>
              <a:spLocks noChangeArrowheads="1"/>
            </p:cNvSpPr>
            <p:nvPr/>
          </p:nvSpPr>
          <p:spPr bwMode="auto">
            <a:xfrm>
              <a:off x="3786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57" name="Rectangle 69"/>
            <p:cNvSpPr>
              <a:spLocks noChangeArrowheads="1"/>
            </p:cNvSpPr>
            <p:nvPr/>
          </p:nvSpPr>
          <p:spPr bwMode="auto">
            <a:xfrm>
              <a:off x="4170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519" name="Rectangle 31"/>
          <p:cNvSpPr>
            <a:spLocks noChangeArrowheads="1"/>
          </p:cNvSpPr>
          <p:nvPr/>
        </p:nvSpPr>
        <p:spPr bwMode="auto">
          <a:xfrm>
            <a:off x="4702175" y="3260725"/>
            <a:ext cx="24384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4857750" y="4708525"/>
            <a:ext cx="2133600" cy="990600"/>
            <a:chOff x="3114" y="2822"/>
            <a:chExt cx="1344" cy="624"/>
          </a:xfrm>
        </p:grpSpPr>
        <p:sp>
          <p:nvSpPr>
            <p:cNvPr id="63528" name="AutoShape 40"/>
            <p:cNvSpPr>
              <a:spLocks noChangeArrowheads="1"/>
            </p:cNvSpPr>
            <p:nvPr/>
          </p:nvSpPr>
          <p:spPr bwMode="auto">
            <a:xfrm>
              <a:off x="3114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29" name="AutoShape 41"/>
            <p:cNvSpPr>
              <a:spLocks noChangeArrowheads="1"/>
            </p:cNvSpPr>
            <p:nvPr/>
          </p:nvSpPr>
          <p:spPr bwMode="auto">
            <a:xfrm>
              <a:off x="3498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30" name="AutoShape 42"/>
            <p:cNvSpPr>
              <a:spLocks noChangeArrowheads="1"/>
            </p:cNvSpPr>
            <p:nvPr/>
          </p:nvSpPr>
          <p:spPr bwMode="auto">
            <a:xfrm>
              <a:off x="3882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31" name="AutoShape 43"/>
            <p:cNvSpPr>
              <a:spLocks noChangeArrowheads="1"/>
            </p:cNvSpPr>
            <p:nvPr/>
          </p:nvSpPr>
          <p:spPr bwMode="auto">
            <a:xfrm>
              <a:off x="4266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124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50" grpId="0" animBg="1"/>
      <p:bldP spid="6349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62" name="Rectangle 50"/>
          <p:cNvSpPr>
            <a:spLocks noGrp="1" noChangeArrowheads="1"/>
          </p:cNvSpPr>
          <p:nvPr>
            <p:ph type="title"/>
          </p:nvPr>
        </p:nvSpPr>
        <p:spPr>
          <a:xfrm>
            <a:off x="370344" y="249601"/>
            <a:ext cx="7592093" cy="762000"/>
          </a:xfrm>
        </p:spPr>
        <p:txBody>
          <a:bodyPr/>
          <a:lstStyle/>
          <a:p>
            <a:r>
              <a:rPr lang="en-US" dirty="0"/>
              <a:t>Reading DRAM Supercell (2,1)</a:t>
            </a:r>
          </a:p>
        </p:txBody>
      </p:sp>
      <p:sp>
        <p:nvSpPr>
          <p:cNvPr id="64563" name="Rectangle 51"/>
          <p:cNvSpPr>
            <a:spLocks noGrp="1" noChangeArrowheads="1"/>
          </p:cNvSpPr>
          <p:nvPr>
            <p:ph type="body" idx="1"/>
          </p:nvPr>
        </p:nvSpPr>
        <p:spPr>
          <a:xfrm>
            <a:off x="611982" y="927463"/>
            <a:ext cx="8091487" cy="1425374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Step 2(a): Column access strobe (</a:t>
            </a:r>
            <a:r>
              <a:rPr lang="en-US" sz="2000" dirty="0">
                <a:solidFill>
                  <a:srgbClr val="FF0000"/>
                </a:solidFill>
              </a:rPr>
              <a:t>CAS</a:t>
            </a:r>
            <a:r>
              <a:rPr lang="en-US" sz="2000" dirty="0"/>
              <a:t>) selects column 1.</a:t>
            </a:r>
          </a:p>
          <a:p>
            <a:pPr>
              <a:buNone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Step 2(b): Supercell (2,1) copied from buffer to data lines, and eventually back to the CPU.</a:t>
            </a:r>
          </a:p>
          <a:p>
            <a:pPr>
              <a:buNone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Step 3: All data written back to row to provide refresh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654675" y="2748548"/>
            <a:ext cx="549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Cols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3849688" y="4151898"/>
            <a:ext cx="63340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Rows</a:t>
            </a: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4716463" y="32702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5326063" y="32702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5935663" y="32702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6545263" y="32702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4716463" y="38036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25" name="Rectangle 13"/>
          <p:cNvSpPr>
            <a:spLocks noChangeArrowheads="1"/>
          </p:cNvSpPr>
          <p:nvPr/>
        </p:nvSpPr>
        <p:spPr bwMode="auto">
          <a:xfrm>
            <a:off x="5326063" y="38036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6" name="Rectangle 14"/>
          <p:cNvSpPr>
            <a:spLocks noChangeArrowheads="1"/>
          </p:cNvSpPr>
          <p:nvPr/>
        </p:nvSpPr>
        <p:spPr bwMode="auto">
          <a:xfrm>
            <a:off x="5935663" y="38036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7" name="Rectangle 15"/>
          <p:cNvSpPr>
            <a:spLocks noChangeArrowheads="1"/>
          </p:cNvSpPr>
          <p:nvPr/>
        </p:nvSpPr>
        <p:spPr bwMode="auto">
          <a:xfrm>
            <a:off x="6545263" y="38036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8" name="Rectangle 16"/>
          <p:cNvSpPr>
            <a:spLocks noChangeArrowheads="1"/>
          </p:cNvSpPr>
          <p:nvPr/>
        </p:nvSpPr>
        <p:spPr bwMode="auto">
          <a:xfrm>
            <a:off x="4716463" y="433705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29" name="Rectangle 17"/>
          <p:cNvSpPr>
            <a:spLocks noChangeArrowheads="1"/>
          </p:cNvSpPr>
          <p:nvPr/>
        </p:nvSpPr>
        <p:spPr bwMode="auto">
          <a:xfrm>
            <a:off x="5326063" y="433705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30" name="Rectangle 18"/>
          <p:cNvSpPr>
            <a:spLocks noChangeArrowheads="1"/>
          </p:cNvSpPr>
          <p:nvPr/>
        </p:nvSpPr>
        <p:spPr bwMode="auto">
          <a:xfrm>
            <a:off x="5935663" y="433705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1" name="Rectangle 19"/>
          <p:cNvSpPr>
            <a:spLocks noChangeArrowheads="1"/>
          </p:cNvSpPr>
          <p:nvPr/>
        </p:nvSpPr>
        <p:spPr bwMode="auto">
          <a:xfrm>
            <a:off x="6545263" y="433705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2" name="Rectangle 20"/>
          <p:cNvSpPr>
            <a:spLocks noChangeArrowheads="1"/>
          </p:cNvSpPr>
          <p:nvPr/>
        </p:nvSpPr>
        <p:spPr bwMode="auto">
          <a:xfrm>
            <a:off x="4716463" y="48704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33" name="Rectangle 21"/>
          <p:cNvSpPr>
            <a:spLocks noChangeArrowheads="1"/>
          </p:cNvSpPr>
          <p:nvPr/>
        </p:nvSpPr>
        <p:spPr bwMode="auto">
          <a:xfrm>
            <a:off x="5326063" y="48704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4" name="Rectangle 22"/>
          <p:cNvSpPr>
            <a:spLocks noChangeArrowheads="1"/>
          </p:cNvSpPr>
          <p:nvPr/>
        </p:nvSpPr>
        <p:spPr bwMode="auto">
          <a:xfrm>
            <a:off x="5935663" y="48704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5" name="Rectangle 23"/>
          <p:cNvSpPr>
            <a:spLocks noChangeArrowheads="1"/>
          </p:cNvSpPr>
          <p:nvPr/>
        </p:nvSpPr>
        <p:spPr bwMode="auto">
          <a:xfrm>
            <a:off x="6545263" y="48704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4868863" y="2949575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5478463" y="296545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</a:t>
            </a:r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6096000" y="2965450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2</a:t>
            </a: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6705600" y="2965450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64540" name="Text Box 28"/>
          <p:cNvSpPr txBox="1">
            <a:spLocks noChangeArrowheads="1"/>
          </p:cNvSpPr>
          <p:nvPr/>
        </p:nvSpPr>
        <p:spPr bwMode="auto">
          <a:xfrm>
            <a:off x="4411663" y="339090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4411663" y="392430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</a:t>
            </a: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auto">
          <a:xfrm>
            <a:off x="4411663" y="445770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2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4411663" y="499110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64544" name="Rectangle 32"/>
          <p:cNvSpPr>
            <a:spLocks noChangeArrowheads="1"/>
          </p:cNvSpPr>
          <p:nvPr/>
        </p:nvSpPr>
        <p:spPr bwMode="auto">
          <a:xfrm>
            <a:off x="4713288" y="3270250"/>
            <a:ext cx="24384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47" name="Rectangle 35"/>
          <p:cNvSpPr>
            <a:spLocks noChangeArrowheads="1"/>
          </p:cNvSpPr>
          <p:nvPr/>
        </p:nvSpPr>
        <p:spPr bwMode="auto">
          <a:xfrm>
            <a:off x="5932488" y="5699125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48" name="Rectangle 36"/>
          <p:cNvSpPr>
            <a:spLocks noChangeArrowheads="1"/>
          </p:cNvSpPr>
          <p:nvPr/>
        </p:nvSpPr>
        <p:spPr bwMode="auto">
          <a:xfrm>
            <a:off x="6542088" y="5699125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5152421" y="6301373"/>
            <a:ext cx="16617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Internal row buffer</a:t>
            </a:r>
          </a:p>
        </p:txBody>
      </p:sp>
      <p:sp>
        <p:nvSpPr>
          <p:cNvPr id="64551" name="Rectangle 39"/>
          <p:cNvSpPr>
            <a:spLocks noChangeArrowheads="1"/>
          </p:cNvSpPr>
          <p:nvPr/>
        </p:nvSpPr>
        <p:spPr bwMode="auto">
          <a:xfrm>
            <a:off x="3878263" y="2676525"/>
            <a:ext cx="3644900" cy="403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52" name="Text Box 40"/>
          <p:cNvSpPr txBox="1">
            <a:spLocks noChangeArrowheads="1"/>
          </p:cNvSpPr>
          <p:nvPr/>
        </p:nvSpPr>
        <p:spPr bwMode="auto">
          <a:xfrm>
            <a:off x="3759200" y="2355850"/>
            <a:ext cx="18891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16 </a:t>
            </a:r>
            <a:r>
              <a:rPr lang="en-US" sz="1600" dirty="0" err="1"/>
              <a:t>x</a:t>
            </a:r>
            <a:r>
              <a:rPr lang="en-US" sz="1600" dirty="0"/>
              <a:t> 8 DRAM chip</a:t>
            </a:r>
          </a:p>
        </p:txBody>
      </p:sp>
      <p:sp>
        <p:nvSpPr>
          <p:cNvPr id="64554" name="Text Box 42"/>
          <p:cNvSpPr txBox="1">
            <a:spLocks noChangeArrowheads="1"/>
          </p:cNvSpPr>
          <p:nvPr/>
        </p:nvSpPr>
        <p:spPr bwMode="auto">
          <a:xfrm>
            <a:off x="2778125" y="3086100"/>
            <a:ext cx="10398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CAS = 1</a:t>
            </a:r>
          </a:p>
        </p:txBody>
      </p:sp>
      <p:sp>
        <p:nvSpPr>
          <p:cNvPr id="64555" name="Line 43"/>
          <p:cNvSpPr>
            <a:spLocks noChangeShapeType="1"/>
          </p:cNvSpPr>
          <p:nvPr/>
        </p:nvSpPr>
        <p:spPr bwMode="auto">
          <a:xfrm flipV="1">
            <a:off x="2697163" y="3635375"/>
            <a:ext cx="114300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56" name="Text Box 44"/>
          <p:cNvSpPr txBox="1">
            <a:spLocks noChangeArrowheads="1"/>
          </p:cNvSpPr>
          <p:nvPr/>
        </p:nvSpPr>
        <p:spPr bwMode="auto">
          <a:xfrm>
            <a:off x="2971800" y="3695700"/>
            <a:ext cx="6731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addr</a:t>
            </a:r>
          </a:p>
        </p:txBody>
      </p:sp>
      <p:sp>
        <p:nvSpPr>
          <p:cNvPr id="64557" name="Line 45"/>
          <p:cNvSpPr>
            <a:spLocks noChangeShapeType="1"/>
          </p:cNvSpPr>
          <p:nvPr/>
        </p:nvSpPr>
        <p:spPr bwMode="auto">
          <a:xfrm>
            <a:off x="2697163" y="540385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58" name="Text Box 46"/>
          <p:cNvSpPr txBox="1">
            <a:spLocks noChangeArrowheads="1"/>
          </p:cNvSpPr>
          <p:nvPr/>
        </p:nvSpPr>
        <p:spPr bwMode="auto">
          <a:xfrm>
            <a:off x="2940050" y="5448300"/>
            <a:ext cx="6731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data</a:t>
            </a:r>
          </a:p>
        </p:txBody>
      </p:sp>
      <p:sp>
        <p:nvSpPr>
          <p:cNvPr id="64559" name="Text Box 47"/>
          <p:cNvSpPr txBox="1">
            <a:spLocks noChangeArrowheads="1"/>
          </p:cNvSpPr>
          <p:nvPr/>
        </p:nvSpPr>
        <p:spPr bwMode="auto">
          <a:xfrm>
            <a:off x="3148013" y="3316288"/>
            <a:ext cx="2682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2</a:t>
            </a:r>
          </a:p>
          <a:p>
            <a:pPr>
              <a:lnSpc>
                <a:spcPct val="100000"/>
              </a:lnSpc>
            </a:pPr>
            <a:r>
              <a:rPr lang="en-US" sz="1200"/>
              <a:t>/</a:t>
            </a:r>
          </a:p>
        </p:txBody>
      </p:sp>
      <p:sp>
        <p:nvSpPr>
          <p:cNvPr id="64560" name="Text Box 48"/>
          <p:cNvSpPr txBox="1">
            <a:spLocks noChangeArrowheads="1"/>
          </p:cNvSpPr>
          <p:nvPr/>
        </p:nvSpPr>
        <p:spPr bwMode="auto">
          <a:xfrm>
            <a:off x="3154363" y="5099050"/>
            <a:ext cx="2682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8</a:t>
            </a:r>
          </a:p>
          <a:p>
            <a:pPr>
              <a:lnSpc>
                <a:spcPct val="100000"/>
              </a:lnSpc>
            </a:pPr>
            <a:r>
              <a:rPr lang="en-US" sz="1200"/>
              <a:t>/</a:t>
            </a:r>
          </a:p>
        </p:txBody>
      </p:sp>
      <p:sp>
        <p:nvSpPr>
          <p:cNvPr id="64561" name="Rectangle 49"/>
          <p:cNvSpPr>
            <a:spLocks noChangeArrowheads="1"/>
          </p:cNvSpPr>
          <p:nvPr/>
        </p:nvSpPr>
        <p:spPr bwMode="auto">
          <a:xfrm>
            <a:off x="1554163" y="2965450"/>
            <a:ext cx="1143000" cy="3200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Memory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controller</a:t>
            </a:r>
          </a:p>
        </p:txBody>
      </p:sp>
      <p:sp>
        <p:nvSpPr>
          <p:cNvPr id="64545" name="Rectangle 33"/>
          <p:cNvSpPr>
            <a:spLocks noChangeArrowheads="1"/>
          </p:cNvSpPr>
          <p:nvPr/>
        </p:nvSpPr>
        <p:spPr bwMode="auto">
          <a:xfrm>
            <a:off x="4713288" y="5699125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66" name="Rectangle 54"/>
          <p:cNvSpPr>
            <a:spLocks noChangeArrowheads="1"/>
          </p:cNvSpPr>
          <p:nvPr/>
        </p:nvSpPr>
        <p:spPr bwMode="auto">
          <a:xfrm>
            <a:off x="5322888" y="568960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46" name="Rectangle 34"/>
          <p:cNvSpPr>
            <a:spLocks noChangeArrowheads="1"/>
          </p:cNvSpPr>
          <p:nvPr/>
        </p:nvSpPr>
        <p:spPr bwMode="auto">
          <a:xfrm>
            <a:off x="5311775" y="5708650"/>
            <a:ext cx="609600" cy="533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49" name="Rectangle 37"/>
          <p:cNvSpPr>
            <a:spLocks noChangeArrowheads="1"/>
          </p:cNvSpPr>
          <p:nvPr/>
        </p:nvSpPr>
        <p:spPr bwMode="auto">
          <a:xfrm>
            <a:off x="4703763" y="5697538"/>
            <a:ext cx="2438400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53" name="AutoShape 41"/>
          <p:cNvSpPr>
            <a:spLocks noChangeArrowheads="1"/>
          </p:cNvSpPr>
          <p:nvPr/>
        </p:nvSpPr>
        <p:spPr bwMode="auto">
          <a:xfrm rot="27982932">
            <a:off x="4505326" y="4778375"/>
            <a:ext cx="304800" cy="1724025"/>
          </a:xfrm>
          <a:prstGeom prst="downArrow">
            <a:avLst>
              <a:gd name="adj1" fmla="val 58333"/>
              <a:gd name="adj2" fmla="val 102677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2852738" y="5748341"/>
            <a:ext cx="923925" cy="1020763"/>
            <a:chOff x="1797" y="3621"/>
            <a:chExt cx="582" cy="643"/>
          </a:xfrm>
        </p:grpSpPr>
        <p:sp>
          <p:nvSpPr>
            <p:cNvPr id="64517" name="Text Box 5"/>
            <p:cNvSpPr txBox="1">
              <a:spLocks noChangeArrowheads="1"/>
            </p:cNvSpPr>
            <p:nvPr/>
          </p:nvSpPr>
          <p:spPr bwMode="auto">
            <a:xfrm>
              <a:off x="1797" y="3896"/>
              <a:ext cx="582" cy="3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dirty="0" err="1">
                  <a:solidFill>
                    <a:srgbClr val="FF0000"/>
                  </a:solidFill>
                </a:rPr>
                <a:t>supercell</a:t>
              </a:r>
              <a:r>
                <a:rPr lang="en-US" sz="1600" dirty="0">
                  <a:solidFill>
                    <a:srgbClr val="FF0000"/>
                  </a:solidFill>
                </a:rPr>
                <a:t> </a:t>
              </a:r>
            </a:p>
            <a:p>
              <a:pPr algn="ctr">
                <a:lnSpc>
                  <a:spcPct val="100000"/>
                </a:lnSpc>
              </a:pPr>
              <a:r>
                <a:rPr lang="en-US" sz="1600" dirty="0">
                  <a:solidFill>
                    <a:srgbClr val="FF0000"/>
                  </a:solidFill>
                </a:rPr>
                <a:t>(2,1)</a:t>
              </a:r>
            </a:p>
          </p:txBody>
        </p:sp>
        <p:sp>
          <p:nvSpPr>
            <p:cNvPr id="64567" name="Rectangle 55"/>
            <p:cNvSpPr>
              <a:spLocks noChangeArrowheads="1"/>
            </p:cNvSpPr>
            <p:nvPr/>
          </p:nvSpPr>
          <p:spPr bwMode="auto">
            <a:xfrm>
              <a:off x="1861" y="3621"/>
              <a:ext cx="384" cy="336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15925" y="3886200"/>
            <a:ext cx="1117600" cy="1603379"/>
            <a:chOff x="415925" y="3886200"/>
            <a:chExt cx="1117600" cy="1603379"/>
          </a:xfrm>
        </p:grpSpPr>
        <p:grpSp>
          <p:nvGrpSpPr>
            <p:cNvPr id="4" name="Group 58"/>
            <p:cNvGrpSpPr>
              <a:grpSpLocks/>
            </p:cNvGrpSpPr>
            <p:nvPr/>
          </p:nvGrpSpPr>
          <p:grpSpPr bwMode="auto">
            <a:xfrm>
              <a:off x="527050" y="4468816"/>
              <a:ext cx="923925" cy="1020763"/>
              <a:chOff x="1797" y="3621"/>
              <a:chExt cx="582" cy="643"/>
            </a:xfrm>
          </p:grpSpPr>
          <p:sp>
            <p:nvSpPr>
              <p:cNvPr id="64571" name="Text Box 59"/>
              <p:cNvSpPr txBox="1">
                <a:spLocks noChangeArrowheads="1"/>
              </p:cNvSpPr>
              <p:nvPr/>
            </p:nvSpPr>
            <p:spPr bwMode="auto">
              <a:xfrm>
                <a:off x="1797" y="3896"/>
                <a:ext cx="582" cy="36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dirty="0" err="1">
                    <a:solidFill>
                      <a:srgbClr val="FF0000"/>
                    </a:solidFill>
                  </a:rPr>
                  <a:t>supercell</a:t>
                </a:r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FF0000"/>
                    </a:solidFill>
                  </a:rPr>
                  <a:t>(2,1)</a:t>
                </a:r>
              </a:p>
            </p:txBody>
          </p:sp>
          <p:sp>
            <p:nvSpPr>
              <p:cNvPr id="64572" name="Rectangle 60"/>
              <p:cNvSpPr>
                <a:spLocks noChangeArrowheads="1"/>
              </p:cNvSpPr>
              <p:nvPr/>
            </p:nvSpPr>
            <p:spPr bwMode="auto">
              <a:xfrm>
                <a:off x="1861" y="3621"/>
                <a:ext cx="384" cy="336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600"/>
              </a:p>
            </p:txBody>
          </p:sp>
        </p:grpSp>
        <p:sp>
          <p:nvSpPr>
            <p:cNvPr id="64573" name="Line 61"/>
            <p:cNvSpPr>
              <a:spLocks noChangeShapeType="1"/>
            </p:cNvSpPr>
            <p:nvPr/>
          </p:nvSpPr>
          <p:spPr bwMode="auto">
            <a:xfrm flipH="1">
              <a:off x="415925" y="4316413"/>
              <a:ext cx="111760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64574" name="Text Box 62"/>
            <p:cNvSpPr txBox="1">
              <a:spLocks noChangeArrowheads="1"/>
            </p:cNvSpPr>
            <p:nvPr/>
          </p:nvSpPr>
          <p:spPr bwMode="auto">
            <a:xfrm>
              <a:off x="535373" y="3886200"/>
              <a:ext cx="836227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/>
                <a:t>To CPU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145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54" grpId="0" autoUpdateAnimBg="0"/>
      <p:bldP spid="64546" grpId="0" animBg="1" autoUpdateAnimBg="0"/>
      <p:bldP spid="645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799" y="1631950"/>
            <a:ext cx="8049827" cy="1644650"/>
          </a:xfrm>
        </p:spPr>
        <p:txBody>
          <a:bodyPr/>
          <a:lstStyle/>
          <a:p>
            <a:pPr marL="0" indent="0"/>
            <a:r>
              <a:rPr lang="en-US" dirty="0"/>
              <a:t>The Memory Hierarchy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15-213/18-213/14-513/15-513/18-613: Introduction to Computer Systems</a:t>
            </a:r>
            <a:br>
              <a:rPr lang="en-US" b="0" dirty="0"/>
            </a:br>
            <a:r>
              <a:rPr lang="en-US" sz="2000" b="0" dirty="0"/>
              <a:t>10</a:t>
            </a:r>
            <a:r>
              <a:rPr lang="en-US" sz="2000" b="0" baseline="30000" dirty="0"/>
              <a:t>th</a:t>
            </a:r>
            <a:r>
              <a:rPr lang="en-US" sz="2000" b="0" dirty="0"/>
              <a:t> Lecture, September 26, 2019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22" name="Rectangle 8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Modules</a:t>
            </a:r>
          </a:p>
        </p:txBody>
      </p:sp>
      <p:sp>
        <p:nvSpPr>
          <p:cNvPr id="65540" name="Rectangle 4"/>
          <p:cNvSpPr>
            <a:spLocks noChangeAspect="1" noChangeArrowheads="1"/>
          </p:cNvSpPr>
          <p:nvPr/>
        </p:nvSpPr>
        <p:spPr bwMode="auto">
          <a:xfrm>
            <a:off x="1549400" y="1327150"/>
            <a:ext cx="5062538" cy="269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4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1" name="Rectangle 5"/>
          <p:cNvSpPr>
            <a:spLocks noChangeAspect="1" noChangeArrowheads="1"/>
          </p:cNvSpPr>
          <p:nvPr/>
        </p:nvSpPr>
        <p:spPr bwMode="auto">
          <a:xfrm>
            <a:off x="2044700" y="4710113"/>
            <a:ext cx="4510088" cy="12795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4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2" name="Rectangle 6"/>
          <p:cNvSpPr>
            <a:spLocks noChangeAspect="1" noChangeArrowheads="1"/>
          </p:cNvSpPr>
          <p:nvPr/>
        </p:nvSpPr>
        <p:spPr bwMode="auto">
          <a:xfrm>
            <a:off x="5099050" y="2073275"/>
            <a:ext cx="1096963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3" name="Rectangle 7"/>
          <p:cNvSpPr>
            <a:spLocks noChangeAspect="1" noChangeArrowheads="1"/>
          </p:cNvSpPr>
          <p:nvPr/>
        </p:nvSpPr>
        <p:spPr bwMode="auto">
          <a:xfrm>
            <a:off x="4611688" y="2195513"/>
            <a:ext cx="1096962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4" name="Rectangle 8"/>
          <p:cNvSpPr>
            <a:spLocks noChangeAspect="1" noChangeArrowheads="1"/>
          </p:cNvSpPr>
          <p:nvPr/>
        </p:nvSpPr>
        <p:spPr bwMode="auto">
          <a:xfrm>
            <a:off x="4124325" y="2317750"/>
            <a:ext cx="1096963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5" name="Rectangle 9"/>
          <p:cNvSpPr>
            <a:spLocks noChangeAspect="1" noChangeArrowheads="1"/>
          </p:cNvSpPr>
          <p:nvPr/>
        </p:nvSpPr>
        <p:spPr bwMode="auto">
          <a:xfrm>
            <a:off x="3636963" y="2438400"/>
            <a:ext cx="1096962" cy="97631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6" name="Rectangle 10"/>
          <p:cNvSpPr>
            <a:spLocks noChangeAspect="1" noChangeArrowheads="1"/>
          </p:cNvSpPr>
          <p:nvPr/>
        </p:nvSpPr>
        <p:spPr bwMode="auto">
          <a:xfrm>
            <a:off x="3149600" y="2560638"/>
            <a:ext cx="1096963" cy="97631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7" name="Rectangle 11"/>
          <p:cNvSpPr>
            <a:spLocks noChangeAspect="1" noChangeArrowheads="1"/>
          </p:cNvSpPr>
          <p:nvPr/>
        </p:nvSpPr>
        <p:spPr bwMode="auto">
          <a:xfrm>
            <a:off x="2662238" y="2682875"/>
            <a:ext cx="1096962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8" name="Rectangle 12"/>
          <p:cNvSpPr>
            <a:spLocks noChangeAspect="1" noChangeArrowheads="1"/>
          </p:cNvSpPr>
          <p:nvPr/>
        </p:nvSpPr>
        <p:spPr bwMode="auto">
          <a:xfrm>
            <a:off x="2173288" y="2805113"/>
            <a:ext cx="1096962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9" name="Rectangle 13"/>
          <p:cNvSpPr>
            <a:spLocks noChangeAspect="1" noChangeArrowheads="1"/>
          </p:cNvSpPr>
          <p:nvPr/>
        </p:nvSpPr>
        <p:spPr bwMode="auto">
          <a:xfrm>
            <a:off x="1685925" y="2927350"/>
            <a:ext cx="1096963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5551" name="Rectangle 15"/>
          <p:cNvSpPr>
            <a:spLocks noChangeAspect="1" noChangeArrowheads="1"/>
          </p:cNvSpPr>
          <p:nvPr/>
        </p:nvSpPr>
        <p:spPr bwMode="auto">
          <a:xfrm>
            <a:off x="6743700" y="1712913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52" name="Text Box 16"/>
          <p:cNvSpPr txBox="1">
            <a:spLocks noChangeAspect="1" noChangeArrowheads="1"/>
          </p:cNvSpPr>
          <p:nvPr/>
        </p:nvSpPr>
        <p:spPr bwMode="auto">
          <a:xfrm>
            <a:off x="6815138" y="1598613"/>
            <a:ext cx="156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: supercell (i,j)</a:t>
            </a:r>
          </a:p>
        </p:txBody>
      </p:sp>
      <p:sp>
        <p:nvSpPr>
          <p:cNvPr id="65597" name="Text Box 61"/>
          <p:cNvSpPr txBox="1">
            <a:spLocks noChangeAspect="1" noChangeArrowheads="1"/>
          </p:cNvSpPr>
          <p:nvPr/>
        </p:nvSpPr>
        <p:spPr bwMode="auto">
          <a:xfrm>
            <a:off x="6648450" y="2269679"/>
            <a:ext cx="1821011" cy="1077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64 MB  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memory module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consisting of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eight 8Mx8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DRAMs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1219200" y="1293813"/>
            <a:ext cx="4164013" cy="4035425"/>
            <a:chOff x="768" y="719"/>
            <a:chExt cx="2623" cy="2542"/>
          </a:xfrm>
        </p:grpSpPr>
        <p:sp>
          <p:nvSpPr>
            <p:cNvPr id="65578" name="Line 42"/>
            <p:cNvSpPr>
              <a:spLocks noChangeAspect="1" noChangeShapeType="1"/>
            </p:cNvSpPr>
            <p:nvPr/>
          </p:nvSpPr>
          <p:spPr bwMode="auto">
            <a:xfrm>
              <a:off x="768" y="913"/>
              <a:ext cx="2623" cy="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99"/>
            <p:cNvGrpSpPr>
              <a:grpSpLocks/>
            </p:cNvGrpSpPr>
            <p:nvPr/>
          </p:nvGrpSpPr>
          <p:grpSpPr bwMode="auto">
            <a:xfrm>
              <a:off x="768" y="719"/>
              <a:ext cx="2610" cy="2542"/>
              <a:chOff x="768" y="719"/>
              <a:chExt cx="2610" cy="2542"/>
            </a:xfrm>
          </p:grpSpPr>
          <p:sp>
            <p:nvSpPr>
              <p:cNvPr id="65579" name="Text Box 43"/>
              <p:cNvSpPr txBox="1">
                <a:spLocks noChangeAspect="1" noChangeArrowheads="1"/>
              </p:cNvSpPr>
              <p:nvPr/>
            </p:nvSpPr>
            <p:spPr bwMode="auto">
              <a:xfrm>
                <a:off x="1433" y="719"/>
                <a:ext cx="1887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dirty="0" err="1">
                    <a:latin typeface="Courier New" charset="0"/>
                  </a:rPr>
                  <a:t>addr</a:t>
                </a:r>
                <a:r>
                  <a:rPr lang="en-US" sz="1600" dirty="0">
                    <a:latin typeface="Courier New" charset="0"/>
                  </a:rPr>
                  <a:t> (row = </a:t>
                </a:r>
                <a:r>
                  <a:rPr lang="en-US" sz="1600" dirty="0" err="1">
                    <a:latin typeface="Courier New" charset="0"/>
                  </a:rPr>
                  <a:t>i</a:t>
                </a:r>
                <a:r>
                  <a:rPr lang="en-US" sz="1600" dirty="0">
                    <a:latin typeface="Courier New" charset="0"/>
                  </a:rPr>
                  <a:t>, </a:t>
                </a:r>
                <a:r>
                  <a:rPr lang="en-US" sz="1600" dirty="0" err="1">
                    <a:latin typeface="Courier New" charset="0"/>
                  </a:rPr>
                  <a:t>col</a:t>
                </a:r>
                <a:r>
                  <a:rPr lang="en-US" sz="1600" dirty="0">
                    <a:latin typeface="Courier New" charset="0"/>
                  </a:rPr>
                  <a:t> = </a:t>
                </a:r>
                <a:r>
                  <a:rPr lang="en-US" sz="1600" dirty="0" err="1">
                    <a:latin typeface="Courier New" charset="0"/>
                  </a:rPr>
                  <a:t>j</a:t>
                </a:r>
                <a:r>
                  <a:rPr lang="en-US" sz="1600" dirty="0">
                    <a:latin typeface="Courier New" charset="0"/>
                  </a:rPr>
                  <a:t>)</a:t>
                </a:r>
              </a:p>
            </p:txBody>
          </p:sp>
          <p:sp>
            <p:nvSpPr>
              <p:cNvPr id="65589" name="Line 53"/>
              <p:cNvSpPr>
                <a:spLocks noChangeAspect="1" noChangeShapeType="1"/>
              </p:cNvSpPr>
              <p:nvPr/>
            </p:nvSpPr>
            <p:spPr bwMode="auto">
              <a:xfrm>
                <a:off x="3378" y="913"/>
                <a:ext cx="0" cy="300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0" name="Line 54"/>
              <p:cNvSpPr>
                <a:spLocks noChangeAspect="1" noChangeShapeType="1"/>
              </p:cNvSpPr>
              <p:nvPr/>
            </p:nvSpPr>
            <p:spPr bwMode="auto">
              <a:xfrm>
                <a:off x="3033" y="913"/>
                <a:ext cx="0" cy="377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1" name="Line 55"/>
              <p:cNvSpPr>
                <a:spLocks noChangeAspect="1" noChangeShapeType="1"/>
              </p:cNvSpPr>
              <p:nvPr/>
            </p:nvSpPr>
            <p:spPr bwMode="auto">
              <a:xfrm>
                <a:off x="2726" y="913"/>
                <a:ext cx="0" cy="460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2" name="Line 56"/>
              <p:cNvSpPr>
                <a:spLocks noChangeAspect="1" noChangeShapeType="1"/>
              </p:cNvSpPr>
              <p:nvPr/>
            </p:nvSpPr>
            <p:spPr bwMode="auto">
              <a:xfrm>
                <a:off x="2419" y="913"/>
                <a:ext cx="0" cy="537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3" name="Line 57"/>
              <p:cNvSpPr>
                <a:spLocks noChangeAspect="1" noChangeShapeType="1"/>
              </p:cNvSpPr>
              <p:nvPr/>
            </p:nvSpPr>
            <p:spPr bwMode="auto">
              <a:xfrm>
                <a:off x="2112" y="913"/>
                <a:ext cx="0" cy="614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4" name="Line 58"/>
              <p:cNvSpPr>
                <a:spLocks noChangeAspect="1" noChangeShapeType="1"/>
              </p:cNvSpPr>
              <p:nvPr/>
            </p:nvSpPr>
            <p:spPr bwMode="auto">
              <a:xfrm>
                <a:off x="1766" y="913"/>
                <a:ext cx="0" cy="691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5" name="Line 59"/>
              <p:cNvSpPr>
                <a:spLocks noChangeAspect="1" noChangeShapeType="1"/>
              </p:cNvSpPr>
              <p:nvPr/>
            </p:nvSpPr>
            <p:spPr bwMode="auto">
              <a:xfrm>
                <a:off x="1497" y="913"/>
                <a:ext cx="0" cy="767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6" name="Line 60"/>
              <p:cNvSpPr>
                <a:spLocks noChangeAspect="1" noChangeShapeType="1"/>
              </p:cNvSpPr>
              <p:nvPr/>
            </p:nvSpPr>
            <p:spPr bwMode="auto">
              <a:xfrm>
                <a:off x="1190" y="913"/>
                <a:ext cx="0" cy="844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8" name="Line 62"/>
              <p:cNvSpPr>
                <a:spLocks noChangeAspect="1" noChangeShapeType="1"/>
              </p:cNvSpPr>
              <p:nvPr/>
            </p:nvSpPr>
            <p:spPr bwMode="auto">
              <a:xfrm flipH="1" flipV="1">
                <a:off x="768" y="3255"/>
                <a:ext cx="518" cy="6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9" name="Line 63"/>
              <p:cNvSpPr>
                <a:spLocks noChangeAspect="1" noChangeShapeType="1"/>
              </p:cNvSpPr>
              <p:nvPr/>
            </p:nvSpPr>
            <p:spPr bwMode="auto">
              <a:xfrm flipV="1">
                <a:off x="768" y="913"/>
                <a:ext cx="0" cy="2342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65600" name="Text Box 64"/>
          <p:cNvSpPr txBox="1">
            <a:spLocks noChangeAspect="1" noChangeArrowheads="1"/>
          </p:cNvSpPr>
          <p:nvPr/>
        </p:nvSpPr>
        <p:spPr bwMode="auto">
          <a:xfrm>
            <a:off x="6578600" y="4994275"/>
            <a:ext cx="1122363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/>
              <a:t>Memory</a:t>
            </a:r>
          </a:p>
          <a:p>
            <a:pPr algn="l">
              <a:lnSpc>
                <a:spcPct val="100000"/>
              </a:lnSpc>
            </a:pPr>
            <a:r>
              <a:rPr lang="en-US" sz="1600" dirty="0"/>
              <a:t>controller</a:t>
            </a:r>
          </a:p>
        </p:txBody>
      </p:sp>
      <p:sp>
        <p:nvSpPr>
          <p:cNvPr id="65601" name="Rectangle 65"/>
          <p:cNvSpPr>
            <a:spLocks noChangeAspect="1" noChangeArrowheads="1"/>
          </p:cNvSpPr>
          <p:nvPr/>
        </p:nvSpPr>
        <p:spPr bwMode="auto">
          <a:xfrm>
            <a:off x="3078163" y="3221038"/>
            <a:ext cx="101600" cy="112712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02" name="Rectangle 66"/>
          <p:cNvSpPr>
            <a:spLocks noChangeAspect="1" noChangeArrowheads="1"/>
          </p:cNvSpPr>
          <p:nvPr/>
        </p:nvSpPr>
        <p:spPr bwMode="auto">
          <a:xfrm>
            <a:off x="2611438" y="3338513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03" name="Rectangle 67"/>
          <p:cNvSpPr>
            <a:spLocks noChangeAspect="1" noChangeArrowheads="1"/>
          </p:cNvSpPr>
          <p:nvPr/>
        </p:nvSpPr>
        <p:spPr bwMode="auto">
          <a:xfrm>
            <a:off x="3565525" y="3094038"/>
            <a:ext cx="101600" cy="112712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04" name="Rectangle 68"/>
          <p:cNvSpPr>
            <a:spLocks noChangeAspect="1" noChangeArrowheads="1"/>
          </p:cNvSpPr>
          <p:nvPr/>
        </p:nvSpPr>
        <p:spPr bwMode="auto">
          <a:xfrm>
            <a:off x="4057650" y="2967038"/>
            <a:ext cx="101600" cy="112712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05" name="Rectangle 69"/>
          <p:cNvSpPr>
            <a:spLocks noChangeAspect="1" noChangeArrowheads="1"/>
          </p:cNvSpPr>
          <p:nvPr/>
        </p:nvSpPr>
        <p:spPr bwMode="auto">
          <a:xfrm>
            <a:off x="4560888" y="2835275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06" name="Rectangle 70"/>
          <p:cNvSpPr>
            <a:spLocks noChangeAspect="1" noChangeArrowheads="1"/>
          </p:cNvSpPr>
          <p:nvPr/>
        </p:nvSpPr>
        <p:spPr bwMode="auto">
          <a:xfrm>
            <a:off x="5038725" y="2724150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07" name="Rectangle 71"/>
          <p:cNvSpPr>
            <a:spLocks noChangeAspect="1" noChangeArrowheads="1"/>
          </p:cNvSpPr>
          <p:nvPr/>
        </p:nvSpPr>
        <p:spPr bwMode="auto">
          <a:xfrm>
            <a:off x="5526088" y="2590800"/>
            <a:ext cx="101600" cy="112713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08" name="Rectangle 72"/>
          <p:cNvSpPr>
            <a:spLocks noChangeAspect="1" noChangeArrowheads="1"/>
          </p:cNvSpPr>
          <p:nvPr/>
        </p:nvSpPr>
        <p:spPr bwMode="auto">
          <a:xfrm>
            <a:off x="6003925" y="2470150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10" name="Text Box 74"/>
          <p:cNvSpPr txBox="1">
            <a:spLocks noChangeAspect="1" noChangeArrowheads="1"/>
          </p:cNvSpPr>
          <p:nvPr/>
        </p:nvSpPr>
        <p:spPr bwMode="auto">
          <a:xfrm>
            <a:off x="2209800" y="2895600"/>
            <a:ext cx="633507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dirty="0"/>
              <a:t>DRAM 7</a:t>
            </a:r>
          </a:p>
        </p:txBody>
      </p:sp>
      <p:sp>
        <p:nvSpPr>
          <p:cNvPr id="65611" name="Text Box 75"/>
          <p:cNvSpPr txBox="1">
            <a:spLocks noChangeAspect="1" noChangeArrowheads="1"/>
          </p:cNvSpPr>
          <p:nvPr/>
        </p:nvSpPr>
        <p:spPr bwMode="auto">
          <a:xfrm>
            <a:off x="5638800" y="2024390"/>
            <a:ext cx="633507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dirty="0"/>
              <a:t>DRAM 0</a:t>
            </a:r>
          </a:p>
        </p:txBody>
      </p:sp>
      <p:grpSp>
        <p:nvGrpSpPr>
          <p:cNvPr id="4" name="Group 138"/>
          <p:cNvGrpSpPr>
            <a:grpSpLocks/>
          </p:cNvGrpSpPr>
          <p:nvPr/>
        </p:nvGrpSpPr>
        <p:grpSpPr bwMode="auto">
          <a:xfrm>
            <a:off x="2330450" y="2576513"/>
            <a:ext cx="4144963" cy="3154362"/>
            <a:chOff x="1468" y="1527"/>
            <a:chExt cx="2611" cy="1987"/>
          </a:xfrm>
        </p:grpSpPr>
        <p:grpSp>
          <p:nvGrpSpPr>
            <p:cNvPr id="5" name="Group 108"/>
            <p:cNvGrpSpPr>
              <a:grpSpLocks/>
            </p:cNvGrpSpPr>
            <p:nvPr/>
          </p:nvGrpSpPr>
          <p:grpSpPr bwMode="auto">
            <a:xfrm>
              <a:off x="1468" y="3023"/>
              <a:ext cx="2581" cy="491"/>
              <a:chOff x="1468" y="3023"/>
              <a:chExt cx="2581" cy="491"/>
            </a:xfrm>
          </p:grpSpPr>
          <p:sp>
            <p:nvSpPr>
              <p:cNvPr id="65553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3889" y="3023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0</a:t>
                </a:r>
              </a:p>
            </p:txBody>
          </p:sp>
          <p:sp>
            <p:nvSpPr>
              <p:cNvPr id="65554" name="Text Box 18"/>
              <p:cNvSpPr txBox="1">
                <a:spLocks noChangeAspect="1" noChangeArrowheads="1"/>
              </p:cNvSpPr>
              <p:nvPr/>
            </p:nvSpPr>
            <p:spPr bwMode="auto">
              <a:xfrm>
                <a:off x="2695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31</a:t>
                </a:r>
              </a:p>
            </p:txBody>
          </p:sp>
          <p:sp>
            <p:nvSpPr>
              <p:cNvPr id="65559" name="Text Box 23"/>
              <p:cNvSpPr txBox="1">
                <a:spLocks noChangeAspect="1" noChangeArrowheads="1"/>
              </p:cNvSpPr>
              <p:nvPr/>
            </p:nvSpPr>
            <p:spPr bwMode="auto">
              <a:xfrm>
                <a:off x="3645" y="3023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7</a:t>
                </a:r>
              </a:p>
            </p:txBody>
          </p:sp>
          <p:sp>
            <p:nvSpPr>
              <p:cNvPr id="65560" name="Text Box 24"/>
              <p:cNvSpPr txBox="1">
                <a:spLocks noChangeAspect="1" noChangeArrowheads="1"/>
              </p:cNvSpPr>
              <p:nvPr/>
            </p:nvSpPr>
            <p:spPr bwMode="auto">
              <a:xfrm>
                <a:off x="3554" y="3023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8</a:t>
                </a:r>
              </a:p>
            </p:txBody>
          </p:sp>
          <p:sp>
            <p:nvSpPr>
              <p:cNvPr id="65561" name="Text Box 25"/>
              <p:cNvSpPr txBox="1">
                <a:spLocks noChangeAspect="1" noChangeArrowheads="1"/>
              </p:cNvSpPr>
              <p:nvPr/>
            </p:nvSpPr>
            <p:spPr bwMode="auto">
              <a:xfrm>
                <a:off x="3309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15</a:t>
                </a:r>
              </a:p>
            </p:txBody>
          </p:sp>
          <p:sp>
            <p:nvSpPr>
              <p:cNvPr id="65562" name="Text Box 26"/>
              <p:cNvSpPr txBox="1">
                <a:spLocks noChangeAspect="1" noChangeArrowheads="1"/>
              </p:cNvSpPr>
              <p:nvPr/>
            </p:nvSpPr>
            <p:spPr bwMode="auto">
              <a:xfrm>
                <a:off x="3194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16</a:t>
                </a:r>
              </a:p>
            </p:txBody>
          </p:sp>
          <p:sp>
            <p:nvSpPr>
              <p:cNvPr id="65563" name="Text Box 27"/>
              <p:cNvSpPr txBox="1">
                <a:spLocks noChangeAspect="1" noChangeArrowheads="1"/>
              </p:cNvSpPr>
              <p:nvPr/>
            </p:nvSpPr>
            <p:spPr bwMode="auto">
              <a:xfrm>
                <a:off x="3030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23</a:t>
                </a:r>
              </a:p>
            </p:txBody>
          </p:sp>
          <p:sp>
            <p:nvSpPr>
              <p:cNvPr id="65564" name="Text Box 28"/>
              <p:cNvSpPr txBox="1">
                <a:spLocks noChangeAspect="1" noChangeArrowheads="1"/>
              </p:cNvSpPr>
              <p:nvPr/>
            </p:nvSpPr>
            <p:spPr bwMode="auto">
              <a:xfrm>
                <a:off x="2925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24</a:t>
                </a:r>
              </a:p>
            </p:txBody>
          </p:sp>
          <p:sp>
            <p:nvSpPr>
              <p:cNvPr id="65565" name="Text Box 29"/>
              <p:cNvSpPr txBox="1">
                <a:spLocks noChangeAspect="1" noChangeArrowheads="1"/>
              </p:cNvSpPr>
              <p:nvPr/>
            </p:nvSpPr>
            <p:spPr bwMode="auto">
              <a:xfrm>
                <a:off x="2591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32</a:t>
                </a:r>
              </a:p>
            </p:txBody>
          </p:sp>
          <p:sp>
            <p:nvSpPr>
              <p:cNvPr id="65566" name="Text Box 30"/>
              <p:cNvSpPr txBox="1">
                <a:spLocks noChangeAspect="1" noChangeArrowheads="1"/>
              </p:cNvSpPr>
              <p:nvPr/>
            </p:nvSpPr>
            <p:spPr bwMode="auto">
              <a:xfrm>
                <a:off x="1468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63</a:t>
                </a:r>
              </a:p>
            </p:txBody>
          </p:sp>
          <p:sp>
            <p:nvSpPr>
              <p:cNvPr id="65571" name="Text Box 35"/>
              <p:cNvSpPr txBox="1">
                <a:spLocks noChangeAspect="1" noChangeArrowheads="1"/>
              </p:cNvSpPr>
              <p:nvPr/>
            </p:nvSpPr>
            <p:spPr bwMode="auto">
              <a:xfrm>
                <a:off x="2407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39</a:t>
                </a:r>
              </a:p>
            </p:txBody>
          </p:sp>
          <p:sp>
            <p:nvSpPr>
              <p:cNvPr id="65572" name="Text Box 36"/>
              <p:cNvSpPr txBox="1">
                <a:spLocks noChangeAspect="1" noChangeArrowheads="1"/>
              </p:cNvSpPr>
              <p:nvPr/>
            </p:nvSpPr>
            <p:spPr bwMode="auto">
              <a:xfrm>
                <a:off x="2283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40</a:t>
                </a:r>
              </a:p>
            </p:txBody>
          </p:sp>
          <p:sp>
            <p:nvSpPr>
              <p:cNvPr id="65573" name="Text Box 37"/>
              <p:cNvSpPr txBox="1">
                <a:spLocks noChangeAspect="1" noChangeArrowheads="1"/>
              </p:cNvSpPr>
              <p:nvPr/>
            </p:nvSpPr>
            <p:spPr bwMode="auto">
              <a:xfrm>
                <a:off x="2082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47</a:t>
                </a:r>
              </a:p>
            </p:txBody>
          </p:sp>
          <p:sp>
            <p:nvSpPr>
              <p:cNvPr id="65574" name="Text Box 38"/>
              <p:cNvSpPr txBox="1">
                <a:spLocks noChangeAspect="1" noChangeArrowheads="1"/>
              </p:cNvSpPr>
              <p:nvPr/>
            </p:nvSpPr>
            <p:spPr bwMode="auto">
              <a:xfrm>
                <a:off x="1976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48</a:t>
                </a:r>
              </a:p>
            </p:txBody>
          </p:sp>
          <p:sp>
            <p:nvSpPr>
              <p:cNvPr id="65575" name="Text Box 39"/>
              <p:cNvSpPr txBox="1">
                <a:spLocks noChangeAspect="1" noChangeArrowheads="1"/>
              </p:cNvSpPr>
              <p:nvPr/>
            </p:nvSpPr>
            <p:spPr bwMode="auto">
              <a:xfrm>
                <a:off x="1784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55</a:t>
                </a:r>
              </a:p>
            </p:txBody>
          </p:sp>
          <p:sp>
            <p:nvSpPr>
              <p:cNvPr id="65576" name="Text Box 40"/>
              <p:cNvSpPr txBox="1">
                <a:spLocks noChangeAspect="1" noChangeArrowheads="1"/>
              </p:cNvSpPr>
              <p:nvPr/>
            </p:nvSpPr>
            <p:spPr bwMode="auto">
              <a:xfrm>
                <a:off x="1658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56</a:t>
                </a:r>
              </a:p>
            </p:txBody>
          </p:sp>
          <p:grpSp>
            <p:nvGrpSpPr>
              <p:cNvPr id="6" name="Group 107"/>
              <p:cNvGrpSpPr>
                <a:grpSpLocks/>
              </p:cNvGrpSpPr>
              <p:nvPr/>
            </p:nvGrpSpPr>
            <p:grpSpPr bwMode="auto">
              <a:xfrm>
                <a:off x="1536" y="3153"/>
                <a:ext cx="2446" cy="361"/>
                <a:chOff x="1536" y="3153"/>
                <a:chExt cx="2446" cy="361"/>
              </a:xfrm>
            </p:grpSpPr>
            <p:grpSp>
              <p:nvGrpSpPr>
                <p:cNvPr id="7" name="Group 97"/>
                <p:cNvGrpSpPr>
                  <a:grpSpLocks/>
                </p:cNvGrpSpPr>
                <p:nvPr/>
              </p:nvGrpSpPr>
              <p:grpSpPr bwMode="auto">
                <a:xfrm>
                  <a:off x="1536" y="3153"/>
                  <a:ext cx="2446" cy="154"/>
                  <a:chOff x="1536" y="3153"/>
                  <a:chExt cx="2446" cy="154"/>
                </a:xfrm>
              </p:grpSpPr>
              <p:sp>
                <p:nvSpPr>
                  <p:cNvPr id="65555" name="Rectangle 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53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556" name="Rectangle 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60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557" name="Rectangle 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67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558" name="Rectangle 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74" y="3153"/>
                    <a:ext cx="308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567" name="Rectangle 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36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568" name="Rectangle 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43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569" name="Rectangle 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50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570" name="Rectangle 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7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577" name="Text Box 4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733" y="3301"/>
                  <a:ext cx="1958" cy="21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600" dirty="0"/>
                    <a:t>64-bit word main memory address </a:t>
                  </a:r>
                  <a:r>
                    <a:rPr lang="en-US" sz="1600" i="1" dirty="0"/>
                    <a:t>A</a:t>
                  </a:r>
                </a:p>
              </p:txBody>
            </p:sp>
          </p:grpSp>
        </p:grpSp>
        <p:grpSp>
          <p:nvGrpSpPr>
            <p:cNvPr id="8" name="Group 106"/>
            <p:cNvGrpSpPr>
              <a:grpSpLocks/>
            </p:cNvGrpSpPr>
            <p:nvPr/>
          </p:nvGrpSpPr>
          <p:grpSpPr bwMode="auto">
            <a:xfrm>
              <a:off x="1651" y="1527"/>
              <a:ext cx="2428" cy="1497"/>
              <a:chOff x="1651" y="1527"/>
              <a:chExt cx="2428" cy="1497"/>
            </a:xfrm>
          </p:grpSpPr>
          <p:grpSp>
            <p:nvGrpSpPr>
              <p:cNvPr id="9" name="Group 100"/>
              <p:cNvGrpSpPr>
                <a:grpSpLocks/>
              </p:cNvGrpSpPr>
              <p:nvPr/>
            </p:nvGrpSpPr>
            <p:grpSpPr bwMode="auto">
              <a:xfrm>
                <a:off x="1677" y="1527"/>
                <a:ext cx="2137" cy="1497"/>
                <a:chOff x="1677" y="1527"/>
                <a:chExt cx="2137" cy="1497"/>
              </a:xfrm>
            </p:grpSpPr>
            <p:sp>
              <p:nvSpPr>
                <p:cNvPr id="65580" name="Line 44"/>
                <p:cNvSpPr>
                  <a:spLocks noChangeAspect="1" noChangeShapeType="1"/>
                </p:cNvSpPr>
                <p:nvPr/>
              </p:nvSpPr>
              <p:spPr bwMode="auto">
                <a:xfrm>
                  <a:off x="3814" y="1527"/>
                  <a:ext cx="0" cy="1497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581" name="Line 45"/>
                <p:cNvSpPr>
                  <a:spLocks noChangeAspect="1" noChangeShapeType="1"/>
                </p:cNvSpPr>
                <p:nvPr/>
              </p:nvSpPr>
              <p:spPr bwMode="auto">
                <a:xfrm>
                  <a:off x="3513" y="1604"/>
                  <a:ext cx="0" cy="1414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582" name="Line 46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206" y="1680"/>
                  <a:ext cx="0" cy="1344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583" name="Line 47"/>
                <p:cNvSpPr>
                  <a:spLocks noChangeAspect="1" noChangeShapeType="1"/>
                </p:cNvSpPr>
                <p:nvPr/>
              </p:nvSpPr>
              <p:spPr bwMode="auto">
                <a:xfrm>
                  <a:off x="2905" y="1757"/>
                  <a:ext cx="0" cy="1261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584" name="Line 48"/>
                <p:cNvSpPr>
                  <a:spLocks noChangeAspect="1" noChangeShapeType="1"/>
                </p:cNvSpPr>
                <p:nvPr/>
              </p:nvSpPr>
              <p:spPr bwMode="auto">
                <a:xfrm>
                  <a:off x="2592" y="1834"/>
                  <a:ext cx="0" cy="1190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585" name="Line 49"/>
                <p:cNvSpPr>
                  <a:spLocks noChangeAspect="1" noChangeShapeType="1"/>
                </p:cNvSpPr>
                <p:nvPr/>
              </p:nvSpPr>
              <p:spPr bwMode="auto">
                <a:xfrm>
                  <a:off x="2278" y="1911"/>
                  <a:ext cx="0" cy="1113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586" name="Line 5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971" y="1988"/>
                  <a:ext cx="0" cy="1036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587" name="Line 51"/>
                <p:cNvSpPr>
                  <a:spLocks noChangeAspect="1" noChangeShapeType="1"/>
                </p:cNvSpPr>
                <p:nvPr/>
              </p:nvSpPr>
              <p:spPr bwMode="auto">
                <a:xfrm>
                  <a:off x="1677" y="2064"/>
                  <a:ext cx="0" cy="954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5609" name="Text Box 73"/>
              <p:cNvSpPr txBox="1">
                <a:spLocks noChangeAspect="1" noChangeArrowheads="1"/>
              </p:cNvSpPr>
              <p:nvPr/>
            </p:nvSpPr>
            <p:spPr bwMode="auto">
              <a:xfrm>
                <a:off x="3792" y="2497"/>
                <a:ext cx="287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0-7</a:t>
                </a:r>
              </a:p>
            </p:txBody>
          </p:sp>
          <p:sp>
            <p:nvSpPr>
              <p:cNvPr id="65612" name="Text Box 76"/>
              <p:cNvSpPr txBox="1">
                <a:spLocks noChangeAspect="1" noChangeArrowheads="1"/>
              </p:cNvSpPr>
              <p:nvPr/>
            </p:nvSpPr>
            <p:spPr bwMode="auto">
              <a:xfrm>
                <a:off x="3494" y="2497"/>
                <a:ext cx="307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8-15</a:t>
                </a:r>
              </a:p>
            </p:txBody>
          </p:sp>
          <p:sp>
            <p:nvSpPr>
              <p:cNvPr id="65613" name="Text Box 77"/>
              <p:cNvSpPr txBox="1">
                <a:spLocks noChangeAspect="1" noChangeArrowheads="1"/>
              </p:cNvSpPr>
              <p:nvPr/>
            </p:nvSpPr>
            <p:spPr bwMode="auto">
              <a:xfrm>
                <a:off x="3186" y="2497"/>
                <a:ext cx="36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16-23</a:t>
                </a:r>
              </a:p>
            </p:txBody>
          </p:sp>
          <p:sp>
            <p:nvSpPr>
              <p:cNvPr id="65614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2879" y="2497"/>
                <a:ext cx="36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24-31</a:t>
                </a:r>
              </a:p>
            </p:txBody>
          </p:sp>
          <p:sp>
            <p:nvSpPr>
              <p:cNvPr id="65615" name="Text Box 79"/>
              <p:cNvSpPr txBox="1">
                <a:spLocks noChangeAspect="1" noChangeArrowheads="1"/>
              </p:cNvSpPr>
              <p:nvPr/>
            </p:nvSpPr>
            <p:spPr bwMode="auto">
              <a:xfrm>
                <a:off x="2572" y="2497"/>
                <a:ext cx="36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32-39</a:t>
                </a:r>
              </a:p>
            </p:txBody>
          </p:sp>
          <p:sp>
            <p:nvSpPr>
              <p:cNvPr id="65616" name="Text Box 80"/>
              <p:cNvSpPr txBox="1">
                <a:spLocks noChangeAspect="1" noChangeArrowheads="1"/>
              </p:cNvSpPr>
              <p:nvPr/>
            </p:nvSpPr>
            <p:spPr bwMode="auto">
              <a:xfrm>
                <a:off x="2245" y="2497"/>
                <a:ext cx="36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40-47</a:t>
                </a:r>
              </a:p>
            </p:txBody>
          </p:sp>
          <p:sp>
            <p:nvSpPr>
              <p:cNvPr id="65617" name="Text Box 81"/>
              <p:cNvSpPr txBox="1">
                <a:spLocks noChangeAspect="1" noChangeArrowheads="1"/>
              </p:cNvSpPr>
              <p:nvPr/>
            </p:nvSpPr>
            <p:spPr bwMode="auto">
              <a:xfrm>
                <a:off x="1938" y="2497"/>
                <a:ext cx="36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48-55</a:t>
                </a:r>
              </a:p>
            </p:txBody>
          </p:sp>
          <p:sp>
            <p:nvSpPr>
              <p:cNvPr id="65618" name="Text Box 82"/>
              <p:cNvSpPr txBox="1">
                <a:spLocks noChangeAspect="1" noChangeArrowheads="1"/>
              </p:cNvSpPr>
              <p:nvPr/>
            </p:nvSpPr>
            <p:spPr bwMode="auto">
              <a:xfrm>
                <a:off x="1651" y="2497"/>
                <a:ext cx="36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56-63</a:t>
                </a:r>
              </a:p>
            </p:txBody>
          </p:sp>
        </p:grpSp>
      </p:grpSp>
      <p:grpSp>
        <p:nvGrpSpPr>
          <p:cNvPr id="10" name="Group 139"/>
          <p:cNvGrpSpPr>
            <a:grpSpLocks/>
          </p:cNvGrpSpPr>
          <p:nvPr/>
        </p:nvGrpSpPr>
        <p:grpSpPr bwMode="auto">
          <a:xfrm>
            <a:off x="2330450" y="4951413"/>
            <a:ext cx="4097338" cy="1830387"/>
            <a:chOff x="1468" y="3023"/>
            <a:chExt cx="2581" cy="1153"/>
          </a:xfrm>
        </p:grpSpPr>
        <p:grpSp>
          <p:nvGrpSpPr>
            <p:cNvPr id="11" name="Group 105"/>
            <p:cNvGrpSpPr>
              <a:grpSpLocks/>
            </p:cNvGrpSpPr>
            <p:nvPr/>
          </p:nvGrpSpPr>
          <p:grpSpPr bwMode="auto">
            <a:xfrm>
              <a:off x="2476" y="3677"/>
              <a:ext cx="1158" cy="499"/>
              <a:chOff x="2476" y="3677"/>
              <a:chExt cx="1158" cy="499"/>
            </a:xfrm>
          </p:grpSpPr>
          <p:sp>
            <p:nvSpPr>
              <p:cNvPr id="65619" name="AutoShape 83"/>
              <p:cNvSpPr>
                <a:spLocks noChangeAspect="1" noChangeArrowheads="1"/>
              </p:cNvSpPr>
              <p:nvPr/>
            </p:nvSpPr>
            <p:spPr bwMode="auto">
              <a:xfrm>
                <a:off x="2476" y="3677"/>
                <a:ext cx="538" cy="499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FF99CC"/>
              </a:solidFill>
              <a:ln w="12700">
                <a:solidFill>
                  <a:srgbClr val="000004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4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20" name="Text Box 84"/>
              <p:cNvSpPr txBox="1">
                <a:spLocks noChangeAspect="1" noChangeArrowheads="1"/>
              </p:cNvSpPr>
              <p:nvPr/>
            </p:nvSpPr>
            <p:spPr bwMode="auto">
              <a:xfrm>
                <a:off x="2952" y="3754"/>
                <a:ext cx="682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dirty="0"/>
                  <a:t>64-bit word</a:t>
                </a:r>
              </a:p>
            </p:txBody>
          </p:sp>
        </p:grpSp>
        <p:grpSp>
          <p:nvGrpSpPr>
            <p:cNvPr id="12" name="Group 110"/>
            <p:cNvGrpSpPr>
              <a:grpSpLocks/>
            </p:cNvGrpSpPr>
            <p:nvPr/>
          </p:nvGrpSpPr>
          <p:grpSpPr bwMode="auto">
            <a:xfrm>
              <a:off x="1468" y="3023"/>
              <a:ext cx="2581" cy="284"/>
              <a:chOff x="1468" y="3023"/>
              <a:chExt cx="2581" cy="284"/>
            </a:xfrm>
          </p:grpSpPr>
          <p:sp>
            <p:nvSpPr>
              <p:cNvPr id="65647" name="Text Box 111"/>
              <p:cNvSpPr txBox="1">
                <a:spLocks noChangeAspect="1" noChangeArrowheads="1"/>
              </p:cNvSpPr>
              <p:nvPr/>
            </p:nvSpPr>
            <p:spPr bwMode="auto">
              <a:xfrm>
                <a:off x="3889" y="3023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0</a:t>
                </a:r>
              </a:p>
            </p:txBody>
          </p:sp>
          <p:sp>
            <p:nvSpPr>
              <p:cNvPr id="65648" name="Text Box 112"/>
              <p:cNvSpPr txBox="1">
                <a:spLocks noChangeAspect="1" noChangeArrowheads="1"/>
              </p:cNvSpPr>
              <p:nvPr/>
            </p:nvSpPr>
            <p:spPr bwMode="auto">
              <a:xfrm>
                <a:off x="2695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31</a:t>
                </a:r>
              </a:p>
            </p:txBody>
          </p:sp>
          <p:sp>
            <p:nvSpPr>
              <p:cNvPr id="65649" name="Text Box 113"/>
              <p:cNvSpPr txBox="1">
                <a:spLocks noChangeAspect="1" noChangeArrowheads="1"/>
              </p:cNvSpPr>
              <p:nvPr/>
            </p:nvSpPr>
            <p:spPr bwMode="auto">
              <a:xfrm>
                <a:off x="3645" y="3023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7</a:t>
                </a:r>
              </a:p>
            </p:txBody>
          </p:sp>
          <p:sp>
            <p:nvSpPr>
              <p:cNvPr id="65650" name="Text Box 114"/>
              <p:cNvSpPr txBox="1">
                <a:spLocks noChangeAspect="1" noChangeArrowheads="1"/>
              </p:cNvSpPr>
              <p:nvPr/>
            </p:nvSpPr>
            <p:spPr bwMode="auto">
              <a:xfrm>
                <a:off x="3554" y="3023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8</a:t>
                </a:r>
              </a:p>
            </p:txBody>
          </p:sp>
          <p:sp>
            <p:nvSpPr>
              <p:cNvPr id="65651" name="Text Box 115"/>
              <p:cNvSpPr txBox="1">
                <a:spLocks noChangeAspect="1" noChangeArrowheads="1"/>
              </p:cNvSpPr>
              <p:nvPr/>
            </p:nvSpPr>
            <p:spPr bwMode="auto">
              <a:xfrm>
                <a:off x="3309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15</a:t>
                </a:r>
              </a:p>
            </p:txBody>
          </p:sp>
          <p:sp>
            <p:nvSpPr>
              <p:cNvPr id="65652" name="Text Box 116"/>
              <p:cNvSpPr txBox="1">
                <a:spLocks noChangeAspect="1" noChangeArrowheads="1"/>
              </p:cNvSpPr>
              <p:nvPr/>
            </p:nvSpPr>
            <p:spPr bwMode="auto">
              <a:xfrm>
                <a:off x="3194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16</a:t>
                </a:r>
              </a:p>
            </p:txBody>
          </p:sp>
          <p:sp>
            <p:nvSpPr>
              <p:cNvPr id="65653" name="Text Box 117"/>
              <p:cNvSpPr txBox="1">
                <a:spLocks noChangeAspect="1" noChangeArrowheads="1"/>
              </p:cNvSpPr>
              <p:nvPr/>
            </p:nvSpPr>
            <p:spPr bwMode="auto">
              <a:xfrm>
                <a:off x="3030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23</a:t>
                </a:r>
              </a:p>
            </p:txBody>
          </p:sp>
          <p:sp>
            <p:nvSpPr>
              <p:cNvPr id="65654" name="Text Box 118"/>
              <p:cNvSpPr txBox="1">
                <a:spLocks noChangeAspect="1" noChangeArrowheads="1"/>
              </p:cNvSpPr>
              <p:nvPr/>
            </p:nvSpPr>
            <p:spPr bwMode="auto">
              <a:xfrm>
                <a:off x="2925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24</a:t>
                </a:r>
              </a:p>
            </p:txBody>
          </p:sp>
          <p:sp>
            <p:nvSpPr>
              <p:cNvPr id="65655" name="Text Box 119"/>
              <p:cNvSpPr txBox="1">
                <a:spLocks noChangeAspect="1" noChangeArrowheads="1"/>
              </p:cNvSpPr>
              <p:nvPr/>
            </p:nvSpPr>
            <p:spPr bwMode="auto">
              <a:xfrm>
                <a:off x="2591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32</a:t>
                </a:r>
              </a:p>
            </p:txBody>
          </p:sp>
          <p:sp>
            <p:nvSpPr>
              <p:cNvPr id="65656" name="Text Box 120"/>
              <p:cNvSpPr txBox="1">
                <a:spLocks noChangeAspect="1" noChangeArrowheads="1"/>
              </p:cNvSpPr>
              <p:nvPr/>
            </p:nvSpPr>
            <p:spPr bwMode="auto">
              <a:xfrm>
                <a:off x="1468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63</a:t>
                </a:r>
              </a:p>
            </p:txBody>
          </p:sp>
          <p:sp>
            <p:nvSpPr>
              <p:cNvPr id="65657" name="Text Box 121"/>
              <p:cNvSpPr txBox="1">
                <a:spLocks noChangeAspect="1" noChangeArrowheads="1"/>
              </p:cNvSpPr>
              <p:nvPr/>
            </p:nvSpPr>
            <p:spPr bwMode="auto">
              <a:xfrm>
                <a:off x="2407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39</a:t>
                </a:r>
              </a:p>
            </p:txBody>
          </p:sp>
          <p:sp>
            <p:nvSpPr>
              <p:cNvPr id="65658" name="Text Box 122"/>
              <p:cNvSpPr txBox="1">
                <a:spLocks noChangeAspect="1" noChangeArrowheads="1"/>
              </p:cNvSpPr>
              <p:nvPr/>
            </p:nvSpPr>
            <p:spPr bwMode="auto">
              <a:xfrm>
                <a:off x="2283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40</a:t>
                </a:r>
              </a:p>
            </p:txBody>
          </p:sp>
          <p:sp>
            <p:nvSpPr>
              <p:cNvPr id="65659" name="Text Box 123"/>
              <p:cNvSpPr txBox="1">
                <a:spLocks noChangeAspect="1" noChangeArrowheads="1"/>
              </p:cNvSpPr>
              <p:nvPr/>
            </p:nvSpPr>
            <p:spPr bwMode="auto">
              <a:xfrm>
                <a:off x="2082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47</a:t>
                </a:r>
              </a:p>
            </p:txBody>
          </p:sp>
          <p:sp>
            <p:nvSpPr>
              <p:cNvPr id="65660" name="Text Box 124"/>
              <p:cNvSpPr txBox="1">
                <a:spLocks noChangeAspect="1" noChangeArrowheads="1"/>
              </p:cNvSpPr>
              <p:nvPr/>
            </p:nvSpPr>
            <p:spPr bwMode="auto">
              <a:xfrm>
                <a:off x="1976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48</a:t>
                </a:r>
              </a:p>
            </p:txBody>
          </p:sp>
          <p:sp>
            <p:nvSpPr>
              <p:cNvPr id="65661" name="Text Box 125"/>
              <p:cNvSpPr txBox="1">
                <a:spLocks noChangeAspect="1" noChangeArrowheads="1"/>
              </p:cNvSpPr>
              <p:nvPr/>
            </p:nvSpPr>
            <p:spPr bwMode="auto">
              <a:xfrm>
                <a:off x="1784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55</a:t>
                </a:r>
              </a:p>
            </p:txBody>
          </p:sp>
          <p:sp>
            <p:nvSpPr>
              <p:cNvPr id="65662" name="Text Box 126"/>
              <p:cNvSpPr txBox="1">
                <a:spLocks noChangeAspect="1" noChangeArrowheads="1"/>
              </p:cNvSpPr>
              <p:nvPr/>
            </p:nvSpPr>
            <p:spPr bwMode="auto">
              <a:xfrm>
                <a:off x="1658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56</a:t>
                </a:r>
              </a:p>
            </p:txBody>
          </p:sp>
          <p:grpSp>
            <p:nvGrpSpPr>
              <p:cNvPr id="14" name="Group 128"/>
              <p:cNvGrpSpPr>
                <a:grpSpLocks/>
              </p:cNvGrpSpPr>
              <p:nvPr/>
            </p:nvGrpSpPr>
            <p:grpSpPr bwMode="auto">
              <a:xfrm>
                <a:off x="1536" y="3153"/>
                <a:ext cx="2446" cy="154"/>
                <a:chOff x="1536" y="3153"/>
                <a:chExt cx="2446" cy="154"/>
              </a:xfrm>
            </p:grpSpPr>
            <p:sp>
              <p:nvSpPr>
                <p:cNvPr id="65665" name="Rectangle 129"/>
                <p:cNvSpPr>
                  <a:spLocks noChangeAspect="1" noChangeArrowheads="1"/>
                </p:cNvSpPr>
                <p:nvPr/>
              </p:nvSpPr>
              <p:spPr bwMode="auto">
                <a:xfrm>
                  <a:off x="2753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666" name="Rectangle 130"/>
                <p:cNvSpPr>
                  <a:spLocks noChangeAspect="1" noChangeArrowheads="1"/>
                </p:cNvSpPr>
                <p:nvPr/>
              </p:nvSpPr>
              <p:spPr bwMode="auto">
                <a:xfrm>
                  <a:off x="3060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667" name="Rectangle 131"/>
                <p:cNvSpPr>
                  <a:spLocks noChangeAspect="1" noChangeArrowheads="1"/>
                </p:cNvSpPr>
                <p:nvPr/>
              </p:nvSpPr>
              <p:spPr bwMode="auto">
                <a:xfrm>
                  <a:off x="3367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668" name="Rectangle 132"/>
                <p:cNvSpPr>
                  <a:spLocks noChangeAspect="1" noChangeArrowheads="1"/>
                </p:cNvSpPr>
                <p:nvPr/>
              </p:nvSpPr>
              <p:spPr bwMode="auto">
                <a:xfrm>
                  <a:off x="3674" y="3153"/>
                  <a:ext cx="308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669" name="Rectangle 133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670" name="Rectangle 134"/>
                <p:cNvSpPr>
                  <a:spLocks noChangeAspect="1" noChangeArrowheads="1"/>
                </p:cNvSpPr>
                <p:nvPr/>
              </p:nvSpPr>
              <p:spPr bwMode="auto">
                <a:xfrm>
                  <a:off x="1843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671" name="Rectangle 135"/>
                <p:cNvSpPr>
                  <a:spLocks noChangeAspect="1" noChangeArrowheads="1"/>
                </p:cNvSpPr>
                <p:nvPr/>
              </p:nvSpPr>
              <p:spPr bwMode="auto">
                <a:xfrm>
                  <a:off x="2150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672" name="Rectangle 136"/>
                <p:cNvSpPr>
                  <a:spLocks noChangeAspect="1" noChangeArrowheads="1"/>
                </p:cNvSpPr>
                <p:nvPr/>
              </p:nvSpPr>
              <p:spPr bwMode="auto">
                <a:xfrm>
                  <a:off x="2457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5767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memory Abstraction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DRAM : main memory building block</a:t>
            </a:r>
          </a:p>
          <a:p>
            <a:pPr>
              <a:lnSpc>
                <a:spcPct val="80000"/>
              </a:lnSpc>
            </a:pPr>
            <a:r>
              <a:rPr lang="en-US" dirty="0"/>
              <a:t>Locality of reference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The memory hierarchy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Storage technologies and trends</a:t>
            </a:r>
          </a:p>
        </p:txBody>
      </p:sp>
    </p:spTree>
    <p:extLst>
      <p:ext uri="{BB962C8B-B14F-4D97-AF65-F5344CB8AC3E}">
        <p14:creationId xmlns:p14="http://schemas.microsoft.com/office/powerpoint/2010/main" val="3213356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CPU-Memory Gap</a:t>
            </a: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404813" y="1143000"/>
            <a:ext cx="8167687" cy="44627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charset="2"/>
              <a:buNone/>
            </a:pP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panose="020F0502020204030204" pitchFamily="34" charset="0"/>
              </a:rPr>
              <a:t>The gap </a:t>
            </a:r>
            <a:r>
              <a:rPr lang="en-US" sz="2400" i="1" dirty="0">
                <a:ln>
                  <a:solidFill>
                    <a:srgbClr val="DF9F98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panose="020F0502020204030204" pitchFamily="34" charset="0"/>
              </a:rPr>
              <a:t>widens</a:t>
            </a: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panose="020F0502020204030204" pitchFamily="34" charset="0"/>
              </a:rPr>
              <a:t> between DRAM, disk, and CPU speeds. </a:t>
            </a: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3801306"/>
              </p:ext>
            </p:extLst>
          </p:nvPr>
        </p:nvGraphicFramePr>
        <p:xfrm>
          <a:off x="343569" y="1773942"/>
          <a:ext cx="8421687" cy="4728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43119" y="4159478"/>
            <a:ext cx="80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DRAM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16278" y="5189356"/>
            <a:ext cx="58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CPU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09193" y="2890510"/>
            <a:ext cx="54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SSD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9036" y="2297668"/>
            <a:ext cx="58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Disk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Locality to the Rescue!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The key to bridging this CPU-Memory gap is a fundamental property of computer programs known as </a:t>
            </a:r>
            <a:r>
              <a:rPr lang="en-US" dirty="0">
                <a:solidFill>
                  <a:srgbClr val="C00000"/>
                </a:solidFill>
              </a:rPr>
              <a:t>locality.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Locality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rgbClr val="C00000"/>
                </a:solidFill>
              </a:rPr>
              <a:t>Principle of Locality: </a:t>
            </a:r>
            <a:r>
              <a:rPr lang="en-GB" dirty="0"/>
              <a:t>Programs tend to use data and instructions with addresses near or equal to those they have used recently</a:t>
            </a: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>
              <a:solidFill>
                <a:srgbClr val="C00000"/>
              </a:solidFill>
            </a:endParaRP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solidFill>
                  <a:srgbClr val="C00000"/>
                </a:solidFill>
              </a:rPr>
              <a:t>Temporal locality:  </a:t>
            </a:r>
          </a:p>
          <a:p>
            <a:pPr lvl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Recently referenced items are likely </a:t>
            </a:r>
            <a:br>
              <a:rPr lang="en-GB" dirty="0"/>
            </a:br>
            <a:r>
              <a:rPr lang="en-GB" dirty="0"/>
              <a:t>to be referenced again in the near future</a:t>
            </a: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>
              <a:solidFill>
                <a:srgbClr val="C00000"/>
              </a:solidFill>
            </a:endParaRP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solidFill>
                  <a:srgbClr val="C00000"/>
                </a:solidFill>
              </a:rPr>
              <a:t>Spatial locality:  </a:t>
            </a:r>
          </a:p>
          <a:p>
            <a:pPr lvl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Items with nearby addresses tend </a:t>
            </a:r>
            <a:br>
              <a:rPr lang="en-GB" dirty="0"/>
            </a:br>
            <a:r>
              <a:rPr lang="en-GB" dirty="0"/>
              <a:t>to be referenced close together in time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96000" y="3124200"/>
            <a:ext cx="1905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489700" y="312420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6319056" y="2614411"/>
            <a:ext cx="627844" cy="433589"/>
          </a:xfrm>
          <a:custGeom>
            <a:avLst/>
            <a:gdLst>
              <a:gd name="connsiteX0" fmla="*/ 290847 w 627844"/>
              <a:gd name="connsiteY0" fmla="*/ 433589 h 433589"/>
              <a:gd name="connsiteX1" fmla="*/ 46149 w 627844"/>
              <a:gd name="connsiteY1" fmla="*/ 72980 h 433589"/>
              <a:gd name="connsiteX2" fmla="*/ 567743 w 627844"/>
              <a:gd name="connsiteY2" fmla="*/ 60101 h 433589"/>
              <a:gd name="connsiteX3" fmla="*/ 406757 w 627844"/>
              <a:gd name="connsiteY3" fmla="*/ 433589 h 43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844" h="433589">
                <a:moveTo>
                  <a:pt x="290847" y="433589"/>
                </a:moveTo>
                <a:cubicBezTo>
                  <a:pt x="145423" y="284408"/>
                  <a:pt x="0" y="135228"/>
                  <a:pt x="46149" y="72980"/>
                </a:cubicBezTo>
                <a:cubicBezTo>
                  <a:pt x="92298" y="10732"/>
                  <a:pt x="507642" y="0"/>
                  <a:pt x="567743" y="60101"/>
                </a:cubicBezTo>
                <a:cubicBezTo>
                  <a:pt x="627844" y="120202"/>
                  <a:pt x="517300" y="276895"/>
                  <a:pt x="406757" y="433589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102261" y="4616940"/>
            <a:ext cx="1905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95961" y="461694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70700" y="461694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6416720" y="4186571"/>
            <a:ext cx="841420" cy="359535"/>
          </a:xfrm>
          <a:custGeom>
            <a:avLst/>
            <a:gdLst>
              <a:gd name="connsiteX0" fmla="*/ 200695 w 841420"/>
              <a:gd name="connsiteY0" fmla="*/ 353095 h 359535"/>
              <a:gd name="connsiteX1" fmla="*/ 91225 w 841420"/>
              <a:gd name="connsiteY1" fmla="*/ 56881 h 359535"/>
              <a:gd name="connsiteX2" fmla="*/ 748048 w 841420"/>
              <a:gd name="connsiteY2" fmla="*/ 50442 h 359535"/>
              <a:gd name="connsiteX3" fmla="*/ 651456 w 841420"/>
              <a:gd name="connsiteY3" fmla="*/ 359535 h 359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420" h="359535">
                <a:moveTo>
                  <a:pt x="200695" y="353095"/>
                </a:moveTo>
                <a:cubicBezTo>
                  <a:pt x="100347" y="230209"/>
                  <a:pt x="0" y="107323"/>
                  <a:pt x="91225" y="56881"/>
                </a:cubicBezTo>
                <a:cubicBezTo>
                  <a:pt x="182450" y="6439"/>
                  <a:pt x="654676" y="0"/>
                  <a:pt x="748048" y="50442"/>
                </a:cubicBezTo>
                <a:cubicBezTo>
                  <a:pt x="841420" y="100884"/>
                  <a:pt x="746438" y="230209"/>
                  <a:pt x="651456" y="35953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6" y="3185397"/>
            <a:ext cx="5318124" cy="2768858"/>
          </a:xfrm>
        </p:spPr>
        <p:txBody>
          <a:bodyPr/>
          <a:lstStyle/>
          <a:p>
            <a:r>
              <a:rPr lang="en-US" dirty="0"/>
              <a:t>Data references</a:t>
            </a:r>
          </a:p>
          <a:p>
            <a:pPr lvl="1"/>
            <a:r>
              <a:rPr lang="en-US" dirty="0"/>
              <a:t>Reference array elements in succession (stride-1 reference pattern).</a:t>
            </a:r>
          </a:p>
          <a:p>
            <a:pPr lvl="1"/>
            <a:r>
              <a:rPr lang="en-US" dirty="0"/>
              <a:t>Reference variable </a:t>
            </a:r>
            <a:r>
              <a:rPr lang="en-US" b="1" dirty="0">
                <a:latin typeface="Courier New"/>
                <a:cs typeface="Courier New"/>
              </a:rPr>
              <a:t>sum</a:t>
            </a:r>
            <a:r>
              <a:rPr lang="en-US" dirty="0"/>
              <a:t> each iteration.</a:t>
            </a:r>
          </a:p>
          <a:p>
            <a:r>
              <a:rPr lang="en-US" dirty="0"/>
              <a:t>Instruction references</a:t>
            </a:r>
          </a:p>
          <a:p>
            <a:pPr lvl="1"/>
            <a:r>
              <a:rPr lang="en-US" dirty="0"/>
              <a:t>Reference instructions in sequence.</a:t>
            </a:r>
          </a:p>
          <a:p>
            <a:pPr lvl="1"/>
            <a:r>
              <a:rPr lang="en-US" dirty="0"/>
              <a:t>Cycle through loop repeatedly. </a:t>
            </a:r>
          </a:p>
          <a:p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49587" y="1651000"/>
            <a:ext cx="3044825" cy="1092200"/>
          </a:xfrm>
          <a:prstGeom prst="rect">
            <a:avLst/>
          </a:prstGeom>
          <a:solidFill>
            <a:srgbClr val="F7F5CD"/>
          </a:solidFill>
          <a:ln w="12700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 sz="1600" dirty="0">
                <a:latin typeface="Courier New" charset="0"/>
              </a:rPr>
              <a:t>sum = 0;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 sz="1600" dirty="0">
                <a:latin typeface="Courier New" charset="0"/>
              </a:rPr>
              <a:t>for (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 = 0;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 &lt; </a:t>
            </a:r>
            <a:r>
              <a:rPr lang="en-US" sz="1600" dirty="0" err="1">
                <a:latin typeface="Courier New" charset="0"/>
              </a:rPr>
              <a:t>n</a:t>
            </a:r>
            <a:r>
              <a:rPr lang="en-US" sz="1600" dirty="0">
                <a:latin typeface="Courier New" charset="0"/>
              </a:rPr>
              <a:t>;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 sz="1600" dirty="0">
                <a:latin typeface="Courier New" charset="0"/>
              </a:rPr>
              <a:t>	sum += </a:t>
            </a:r>
            <a:r>
              <a:rPr lang="en-US" sz="1600" dirty="0" err="1">
                <a:latin typeface="Courier New" charset="0"/>
              </a:rPr>
              <a:t>a[i</a:t>
            </a:r>
            <a:r>
              <a:rPr lang="en-US" sz="1600" dirty="0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 sz="1600" dirty="0">
                <a:latin typeface="Courier New" charset="0"/>
              </a:rPr>
              <a:t>return sum;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90695" y="2872770"/>
            <a:ext cx="26587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Spatial or Temporal</a:t>
            </a:r>
          </a:p>
          <a:p>
            <a:pPr algn="ctr"/>
            <a:r>
              <a:rPr lang="en-US" dirty="0">
                <a:latin typeface="Calibri" pitchFamily="34" charset="0"/>
              </a:rPr>
              <a:t>Locality?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43278" y="4251067"/>
            <a:ext cx="1353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temporal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03579" y="5031431"/>
            <a:ext cx="103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spatial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13069" y="5444698"/>
            <a:ext cx="1353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temporal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5C35D5-84E1-4DE8-94A7-34FE5B73BFAA}"/>
              </a:ext>
            </a:extLst>
          </p:cNvPr>
          <p:cNvSpPr txBox="1"/>
          <p:nvPr/>
        </p:nvSpPr>
        <p:spPr>
          <a:xfrm>
            <a:off x="6303577" y="3769511"/>
            <a:ext cx="103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spatial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1" name="Rectangle 1029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Qualitative Estimates of Locality</a:t>
            </a:r>
          </a:p>
        </p:txBody>
      </p:sp>
      <p:sp>
        <p:nvSpPr>
          <p:cNvPr id="132102" name="Rectangle 1030"/>
          <p:cNvSpPr>
            <a:spLocks noGrp="1" noChangeArrowheads="1"/>
          </p:cNvSpPr>
          <p:nvPr>
            <p:ph type="body" idx="1"/>
          </p:nvPr>
        </p:nvSpPr>
        <p:spPr>
          <a:xfrm>
            <a:off x="396875" y="1197678"/>
            <a:ext cx="7896225" cy="513644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Claim:</a:t>
            </a:r>
            <a:r>
              <a:rPr lang="en-US" dirty="0"/>
              <a:t> Being able to look at code and get a qualitative sense of its locality is a key skill for a professional programmer.</a:t>
            </a:r>
          </a:p>
          <a:p>
            <a:r>
              <a:rPr lang="en-US" dirty="0">
                <a:solidFill>
                  <a:srgbClr val="C00000"/>
                </a:solidFill>
              </a:rPr>
              <a:t>Question: </a:t>
            </a:r>
            <a:r>
              <a:rPr lang="en-US" dirty="0"/>
              <a:t>Does this function have good locality with respect to array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/>
              <a:t>?</a:t>
            </a:r>
          </a:p>
        </p:txBody>
      </p:sp>
      <p:sp>
        <p:nvSpPr>
          <p:cNvPr id="132100" name="Text Box 1028"/>
          <p:cNvSpPr txBox="1">
            <a:spLocks noChangeArrowheads="1"/>
          </p:cNvSpPr>
          <p:nvPr/>
        </p:nvSpPr>
        <p:spPr bwMode="auto">
          <a:xfrm>
            <a:off x="3481774" y="2819085"/>
            <a:ext cx="4441825" cy="2589213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sum_array_rows(int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a[M][N</a:t>
            </a:r>
            <a:r>
              <a:rPr lang="en-US" sz="1800" dirty="0">
                <a:latin typeface="Courier New" charset="0"/>
              </a:rPr>
              <a:t>])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,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, sum = 0;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for (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&lt; M;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for (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&lt; N;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    sum += </a:t>
            </a:r>
            <a:r>
              <a:rPr lang="en-US" sz="1800" dirty="0" err="1">
                <a:latin typeface="Courier New" charset="0"/>
              </a:rPr>
              <a:t>a[i][j</a:t>
            </a:r>
            <a:r>
              <a:rPr lang="en-US" sz="1800" dirty="0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return sum;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5EC20-4737-4863-9787-07ADA35D357A}"/>
              </a:ext>
            </a:extLst>
          </p:cNvPr>
          <p:cNvSpPr txBox="1"/>
          <p:nvPr/>
        </p:nvSpPr>
        <p:spPr>
          <a:xfrm>
            <a:off x="598118" y="4481735"/>
            <a:ext cx="172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Answer: yes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53A2F7C-99E5-9E44-8615-3EC4D9BC2124}"/>
              </a:ext>
            </a:extLst>
          </p:cNvPr>
          <p:cNvGrpSpPr/>
          <p:nvPr/>
        </p:nvGrpSpPr>
        <p:grpSpPr>
          <a:xfrm>
            <a:off x="248299" y="3350403"/>
            <a:ext cx="7776022" cy="3133890"/>
            <a:chOff x="248299" y="3350403"/>
            <a:chExt cx="7776022" cy="313389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9D55A12-B9B0-4731-B3AB-1F55AC0A25D8}"/>
                </a:ext>
              </a:extLst>
            </p:cNvPr>
            <p:cNvSpPr txBox="1"/>
            <p:nvPr/>
          </p:nvSpPr>
          <p:spPr>
            <a:xfrm>
              <a:off x="248299" y="3350403"/>
              <a:ext cx="26387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itchFamily="34" charset="0"/>
                </a:rPr>
                <a:t>Hint: array layout</a:t>
              </a:r>
              <a:br>
                <a:rPr lang="en-US" dirty="0">
                  <a:latin typeface="Calibri" pitchFamily="34" charset="0"/>
                </a:rPr>
              </a:br>
              <a:r>
                <a:rPr lang="en-US" dirty="0">
                  <a:latin typeface="Calibri" pitchFamily="34" charset="0"/>
                </a:rPr>
                <a:t> is row-major order</a:t>
              </a:r>
            </a:p>
          </p:txBody>
        </p:sp>
        <p:grpSp>
          <p:nvGrpSpPr>
            <p:cNvPr id="7" name="Group 16">
              <a:extLst>
                <a:ext uri="{FF2B5EF4-FFF2-40B4-BE49-F238E27FC236}">
                  <a16:creationId xmlns:a16="http://schemas.microsoft.com/office/drawing/2014/main" id="{32821BF7-BDC6-D24D-AA62-AF18BC09A9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7097" y="5622775"/>
              <a:ext cx="7157224" cy="861518"/>
              <a:chOff x="336" y="3408"/>
              <a:chExt cx="5184" cy="624"/>
            </a:xfrm>
          </p:grpSpPr>
          <p:grpSp>
            <p:nvGrpSpPr>
              <p:cNvPr id="8" name="Group 17">
                <a:extLst>
                  <a:ext uri="{FF2B5EF4-FFF2-40B4-BE49-F238E27FC236}">
                    <a16:creationId xmlns:a16="http://schemas.microsoft.com/office/drawing/2014/main" id="{4E2A6451-116F-684C-8509-9D255126D6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" y="3408"/>
                <a:ext cx="1344" cy="624"/>
                <a:chOff x="1488" y="3504"/>
                <a:chExt cx="1344" cy="624"/>
              </a:xfrm>
            </p:grpSpPr>
            <p:sp>
              <p:nvSpPr>
                <p:cNvPr id="18" name="Rectangle 20">
                  <a:extLst>
                    <a:ext uri="{FF2B5EF4-FFF2-40B4-BE49-F238E27FC236}">
                      <a16:creationId xmlns:a16="http://schemas.microsoft.com/office/drawing/2014/main" id="{8981B401-DE84-B746-8B75-CF32928D4A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3504"/>
                  <a:ext cx="1344" cy="624"/>
                </a:xfrm>
                <a:prstGeom prst="rect">
                  <a:avLst/>
                </a:prstGeom>
                <a:solidFill>
                  <a:srgbClr val="F1C7C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0">
                      <a:latin typeface="Courier New" pitchFamily="-96" charset="0"/>
                    </a:rPr>
                    <a:t>• • •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A2F06CE-6010-E040-9200-0973DBE941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3504"/>
                  <a:ext cx="384" cy="624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a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[0]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[0]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383D22A-D922-A341-8EEE-C3FDE6EB9C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3504"/>
                  <a:ext cx="384" cy="624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a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[0]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[N-1]</a:t>
                  </a:r>
                </a:p>
              </p:txBody>
            </p:sp>
          </p:grpSp>
          <p:grpSp>
            <p:nvGrpSpPr>
              <p:cNvPr id="9" name="Group 21">
                <a:extLst>
                  <a:ext uri="{FF2B5EF4-FFF2-40B4-BE49-F238E27FC236}">
                    <a16:creationId xmlns:a16="http://schemas.microsoft.com/office/drawing/2014/main" id="{775C70C8-9C99-C040-862C-043789495C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3408"/>
                <a:ext cx="1344" cy="624"/>
                <a:chOff x="1488" y="3504"/>
                <a:chExt cx="1344" cy="624"/>
              </a:xfrm>
            </p:grpSpPr>
            <p:sp>
              <p:nvSpPr>
                <p:cNvPr id="15" name="Rectangle 24">
                  <a:extLst>
                    <a:ext uri="{FF2B5EF4-FFF2-40B4-BE49-F238E27FC236}">
                      <a16:creationId xmlns:a16="http://schemas.microsoft.com/office/drawing/2014/main" id="{9C459E01-D13E-104C-B66E-C7D79247E6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3504"/>
                  <a:ext cx="1344" cy="624"/>
                </a:xfrm>
                <a:prstGeom prst="rect">
                  <a:avLst/>
                </a:prstGeom>
                <a:solidFill>
                  <a:srgbClr val="F6F5BD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0">
                      <a:latin typeface="Courier New" pitchFamily="-96" charset="0"/>
                    </a:rPr>
                    <a:t>• • •</a:t>
                  </a:r>
                </a:p>
              </p:txBody>
            </p:sp>
            <p:sp>
              <p:nvSpPr>
                <p:cNvPr id="16" name="Rectangle 22">
                  <a:extLst>
                    <a:ext uri="{FF2B5EF4-FFF2-40B4-BE49-F238E27FC236}">
                      <a16:creationId xmlns:a16="http://schemas.microsoft.com/office/drawing/2014/main" id="{4970F43B-0023-FC4B-85EB-829340DEFF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3504"/>
                  <a:ext cx="384" cy="624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a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[1]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[0]</a:t>
                  </a:r>
                </a:p>
              </p:txBody>
            </p:sp>
            <p:sp>
              <p:nvSpPr>
                <p:cNvPr id="17" name="Rectangle 23">
                  <a:extLst>
                    <a:ext uri="{FF2B5EF4-FFF2-40B4-BE49-F238E27FC236}">
                      <a16:creationId xmlns:a16="http://schemas.microsoft.com/office/drawing/2014/main" id="{BEE15EB2-D5F5-F74C-A357-271DC690C1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3504"/>
                  <a:ext cx="384" cy="624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a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[1]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[N-1]</a:t>
                  </a:r>
                </a:p>
              </p:txBody>
            </p:sp>
          </p:grpSp>
          <p:grpSp>
            <p:nvGrpSpPr>
              <p:cNvPr id="10" name="Group 25">
                <a:extLst>
                  <a:ext uri="{FF2B5EF4-FFF2-40B4-BE49-F238E27FC236}">
                    <a16:creationId xmlns:a16="http://schemas.microsoft.com/office/drawing/2014/main" id="{33BD5FC7-A6FD-D846-94DF-D65873BBBA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6" y="3408"/>
                <a:ext cx="1344" cy="624"/>
                <a:chOff x="1488" y="3504"/>
                <a:chExt cx="1344" cy="624"/>
              </a:xfrm>
            </p:grpSpPr>
            <p:sp>
              <p:nvSpPr>
                <p:cNvPr id="12" name="Rectangle 28">
                  <a:extLst>
                    <a:ext uri="{FF2B5EF4-FFF2-40B4-BE49-F238E27FC236}">
                      <a16:creationId xmlns:a16="http://schemas.microsoft.com/office/drawing/2014/main" id="{7A688E6D-67D1-F54A-92A2-66B8499DE3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3504"/>
                  <a:ext cx="1344" cy="624"/>
                </a:xfrm>
                <a:prstGeom prst="rect">
                  <a:avLst/>
                </a:prstGeom>
                <a:solidFill>
                  <a:srgbClr val="D5F1C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0">
                      <a:latin typeface="Courier New" pitchFamily="-96" charset="0"/>
                    </a:rPr>
                    <a:t>• • •</a:t>
                  </a:r>
                </a:p>
              </p:txBody>
            </p:sp>
            <p:sp>
              <p:nvSpPr>
                <p:cNvPr id="13" name="Rectangle 26">
                  <a:extLst>
                    <a:ext uri="{FF2B5EF4-FFF2-40B4-BE49-F238E27FC236}">
                      <a16:creationId xmlns:a16="http://schemas.microsoft.com/office/drawing/2014/main" id="{A45C7086-4443-0149-A8F3-528973B271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3504"/>
                  <a:ext cx="384" cy="624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a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[M-1]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[0]</a:t>
                  </a:r>
                </a:p>
              </p:txBody>
            </p:sp>
            <p:sp>
              <p:nvSpPr>
                <p:cNvPr id="14" name="Rectangle 27">
                  <a:extLst>
                    <a:ext uri="{FF2B5EF4-FFF2-40B4-BE49-F238E27FC236}">
                      <a16:creationId xmlns:a16="http://schemas.microsoft.com/office/drawing/2014/main" id="{79902B49-6C53-E744-9B38-0E166B13B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3504"/>
                  <a:ext cx="384" cy="624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a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[M-1]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[N-1]</a:t>
                  </a:r>
                </a:p>
              </p:txBody>
            </p:sp>
          </p:grpSp>
          <p:sp>
            <p:nvSpPr>
              <p:cNvPr id="11" name="Rectangle 29">
                <a:extLst>
                  <a:ext uri="{FF2B5EF4-FFF2-40B4-BE49-F238E27FC236}">
                    <a16:creationId xmlns:a16="http://schemas.microsoft.com/office/drawing/2014/main" id="{A633FC7F-636A-7041-8768-C790FA36E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3408"/>
                <a:ext cx="1152" cy="62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b="0">
                    <a:latin typeface="Courier New" pitchFamily="-96" charset="0"/>
                  </a:rPr>
                  <a:t>•  •  •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Locality Example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Question: </a:t>
            </a:r>
            <a:r>
              <a:rPr lang="en-US" dirty="0"/>
              <a:t>Does this function have good locality with respect to array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/>
              <a:t>?</a:t>
            </a: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867097" y="2506326"/>
            <a:ext cx="4441825" cy="258921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sum_array_cols(int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a[M][N</a:t>
            </a:r>
            <a:r>
              <a:rPr lang="en-US" sz="1800" dirty="0">
                <a:latin typeface="Courier New" charset="0"/>
              </a:rPr>
              <a:t>])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,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, sum = 0;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for (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&lt; N;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for (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&lt; M;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    sum += </a:t>
            </a:r>
            <a:r>
              <a:rPr lang="en-US" sz="1800" dirty="0" err="1">
                <a:latin typeface="Courier New" charset="0"/>
              </a:rPr>
              <a:t>a[i][j</a:t>
            </a:r>
            <a:r>
              <a:rPr lang="en-US" sz="1800" dirty="0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return sum;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10A75-937C-4D6F-9C78-6B0DF0D10DC9}"/>
              </a:ext>
            </a:extLst>
          </p:cNvPr>
          <p:cNvSpPr txBox="1"/>
          <p:nvPr/>
        </p:nvSpPr>
        <p:spPr>
          <a:xfrm>
            <a:off x="6078736" y="3713243"/>
            <a:ext cx="283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Answer: no, unless…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566AD5-FDF4-45C7-8C7F-7D736D0CB2EF}"/>
              </a:ext>
            </a:extLst>
          </p:cNvPr>
          <p:cNvSpPr txBox="1"/>
          <p:nvPr/>
        </p:nvSpPr>
        <p:spPr>
          <a:xfrm>
            <a:off x="6634975" y="4339305"/>
            <a:ext cx="2090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M is very small</a:t>
            </a:r>
          </a:p>
        </p:txBody>
      </p:sp>
      <p:grpSp>
        <p:nvGrpSpPr>
          <p:cNvPr id="9" name="Group 16">
            <a:extLst>
              <a:ext uri="{FF2B5EF4-FFF2-40B4-BE49-F238E27FC236}">
                <a16:creationId xmlns:a16="http://schemas.microsoft.com/office/drawing/2014/main" id="{67208DF7-4AAB-6E4A-89F0-8BBC6F934466}"/>
              </a:ext>
            </a:extLst>
          </p:cNvPr>
          <p:cNvGrpSpPr>
            <a:grpSpLocks/>
          </p:cNvGrpSpPr>
          <p:nvPr/>
        </p:nvGrpSpPr>
        <p:grpSpPr bwMode="auto">
          <a:xfrm>
            <a:off x="867097" y="5622775"/>
            <a:ext cx="7157224" cy="861518"/>
            <a:chOff x="336" y="3408"/>
            <a:chExt cx="5184" cy="624"/>
          </a:xfrm>
        </p:grpSpPr>
        <p:grpSp>
          <p:nvGrpSpPr>
            <p:cNvPr id="10" name="Group 17">
              <a:extLst>
                <a:ext uri="{FF2B5EF4-FFF2-40B4-BE49-F238E27FC236}">
                  <a16:creationId xmlns:a16="http://schemas.microsoft.com/office/drawing/2014/main" id="{0D82A56D-D23D-7A46-AB7F-65398995D5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3408"/>
              <a:ext cx="1344" cy="624"/>
              <a:chOff x="1488" y="3504"/>
              <a:chExt cx="1344" cy="624"/>
            </a:xfrm>
          </p:grpSpPr>
          <p:sp>
            <p:nvSpPr>
              <p:cNvPr id="20" name="Rectangle 20">
                <a:extLst>
                  <a:ext uri="{FF2B5EF4-FFF2-40B4-BE49-F238E27FC236}">
                    <a16:creationId xmlns:a16="http://schemas.microsoft.com/office/drawing/2014/main" id="{97D2AC12-CBE4-0C40-AA2F-2EC2D9B60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18E0D86-ECFA-D84D-9EF3-04F299368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60577D0-2F95-6940-A1AC-6D6E8E2CB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[N-1]</a:t>
                </a:r>
              </a:p>
            </p:txBody>
          </p:sp>
        </p:grpSp>
        <p:grpSp>
          <p:nvGrpSpPr>
            <p:cNvPr id="11" name="Group 21">
              <a:extLst>
                <a:ext uri="{FF2B5EF4-FFF2-40B4-BE49-F238E27FC236}">
                  <a16:creationId xmlns:a16="http://schemas.microsoft.com/office/drawing/2014/main" id="{056EB566-3897-464A-9EA1-97047E918D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3408"/>
              <a:ext cx="1344" cy="624"/>
              <a:chOff x="1488" y="3504"/>
              <a:chExt cx="1344" cy="624"/>
            </a:xfrm>
          </p:grpSpPr>
          <p:sp>
            <p:nvSpPr>
              <p:cNvPr id="17" name="Rectangle 24">
                <a:extLst>
                  <a:ext uri="{FF2B5EF4-FFF2-40B4-BE49-F238E27FC236}">
                    <a16:creationId xmlns:a16="http://schemas.microsoft.com/office/drawing/2014/main" id="{234E563C-77F8-6647-B736-E585CFA755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6F5BD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18" name="Rectangle 22">
                <a:extLst>
                  <a:ext uri="{FF2B5EF4-FFF2-40B4-BE49-F238E27FC236}">
                    <a16:creationId xmlns:a16="http://schemas.microsoft.com/office/drawing/2014/main" id="{91044104-F4EC-AE4C-91C0-FED55B6DA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19" name="Rectangle 23">
                <a:extLst>
                  <a:ext uri="{FF2B5EF4-FFF2-40B4-BE49-F238E27FC236}">
                    <a16:creationId xmlns:a16="http://schemas.microsoft.com/office/drawing/2014/main" id="{1E10A606-C095-304E-9C7C-A19F06656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[N-1]</a:t>
                </a:r>
              </a:p>
            </p:txBody>
          </p:sp>
        </p:grpSp>
        <p:grpSp>
          <p:nvGrpSpPr>
            <p:cNvPr id="12" name="Group 25">
              <a:extLst>
                <a:ext uri="{FF2B5EF4-FFF2-40B4-BE49-F238E27FC236}">
                  <a16:creationId xmlns:a16="http://schemas.microsoft.com/office/drawing/2014/main" id="{16E97A84-F935-8342-94DC-ADD29DB337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3408"/>
              <a:ext cx="1344" cy="624"/>
              <a:chOff x="1488" y="3504"/>
              <a:chExt cx="1344" cy="624"/>
            </a:xfrm>
          </p:grpSpPr>
          <p:sp>
            <p:nvSpPr>
              <p:cNvPr id="14" name="Rectangle 28">
                <a:extLst>
                  <a:ext uri="{FF2B5EF4-FFF2-40B4-BE49-F238E27FC236}">
                    <a16:creationId xmlns:a16="http://schemas.microsoft.com/office/drawing/2014/main" id="{D086D78A-BD13-1C41-B746-A3B5BAF4E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15" name="Rectangle 26">
                <a:extLst>
                  <a:ext uri="{FF2B5EF4-FFF2-40B4-BE49-F238E27FC236}">
                    <a16:creationId xmlns:a16="http://schemas.microsoft.com/office/drawing/2014/main" id="{33CC59CD-5B9B-D746-86C6-10F9EF78B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[M-1]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16" name="Rectangle 27">
                <a:extLst>
                  <a:ext uri="{FF2B5EF4-FFF2-40B4-BE49-F238E27FC236}">
                    <a16:creationId xmlns:a16="http://schemas.microsoft.com/office/drawing/2014/main" id="{651A1468-83C5-7849-9D6A-B5723BC413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[M-1]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[N-1]</a:t>
                </a:r>
              </a:p>
            </p:txBody>
          </p:sp>
        </p:grpSp>
        <p:sp>
          <p:nvSpPr>
            <p:cNvPr id="13" name="Rectangle 29">
              <a:extLst>
                <a:ext uri="{FF2B5EF4-FFF2-40B4-BE49-F238E27FC236}">
                  <a16:creationId xmlns:a16="http://schemas.microsoft.com/office/drawing/2014/main" id="{2E44C984-8E8E-2A42-A267-5CC0F4BDE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408"/>
              <a:ext cx="1152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b="0">
                  <a:latin typeface="Courier New" pitchFamily="-96" charset="0"/>
                </a:rPr>
                <a:t>•  •  •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9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Locality Example</a:t>
            </a:r>
          </a:p>
        </p:txBody>
      </p:sp>
      <p:sp>
        <p:nvSpPr>
          <p:cNvPr id="134150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Question</a:t>
            </a:r>
            <a:r>
              <a:rPr lang="en-US" dirty="0"/>
              <a:t>: Can you permute the loops so that the function scans the 3-d array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b="0" dirty="0">
                <a:cs typeface="Courier New"/>
              </a:rPr>
              <a:t> </a:t>
            </a:r>
            <a:r>
              <a:rPr lang="en-US" dirty="0"/>
              <a:t>with a stride-1 reference pattern (and thus has good spatial locality)?</a:t>
            </a:r>
          </a:p>
        </p:txBody>
      </p:sp>
      <p:sp>
        <p:nvSpPr>
          <p:cNvPr id="134148" name="Text Box 1028"/>
          <p:cNvSpPr txBox="1">
            <a:spLocks noChangeArrowheads="1"/>
          </p:cNvSpPr>
          <p:nvPr/>
        </p:nvSpPr>
        <p:spPr bwMode="auto">
          <a:xfrm>
            <a:off x="1941513" y="3033713"/>
            <a:ext cx="4987925" cy="286385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sum_array_3d(int </a:t>
            </a:r>
            <a:r>
              <a:rPr lang="en-US" sz="1800" dirty="0" err="1">
                <a:latin typeface="Courier New" charset="0"/>
              </a:rPr>
              <a:t>a[M][N][N</a:t>
            </a:r>
            <a:r>
              <a:rPr lang="en-US" sz="1800" dirty="0">
                <a:latin typeface="Courier New" charset="0"/>
              </a:rPr>
              <a:t>])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,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,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, sum = 0;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for (i = 0; i &lt; N; i++)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for (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&lt; N;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    for (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>
                <a:latin typeface="Courier New" charset="0"/>
              </a:rPr>
              <a:t>&lt; M;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        sum += </a:t>
            </a:r>
            <a:r>
              <a:rPr lang="en-US" sz="1800" dirty="0" err="1">
                <a:latin typeface="Courier New" charset="0"/>
              </a:rPr>
              <a:t>a[k][i][j</a:t>
            </a:r>
            <a:r>
              <a:rPr lang="en-US" sz="1800" dirty="0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return sum;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973FF-DDF1-47C3-BAC0-94B193D43655}"/>
              </a:ext>
            </a:extLst>
          </p:cNvPr>
          <p:cNvSpPr txBox="1"/>
          <p:nvPr/>
        </p:nvSpPr>
        <p:spPr>
          <a:xfrm>
            <a:off x="4834793" y="6172510"/>
            <a:ext cx="4022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Answer: make j the inner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memory abstraction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DRAM : main memory building block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Locality of reference</a:t>
            </a:r>
          </a:p>
          <a:p>
            <a:pPr>
              <a:lnSpc>
                <a:spcPct val="80000"/>
              </a:lnSpc>
            </a:pPr>
            <a:r>
              <a:rPr lang="en-US" dirty="0"/>
              <a:t>The memory hierarchy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Storage technologies and trends</a:t>
            </a:r>
          </a:p>
        </p:txBody>
      </p:sp>
    </p:spTree>
    <p:extLst>
      <p:ext uri="{BB962C8B-B14F-4D97-AF65-F5344CB8AC3E}">
        <p14:creationId xmlns:p14="http://schemas.microsoft.com/office/powerpoint/2010/main" val="175965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The memory abstraction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RAM : main memory building block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Locality of reference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The memory hierarchy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Storage technologies and trends</a:t>
            </a:r>
          </a:p>
        </p:txBody>
      </p:sp>
    </p:spTree>
    <p:extLst>
      <p:ext uri="{BB962C8B-B14F-4D97-AF65-F5344CB8AC3E}">
        <p14:creationId xmlns:p14="http://schemas.microsoft.com/office/powerpoint/2010/main" val="779955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Hierarchies</a:t>
            </a:r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fundamental and enduring properties of hardware and software:</a:t>
            </a:r>
          </a:p>
          <a:p>
            <a:pPr lvl="1"/>
            <a:r>
              <a:rPr lang="en-US" dirty="0"/>
              <a:t>Fast storage technologies cost more per byte, have less capacity, and require more power (heat!). </a:t>
            </a:r>
          </a:p>
          <a:p>
            <a:pPr lvl="1"/>
            <a:r>
              <a:rPr lang="en-US" dirty="0"/>
              <a:t>The gap between CPU and main memory speed is widening.</a:t>
            </a:r>
          </a:p>
          <a:p>
            <a:pPr lvl="1"/>
            <a:r>
              <a:rPr lang="en-US" dirty="0"/>
              <a:t>Well-written programs tend to exhibit good locality.</a:t>
            </a:r>
          </a:p>
          <a:p>
            <a:pPr lvl="1"/>
            <a:endParaRPr lang="en-US" dirty="0"/>
          </a:p>
          <a:p>
            <a:r>
              <a:rPr lang="en-US" dirty="0"/>
              <a:t>These fundamental properties complement each other beautifully.</a:t>
            </a:r>
          </a:p>
          <a:p>
            <a:endParaRPr lang="en-US" dirty="0"/>
          </a:p>
          <a:p>
            <a:r>
              <a:rPr lang="en-US" dirty="0"/>
              <a:t>They suggest an approach for organizing memory and storage systems known as a </a:t>
            </a:r>
            <a:r>
              <a:rPr lang="en-US" dirty="0">
                <a:solidFill>
                  <a:srgbClr val="C00000"/>
                </a:solidFill>
              </a:rPr>
              <a:t>memory hierarchy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61913" y="247650"/>
            <a:ext cx="8716962" cy="782638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cs typeface="Arial"/>
              </a:rPr>
              <a:t>Example Memory </a:t>
            </a:r>
            <a:br>
              <a:rPr lang="en-GB" dirty="0">
                <a:cs typeface="Arial"/>
              </a:rPr>
            </a:br>
            <a:r>
              <a:rPr lang="en-GB" dirty="0">
                <a:cs typeface="Arial"/>
              </a:rPr>
              <a:t>     Hierarchy</a:t>
            </a:r>
          </a:p>
        </p:txBody>
      </p:sp>
      <p:sp>
        <p:nvSpPr>
          <p:cNvPr id="151" name="AutoShape 195"/>
          <p:cNvSpPr>
            <a:spLocks noChangeAspect="1" noChangeArrowheads="1"/>
          </p:cNvSpPr>
          <p:nvPr/>
        </p:nvSpPr>
        <p:spPr bwMode="auto">
          <a:xfrm>
            <a:off x="552450" y="342900"/>
            <a:ext cx="6902450" cy="6456363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  <a:alpha val="7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140000" scaled="0"/>
            <a:tileRect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2" name="Text Box 196"/>
          <p:cNvSpPr txBox="1">
            <a:spLocks noChangeAspect="1" noChangeArrowheads="1"/>
          </p:cNvSpPr>
          <p:nvPr/>
        </p:nvSpPr>
        <p:spPr bwMode="auto">
          <a:xfrm>
            <a:off x="3744216" y="834509"/>
            <a:ext cx="6238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Regs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3" name="Text Box 198"/>
          <p:cNvSpPr txBox="1">
            <a:spLocks noChangeAspect="1" noChangeArrowheads="1"/>
          </p:cNvSpPr>
          <p:nvPr/>
        </p:nvSpPr>
        <p:spPr bwMode="auto">
          <a:xfrm>
            <a:off x="3531818" y="1283385"/>
            <a:ext cx="10486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L1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(SRAM)</a:t>
            </a:r>
          </a:p>
        </p:txBody>
      </p:sp>
      <p:sp>
        <p:nvSpPr>
          <p:cNvPr id="154" name="Text Box 199"/>
          <p:cNvSpPr txBox="1">
            <a:spLocks noChangeAspect="1" noChangeArrowheads="1"/>
          </p:cNvSpPr>
          <p:nvPr/>
        </p:nvSpPr>
        <p:spPr bwMode="auto">
          <a:xfrm>
            <a:off x="3300985" y="3821797"/>
            <a:ext cx="15103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Main memory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(DRAM)</a:t>
            </a:r>
          </a:p>
        </p:txBody>
      </p:sp>
      <p:sp>
        <p:nvSpPr>
          <p:cNvPr id="155" name="Text Box 200"/>
          <p:cNvSpPr txBox="1">
            <a:spLocks noChangeAspect="1" noChangeArrowheads="1"/>
          </p:cNvSpPr>
          <p:nvPr/>
        </p:nvSpPr>
        <p:spPr bwMode="auto">
          <a:xfrm>
            <a:off x="2836916" y="4847322"/>
            <a:ext cx="24384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Local secondary storage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(local disks)</a:t>
            </a:r>
          </a:p>
        </p:txBody>
      </p:sp>
      <p:sp>
        <p:nvSpPr>
          <p:cNvPr id="156" name="Line 203"/>
          <p:cNvSpPr>
            <a:spLocks noChangeAspect="1" noChangeShapeType="1"/>
          </p:cNvSpPr>
          <p:nvPr/>
        </p:nvSpPr>
        <p:spPr bwMode="auto">
          <a:xfrm>
            <a:off x="3513138" y="1265238"/>
            <a:ext cx="981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7" name="Line 204"/>
          <p:cNvSpPr>
            <a:spLocks noChangeAspect="1" noChangeShapeType="1"/>
          </p:cNvSpPr>
          <p:nvPr/>
        </p:nvSpPr>
        <p:spPr bwMode="auto">
          <a:xfrm>
            <a:off x="3162300" y="1903413"/>
            <a:ext cx="16716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8" name="Line 205"/>
          <p:cNvSpPr>
            <a:spLocks noChangeAspect="1" noChangeShapeType="1"/>
          </p:cNvSpPr>
          <p:nvPr/>
        </p:nvSpPr>
        <p:spPr bwMode="auto">
          <a:xfrm>
            <a:off x="2779713" y="2655888"/>
            <a:ext cx="2447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9" name="Line 222"/>
          <p:cNvSpPr>
            <a:spLocks noChangeAspect="1" noChangeShapeType="1"/>
          </p:cNvSpPr>
          <p:nvPr/>
        </p:nvSpPr>
        <p:spPr bwMode="auto">
          <a:xfrm>
            <a:off x="76200" y="3473450"/>
            <a:ext cx="0" cy="2344738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0" name="Text Box 223"/>
          <p:cNvSpPr txBox="1">
            <a:spLocks noChangeAspect="1" noChangeArrowheads="1"/>
          </p:cNvSpPr>
          <p:nvPr/>
        </p:nvSpPr>
        <p:spPr bwMode="auto">
          <a:xfrm>
            <a:off x="123825" y="3625166"/>
            <a:ext cx="101021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Larger,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slower,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and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cheaper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(per byte)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storage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devices</a:t>
            </a:r>
          </a:p>
        </p:txBody>
      </p:sp>
      <p:sp>
        <p:nvSpPr>
          <p:cNvPr id="161" name="Line 224"/>
          <p:cNvSpPr>
            <a:spLocks noChangeAspect="1" noChangeShapeType="1"/>
          </p:cNvSpPr>
          <p:nvPr/>
        </p:nvSpPr>
        <p:spPr bwMode="auto">
          <a:xfrm>
            <a:off x="2255838" y="3586163"/>
            <a:ext cx="3475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2" name="Text Box 225"/>
          <p:cNvSpPr txBox="1">
            <a:spLocks noChangeAspect="1" noChangeArrowheads="1"/>
          </p:cNvSpPr>
          <p:nvPr/>
        </p:nvSpPr>
        <p:spPr bwMode="auto">
          <a:xfrm>
            <a:off x="2707875" y="5947460"/>
            <a:ext cx="26965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Remote secondary storage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(e.g., Web servers)</a:t>
            </a:r>
          </a:p>
        </p:txBody>
      </p:sp>
      <p:sp>
        <p:nvSpPr>
          <p:cNvPr id="165" name="Text Box 227"/>
          <p:cNvSpPr txBox="1">
            <a:spLocks noChangeAspect="1" noChangeArrowheads="1"/>
          </p:cNvSpPr>
          <p:nvPr/>
        </p:nvSpPr>
        <p:spPr bwMode="auto">
          <a:xfrm>
            <a:off x="7073306" y="5375050"/>
            <a:ext cx="206275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Local disks hold files retrieved from disks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on remote</a:t>
            </a:r>
            <a:r>
              <a:rPr kumimoji="0" lang="en-US" sz="140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 servers.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6" name="Line 235"/>
          <p:cNvSpPr>
            <a:spLocks noChangeAspect="1" noChangeShapeType="1"/>
          </p:cNvSpPr>
          <p:nvPr/>
        </p:nvSpPr>
        <p:spPr bwMode="auto">
          <a:xfrm>
            <a:off x="1708150" y="4632325"/>
            <a:ext cx="45767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7" name="Text Box 236"/>
          <p:cNvSpPr txBox="1">
            <a:spLocks noChangeAspect="1" noChangeArrowheads="1"/>
          </p:cNvSpPr>
          <p:nvPr/>
        </p:nvSpPr>
        <p:spPr bwMode="auto">
          <a:xfrm>
            <a:off x="3531818" y="1948547"/>
            <a:ext cx="10486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L2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(SRAM)</a:t>
            </a:r>
          </a:p>
        </p:txBody>
      </p:sp>
      <p:sp>
        <p:nvSpPr>
          <p:cNvPr id="169" name="Text Box 243"/>
          <p:cNvSpPr txBox="1">
            <a:spLocks noChangeAspect="1" noChangeArrowheads="1"/>
          </p:cNvSpPr>
          <p:nvPr/>
        </p:nvSpPr>
        <p:spPr bwMode="auto">
          <a:xfrm>
            <a:off x="4962526" y="1641804"/>
            <a:ext cx="2838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L1 cache holds cache lines retrieved from the L2 cache.</a:t>
            </a:r>
          </a:p>
        </p:txBody>
      </p:sp>
      <p:sp>
        <p:nvSpPr>
          <p:cNvPr id="171" name="Text Box 233"/>
          <p:cNvSpPr txBox="1">
            <a:spLocks noChangeAspect="1" noChangeArrowheads="1"/>
          </p:cNvSpPr>
          <p:nvPr/>
        </p:nvSpPr>
        <p:spPr bwMode="auto">
          <a:xfrm>
            <a:off x="4573588" y="973465"/>
            <a:ext cx="29194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CPU registers hold words retrieved from </a:t>
            </a: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th</a:t>
            </a: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e L1 cache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.</a:t>
            </a:r>
          </a:p>
        </p:txBody>
      </p:sp>
      <p:sp>
        <p:nvSpPr>
          <p:cNvPr id="174" name="Text Box 231"/>
          <p:cNvSpPr txBox="1">
            <a:spLocks noChangeAspect="1" noChangeArrowheads="1"/>
          </p:cNvSpPr>
          <p:nvPr/>
        </p:nvSpPr>
        <p:spPr bwMode="auto">
          <a:xfrm>
            <a:off x="5365751" y="2403800"/>
            <a:ext cx="2628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L2 cache holds cache lines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 retrieved from L3 cache.</a:t>
            </a:r>
          </a:p>
        </p:txBody>
      </p:sp>
      <p:sp>
        <p:nvSpPr>
          <p:cNvPr id="176" name="Text Box 247"/>
          <p:cNvSpPr txBox="1">
            <a:spLocks noChangeAspect="1" noChangeArrowheads="1"/>
          </p:cNvSpPr>
          <p:nvPr/>
        </p:nvSpPr>
        <p:spPr bwMode="auto">
          <a:xfrm>
            <a:off x="3235325" y="644009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L0:</a:t>
            </a:r>
          </a:p>
        </p:txBody>
      </p:sp>
      <p:sp>
        <p:nvSpPr>
          <p:cNvPr id="177" name="Text Box 248"/>
          <p:cNvSpPr txBox="1">
            <a:spLocks noChangeAspect="1" noChangeArrowheads="1"/>
          </p:cNvSpPr>
          <p:nvPr/>
        </p:nvSpPr>
        <p:spPr bwMode="auto">
          <a:xfrm>
            <a:off x="2867025" y="1353622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L1:</a:t>
            </a:r>
          </a:p>
        </p:txBody>
      </p:sp>
      <p:sp>
        <p:nvSpPr>
          <p:cNvPr id="178" name="Text Box 249"/>
          <p:cNvSpPr txBox="1">
            <a:spLocks noChangeAspect="1" noChangeArrowheads="1"/>
          </p:cNvSpPr>
          <p:nvPr/>
        </p:nvSpPr>
        <p:spPr bwMode="auto">
          <a:xfrm>
            <a:off x="2486025" y="2041009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L2:</a:t>
            </a:r>
          </a:p>
        </p:txBody>
      </p:sp>
      <p:sp>
        <p:nvSpPr>
          <p:cNvPr id="179" name="Text Box 250"/>
          <p:cNvSpPr txBox="1">
            <a:spLocks noChangeAspect="1" noChangeArrowheads="1"/>
          </p:cNvSpPr>
          <p:nvPr/>
        </p:nvSpPr>
        <p:spPr bwMode="auto">
          <a:xfrm>
            <a:off x="2079625" y="2796659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L3:</a:t>
            </a:r>
          </a:p>
        </p:txBody>
      </p:sp>
      <p:sp>
        <p:nvSpPr>
          <p:cNvPr id="180" name="Text Box 251"/>
          <p:cNvSpPr txBox="1">
            <a:spLocks noChangeAspect="1" noChangeArrowheads="1"/>
          </p:cNvSpPr>
          <p:nvPr/>
        </p:nvSpPr>
        <p:spPr bwMode="auto">
          <a:xfrm>
            <a:off x="1554163" y="3795197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L4:</a:t>
            </a:r>
          </a:p>
        </p:txBody>
      </p:sp>
      <p:sp>
        <p:nvSpPr>
          <p:cNvPr id="181" name="Text Box 252"/>
          <p:cNvSpPr txBox="1">
            <a:spLocks noChangeAspect="1" noChangeArrowheads="1"/>
          </p:cNvSpPr>
          <p:nvPr/>
        </p:nvSpPr>
        <p:spPr bwMode="auto">
          <a:xfrm>
            <a:off x="933450" y="4912797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L5:</a:t>
            </a:r>
          </a:p>
        </p:txBody>
      </p:sp>
      <p:sp>
        <p:nvSpPr>
          <p:cNvPr id="182" name="Text Box 289"/>
          <p:cNvSpPr txBox="1">
            <a:spLocks noChangeAspect="1" noChangeArrowheads="1"/>
          </p:cNvSpPr>
          <p:nvPr/>
        </p:nvSpPr>
        <p:spPr bwMode="auto">
          <a:xfrm>
            <a:off x="130175" y="1137553"/>
            <a:ext cx="101021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Smaller,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faster,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and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costlier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(per byte)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storage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devices</a:t>
            </a:r>
          </a:p>
        </p:txBody>
      </p:sp>
      <p:sp>
        <p:nvSpPr>
          <p:cNvPr id="183" name="Line 291"/>
          <p:cNvSpPr>
            <a:spLocks noChangeShapeType="1"/>
          </p:cNvSpPr>
          <p:nvPr/>
        </p:nvSpPr>
        <p:spPr bwMode="auto">
          <a:xfrm flipH="1" flipV="1">
            <a:off x="90488" y="954088"/>
            <a:ext cx="0" cy="215423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84" name="Line 292"/>
          <p:cNvSpPr>
            <a:spLocks noChangeAspect="1" noChangeShapeType="1"/>
          </p:cNvSpPr>
          <p:nvPr/>
        </p:nvSpPr>
        <p:spPr bwMode="auto">
          <a:xfrm>
            <a:off x="1117600" y="5743575"/>
            <a:ext cx="5765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85" name="Text Box 293"/>
          <p:cNvSpPr txBox="1">
            <a:spLocks noChangeAspect="1" noChangeArrowheads="1"/>
          </p:cNvSpPr>
          <p:nvPr/>
        </p:nvSpPr>
        <p:spPr bwMode="auto">
          <a:xfrm>
            <a:off x="3531818" y="2780397"/>
            <a:ext cx="10486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L3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(SRAM)</a:t>
            </a:r>
          </a:p>
        </p:txBody>
      </p:sp>
      <p:sp>
        <p:nvSpPr>
          <p:cNvPr id="187" name="Text Box 295"/>
          <p:cNvSpPr txBox="1">
            <a:spLocks noChangeAspect="1" noChangeArrowheads="1"/>
          </p:cNvSpPr>
          <p:nvPr/>
        </p:nvSpPr>
        <p:spPr bwMode="auto">
          <a:xfrm>
            <a:off x="5810250" y="3305501"/>
            <a:ext cx="28765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L3 cache holds cache lines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 retrieved from main memory.</a:t>
            </a:r>
          </a:p>
        </p:txBody>
      </p:sp>
      <p:sp>
        <p:nvSpPr>
          <p:cNvPr id="189" name="Text Box 297"/>
          <p:cNvSpPr txBox="1">
            <a:spLocks noChangeAspect="1" noChangeArrowheads="1"/>
          </p:cNvSpPr>
          <p:nvPr/>
        </p:nvSpPr>
        <p:spPr bwMode="auto">
          <a:xfrm>
            <a:off x="387350" y="5963722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L6:</a:t>
            </a:r>
          </a:p>
        </p:txBody>
      </p:sp>
      <p:sp>
        <p:nvSpPr>
          <p:cNvPr id="234" name="Text Box 229"/>
          <p:cNvSpPr txBox="1">
            <a:spLocks noChangeAspect="1" noChangeArrowheads="1"/>
          </p:cNvSpPr>
          <p:nvPr/>
        </p:nvSpPr>
        <p:spPr bwMode="auto">
          <a:xfrm>
            <a:off x="6399689" y="4346121"/>
            <a:ext cx="25498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Main memory holds disk blocks retrieved from local disks.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Caches</a:t>
            </a:r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96875" y="1301915"/>
            <a:ext cx="8442325" cy="497205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Cache:</a:t>
            </a:r>
            <a:r>
              <a:rPr lang="en-US" i="1" dirty="0"/>
              <a:t> </a:t>
            </a:r>
            <a:r>
              <a:rPr lang="en-US" dirty="0"/>
              <a:t>A smaller, faster storage device that acts as a staging area for a subset of the data in a larger, slower device.</a:t>
            </a:r>
          </a:p>
          <a:p>
            <a:r>
              <a:rPr lang="en-US" dirty="0"/>
              <a:t>Fundamental idea of a memory hierarchy:</a:t>
            </a:r>
          </a:p>
          <a:p>
            <a:pPr lvl="1"/>
            <a:r>
              <a:rPr lang="en-US" dirty="0"/>
              <a:t>For each </a:t>
            </a:r>
            <a:r>
              <a:rPr lang="en-US" dirty="0" err="1"/>
              <a:t>k</a:t>
            </a:r>
            <a:r>
              <a:rPr lang="en-US" dirty="0"/>
              <a:t>, the faster, smaller device at level </a:t>
            </a:r>
            <a:r>
              <a:rPr lang="en-US" dirty="0" err="1"/>
              <a:t>k</a:t>
            </a:r>
            <a:r>
              <a:rPr lang="en-US" dirty="0"/>
              <a:t> serves as a cache for the larger, slower device at level k+1.</a:t>
            </a:r>
          </a:p>
          <a:p>
            <a:r>
              <a:rPr lang="en-US" dirty="0"/>
              <a:t>Why do memory hierarchies work?</a:t>
            </a:r>
          </a:p>
          <a:p>
            <a:pPr lvl="1"/>
            <a:r>
              <a:rPr lang="en-US" dirty="0"/>
              <a:t>Because of locality, programs tend to access the data at level </a:t>
            </a:r>
            <a:r>
              <a:rPr lang="en-US" dirty="0" err="1"/>
              <a:t>k</a:t>
            </a:r>
            <a:r>
              <a:rPr lang="en-US" dirty="0"/>
              <a:t> more often than they access the data at level k+1. </a:t>
            </a:r>
          </a:p>
          <a:p>
            <a:pPr lvl="1"/>
            <a:r>
              <a:rPr lang="en-US" dirty="0"/>
              <a:t>Thus, the storage at level k+1 can be slower, and thus larger and cheaper per bit.</a:t>
            </a:r>
          </a:p>
          <a:p>
            <a:r>
              <a:rPr lang="en-US" i="1" dirty="0">
                <a:solidFill>
                  <a:srgbClr val="C00000"/>
                </a:solidFill>
              </a:rPr>
              <a:t>Big Idea (Ideal):  </a:t>
            </a:r>
            <a:r>
              <a:rPr lang="en-US" dirty="0"/>
              <a:t>The memory hierarchy creates a large pool</a:t>
            </a:r>
            <a:br>
              <a:rPr lang="en-US" dirty="0"/>
            </a:br>
            <a:r>
              <a:rPr lang="en-US" dirty="0"/>
              <a:t>of storage that costs as much as the cheap storage near the bottom, but that serves data to programs at the rate of the fast storage near the top.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Up-Down Arrow 34"/>
          <p:cNvSpPr/>
          <p:nvPr/>
        </p:nvSpPr>
        <p:spPr bwMode="auto">
          <a:xfrm>
            <a:off x="3352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Cache Concepts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905000" y="4267200"/>
            <a:ext cx="3581400" cy="2057400"/>
          </a:xfrm>
          <a:prstGeom prst="rect">
            <a:avLst/>
          </a:prstGeom>
          <a:solidFill>
            <a:srgbClr val="DEDF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33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95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057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72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895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2286000" y="6096000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895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572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8764" y="2348591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4343400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5635242" y="4147318"/>
            <a:ext cx="3199956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Larger, slower, cheaper 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</a:t>
            </a:r>
            <a:r>
              <a:rPr lang="en-GB" sz="1600" b="1" dirty="0">
                <a:latin typeface="Calibri" pitchFamily="34" charset="0"/>
              </a:rPr>
              <a:t>iewed as partitioned into “blocks”</a:t>
            </a:r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3942800" y="3232918"/>
            <a:ext cx="28390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Data is copied in block-sized transfer units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5562600" y="2166311"/>
            <a:ext cx="2930908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Smaller, faster, more expensive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memory caches a  subset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the blocks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590800" y="34290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2590800" y="3429000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 animBg="1"/>
      <p:bldP spid="38" grpId="0" animBg="1"/>
      <p:bldP spid="38" grpId="1" animBg="1"/>
      <p:bldP spid="39" grpId="0" animBg="1"/>
      <p:bldP spid="40" grpId="0" animBg="1"/>
      <p:bldP spid="41" grpId="0" animBg="1"/>
      <p:bldP spid="41" grpId="1" animBg="1"/>
      <p:bldP spid="4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Up-Down Arrow 42"/>
          <p:cNvSpPr/>
          <p:nvPr/>
        </p:nvSpPr>
        <p:spPr bwMode="auto">
          <a:xfrm>
            <a:off x="3352800" y="1295400"/>
            <a:ext cx="685800" cy="990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35" name="Up-Down Arrow 34"/>
          <p:cNvSpPr/>
          <p:nvPr/>
        </p:nvSpPr>
        <p:spPr bwMode="auto">
          <a:xfrm>
            <a:off x="3352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Cache Concepts: Hit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905000" y="4267200"/>
            <a:ext cx="35814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33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95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057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72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895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2286000" y="6096000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895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572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8764" y="2348591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4343400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5919759" y="1580883"/>
            <a:ext cx="2826906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Data in block b is needed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997173" y="1619517"/>
            <a:ext cx="11844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Request: 14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2425522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5936094" y="2209800"/>
            <a:ext cx="2154670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in cache: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 dirty="0">
                <a:solidFill>
                  <a:srgbClr val="C00000"/>
                </a:solidFill>
                <a:latin typeface="Calibri" pitchFamily="34" charset="0"/>
              </a:rPr>
              <a:t>Hit!</a:t>
            </a:r>
            <a:endParaRPr lang="en-GB" sz="2000" b="1" i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7" grpId="0" animBg="1"/>
      <p:bldP spid="4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Up-Down Arrow 42"/>
          <p:cNvSpPr/>
          <p:nvPr/>
        </p:nvSpPr>
        <p:spPr bwMode="auto">
          <a:xfrm>
            <a:off x="3352800" y="1295400"/>
            <a:ext cx="685800" cy="990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35" name="Up-Down Arrow 34"/>
          <p:cNvSpPr/>
          <p:nvPr/>
        </p:nvSpPr>
        <p:spPr bwMode="auto">
          <a:xfrm>
            <a:off x="3352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Cache Concepts: Miss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905000" y="4267200"/>
            <a:ext cx="35814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33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95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057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72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895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2286000" y="6096000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895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572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8764" y="2348591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4343400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5919759" y="1580883"/>
            <a:ext cx="2826906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Data in block b is needed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997173" y="1619517"/>
            <a:ext cx="11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Request: 12</a:t>
            </a: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5936094" y="2209800"/>
            <a:ext cx="2569847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not in cache: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rgbClr val="C00000"/>
                </a:solidFill>
                <a:latin typeface="Calibri" pitchFamily="34" charset="0"/>
              </a:rPr>
              <a:t>Miss!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5943600" y="3200400"/>
            <a:ext cx="2585173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fetched from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 dirty="0">
                <a:latin typeface="Calibri" pitchFamily="34" charset="0"/>
              </a:rPr>
              <a:t>memory</a:t>
            </a:r>
            <a:endParaRPr lang="en-GB" sz="2000" b="1" i="1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97172" y="3395246"/>
            <a:ext cx="11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Request: 12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590800" y="34290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895600" y="2425522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42" name="Text Box 29"/>
          <p:cNvSpPr txBox="1">
            <a:spLocks noChangeArrowheads="1"/>
          </p:cNvSpPr>
          <p:nvPr/>
        </p:nvSpPr>
        <p:spPr bwMode="auto">
          <a:xfrm>
            <a:off x="5943600" y="4191000"/>
            <a:ext cx="2810939" cy="17535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stored in cache</a:t>
            </a:r>
          </a:p>
          <a:p>
            <a:pPr marL="115888" indent="-115888">
              <a:lnSpc>
                <a:spcPct val="98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solidFill>
                  <a:srgbClr val="C00000"/>
                </a:solidFill>
                <a:latin typeface="Calibri" pitchFamily="34" charset="0"/>
              </a:rPr>
              <a:t>Placement policy:</a:t>
            </a:r>
            <a:br>
              <a:rPr lang="en-GB" sz="1800" b="0" dirty="0">
                <a:latin typeface="Calibri" pitchFamily="34" charset="0"/>
              </a:rPr>
            </a:br>
            <a:r>
              <a:rPr lang="en-GB" sz="1800" b="0" dirty="0">
                <a:latin typeface="Calibri" pitchFamily="34" charset="0"/>
              </a:rPr>
              <a:t>determines where b goes</a:t>
            </a:r>
          </a:p>
          <a:p>
            <a:pPr marL="115888" indent="-115888">
              <a:lnSpc>
                <a:spcPct val="98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solidFill>
                  <a:srgbClr val="C00000"/>
                </a:solidFill>
                <a:latin typeface="Calibri" pitchFamily="34" charset="0"/>
              </a:rPr>
              <a:t>Replacement policy:</a:t>
            </a:r>
            <a:br>
              <a:rPr lang="en-GB" sz="1800" b="0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GB" sz="1800" b="0" dirty="0">
                <a:latin typeface="Calibri" pitchFamily="34" charset="0"/>
              </a:rPr>
              <a:t>determines which block</a:t>
            </a:r>
            <a:br>
              <a:rPr lang="en-GB" sz="1800" b="0" dirty="0">
                <a:latin typeface="Calibri" pitchFamily="34" charset="0"/>
              </a:rPr>
            </a:br>
            <a:r>
              <a:rPr lang="en-GB" sz="1800" b="0" dirty="0">
                <a:latin typeface="Calibri" pitchFamily="34" charset="0"/>
              </a:rPr>
              <a:t>gets evicted (victim)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  <p:bldP spid="34" grpId="0"/>
      <p:bldP spid="36" grpId="0"/>
      <p:bldP spid="37" grpId="0" animBg="1"/>
      <p:bldP spid="38" grpId="0" animBg="1"/>
      <p:bldP spid="38" grpId="1" animBg="1"/>
      <p:bldP spid="39" grpId="0" animBg="1"/>
      <p:bldP spid="42" grpId="0" build="allAtOnce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General Caching Concepts: </a:t>
            </a:r>
            <a:br>
              <a:rPr lang="en-US" dirty="0"/>
            </a:br>
            <a:r>
              <a:rPr lang="en-US" dirty="0"/>
              <a:t>3 Types of Cache Misses</a:t>
            </a:r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733550"/>
            <a:ext cx="8518525" cy="497205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Cold (compulsory) miss</a:t>
            </a:r>
          </a:p>
          <a:p>
            <a:pPr lvl="1"/>
            <a:r>
              <a:rPr lang="en-US" dirty="0"/>
              <a:t>Cold misses occur because the cache starts empty and this is the first reference to the block.</a:t>
            </a:r>
          </a:p>
          <a:p>
            <a:r>
              <a:rPr lang="en-US" dirty="0">
                <a:solidFill>
                  <a:srgbClr val="C00000"/>
                </a:solidFill>
              </a:rPr>
              <a:t>Capacity miss</a:t>
            </a:r>
          </a:p>
          <a:p>
            <a:pPr lvl="1"/>
            <a:r>
              <a:rPr lang="en-US" dirty="0"/>
              <a:t>Occurs when the set of active cache blocks (</a:t>
            </a:r>
            <a:r>
              <a:rPr lang="en-US" dirty="0">
                <a:solidFill>
                  <a:srgbClr val="C00000"/>
                </a:solidFill>
              </a:rPr>
              <a:t>working set</a:t>
            </a:r>
            <a:r>
              <a:rPr lang="en-US" dirty="0"/>
              <a:t>) is larger than the cache.</a:t>
            </a:r>
          </a:p>
          <a:p>
            <a:r>
              <a:rPr lang="en-US" dirty="0">
                <a:solidFill>
                  <a:srgbClr val="C00000"/>
                </a:solidFill>
              </a:rPr>
              <a:t>Conflict miss</a:t>
            </a:r>
          </a:p>
          <a:p>
            <a:pPr lvl="1"/>
            <a:r>
              <a:rPr lang="en-US" dirty="0"/>
              <a:t>Most caches limit blocks at level k+1 to a small subset (sometimes a singleton) of the block positions at level k.</a:t>
            </a:r>
          </a:p>
          <a:p>
            <a:pPr lvl="2"/>
            <a:r>
              <a:rPr lang="en-US" dirty="0"/>
              <a:t>E.g. Block </a:t>
            </a:r>
            <a:r>
              <a:rPr lang="en-US" dirty="0" err="1"/>
              <a:t>i</a:t>
            </a:r>
            <a:r>
              <a:rPr lang="en-US" dirty="0"/>
              <a:t> at level k+1 must be placed in block (</a:t>
            </a:r>
            <a:r>
              <a:rPr lang="en-US" dirty="0" err="1"/>
              <a:t>i</a:t>
            </a:r>
            <a:r>
              <a:rPr lang="en-US" dirty="0"/>
              <a:t> mod 4) at level </a:t>
            </a:r>
            <a:r>
              <a:rPr lang="en-US" dirty="0" err="1"/>
              <a:t>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Conflict misses occur when the level </a:t>
            </a:r>
            <a:r>
              <a:rPr lang="en-US" dirty="0" err="1"/>
              <a:t>k</a:t>
            </a:r>
            <a:r>
              <a:rPr lang="en-US" dirty="0"/>
              <a:t> cache is large enough, but multiple data objects all map to the same level </a:t>
            </a:r>
            <a:r>
              <a:rPr lang="en-US" dirty="0" err="1"/>
              <a:t>k</a:t>
            </a:r>
            <a:r>
              <a:rPr lang="en-US" dirty="0"/>
              <a:t> block.</a:t>
            </a:r>
          </a:p>
          <a:p>
            <a:pPr lvl="2"/>
            <a:r>
              <a:rPr lang="en-US" dirty="0"/>
              <a:t>E.g. Referencing blocks 0, 8, 0, 8, 0, 8, ... would miss every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59982" cy="762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Examples of Caching in the </a:t>
            </a:r>
            <a:r>
              <a:rPr lang="en-GB" dirty="0" err="1"/>
              <a:t>Mem</a:t>
            </a:r>
            <a:r>
              <a:rPr lang="en-GB" dirty="0"/>
              <a:t>. Hierarchy</a:t>
            </a: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7658100" y="2428875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Hardware MMU</a:t>
            </a:r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5905500" y="2428875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895" name="Rectangle 5"/>
          <p:cNvSpPr>
            <a:spLocks noChangeArrowheads="1"/>
          </p:cNvSpPr>
          <p:nvPr/>
        </p:nvSpPr>
        <p:spPr bwMode="auto">
          <a:xfrm>
            <a:off x="3848100" y="2428875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On-Chip TLB</a:t>
            </a:r>
          </a:p>
        </p:txBody>
      </p:sp>
      <p:sp>
        <p:nvSpPr>
          <p:cNvPr id="37896" name="Rectangle 6"/>
          <p:cNvSpPr>
            <a:spLocks noChangeArrowheads="1"/>
          </p:cNvSpPr>
          <p:nvPr/>
        </p:nvSpPr>
        <p:spPr bwMode="auto">
          <a:xfrm>
            <a:off x="1943100" y="2428875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Address translations</a:t>
            </a:r>
          </a:p>
        </p:txBody>
      </p:sp>
      <p:sp>
        <p:nvSpPr>
          <p:cNvPr id="37897" name="Rectangle 7"/>
          <p:cNvSpPr>
            <a:spLocks noChangeArrowheads="1"/>
          </p:cNvSpPr>
          <p:nvPr/>
        </p:nvSpPr>
        <p:spPr bwMode="auto">
          <a:xfrm>
            <a:off x="114300" y="2428875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TLB</a:t>
            </a:r>
          </a:p>
        </p:txBody>
      </p:sp>
      <p:sp>
        <p:nvSpPr>
          <p:cNvPr id="37898" name="Rectangle 8"/>
          <p:cNvSpPr>
            <a:spLocks noChangeArrowheads="1"/>
          </p:cNvSpPr>
          <p:nvPr/>
        </p:nvSpPr>
        <p:spPr bwMode="auto">
          <a:xfrm>
            <a:off x="7658100" y="5338763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browser</a:t>
            </a:r>
          </a:p>
        </p:txBody>
      </p:sp>
      <p:sp>
        <p:nvSpPr>
          <p:cNvPr id="37899" name="Rectangle 9"/>
          <p:cNvSpPr>
            <a:spLocks noChangeArrowheads="1"/>
          </p:cNvSpPr>
          <p:nvPr/>
        </p:nvSpPr>
        <p:spPr bwMode="auto">
          <a:xfrm>
            <a:off x="5905500" y="5338763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10,000,000</a:t>
            </a:r>
          </a:p>
        </p:txBody>
      </p:sp>
      <p:sp>
        <p:nvSpPr>
          <p:cNvPr id="37900" name="Rectangle 10"/>
          <p:cNvSpPr>
            <a:spLocks noChangeArrowheads="1"/>
          </p:cNvSpPr>
          <p:nvPr/>
        </p:nvSpPr>
        <p:spPr bwMode="auto">
          <a:xfrm>
            <a:off x="3848100" y="5338763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Local disk</a:t>
            </a:r>
          </a:p>
        </p:txBody>
      </p:sp>
      <p:sp>
        <p:nvSpPr>
          <p:cNvPr id="37901" name="Rectangle 11"/>
          <p:cNvSpPr>
            <a:spLocks noChangeArrowheads="1"/>
          </p:cNvSpPr>
          <p:nvPr/>
        </p:nvSpPr>
        <p:spPr bwMode="auto">
          <a:xfrm>
            <a:off x="1943100" y="5338763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pages</a:t>
            </a:r>
          </a:p>
        </p:txBody>
      </p:sp>
      <p:sp>
        <p:nvSpPr>
          <p:cNvPr id="37902" name="Rectangle 12"/>
          <p:cNvSpPr>
            <a:spLocks noChangeArrowheads="1"/>
          </p:cNvSpPr>
          <p:nvPr/>
        </p:nvSpPr>
        <p:spPr bwMode="auto">
          <a:xfrm>
            <a:off x="114300" y="5338763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Browser cache</a:t>
            </a:r>
          </a:p>
        </p:txBody>
      </p:sp>
      <p:sp>
        <p:nvSpPr>
          <p:cNvPr id="37903" name="Rectangle 13"/>
          <p:cNvSpPr>
            <a:spLocks noChangeArrowheads="1"/>
          </p:cNvSpPr>
          <p:nvPr/>
        </p:nvSpPr>
        <p:spPr bwMode="auto">
          <a:xfrm>
            <a:off x="114300" y="5924550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cache</a:t>
            </a:r>
          </a:p>
        </p:txBody>
      </p:sp>
      <p:sp>
        <p:nvSpPr>
          <p:cNvPr id="37904" name="Rectangle 14"/>
          <p:cNvSpPr>
            <a:spLocks noChangeArrowheads="1"/>
          </p:cNvSpPr>
          <p:nvPr/>
        </p:nvSpPr>
        <p:spPr bwMode="auto">
          <a:xfrm>
            <a:off x="114300" y="4752975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Network buffer cache</a:t>
            </a:r>
          </a:p>
        </p:txBody>
      </p:sp>
      <p:sp>
        <p:nvSpPr>
          <p:cNvPr id="37905" name="Rectangle 15"/>
          <p:cNvSpPr>
            <a:spLocks noChangeArrowheads="1"/>
          </p:cNvSpPr>
          <p:nvPr/>
        </p:nvSpPr>
        <p:spPr bwMode="auto">
          <a:xfrm>
            <a:off x="114300" y="4029075"/>
            <a:ext cx="1828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Buffer cache</a:t>
            </a:r>
          </a:p>
        </p:txBody>
      </p:sp>
      <p:sp>
        <p:nvSpPr>
          <p:cNvPr id="37906" name="Rectangle 16"/>
          <p:cNvSpPr>
            <a:spLocks noChangeArrowheads="1"/>
          </p:cNvSpPr>
          <p:nvPr/>
        </p:nvSpPr>
        <p:spPr bwMode="auto">
          <a:xfrm>
            <a:off x="114300" y="3690938"/>
            <a:ext cx="18288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Virtual Memory</a:t>
            </a:r>
          </a:p>
        </p:txBody>
      </p:sp>
      <p:sp>
        <p:nvSpPr>
          <p:cNvPr id="37907" name="Rectangle 17"/>
          <p:cNvSpPr>
            <a:spLocks noChangeArrowheads="1"/>
          </p:cNvSpPr>
          <p:nvPr/>
        </p:nvSpPr>
        <p:spPr bwMode="auto">
          <a:xfrm>
            <a:off x="114300" y="3352800"/>
            <a:ext cx="1828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L2 cache</a:t>
            </a:r>
          </a:p>
        </p:txBody>
      </p:sp>
      <p:sp>
        <p:nvSpPr>
          <p:cNvPr id="37908" name="Rectangle 18"/>
          <p:cNvSpPr>
            <a:spLocks noChangeArrowheads="1"/>
          </p:cNvSpPr>
          <p:nvPr/>
        </p:nvSpPr>
        <p:spPr bwMode="auto">
          <a:xfrm>
            <a:off x="114300" y="3014663"/>
            <a:ext cx="1828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L1 cache</a:t>
            </a:r>
          </a:p>
        </p:txBody>
      </p:sp>
      <p:sp>
        <p:nvSpPr>
          <p:cNvPr id="37909" name="Rectangle 19"/>
          <p:cNvSpPr>
            <a:spLocks noChangeArrowheads="1"/>
          </p:cNvSpPr>
          <p:nvPr/>
        </p:nvSpPr>
        <p:spPr bwMode="auto">
          <a:xfrm>
            <a:off x="114300" y="2078038"/>
            <a:ext cx="18288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Registers</a:t>
            </a:r>
          </a:p>
        </p:txBody>
      </p:sp>
      <p:sp>
        <p:nvSpPr>
          <p:cNvPr id="37910" name="Rectangle 20"/>
          <p:cNvSpPr>
            <a:spLocks noChangeArrowheads="1"/>
          </p:cNvSpPr>
          <p:nvPr/>
        </p:nvSpPr>
        <p:spPr bwMode="auto">
          <a:xfrm>
            <a:off x="114300" y="1438275"/>
            <a:ext cx="18288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Cache Type</a:t>
            </a:r>
          </a:p>
        </p:txBody>
      </p:sp>
      <p:sp>
        <p:nvSpPr>
          <p:cNvPr id="37911" name="Rectangle 21"/>
          <p:cNvSpPr>
            <a:spLocks noChangeArrowheads="1"/>
          </p:cNvSpPr>
          <p:nvPr/>
        </p:nvSpPr>
        <p:spPr bwMode="auto">
          <a:xfrm>
            <a:off x="1943100" y="5924550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pages</a:t>
            </a:r>
          </a:p>
        </p:txBody>
      </p:sp>
      <p:sp>
        <p:nvSpPr>
          <p:cNvPr id="37912" name="Rectangle 22"/>
          <p:cNvSpPr>
            <a:spLocks noChangeArrowheads="1"/>
          </p:cNvSpPr>
          <p:nvPr/>
        </p:nvSpPr>
        <p:spPr bwMode="auto">
          <a:xfrm>
            <a:off x="1943100" y="4752975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Parts of files</a:t>
            </a:r>
          </a:p>
        </p:txBody>
      </p:sp>
      <p:sp>
        <p:nvSpPr>
          <p:cNvPr id="37913" name="Rectangle 23"/>
          <p:cNvSpPr>
            <a:spLocks noChangeArrowheads="1"/>
          </p:cNvSpPr>
          <p:nvPr/>
        </p:nvSpPr>
        <p:spPr bwMode="auto">
          <a:xfrm>
            <a:off x="1943100" y="4029075"/>
            <a:ext cx="19050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Parts of files</a:t>
            </a:r>
          </a:p>
        </p:txBody>
      </p:sp>
      <p:sp>
        <p:nvSpPr>
          <p:cNvPr id="37914" name="Rectangle 24"/>
          <p:cNvSpPr>
            <a:spLocks noChangeArrowheads="1"/>
          </p:cNvSpPr>
          <p:nvPr/>
        </p:nvSpPr>
        <p:spPr bwMode="auto">
          <a:xfrm>
            <a:off x="1943100" y="3690938"/>
            <a:ext cx="19050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4-KB pages</a:t>
            </a:r>
          </a:p>
        </p:txBody>
      </p:sp>
      <p:sp>
        <p:nvSpPr>
          <p:cNvPr id="37915" name="Rectangle 25"/>
          <p:cNvSpPr>
            <a:spLocks noChangeArrowheads="1"/>
          </p:cNvSpPr>
          <p:nvPr/>
        </p:nvSpPr>
        <p:spPr bwMode="auto">
          <a:xfrm>
            <a:off x="1943100" y="3352800"/>
            <a:ext cx="19050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64-byte blocks</a:t>
            </a:r>
          </a:p>
        </p:txBody>
      </p:sp>
      <p:sp>
        <p:nvSpPr>
          <p:cNvPr id="37916" name="Rectangle 26"/>
          <p:cNvSpPr>
            <a:spLocks noChangeArrowheads="1"/>
          </p:cNvSpPr>
          <p:nvPr/>
        </p:nvSpPr>
        <p:spPr bwMode="auto">
          <a:xfrm>
            <a:off x="1943100" y="3014663"/>
            <a:ext cx="19050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64-byte blocks</a:t>
            </a:r>
          </a:p>
        </p:txBody>
      </p:sp>
      <p:sp>
        <p:nvSpPr>
          <p:cNvPr id="37917" name="Rectangle 27"/>
          <p:cNvSpPr>
            <a:spLocks noChangeArrowheads="1"/>
          </p:cNvSpPr>
          <p:nvPr/>
        </p:nvSpPr>
        <p:spPr bwMode="auto">
          <a:xfrm>
            <a:off x="1943100" y="2078038"/>
            <a:ext cx="19050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4-8 byte words</a:t>
            </a:r>
          </a:p>
        </p:txBody>
      </p:sp>
      <p:sp>
        <p:nvSpPr>
          <p:cNvPr id="37918" name="Rectangle 28"/>
          <p:cNvSpPr>
            <a:spLocks noChangeArrowheads="1"/>
          </p:cNvSpPr>
          <p:nvPr/>
        </p:nvSpPr>
        <p:spPr bwMode="auto">
          <a:xfrm>
            <a:off x="1943100" y="1438275"/>
            <a:ext cx="19050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What is Cached?</a:t>
            </a:r>
          </a:p>
        </p:txBody>
      </p:sp>
      <p:sp>
        <p:nvSpPr>
          <p:cNvPr id="37919" name="Rectangle 29"/>
          <p:cNvSpPr>
            <a:spLocks noChangeArrowheads="1"/>
          </p:cNvSpPr>
          <p:nvPr/>
        </p:nvSpPr>
        <p:spPr bwMode="auto">
          <a:xfrm>
            <a:off x="7658100" y="5924550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proxy server</a:t>
            </a:r>
          </a:p>
        </p:txBody>
      </p:sp>
      <p:sp>
        <p:nvSpPr>
          <p:cNvPr id="37920" name="Rectangle 30"/>
          <p:cNvSpPr>
            <a:spLocks noChangeArrowheads="1"/>
          </p:cNvSpPr>
          <p:nvPr/>
        </p:nvSpPr>
        <p:spPr bwMode="auto">
          <a:xfrm>
            <a:off x="5905500" y="5924550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1,000,000,000</a:t>
            </a:r>
          </a:p>
        </p:txBody>
      </p:sp>
      <p:sp>
        <p:nvSpPr>
          <p:cNvPr id="37921" name="Rectangle 31"/>
          <p:cNvSpPr>
            <a:spLocks noChangeArrowheads="1"/>
          </p:cNvSpPr>
          <p:nvPr/>
        </p:nvSpPr>
        <p:spPr bwMode="auto">
          <a:xfrm>
            <a:off x="3848100" y="5924550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Remote server disks</a:t>
            </a:r>
          </a:p>
        </p:txBody>
      </p:sp>
      <p:sp>
        <p:nvSpPr>
          <p:cNvPr id="37922" name="Rectangle 32"/>
          <p:cNvSpPr>
            <a:spLocks noChangeArrowheads="1"/>
          </p:cNvSpPr>
          <p:nvPr/>
        </p:nvSpPr>
        <p:spPr bwMode="auto">
          <a:xfrm>
            <a:off x="7658100" y="4029075"/>
            <a:ext cx="1447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37923" name="Rectangle 33"/>
          <p:cNvSpPr>
            <a:spLocks noChangeArrowheads="1"/>
          </p:cNvSpPr>
          <p:nvPr/>
        </p:nvSpPr>
        <p:spPr bwMode="auto">
          <a:xfrm>
            <a:off x="5905500" y="4029075"/>
            <a:ext cx="17526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37924" name="Rectangle 34"/>
          <p:cNvSpPr>
            <a:spLocks noChangeArrowheads="1"/>
          </p:cNvSpPr>
          <p:nvPr/>
        </p:nvSpPr>
        <p:spPr bwMode="auto">
          <a:xfrm>
            <a:off x="3848100" y="4029075"/>
            <a:ext cx="20574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37925" name="Rectangle 35"/>
          <p:cNvSpPr>
            <a:spLocks noChangeArrowheads="1"/>
          </p:cNvSpPr>
          <p:nvPr/>
        </p:nvSpPr>
        <p:spPr bwMode="auto">
          <a:xfrm>
            <a:off x="7658100" y="3014663"/>
            <a:ext cx="1447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Hardware</a:t>
            </a:r>
          </a:p>
        </p:txBody>
      </p:sp>
      <p:sp>
        <p:nvSpPr>
          <p:cNvPr id="37926" name="Rectangle 36"/>
          <p:cNvSpPr>
            <a:spLocks noChangeArrowheads="1"/>
          </p:cNvSpPr>
          <p:nvPr/>
        </p:nvSpPr>
        <p:spPr bwMode="auto">
          <a:xfrm>
            <a:off x="5905500" y="3014663"/>
            <a:ext cx="17526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7" name="Rectangle 37"/>
          <p:cNvSpPr>
            <a:spLocks noChangeArrowheads="1"/>
          </p:cNvSpPr>
          <p:nvPr/>
        </p:nvSpPr>
        <p:spPr bwMode="auto">
          <a:xfrm>
            <a:off x="3848100" y="3014663"/>
            <a:ext cx="20574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On-Chip L1</a:t>
            </a:r>
          </a:p>
        </p:txBody>
      </p:sp>
      <p:sp>
        <p:nvSpPr>
          <p:cNvPr id="37928" name="Rectangle 38"/>
          <p:cNvSpPr>
            <a:spLocks noChangeArrowheads="1"/>
          </p:cNvSpPr>
          <p:nvPr/>
        </p:nvSpPr>
        <p:spPr bwMode="auto">
          <a:xfrm>
            <a:off x="7658100" y="3352800"/>
            <a:ext cx="1447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Hardware</a:t>
            </a:r>
          </a:p>
        </p:txBody>
      </p:sp>
      <p:sp>
        <p:nvSpPr>
          <p:cNvPr id="37929" name="Rectangle 39"/>
          <p:cNvSpPr>
            <a:spLocks noChangeArrowheads="1"/>
          </p:cNvSpPr>
          <p:nvPr/>
        </p:nvSpPr>
        <p:spPr bwMode="auto">
          <a:xfrm>
            <a:off x="5905500" y="3352800"/>
            <a:ext cx="17526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30" name="Rectangle 40"/>
          <p:cNvSpPr>
            <a:spLocks noChangeArrowheads="1"/>
          </p:cNvSpPr>
          <p:nvPr/>
        </p:nvSpPr>
        <p:spPr bwMode="auto">
          <a:xfrm>
            <a:off x="3848100" y="3352800"/>
            <a:ext cx="20574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On-Chip L2</a:t>
            </a:r>
          </a:p>
        </p:txBody>
      </p:sp>
      <p:sp>
        <p:nvSpPr>
          <p:cNvPr id="37931" name="Rectangle 41"/>
          <p:cNvSpPr>
            <a:spLocks noChangeArrowheads="1"/>
          </p:cNvSpPr>
          <p:nvPr/>
        </p:nvSpPr>
        <p:spPr bwMode="auto">
          <a:xfrm>
            <a:off x="7658100" y="4752975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NFS client</a:t>
            </a:r>
          </a:p>
        </p:txBody>
      </p:sp>
      <p:sp>
        <p:nvSpPr>
          <p:cNvPr id="37932" name="Rectangle 42"/>
          <p:cNvSpPr>
            <a:spLocks noChangeArrowheads="1"/>
          </p:cNvSpPr>
          <p:nvPr/>
        </p:nvSpPr>
        <p:spPr bwMode="auto">
          <a:xfrm>
            <a:off x="5905500" y="4752975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10,000,000</a:t>
            </a:r>
          </a:p>
        </p:txBody>
      </p:sp>
      <p:sp>
        <p:nvSpPr>
          <p:cNvPr id="37933" name="Rectangle 43"/>
          <p:cNvSpPr>
            <a:spLocks noChangeArrowheads="1"/>
          </p:cNvSpPr>
          <p:nvPr/>
        </p:nvSpPr>
        <p:spPr bwMode="auto">
          <a:xfrm>
            <a:off x="3848100" y="4752975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Local disk</a:t>
            </a:r>
          </a:p>
        </p:txBody>
      </p:sp>
      <p:sp>
        <p:nvSpPr>
          <p:cNvPr id="37934" name="Rectangle 44"/>
          <p:cNvSpPr>
            <a:spLocks noChangeArrowheads="1"/>
          </p:cNvSpPr>
          <p:nvPr/>
        </p:nvSpPr>
        <p:spPr bwMode="auto">
          <a:xfrm>
            <a:off x="7658100" y="3690938"/>
            <a:ext cx="14478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Hardware + OS</a:t>
            </a:r>
          </a:p>
        </p:txBody>
      </p:sp>
      <p:sp>
        <p:nvSpPr>
          <p:cNvPr id="37935" name="Rectangle 45"/>
          <p:cNvSpPr>
            <a:spLocks noChangeArrowheads="1"/>
          </p:cNvSpPr>
          <p:nvPr/>
        </p:nvSpPr>
        <p:spPr bwMode="auto">
          <a:xfrm>
            <a:off x="5905500" y="3690938"/>
            <a:ext cx="17526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37936" name="Rectangle 46"/>
          <p:cNvSpPr>
            <a:spLocks noChangeArrowheads="1"/>
          </p:cNvSpPr>
          <p:nvPr/>
        </p:nvSpPr>
        <p:spPr bwMode="auto">
          <a:xfrm>
            <a:off x="3848100" y="3690938"/>
            <a:ext cx="20574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37937" name="Rectangle 47"/>
          <p:cNvSpPr>
            <a:spLocks noChangeArrowheads="1"/>
          </p:cNvSpPr>
          <p:nvPr/>
        </p:nvSpPr>
        <p:spPr bwMode="auto">
          <a:xfrm>
            <a:off x="7658100" y="2078038"/>
            <a:ext cx="14478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Compiler</a:t>
            </a:r>
          </a:p>
        </p:txBody>
      </p:sp>
      <p:sp>
        <p:nvSpPr>
          <p:cNvPr id="37938" name="Rectangle 48"/>
          <p:cNvSpPr>
            <a:spLocks noChangeArrowheads="1"/>
          </p:cNvSpPr>
          <p:nvPr/>
        </p:nvSpPr>
        <p:spPr bwMode="auto">
          <a:xfrm>
            <a:off x="5905500" y="2078038"/>
            <a:ext cx="17526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939" name="Rectangle 49"/>
          <p:cNvSpPr>
            <a:spLocks noChangeArrowheads="1"/>
          </p:cNvSpPr>
          <p:nvPr/>
        </p:nvSpPr>
        <p:spPr bwMode="auto">
          <a:xfrm>
            <a:off x="3848100" y="2078038"/>
            <a:ext cx="20574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 CPU core</a:t>
            </a:r>
          </a:p>
        </p:txBody>
      </p:sp>
      <p:sp>
        <p:nvSpPr>
          <p:cNvPr id="37940" name="Rectangle 50"/>
          <p:cNvSpPr>
            <a:spLocks noChangeArrowheads="1"/>
          </p:cNvSpPr>
          <p:nvPr/>
        </p:nvSpPr>
        <p:spPr bwMode="auto">
          <a:xfrm>
            <a:off x="7658100" y="1438275"/>
            <a:ext cx="14478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Managed By</a:t>
            </a:r>
          </a:p>
        </p:txBody>
      </p:sp>
      <p:sp>
        <p:nvSpPr>
          <p:cNvPr id="37941" name="Rectangle 51"/>
          <p:cNvSpPr>
            <a:spLocks noChangeArrowheads="1"/>
          </p:cNvSpPr>
          <p:nvPr/>
        </p:nvSpPr>
        <p:spPr bwMode="auto">
          <a:xfrm>
            <a:off x="5905500" y="1438275"/>
            <a:ext cx="1752600" cy="6397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Latency (cycles)</a:t>
            </a:r>
          </a:p>
        </p:txBody>
      </p:sp>
      <p:sp>
        <p:nvSpPr>
          <p:cNvPr id="37942" name="Rectangle 52"/>
          <p:cNvSpPr>
            <a:spLocks noChangeArrowheads="1"/>
          </p:cNvSpPr>
          <p:nvPr/>
        </p:nvSpPr>
        <p:spPr bwMode="auto">
          <a:xfrm>
            <a:off x="3848100" y="1438275"/>
            <a:ext cx="20574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Where is it Cached?</a:t>
            </a:r>
          </a:p>
        </p:txBody>
      </p:sp>
      <p:sp>
        <p:nvSpPr>
          <p:cNvPr id="37948" name="Line 58"/>
          <p:cNvSpPr>
            <a:spLocks noChangeShapeType="1"/>
          </p:cNvSpPr>
          <p:nvPr/>
        </p:nvSpPr>
        <p:spPr bwMode="auto">
          <a:xfrm>
            <a:off x="114300" y="1438275"/>
            <a:ext cx="1588" cy="639763"/>
          </a:xfrm>
          <a:prstGeom prst="line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anchor="ctr" anchorCtr="0"/>
          <a:lstStyle/>
          <a:p>
            <a:endParaRPr 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114300" y="4391025"/>
            <a:ext cx="1828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Disk cache	</a:t>
            </a: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1943100" y="4391025"/>
            <a:ext cx="19050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Disk sectors</a:t>
            </a:r>
          </a:p>
        </p:txBody>
      </p:sp>
      <p:sp>
        <p:nvSpPr>
          <p:cNvPr id="58" name="Rectangle 34"/>
          <p:cNvSpPr>
            <a:spLocks noChangeArrowheads="1"/>
          </p:cNvSpPr>
          <p:nvPr/>
        </p:nvSpPr>
        <p:spPr bwMode="auto">
          <a:xfrm>
            <a:off x="3848100" y="4391025"/>
            <a:ext cx="20574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Disk controller</a:t>
            </a:r>
          </a:p>
        </p:txBody>
      </p:sp>
      <p:sp>
        <p:nvSpPr>
          <p:cNvPr id="59" name="Rectangle 33"/>
          <p:cNvSpPr>
            <a:spLocks noChangeArrowheads="1"/>
          </p:cNvSpPr>
          <p:nvPr/>
        </p:nvSpPr>
        <p:spPr bwMode="auto">
          <a:xfrm>
            <a:off x="5905500" y="4391025"/>
            <a:ext cx="17526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100,000</a:t>
            </a:r>
          </a:p>
        </p:txBody>
      </p:sp>
      <p:sp>
        <p:nvSpPr>
          <p:cNvPr id="60" name="Rectangle 32"/>
          <p:cNvSpPr>
            <a:spLocks noChangeArrowheads="1"/>
          </p:cNvSpPr>
          <p:nvPr/>
        </p:nvSpPr>
        <p:spPr bwMode="auto">
          <a:xfrm>
            <a:off x="7658100" y="4391025"/>
            <a:ext cx="1447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Disk firmware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/>
              <a:t>https://</a:t>
            </a:r>
            <a:r>
              <a:rPr lang="en-US" sz="2800" dirty="0" err="1"/>
              <a:t>canvas.cmu.edu</a:t>
            </a:r>
            <a:r>
              <a:rPr lang="en-US" sz="2800" dirty="0"/>
              <a:t>/courses/10968</a:t>
            </a:r>
          </a:p>
        </p:txBody>
      </p:sp>
    </p:spTree>
    <p:extLst>
      <p:ext uri="{BB962C8B-B14F-4D97-AF65-F5344CB8AC3E}">
        <p14:creationId xmlns:p14="http://schemas.microsoft.com/office/powerpoint/2010/main" val="25711534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memory abstraction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RAM : main memory building block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Locality of reference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The memory hierarchy</a:t>
            </a:r>
          </a:p>
          <a:p>
            <a:pPr>
              <a:lnSpc>
                <a:spcPct val="80000"/>
              </a:lnSpc>
            </a:pPr>
            <a:r>
              <a:rPr lang="en-US" dirty="0"/>
              <a:t>Storage technologies and trends</a:t>
            </a:r>
          </a:p>
        </p:txBody>
      </p:sp>
    </p:spTree>
    <p:extLst>
      <p:ext uri="{BB962C8B-B14F-4D97-AF65-F5344CB8AC3E}">
        <p14:creationId xmlns:p14="http://schemas.microsoft.com/office/powerpoint/2010/main" val="138279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Writing &amp; Reading Memory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Write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Transfer data from CPU to memory	</a:t>
            </a:r>
            <a:br>
              <a:rPr lang="en-US" dirty="0"/>
            </a:br>
            <a:r>
              <a:rPr lang="en-US" b="1" dirty="0" err="1">
                <a:latin typeface="Courier New" pitchFamily="49" charset="0"/>
              </a:rPr>
              <a:t>movq</a:t>
            </a:r>
            <a:r>
              <a:rPr lang="en-US" b="1" dirty="0">
                <a:latin typeface="Courier New" pitchFamily="49" charset="0"/>
              </a:rPr>
              <a:t> 8(%</a:t>
            </a:r>
            <a:r>
              <a:rPr lang="en-US" b="1" dirty="0" err="1">
                <a:latin typeface="Courier New" pitchFamily="49" charset="0"/>
              </a:rPr>
              <a:t>rsp</a:t>
            </a:r>
            <a:r>
              <a:rPr lang="en-US" b="1" dirty="0">
                <a:latin typeface="Courier New" pitchFamily="49" charset="0"/>
              </a:rPr>
              <a:t>),%</a:t>
            </a:r>
            <a:r>
              <a:rPr lang="en-US" b="1" dirty="0" err="1">
                <a:latin typeface="Courier New" pitchFamily="49" charset="0"/>
              </a:rPr>
              <a:t>rax</a:t>
            </a:r>
            <a:endParaRPr lang="en-US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dirty="0"/>
              <a:t>“Store” operation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Read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Transfer data from memory to CPU</a:t>
            </a:r>
            <a:br>
              <a:rPr lang="en-US" dirty="0"/>
            </a:br>
            <a:r>
              <a:rPr lang="en-US" b="1" dirty="0" err="1">
                <a:latin typeface="Courier New" pitchFamily="49" charset="0"/>
              </a:rPr>
              <a:t>movq</a:t>
            </a:r>
            <a:r>
              <a:rPr lang="en-US" b="1" dirty="0">
                <a:latin typeface="Courier New" pitchFamily="49" charset="0"/>
              </a:rPr>
              <a:t> 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, 8(%</a:t>
            </a:r>
            <a:r>
              <a:rPr lang="en-US" b="1" dirty="0" err="1">
                <a:latin typeface="Courier New" pitchFamily="49" charset="0"/>
              </a:rPr>
              <a:t>rsp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“Load” operation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80461" y="6488668"/>
            <a:ext cx="168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alibri" pitchFamily="34" charset="0"/>
              </a:rPr>
              <a:t>From 5</a:t>
            </a:r>
            <a:r>
              <a:rPr lang="en-US" sz="1800" b="0" baseline="30000" dirty="0">
                <a:latin typeface="Calibri" pitchFamily="34" charset="0"/>
              </a:rPr>
              <a:t>th</a:t>
            </a:r>
            <a:r>
              <a:rPr lang="en-US" sz="1800" b="0" dirty="0">
                <a:latin typeface="Calibri" pitchFamily="34" charset="0"/>
              </a:rPr>
              <a:t> lecture</a:t>
            </a:r>
          </a:p>
        </p:txBody>
      </p:sp>
    </p:spTree>
    <p:extLst>
      <p:ext uri="{BB962C8B-B14F-4D97-AF65-F5344CB8AC3E}">
        <p14:creationId xmlns:p14="http://schemas.microsoft.com/office/powerpoint/2010/main" val="27167462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35A53-7405-6143-9F3C-7F0AB949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Technologies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CFA18-21DF-A54A-9887-FD892C043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175" y="1133182"/>
            <a:ext cx="3871913" cy="5200943"/>
          </a:xfrm>
        </p:spPr>
        <p:txBody>
          <a:bodyPr/>
          <a:lstStyle/>
          <a:p>
            <a:r>
              <a:rPr lang="en-US" dirty="0"/>
              <a:t>Magnetic Disks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Store on magnetic medium</a:t>
            </a:r>
          </a:p>
          <a:p>
            <a:r>
              <a:rPr lang="en-US" dirty="0"/>
              <a:t>Electromechanical access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F0D6F7-AA6E-E644-94B7-4C704EBBA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488" y="1065320"/>
            <a:ext cx="3871912" cy="5268805"/>
          </a:xfrm>
        </p:spPr>
        <p:txBody>
          <a:bodyPr/>
          <a:lstStyle/>
          <a:p>
            <a:r>
              <a:rPr lang="en-US" dirty="0"/>
              <a:t>Nonvolatile (Flash) Memory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Store as persistent charge</a:t>
            </a:r>
          </a:p>
          <a:p>
            <a:r>
              <a:rPr lang="en-US" dirty="0"/>
              <a:t>Implemented with 3-D structure</a:t>
            </a:r>
          </a:p>
          <a:p>
            <a:pPr lvl="1"/>
            <a:r>
              <a:rPr lang="en-US" dirty="0"/>
              <a:t>100+ levels of cells</a:t>
            </a:r>
          </a:p>
          <a:p>
            <a:pPr lvl="1"/>
            <a:r>
              <a:rPr lang="en-US" dirty="0"/>
              <a:t>3 bits data per cell</a:t>
            </a:r>
          </a:p>
        </p:txBody>
      </p:sp>
      <p:pic>
        <p:nvPicPr>
          <p:cNvPr id="6" name="Picture 2" descr="disk">
            <a:extLst>
              <a:ext uri="{FF2B5EF4-FFF2-40B4-BE49-F238E27FC236}">
                <a16:creationId xmlns:a16="http://schemas.microsoft.com/office/drawing/2014/main" id="{A8316EE2-C94C-2E44-83AB-62ACCA6BE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11427" t="11632" b="8240"/>
          <a:stretch>
            <a:fillRect/>
          </a:stretch>
        </p:blipFill>
        <p:spPr bwMode="auto">
          <a:xfrm>
            <a:off x="834501" y="1981774"/>
            <a:ext cx="3118837" cy="2212924"/>
          </a:xfrm>
          <a:prstGeom prst="rect">
            <a:avLst/>
          </a:prstGeom>
          <a:noFill/>
        </p:spPr>
      </p:pic>
      <p:pic>
        <p:nvPicPr>
          <p:cNvPr id="2050" name="Picture 2" descr="https://3uzly11fn22f2ax25l6snwb1-wpengine.netdna-ssl.com/wp-content/uploads/blog9_fig1.jpg">
            <a:extLst>
              <a:ext uri="{FF2B5EF4-FFF2-40B4-BE49-F238E27FC236}">
                <a16:creationId xmlns:a16="http://schemas.microsoft.com/office/drawing/2014/main" id="{F3FEDDCA-028E-7F4A-A5A5-5E58A321F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84" y="1981774"/>
            <a:ext cx="3204762" cy="221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918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 descr="disk"/>
          <p:cNvPicPr>
            <a:picLocks noChangeAspect="1" noChangeArrowheads="1"/>
          </p:cNvPicPr>
          <p:nvPr/>
        </p:nvPicPr>
        <p:blipFill>
          <a:blip r:embed="rId3"/>
          <a:srcRect l="11427" t="11632" b="8240"/>
          <a:stretch>
            <a:fillRect/>
          </a:stretch>
        </p:blipFill>
        <p:spPr bwMode="auto">
          <a:xfrm>
            <a:off x="1828800" y="1219200"/>
            <a:ext cx="6496050" cy="4724400"/>
          </a:xfrm>
          <a:prstGeom prst="rect">
            <a:avLst/>
          </a:prstGeom>
          <a:noFill/>
        </p:spPr>
      </p:pic>
      <p:sp>
        <p:nvSpPr>
          <p:cNvPr id="1064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Inside A Disk Drive?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3733800" y="1219200"/>
            <a:ext cx="113204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</a:rPr>
              <a:t>Spindle</a:t>
            </a:r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>
            <a:off x="2590800" y="1752600"/>
            <a:ext cx="1828800" cy="1600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2286000" y="1371600"/>
            <a:ext cx="742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</a:rPr>
              <a:t>Arm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1600200" y="281940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914400" y="2362200"/>
            <a:ext cx="13192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</a:rPr>
              <a:t>Actuator</a:t>
            </a:r>
          </a:p>
        </p:txBody>
      </p:sp>
      <p:sp>
        <p:nvSpPr>
          <p:cNvPr id="106505" name="Line 9"/>
          <p:cNvSpPr>
            <a:spLocks noChangeShapeType="1"/>
          </p:cNvSpPr>
          <p:nvPr/>
        </p:nvSpPr>
        <p:spPr bwMode="auto">
          <a:xfrm flipH="1">
            <a:off x="6629400" y="1981200"/>
            <a:ext cx="9144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7315200" y="1524000"/>
            <a:ext cx="116448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</a:rPr>
              <a:t>Platters</a:t>
            </a:r>
          </a:p>
        </p:txBody>
      </p:sp>
      <p:sp>
        <p:nvSpPr>
          <p:cNvPr id="106507" name="Line 11"/>
          <p:cNvSpPr>
            <a:spLocks noChangeShapeType="1"/>
          </p:cNvSpPr>
          <p:nvPr/>
        </p:nvSpPr>
        <p:spPr bwMode="auto">
          <a:xfrm flipV="1">
            <a:off x="2286000" y="4572000"/>
            <a:ext cx="2286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08" name="AutoShape 12"/>
          <p:cNvSpPr>
            <a:spLocks noChangeArrowheads="1"/>
          </p:cNvSpPr>
          <p:nvPr/>
        </p:nvSpPr>
        <p:spPr bwMode="auto">
          <a:xfrm flipH="1">
            <a:off x="5638800" y="4724400"/>
            <a:ext cx="1200498" cy="609600"/>
          </a:xfrm>
          <a:prstGeom prst="curvedUpArrow">
            <a:avLst>
              <a:gd name="adj1" fmla="val 57500"/>
              <a:gd name="adj2" fmla="val 98466"/>
              <a:gd name="adj3" fmla="val 33333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839298" y="4192588"/>
            <a:ext cx="2010230" cy="15696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Electronics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dirty="0">
                <a:latin typeface="Calibri" panose="020F0502020204030204" pitchFamily="34" charset="0"/>
              </a:rPr>
              <a:t>(including a 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dirty="0">
                <a:latin typeface="Calibri" panose="020F0502020204030204" pitchFamily="34" charset="0"/>
              </a:rPr>
              <a:t>processor 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dirty="0">
                <a:latin typeface="Calibri" panose="020F0502020204030204" pitchFamily="34" charset="0"/>
              </a:rPr>
              <a:t>and memory!)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6510" name="Line 14"/>
          <p:cNvSpPr>
            <a:spLocks noChangeShapeType="1"/>
          </p:cNvSpPr>
          <p:nvPr/>
        </p:nvSpPr>
        <p:spPr bwMode="auto">
          <a:xfrm>
            <a:off x="4419600" y="1676400"/>
            <a:ext cx="1219200" cy="1066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1551504" y="5181600"/>
            <a:ext cx="1468992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</a:rPr>
              <a:t>SCSI</a:t>
            </a:r>
          </a:p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</a:rPr>
              <a:t>connector</a:t>
            </a:r>
          </a:p>
        </p:txBody>
      </p:sp>
      <p:sp>
        <p:nvSpPr>
          <p:cNvPr id="106512" name="Text Box 16"/>
          <p:cNvSpPr txBox="1">
            <a:spLocks noChangeArrowheads="1"/>
          </p:cNvSpPr>
          <p:nvPr/>
        </p:nvSpPr>
        <p:spPr bwMode="auto">
          <a:xfrm>
            <a:off x="5410200" y="6216650"/>
            <a:ext cx="345639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600" i="1" dirty="0">
                <a:solidFill>
                  <a:schemeClr val="tx1"/>
                </a:solidFill>
                <a:latin typeface="Calibri" panose="020F0502020204030204" pitchFamily="34" charset="0"/>
              </a:rPr>
              <a:t>Image courtesy of Seagate Technology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29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Geometry</a:t>
            </a:r>
          </a:p>
        </p:txBody>
      </p:sp>
      <p:sp>
        <p:nvSpPr>
          <p:cNvPr id="93230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396875" y="1371600"/>
            <a:ext cx="7896225" cy="4972050"/>
          </a:xfrm>
        </p:spPr>
        <p:txBody>
          <a:bodyPr/>
          <a:lstStyle/>
          <a:p>
            <a:r>
              <a:rPr lang="en-US" dirty="0"/>
              <a:t>Disks consist of </a:t>
            </a:r>
            <a:r>
              <a:rPr lang="en-US" dirty="0">
                <a:solidFill>
                  <a:srgbClr val="C00000"/>
                </a:solidFill>
              </a:rPr>
              <a:t>platters</a:t>
            </a:r>
            <a:r>
              <a:rPr lang="en-US" dirty="0"/>
              <a:t>, each with two </a:t>
            </a:r>
            <a:r>
              <a:rPr lang="en-US" dirty="0">
                <a:solidFill>
                  <a:srgbClr val="C00000"/>
                </a:solidFill>
              </a:rPr>
              <a:t>surfaces</a:t>
            </a:r>
            <a:r>
              <a:rPr lang="en-US" dirty="0"/>
              <a:t>.</a:t>
            </a:r>
          </a:p>
          <a:p>
            <a:r>
              <a:rPr lang="en-US" dirty="0"/>
              <a:t>Each surface consists of concentric rings called </a:t>
            </a:r>
            <a:r>
              <a:rPr lang="en-US" dirty="0">
                <a:solidFill>
                  <a:srgbClr val="C00000"/>
                </a:solidFill>
              </a:rPr>
              <a:t>tracks</a:t>
            </a:r>
            <a:r>
              <a:rPr lang="en-US" dirty="0"/>
              <a:t>.</a:t>
            </a:r>
          </a:p>
          <a:p>
            <a:r>
              <a:rPr lang="en-US" dirty="0"/>
              <a:t>Each track consists of </a:t>
            </a:r>
            <a:r>
              <a:rPr lang="en-US" dirty="0">
                <a:solidFill>
                  <a:srgbClr val="C00000"/>
                </a:solidFill>
              </a:rPr>
              <a:t>sectors </a:t>
            </a:r>
            <a:r>
              <a:rPr lang="en-US" dirty="0"/>
              <a:t>separated by </a:t>
            </a:r>
            <a:r>
              <a:rPr lang="en-US" dirty="0">
                <a:solidFill>
                  <a:srgbClr val="C00000"/>
                </a:solidFill>
              </a:rPr>
              <a:t>gaps</a:t>
            </a:r>
            <a:r>
              <a:rPr lang="en-US" dirty="0"/>
              <a:t>.</a:t>
            </a:r>
          </a:p>
        </p:txBody>
      </p:sp>
      <p:sp>
        <p:nvSpPr>
          <p:cNvPr id="93188" name="Oval 4"/>
          <p:cNvSpPr>
            <a:spLocks noChangeArrowheads="1"/>
          </p:cNvSpPr>
          <p:nvPr/>
        </p:nvSpPr>
        <p:spPr bwMode="auto">
          <a:xfrm>
            <a:off x="2036763" y="3941762"/>
            <a:ext cx="1851025" cy="18129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89" name="Oval 5"/>
          <p:cNvSpPr>
            <a:spLocks noChangeArrowheads="1"/>
          </p:cNvSpPr>
          <p:nvPr/>
        </p:nvSpPr>
        <p:spPr bwMode="auto">
          <a:xfrm>
            <a:off x="1066800" y="2992437"/>
            <a:ext cx="3790950" cy="371316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0" name="Oval 6"/>
          <p:cNvSpPr>
            <a:spLocks noChangeArrowheads="1"/>
          </p:cNvSpPr>
          <p:nvPr/>
        </p:nvSpPr>
        <p:spPr bwMode="auto">
          <a:xfrm>
            <a:off x="1257300" y="3178175"/>
            <a:ext cx="3409950" cy="3340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1" name="Oval 7"/>
          <p:cNvSpPr>
            <a:spLocks noChangeArrowheads="1"/>
          </p:cNvSpPr>
          <p:nvPr/>
        </p:nvSpPr>
        <p:spPr bwMode="auto">
          <a:xfrm>
            <a:off x="1447800" y="3363912"/>
            <a:ext cx="3030538" cy="29686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2" name="Oval 8"/>
          <p:cNvSpPr>
            <a:spLocks noChangeArrowheads="1"/>
          </p:cNvSpPr>
          <p:nvPr/>
        </p:nvSpPr>
        <p:spPr bwMode="auto">
          <a:xfrm>
            <a:off x="1638300" y="3551237"/>
            <a:ext cx="2649538" cy="25955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3" name="Oval 9"/>
          <p:cNvSpPr>
            <a:spLocks noChangeArrowheads="1"/>
          </p:cNvSpPr>
          <p:nvPr/>
        </p:nvSpPr>
        <p:spPr bwMode="auto">
          <a:xfrm>
            <a:off x="1827213" y="3736975"/>
            <a:ext cx="2270125" cy="22225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4" name="Oval 10"/>
          <p:cNvSpPr>
            <a:spLocks noChangeArrowheads="1"/>
          </p:cNvSpPr>
          <p:nvPr/>
        </p:nvSpPr>
        <p:spPr bwMode="auto">
          <a:xfrm>
            <a:off x="2208213" y="4110037"/>
            <a:ext cx="1508125" cy="14779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5" name="Oval 11"/>
          <p:cNvSpPr>
            <a:spLocks noChangeArrowheads="1"/>
          </p:cNvSpPr>
          <p:nvPr/>
        </p:nvSpPr>
        <p:spPr bwMode="auto">
          <a:xfrm>
            <a:off x="2408238" y="4275137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Spindle</a:t>
            </a:r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2535238" y="3319462"/>
            <a:ext cx="819327" cy="338554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Surface</a:t>
            </a:r>
          </a:p>
        </p:txBody>
      </p:sp>
      <p:sp>
        <p:nvSpPr>
          <p:cNvPr id="93197" name="Line 13"/>
          <p:cNvSpPr>
            <a:spLocks noChangeShapeType="1"/>
          </p:cNvSpPr>
          <p:nvPr/>
        </p:nvSpPr>
        <p:spPr bwMode="auto">
          <a:xfrm>
            <a:off x="1163638" y="3400425"/>
            <a:ext cx="990600" cy="676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198" name="Line 14"/>
          <p:cNvSpPr>
            <a:spLocks noChangeShapeType="1"/>
          </p:cNvSpPr>
          <p:nvPr/>
        </p:nvSpPr>
        <p:spPr bwMode="auto">
          <a:xfrm>
            <a:off x="1436688" y="3400425"/>
            <a:ext cx="6731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199" name="Text Box 15"/>
          <p:cNvSpPr txBox="1">
            <a:spLocks noChangeArrowheads="1"/>
          </p:cNvSpPr>
          <p:nvPr/>
        </p:nvSpPr>
        <p:spPr bwMode="auto">
          <a:xfrm>
            <a:off x="793750" y="3110498"/>
            <a:ext cx="71796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Tracks</a:t>
            </a:r>
          </a:p>
        </p:txBody>
      </p:sp>
      <p:sp>
        <p:nvSpPr>
          <p:cNvPr id="93200" name="Oval 16"/>
          <p:cNvSpPr>
            <a:spLocks noChangeArrowheads="1"/>
          </p:cNvSpPr>
          <p:nvPr/>
        </p:nvSpPr>
        <p:spPr bwMode="auto">
          <a:xfrm>
            <a:off x="5675313" y="3970337"/>
            <a:ext cx="1851025" cy="18129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201" name="Text Box 17"/>
          <p:cNvSpPr txBox="1">
            <a:spLocks noChangeArrowheads="1"/>
          </p:cNvSpPr>
          <p:nvPr/>
        </p:nvSpPr>
        <p:spPr bwMode="auto">
          <a:xfrm>
            <a:off x="6224588" y="3548062"/>
            <a:ext cx="797635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Track </a:t>
            </a:r>
            <a:r>
              <a:rPr lang="en-US" sz="1600" i="1" dirty="0" err="1">
                <a:latin typeface="Calibri" panose="020F0502020204030204" pitchFamily="34" charset="0"/>
              </a:rPr>
              <a:t>k</a:t>
            </a:r>
            <a:endParaRPr lang="en-US" sz="1600" i="1" dirty="0">
              <a:latin typeface="Calibri" panose="020F0502020204030204" pitchFamily="34" charset="0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611938" y="3914775"/>
            <a:ext cx="1066800" cy="990600"/>
            <a:chOff x="4320" y="690"/>
            <a:chExt cx="672" cy="624"/>
          </a:xfrm>
        </p:grpSpPr>
        <p:sp>
          <p:nvSpPr>
            <p:cNvPr id="93203" name="Line 19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04" name="Line 20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05" name="Line 21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06" name="Line 22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 flipV="1">
            <a:off x="6611938" y="4848225"/>
            <a:ext cx="1066800" cy="990600"/>
            <a:chOff x="4320" y="690"/>
            <a:chExt cx="672" cy="624"/>
          </a:xfrm>
        </p:grpSpPr>
        <p:sp>
          <p:nvSpPr>
            <p:cNvPr id="93208" name="Line 24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09" name="Line 25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0" name="Line 26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1" name="Line 27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 flipH="1" flipV="1">
            <a:off x="5545138" y="4848225"/>
            <a:ext cx="1066800" cy="990600"/>
            <a:chOff x="4320" y="690"/>
            <a:chExt cx="672" cy="624"/>
          </a:xfrm>
        </p:grpSpPr>
        <p:sp>
          <p:nvSpPr>
            <p:cNvPr id="93213" name="Line 29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4" name="Line 30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5" name="Line 31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6" name="Line 32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 flipH="1">
            <a:off x="5545138" y="3914775"/>
            <a:ext cx="1066800" cy="990600"/>
            <a:chOff x="4320" y="690"/>
            <a:chExt cx="672" cy="624"/>
          </a:xfrm>
        </p:grpSpPr>
        <p:sp>
          <p:nvSpPr>
            <p:cNvPr id="93218" name="Line 34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9" name="Line 35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20" name="Line 36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21" name="Line 37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93222" name="Text Box 38"/>
          <p:cNvSpPr txBox="1">
            <a:spLocks noChangeArrowheads="1"/>
          </p:cNvSpPr>
          <p:nvPr/>
        </p:nvSpPr>
        <p:spPr bwMode="auto">
          <a:xfrm>
            <a:off x="6149975" y="6247398"/>
            <a:ext cx="80182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Sectors</a:t>
            </a:r>
          </a:p>
        </p:txBody>
      </p:sp>
      <p:sp>
        <p:nvSpPr>
          <p:cNvPr id="93223" name="Line 39"/>
          <p:cNvSpPr>
            <a:spLocks noChangeShapeType="1"/>
          </p:cNvSpPr>
          <p:nvPr/>
        </p:nvSpPr>
        <p:spPr bwMode="auto">
          <a:xfrm flipV="1">
            <a:off x="6383338" y="5791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224" name="Line 40"/>
          <p:cNvSpPr>
            <a:spLocks noChangeShapeType="1"/>
          </p:cNvSpPr>
          <p:nvPr/>
        </p:nvSpPr>
        <p:spPr bwMode="auto">
          <a:xfrm flipV="1">
            <a:off x="6840538" y="5791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225" name="AutoShape 41"/>
          <p:cNvSpPr>
            <a:spLocks noChangeArrowheads="1"/>
          </p:cNvSpPr>
          <p:nvPr/>
        </p:nvSpPr>
        <p:spPr bwMode="auto">
          <a:xfrm>
            <a:off x="4097338" y="4724400"/>
            <a:ext cx="1524000" cy="3048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226" name="Text Box 42"/>
          <p:cNvSpPr txBox="1">
            <a:spLocks noChangeArrowheads="1"/>
          </p:cNvSpPr>
          <p:nvPr/>
        </p:nvSpPr>
        <p:spPr bwMode="auto">
          <a:xfrm>
            <a:off x="7286625" y="3551823"/>
            <a:ext cx="60555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Gaps</a:t>
            </a:r>
          </a:p>
        </p:txBody>
      </p:sp>
      <p:sp>
        <p:nvSpPr>
          <p:cNvPr id="93227" name="Line 43"/>
          <p:cNvSpPr>
            <a:spLocks noChangeShapeType="1"/>
          </p:cNvSpPr>
          <p:nvPr/>
        </p:nvSpPr>
        <p:spPr bwMode="auto">
          <a:xfrm flipH="1">
            <a:off x="7097713" y="3857625"/>
            <a:ext cx="247650" cy="219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228" name="Line 44"/>
          <p:cNvSpPr>
            <a:spLocks noChangeShapeType="1"/>
          </p:cNvSpPr>
          <p:nvPr/>
        </p:nvSpPr>
        <p:spPr bwMode="auto">
          <a:xfrm flipV="1">
            <a:off x="7421563" y="3905250"/>
            <a:ext cx="19050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7592093" cy="762000"/>
          </a:xfrm>
        </p:spPr>
        <p:txBody>
          <a:bodyPr/>
          <a:lstStyle/>
          <a:p>
            <a:r>
              <a:rPr lang="en-US" dirty="0"/>
              <a:t>Disk Capacity</a:t>
            </a:r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079718" cy="497205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Capacity</a:t>
            </a:r>
            <a:r>
              <a:rPr lang="en-US" dirty="0"/>
              <a:t>: maximum number of bits that can be stored.</a:t>
            </a:r>
          </a:p>
          <a:p>
            <a:pPr lvl="1"/>
            <a:r>
              <a:rPr lang="en-US" dirty="0"/>
              <a:t>Vendors express capacity in units of gigabytes (GB) or terabytes (TB),  where 1 GB = 10</a:t>
            </a:r>
            <a:r>
              <a:rPr lang="en-US" baseline="30000" dirty="0"/>
              <a:t>9</a:t>
            </a:r>
            <a:r>
              <a:rPr lang="en-US" dirty="0"/>
              <a:t> Bytes and 1 TB = 10</a:t>
            </a:r>
            <a:r>
              <a:rPr lang="en-US" baseline="30000" dirty="0"/>
              <a:t>12</a:t>
            </a:r>
            <a:r>
              <a:rPr lang="en-US" dirty="0"/>
              <a:t> Bytes </a:t>
            </a:r>
          </a:p>
          <a:p>
            <a:r>
              <a:rPr lang="en-US" dirty="0"/>
              <a:t>Capacity is determined by these technology factors: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Recording density </a:t>
            </a:r>
            <a:r>
              <a:rPr lang="en-US" dirty="0"/>
              <a:t>(bits/in): number of bits that can be squeezed into a 1 inch segment of a track.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Track density </a:t>
            </a:r>
            <a:r>
              <a:rPr lang="en-US" dirty="0"/>
              <a:t>(tracks/in): number of tracks that can be squeezed into a 1 inch radial segment.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Areal density </a:t>
            </a:r>
            <a:r>
              <a:rPr lang="en-US" dirty="0"/>
              <a:t>(bits/in</a:t>
            </a:r>
            <a:r>
              <a:rPr lang="en-US" baseline="30000" dirty="0"/>
              <a:t>2</a:t>
            </a:r>
            <a:r>
              <a:rPr lang="en-US" dirty="0"/>
              <a:t>): product of </a:t>
            </a:r>
            <a:br>
              <a:rPr lang="en-US" dirty="0"/>
            </a:br>
            <a:r>
              <a:rPr lang="en-US" dirty="0"/>
              <a:t>recording and track density.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984E93-7FFD-4D1F-85AA-75C0AE45E9B3}"/>
              </a:ext>
            </a:extLst>
          </p:cNvPr>
          <p:cNvGrpSpPr/>
          <p:nvPr/>
        </p:nvGrpSpPr>
        <p:grpSpPr>
          <a:xfrm>
            <a:off x="5727541" y="4169979"/>
            <a:ext cx="2990773" cy="2506717"/>
            <a:chOff x="5885794" y="3970283"/>
            <a:chExt cx="2990773" cy="250671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0B7F17A-6158-45E6-82E1-D14BC8464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2149" y="4611162"/>
              <a:ext cx="1249607" cy="122388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4525072-67A8-4859-A277-4E710BFF8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7337" y="3970283"/>
              <a:ext cx="2559230" cy="25067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2D467BD-61E5-4F88-983E-9FD78AA20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5942" y="4095673"/>
              <a:ext cx="2302021" cy="225486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C40D866-371E-4028-816A-6E2CBAC78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4546" y="4221062"/>
              <a:ext cx="2045884" cy="20040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94C44C6-48A3-4E1B-8C43-27703361C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3151" y="4347523"/>
              <a:ext cx="1788675" cy="175223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B1F0D7A-C9EB-47E5-B8F8-77C42C143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0684" y="4472913"/>
              <a:ext cx="1532537" cy="15003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053909-B224-4FAA-9F4E-55F522602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7893" y="4724763"/>
              <a:ext cx="1018119" cy="9977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D8DCA1A-2F88-44C0-83C8-7182FA9E3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2928" y="4836220"/>
              <a:ext cx="761981" cy="745906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600" dirty="0">
                <a:latin typeface="Calibri" panose="020F0502020204030204" pitchFamily="34" charset="0"/>
              </a:endParaRPr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45E0458B-B699-4A6D-AAEC-C604AB238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2711" y="4245711"/>
              <a:ext cx="668743" cy="4565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9A7C7E71-64AC-4C33-BBAA-982D642076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045" y="4245711"/>
              <a:ext cx="454403" cy="3000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86854CFE-7795-49D8-9318-546FFA192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5794" y="3994985"/>
              <a:ext cx="731902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Tracks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5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Operation (Single-Platter View)</a:t>
            </a:r>
          </a:p>
        </p:txBody>
      </p:sp>
      <p:sp>
        <p:nvSpPr>
          <p:cNvPr id="95236" name="Oval 4"/>
          <p:cNvSpPr>
            <a:spLocks noChangeArrowheads="1"/>
          </p:cNvSpPr>
          <p:nvPr/>
        </p:nvSpPr>
        <p:spPr bwMode="auto">
          <a:xfrm>
            <a:off x="2962275" y="2722563"/>
            <a:ext cx="1851025" cy="18129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38" name="Oval 6"/>
          <p:cNvSpPr>
            <a:spLocks noChangeArrowheads="1"/>
          </p:cNvSpPr>
          <p:nvPr/>
        </p:nvSpPr>
        <p:spPr bwMode="auto">
          <a:xfrm>
            <a:off x="1992313" y="1773238"/>
            <a:ext cx="3790950" cy="37131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39" name="Oval 7"/>
          <p:cNvSpPr>
            <a:spLocks noChangeArrowheads="1"/>
          </p:cNvSpPr>
          <p:nvPr/>
        </p:nvSpPr>
        <p:spPr bwMode="auto">
          <a:xfrm>
            <a:off x="2182813" y="1958975"/>
            <a:ext cx="3409950" cy="3340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0" name="Oval 8"/>
          <p:cNvSpPr>
            <a:spLocks noChangeArrowheads="1"/>
          </p:cNvSpPr>
          <p:nvPr/>
        </p:nvSpPr>
        <p:spPr bwMode="auto">
          <a:xfrm>
            <a:off x="2373313" y="2144713"/>
            <a:ext cx="3030537" cy="29686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1" name="Oval 9"/>
          <p:cNvSpPr>
            <a:spLocks noChangeArrowheads="1"/>
          </p:cNvSpPr>
          <p:nvPr/>
        </p:nvSpPr>
        <p:spPr bwMode="auto">
          <a:xfrm>
            <a:off x="2563813" y="2332038"/>
            <a:ext cx="2649537" cy="25955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2" name="Oval 10"/>
          <p:cNvSpPr>
            <a:spLocks noChangeArrowheads="1"/>
          </p:cNvSpPr>
          <p:nvPr/>
        </p:nvSpPr>
        <p:spPr bwMode="auto">
          <a:xfrm>
            <a:off x="2752725" y="2517775"/>
            <a:ext cx="2270125" cy="2222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3" name="Oval 11"/>
          <p:cNvSpPr>
            <a:spLocks noChangeArrowheads="1"/>
          </p:cNvSpPr>
          <p:nvPr/>
        </p:nvSpPr>
        <p:spPr bwMode="auto">
          <a:xfrm>
            <a:off x="3133725" y="2890838"/>
            <a:ext cx="1508125" cy="14779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5" name="Arc 13"/>
          <p:cNvSpPr>
            <a:spLocks/>
          </p:cNvSpPr>
          <p:nvPr/>
        </p:nvSpPr>
        <p:spPr bwMode="auto">
          <a:xfrm rot="-1879939">
            <a:off x="1814513" y="2114550"/>
            <a:ext cx="1231900" cy="508000"/>
          </a:xfrm>
          <a:custGeom>
            <a:avLst/>
            <a:gdLst>
              <a:gd name="G0" fmla="+- 19775 0 0"/>
              <a:gd name="G1" fmla="+- 21600 0 0"/>
              <a:gd name="G2" fmla="+- 21600 0 0"/>
              <a:gd name="T0" fmla="*/ 0 w 19775"/>
              <a:gd name="T1" fmla="*/ 12910 h 21600"/>
              <a:gd name="T2" fmla="*/ 19750 w 19775"/>
              <a:gd name="T3" fmla="*/ 0 h 21600"/>
              <a:gd name="T4" fmla="*/ 19775 w 1977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75" h="21600" fill="none" extrusionOk="0">
                <a:moveTo>
                  <a:pt x="0" y="12910"/>
                </a:moveTo>
                <a:cubicBezTo>
                  <a:pt x="3443" y="5073"/>
                  <a:pt x="11190" y="9"/>
                  <a:pt x="19750" y="0"/>
                </a:cubicBezTo>
              </a:path>
              <a:path w="19775" h="21600" stroke="0" extrusionOk="0">
                <a:moveTo>
                  <a:pt x="0" y="12910"/>
                </a:moveTo>
                <a:cubicBezTo>
                  <a:pt x="3443" y="5073"/>
                  <a:pt x="11190" y="9"/>
                  <a:pt x="19750" y="0"/>
                </a:cubicBezTo>
                <a:lnTo>
                  <a:pt x="19775" y="21600"/>
                </a:lnTo>
                <a:close/>
              </a:path>
            </a:pathLst>
          </a:custGeom>
          <a:noFill/>
          <a:ln w="28575">
            <a:solidFill>
              <a:srgbClr val="00FFFF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457200" y="1647825"/>
            <a:ext cx="1735138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The disk surface 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spins at a fixed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rotational rate</a:t>
            </a:r>
          </a:p>
        </p:txBody>
      </p:sp>
      <p:sp>
        <p:nvSpPr>
          <p:cNvPr id="95264" name="Oval 32"/>
          <p:cNvSpPr>
            <a:spLocks noChangeArrowheads="1"/>
          </p:cNvSpPr>
          <p:nvPr/>
        </p:nvSpPr>
        <p:spPr bwMode="auto">
          <a:xfrm rot="21600000">
            <a:off x="3302793" y="3098800"/>
            <a:ext cx="1128713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 dirty="0"/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4292600" y="1787525"/>
            <a:ext cx="4241800" cy="3629025"/>
            <a:chOff x="2704" y="1126"/>
            <a:chExt cx="2672" cy="2286"/>
          </a:xfrm>
        </p:grpSpPr>
        <p:grpSp>
          <p:nvGrpSpPr>
            <p:cNvPr id="3" name="Group 67"/>
            <p:cNvGrpSpPr>
              <a:grpSpLocks/>
            </p:cNvGrpSpPr>
            <p:nvPr/>
          </p:nvGrpSpPr>
          <p:grpSpPr bwMode="auto">
            <a:xfrm>
              <a:off x="2704" y="2607"/>
              <a:ext cx="2672" cy="805"/>
              <a:chOff x="2704" y="2607"/>
              <a:chExt cx="2672" cy="805"/>
            </a:xfrm>
          </p:grpSpPr>
          <p:sp>
            <p:nvSpPr>
              <p:cNvPr id="95237" name="Rectangle 5"/>
              <p:cNvSpPr>
                <a:spLocks noChangeArrowheads="1"/>
              </p:cNvSpPr>
              <p:nvPr/>
            </p:nvSpPr>
            <p:spPr bwMode="auto">
              <a:xfrm>
                <a:off x="3520" y="2894"/>
                <a:ext cx="1856" cy="51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alibri" panose="020F0502020204030204" pitchFamily="34" charset="0"/>
                  </a:rPr>
                  <a:t>By moving radially, the arm can position the read/write head over any track.</a:t>
                </a:r>
              </a:p>
            </p:txBody>
          </p:sp>
          <p:sp>
            <p:nvSpPr>
              <p:cNvPr id="95248" name="Arc 16"/>
              <p:cNvSpPr>
                <a:spLocks noChangeAspect="1"/>
              </p:cNvSpPr>
              <p:nvPr/>
            </p:nvSpPr>
            <p:spPr bwMode="auto">
              <a:xfrm rot="2822162" flipV="1">
                <a:off x="2493" y="2818"/>
                <a:ext cx="713" cy="291"/>
              </a:xfrm>
              <a:custGeom>
                <a:avLst/>
                <a:gdLst>
                  <a:gd name="G0" fmla="+- 18756 0 0"/>
                  <a:gd name="G1" fmla="+- 21600 0 0"/>
                  <a:gd name="G2" fmla="+- 21600 0 0"/>
                  <a:gd name="T0" fmla="*/ 0 w 37393"/>
                  <a:gd name="T1" fmla="*/ 10887 h 21600"/>
                  <a:gd name="T2" fmla="*/ 37393 w 37393"/>
                  <a:gd name="T3" fmla="*/ 10681 h 21600"/>
                  <a:gd name="T4" fmla="*/ 18756 w 3739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393" h="21600" fill="none" extrusionOk="0">
                    <a:moveTo>
                      <a:pt x="-1" y="10886"/>
                    </a:moveTo>
                    <a:cubicBezTo>
                      <a:pt x="3845" y="4154"/>
                      <a:pt x="11003" y="-1"/>
                      <a:pt x="18756" y="-1"/>
                    </a:cubicBezTo>
                    <a:cubicBezTo>
                      <a:pt x="26423" y="-1"/>
                      <a:pt x="33516" y="4065"/>
                      <a:pt x="37392" y="10681"/>
                    </a:cubicBezTo>
                  </a:path>
                  <a:path w="37393" h="21600" stroke="0" extrusionOk="0">
                    <a:moveTo>
                      <a:pt x="-1" y="10886"/>
                    </a:moveTo>
                    <a:cubicBezTo>
                      <a:pt x="3845" y="4154"/>
                      <a:pt x="11003" y="-1"/>
                      <a:pt x="18756" y="-1"/>
                    </a:cubicBezTo>
                    <a:cubicBezTo>
                      <a:pt x="26423" y="-1"/>
                      <a:pt x="33516" y="4065"/>
                      <a:pt x="37392" y="10681"/>
                    </a:cubicBezTo>
                    <a:lnTo>
                      <a:pt x="1875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FFFF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95247" name="Rectangle 15"/>
            <p:cNvSpPr>
              <a:spLocks noChangeArrowheads="1"/>
            </p:cNvSpPr>
            <p:nvPr/>
          </p:nvSpPr>
          <p:spPr bwMode="auto">
            <a:xfrm>
              <a:off x="3604" y="1126"/>
              <a:ext cx="1433" cy="8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The read/write </a:t>
              </a:r>
              <a:r>
                <a:rPr lang="en-US" sz="1600" i="1" dirty="0">
                  <a:latin typeface="Calibri" panose="020F0502020204030204" pitchFamily="34" charset="0"/>
                </a:rPr>
                <a:t>head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is attached to the end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of the </a:t>
              </a:r>
              <a:r>
                <a:rPr lang="en-US" sz="1600" i="1" dirty="0">
                  <a:latin typeface="Calibri" panose="020F0502020204030204" pitchFamily="34" charset="0"/>
                </a:rPr>
                <a:t>arm</a:t>
              </a:r>
              <a:r>
                <a:rPr lang="en-US" sz="1600" dirty="0">
                  <a:latin typeface="Calibri" panose="020F0502020204030204" pitchFamily="34" charset="0"/>
                </a:rPr>
                <a:t> and flies over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the disk surface on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a thin cushion of air.</a:t>
              </a:r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4287838" y="3209925"/>
            <a:ext cx="2205037" cy="850900"/>
            <a:chOff x="2701" y="2022"/>
            <a:chExt cx="1389" cy="536"/>
          </a:xfrm>
        </p:grpSpPr>
        <p:grpSp>
          <p:nvGrpSpPr>
            <p:cNvPr id="5" name="Group 23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256" name="Oval 24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257" name="Rectangle 25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258" name="Oval 26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 rot="-809166">
            <a:off x="4383088" y="3343275"/>
            <a:ext cx="2205037" cy="850900"/>
            <a:chOff x="2701" y="2022"/>
            <a:chExt cx="1389" cy="536"/>
          </a:xfrm>
        </p:grpSpPr>
        <p:grpSp>
          <p:nvGrpSpPr>
            <p:cNvPr id="7" name="Group 48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281" name="Oval 49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282" name="Rectangle 50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283" name="Oval 51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62"/>
          <p:cNvGrpSpPr>
            <a:grpSpLocks/>
          </p:cNvGrpSpPr>
          <p:nvPr/>
        </p:nvGrpSpPr>
        <p:grpSpPr bwMode="auto">
          <a:xfrm rot="905387">
            <a:off x="4211638" y="2960688"/>
            <a:ext cx="2205037" cy="850900"/>
            <a:chOff x="2701" y="2022"/>
            <a:chExt cx="1389" cy="536"/>
          </a:xfrm>
        </p:grpSpPr>
        <p:grpSp>
          <p:nvGrpSpPr>
            <p:cNvPr id="9" name="Group 63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296" name="Oval 64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297" name="Rectangle 65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298" name="Oval 66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95261" name="Oval 29"/>
          <p:cNvSpPr>
            <a:spLocks noChangeArrowheads="1"/>
          </p:cNvSpPr>
          <p:nvPr/>
        </p:nvSpPr>
        <p:spPr bwMode="auto">
          <a:xfrm rot="5400000">
            <a:off x="3302793" y="3098800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spindle</a:t>
            </a:r>
          </a:p>
        </p:txBody>
      </p:sp>
      <p:sp>
        <p:nvSpPr>
          <p:cNvPr id="95262" name="Oval 30"/>
          <p:cNvSpPr>
            <a:spLocks noChangeArrowheads="1"/>
          </p:cNvSpPr>
          <p:nvPr/>
        </p:nvSpPr>
        <p:spPr bwMode="auto">
          <a:xfrm rot="10800000">
            <a:off x="3302793" y="3098800"/>
            <a:ext cx="1128713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spindle</a:t>
            </a:r>
          </a:p>
        </p:txBody>
      </p:sp>
      <p:sp>
        <p:nvSpPr>
          <p:cNvPr id="95263" name="Oval 31"/>
          <p:cNvSpPr>
            <a:spLocks noChangeArrowheads="1"/>
          </p:cNvSpPr>
          <p:nvPr/>
        </p:nvSpPr>
        <p:spPr bwMode="auto">
          <a:xfrm rot="16200000">
            <a:off x="3302793" y="3098801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spindle</a:t>
            </a:r>
          </a:p>
        </p:txBody>
      </p:sp>
      <p:sp>
        <p:nvSpPr>
          <p:cNvPr id="95244" name="Oval 12"/>
          <p:cNvSpPr>
            <a:spLocks noChangeArrowheads="1"/>
          </p:cNvSpPr>
          <p:nvPr/>
        </p:nvSpPr>
        <p:spPr bwMode="auto">
          <a:xfrm>
            <a:off x="3302793" y="3098800"/>
            <a:ext cx="1128713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spindle</a:t>
            </a:r>
          </a:p>
        </p:txBody>
      </p:sp>
      <p:grpSp>
        <p:nvGrpSpPr>
          <p:cNvPr id="10" name="Group 68"/>
          <p:cNvGrpSpPr>
            <a:grpSpLocks/>
          </p:cNvGrpSpPr>
          <p:nvPr/>
        </p:nvGrpSpPr>
        <p:grpSpPr bwMode="auto">
          <a:xfrm rot="905387">
            <a:off x="4202113" y="2960688"/>
            <a:ext cx="2205037" cy="850900"/>
            <a:chOff x="2701" y="2022"/>
            <a:chExt cx="1389" cy="536"/>
          </a:xfrm>
        </p:grpSpPr>
        <p:grpSp>
          <p:nvGrpSpPr>
            <p:cNvPr id="11" name="Group 69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302" name="Oval 70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03" name="Rectangle 71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304" name="Oval 72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2" name="Group 73"/>
          <p:cNvGrpSpPr>
            <a:grpSpLocks/>
          </p:cNvGrpSpPr>
          <p:nvPr/>
        </p:nvGrpSpPr>
        <p:grpSpPr bwMode="auto">
          <a:xfrm rot="905387">
            <a:off x="4202113" y="2960688"/>
            <a:ext cx="2205037" cy="850900"/>
            <a:chOff x="2701" y="2022"/>
            <a:chExt cx="1389" cy="536"/>
          </a:xfrm>
        </p:grpSpPr>
        <p:grpSp>
          <p:nvGrpSpPr>
            <p:cNvPr id="13" name="Group 74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307" name="Oval 75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08" name="Rectangle 76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309" name="Oval 77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4" name="Group 83"/>
          <p:cNvGrpSpPr>
            <a:grpSpLocks/>
          </p:cNvGrpSpPr>
          <p:nvPr/>
        </p:nvGrpSpPr>
        <p:grpSpPr bwMode="auto">
          <a:xfrm rot="-809166">
            <a:off x="4384675" y="3341688"/>
            <a:ext cx="2205038" cy="850900"/>
            <a:chOff x="2701" y="2022"/>
            <a:chExt cx="1389" cy="536"/>
          </a:xfrm>
        </p:grpSpPr>
        <p:grpSp>
          <p:nvGrpSpPr>
            <p:cNvPr id="15" name="Group 84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317" name="Oval 85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18" name="Rectangle 86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319" name="Oval 87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6" name="Group 88"/>
          <p:cNvGrpSpPr>
            <a:grpSpLocks/>
          </p:cNvGrpSpPr>
          <p:nvPr/>
        </p:nvGrpSpPr>
        <p:grpSpPr bwMode="auto">
          <a:xfrm rot="-809166">
            <a:off x="4383088" y="3341688"/>
            <a:ext cx="2205037" cy="850900"/>
            <a:chOff x="2701" y="2022"/>
            <a:chExt cx="1389" cy="536"/>
          </a:xfrm>
        </p:grpSpPr>
        <p:grpSp>
          <p:nvGrpSpPr>
            <p:cNvPr id="17" name="Group 89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322" name="Oval 90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23" name="Rectangle 91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324" name="Oval 92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8" name="Group 93"/>
          <p:cNvGrpSpPr>
            <a:grpSpLocks/>
          </p:cNvGrpSpPr>
          <p:nvPr/>
        </p:nvGrpSpPr>
        <p:grpSpPr bwMode="auto">
          <a:xfrm rot="-809166">
            <a:off x="4383088" y="3341688"/>
            <a:ext cx="2205037" cy="850900"/>
            <a:chOff x="2701" y="2022"/>
            <a:chExt cx="1389" cy="536"/>
          </a:xfrm>
        </p:grpSpPr>
        <p:grpSp>
          <p:nvGrpSpPr>
            <p:cNvPr id="19" name="Group 94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327" name="Oval 95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28" name="Rectangle 96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329" name="Oval 97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63" name="Oval 32"/>
          <p:cNvSpPr>
            <a:spLocks noChangeArrowheads="1"/>
          </p:cNvSpPr>
          <p:nvPr/>
        </p:nvSpPr>
        <p:spPr bwMode="auto">
          <a:xfrm>
            <a:off x="3302793" y="3098800"/>
            <a:ext cx="1128713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spindle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64" grpId="0" animBg="1"/>
      <p:bldP spid="95261" grpId="0" animBg="1" autoUpdateAnimBg="0"/>
      <p:bldP spid="95262" grpId="0" animBg="1" autoUpdateAnimBg="0"/>
      <p:bldP spid="95263" grpId="0" animBg="1" autoUpdateAnimBg="0"/>
      <p:bldP spid="95244" grpId="0" animBg="1" autoUpdateAnimBg="0"/>
      <p:bldP spid="6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86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Operation (Multi-Platter View)</a:t>
            </a:r>
          </a:p>
        </p:txBody>
      </p:sp>
      <p:sp>
        <p:nvSpPr>
          <p:cNvPr id="96260" name="Line 4"/>
          <p:cNvSpPr>
            <a:spLocks noChangeShapeType="1"/>
          </p:cNvSpPr>
          <p:nvPr/>
        </p:nvSpPr>
        <p:spPr bwMode="auto">
          <a:xfrm flipH="1">
            <a:off x="5218113" y="27209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1" name="Oval 5"/>
          <p:cNvSpPr>
            <a:spLocks noChangeArrowheads="1"/>
          </p:cNvSpPr>
          <p:nvPr/>
        </p:nvSpPr>
        <p:spPr bwMode="auto">
          <a:xfrm>
            <a:off x="5078413" y="2682875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2" name="Line 6"/>
          <p:cNvSpPr>
            <a:spLocks noChangeShapeType="1"/>
          </p:cNvSpPr>
          <p:nvPr/>
        </p:nvSpPr>
        <p:spPr bwMode="auto">
          <a:xfrm flipH="1">
            <a:off x="5221288" y="32797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3" name="Oval 7"/>
          <p:cNvSpPr>
            <a:spLocks noChangeArrowheads="1"/>
          </p:cNvSpPr>
          <p:nvPr/>
        </p:nvSpPr>
        <p:spPr bwMode="auto">
          <a:xfrm>
            <a:off x="5081588" y="3241675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4" name="Line 8"/>
          <p:cNvSpPr>
            <a:spLocks noChangeShapeType="1"/>
          </p:cNvSpPr>
          <p:nvPr/>
        </p:nvSpPr>
        <p:spPr bwMode="auto">
          <a:xfrm flipH="1">
            <a:off x="5218113" y="38893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5" name="Oval 9"/>
          <p:cNvSpPr>
            <a:spLocks noChangeArrowheads="1"/>
          </p:cNvSpPr>
          <p:nvPr/>
        </p:nvSpPr>
        <p:spPr bwMode="auto">
          <a:xfrm>
            <a:off x="5078413" y="3851275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6" name="AutoShape 10"/>
          <p:cNvSpPr>
            <a:spLocks noChangeArrowheads="1"/>
          </p:cNvSpPr>
          <p:nvPr/>
        </p:nvSpPr>
        <p:spPr bwMode="auto">
          <a:xfrm>
            <a:off x="4103688" y="3736975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7" name="Oval 11"/>
          <p:cNvSpPr>
            <a:spLocks noChangeArrowheads="1"/>
          </p:cNvSpPr>
          <p:nvPr/>
        </p:nvSpPr>
        <p:spPr bwMode="auto">
          <a:xfrm>
            <a:off x="3074988" y="3546475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8" name="Line 12"/>
          <p:cNvSpPr>
            <a:spLocks noChangeShapeType="1"/>
          </p:cNvSpPr>
          <p:nvPr/>
        </p:nvSpPr>
        <p:spPr bwMode="auto">
          <a:xfrm>
            <a:off x="5675313" y="2479675"/>
            <a:ext cx="3175" cy="1409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9" name="Line 13"/>
          <p:cNvSpPr>
            <a:spLocks noChangeShapeType="1"/>
          </p:cNvSpPr>
          <p:nvPr/>
        </p:nvSpPr>
        <p:spPr bwMode="auto">
          <a:xfrm flipH="1">
            <a:off x="5218113" y="36607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0" name="Oval 14"/>
          <p:cNvSpPr>
            <a:spLocks noChangeArrowheads="1"/>
          </p:cNvSpPr>
          <p:nvPr/>
        </p:nvSpPr>
        <p:spPr bwMode="auto">
          <a:xfrm>
            <a:off x="5078413" y="3622675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1" name="Line 15"/>
          <p:cNvSpPr>
            <a:spLocks noChangeShapeType="1"/>
          </p:cNvSpPr>
          <p:nvPr/>
        </p:nvSpPr>
        <p:spPr bwMode="auto">
          <a:xfrm>
            <a:off x="5678488" y="3165475"/>
            <a:ext cx="6397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2" name="AutoShape 16"/>
          <p:cNvSpPr>
            <a:spLocks noChangeArrowheads="1"/>
          </p:cNvSpPr>
          <p:nvPr/>
        </p:nvSpPr>
        <p:spPr bwMode="auto">
          <a:xfrm>
            <a:off x="4103688" y="3165475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3" name="Oval 17"/>
          <p:cNvSpPr>
            <a:spLocks noChangeArrowheads="1"/>
          </p:cNvSpPr>
          <p:nvPr/>
        </p:nvSpPr>
        <p:spPr bwMode="auto">
          <a:xfrm>
            <a:off x="3100388" y="2936875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4" name="AutoShape 18"/>
          <p:cNvSpPr>
            <a:spLocks noChangeArrowheads="1"/>
          </p:cNvSpPr>
          <p:nvPr/>
        </p:nvSpPr>
        <p:spPr bwMode="auto">
          <a:xfrm>
            <a:off x="4103688" y="2593975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5" name="Oval 19"/>
          <p:cNvSpPr>
            <a:spLocks noChangeArrowheads="1"/>
          </p:cNvSpPr>
          <p:nvPr/>
        </p:nvSpPr>
        <p:spPr bwMode="auto">
          <a:xfrm>
            <a:off x="3062288" y="2390775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6" name="AutoShape 20"/>
          <p:cNvSpPr>
            <a:spLocks noChangeArrowheads="1"/>
          </p:cNvSpPr>
          <p:nvPr/>
        </p:nvSpPr>
        <p:spPr bwMode="auto">
          <a:xfrm>
            <a:off x="4103688" y="1997075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7" name="Line 21"/>
          <p:cNvSpPr>
            <a:spLocks noChangeShapeType="1"/>
          </p:cNvSpPr>
          <p:nvPr/>
        </p:nvSpPr>
        <p:spPr bwMode="auto">
          <a:xfrm flipH="1">
            <a:off x="5218113" y="24796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8" name="Oval 22"/>
          <p:cNvSpPr>
            <a:spLocks noChangeArrowheads="1"/>
          </p:cNvSpPr>
          <p:nvPr/>
        </p:nvSpPr>
        <p:spPr bwMode="auto">
          <a:xfrm>
            <a:off x="5065713" y="2441575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9" name="Line 23"/>
          <p:cNvSpPr>
            <a:spLocks noChangeShapeType="1"/>
          </p:cNvSpPr>
          <p:nvPr/>
        </p:nvSpPr>
        <p:spPr bwMode="auto">
          <a:xfrm flipH="1">
            <a:off x="5218113" y="30384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80" name="Oval 24"/>
          <p:cNvSpPr>
            <a:spLocks noChangeArrowheads="1"/>
          </p:cNvSpPr>
          <p:nvPr/>
        </p:nvSpPr>
        <p:spPr bwMode="auto">
          <a:xfrm>
            <a:off x="5078413" y="3000375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81" name="Text Box 25"/>
          <p:cNvSpPr txBox="1">
            <a:spLocks noChangeArrowheads="1"/>
          </p:cNvSpPr>
          <p:nvPr/>
        </p:nvSpPr>
        <p:spPr bwMode="auto">
          <a:xfrm>
            <a:off x="5772150" y="2827923"/>
            <a:ext cx="55496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Arm</a:t>
            </a:r>
          </a:p>
        </p:txBody>
      </p:sp>
      <p:sp>
        <p:nvSpPr>
          <p:cNvPr id="96282" name="Text Box 26"/>
          <p:cNvSpPr txBox="1">
            <a:spLocks noChangeArrowheads="1"/>
          </p:cNvSpPr>
          <p:nvPr/>
        </p:nvSpPr>
        <p:spPr bwMode="auto">
          <a:xfrm>
            <a:off x="5306027" y="1178603"/>
            <a:ext cx="2200276" cy="1077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Read/write heads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move in unison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from cylinder to cylinder</a:t>
            </a:r>
          </a:p>
        </p:txBody>
      </p:sp>
      <p:sp>
        <p:nvSpPr>
          <p:cNvPr id="96283" name="Line 27"/>
          <p:cNvSpPr>
            <a:spLocks noChangeShapeType="1"/>
          </p:cNvSpPr>
          <p:nvPr/>
        </p:nvSpPr>
        <p:spPr bwMode="auto">
          <a:xfrm flipH="1">
            <a:off x="5360988" y="2165350"/>
            <a:ext cx="317500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84" name="Text Box 28"/>
          <p:cNvSpPr txBox="1">
            <a:spLocks noChangeArrowheads="1"/>
          </p:cNvSpPr>
          <p:nvPr/>
        </p:nvSpPr>
        <p:spPr bwMode="auto">
          <a:xfrm>
            <a:off x="4451214" y="4034423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Spindle</a:t>
            </a:r>
          </a:p>
        </p:txBody>
      </p:sp>
      <p:sp>
        <p:nvSpPr>
          <p:cNvPr id="96285" name="Line 29"/>
          <p:cNvSpPr>
            <a:spLocks noChangeShapeType="1"/>
          </p:cNvSpPr>
          <p:nvPr/>
        </p:nvSpPr>
        <p:spPr bwMode="auto">
          <a:xfrm flipH="1">
            <a:off x="5284788" y="2165350"/>
            <a:ext cx="390525" cy="844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092663" cy="762000"/>
          </a:xfrm>
        </p:spPr>
        <p:txBody>
          <a:bodyPr/>
          <a:lstStyle/>
          <a:p>
            <a:r>
              <a:rPr lang="en-US" dirty="0"/>
              <a:t>Disk Access – Service Time Components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533400" y="3946525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After </a:t>
            </a:r>
            <a:r>
              <a:rPr lang="en-US" sz="2000">
                <a:solidFill>
                  <a:srgbClr val="0000FF"/>
                </a:solidFill>
                <a:latin typeface="Calibri" panose="020F0502020204030204" pitchFamily="34" charset="0"/>
              </a:rPr>
              <a:t>BLUE</a:t>
            </a:r>
            <a:r>
              <a:rPr lang="en-US" sz="200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2743200" y="3946525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Seek for </a:t>
            </a:r>
            <a:r>
              <a:rPr lang="en-US" sz="2000">
                <a:solidFill>
                  <a:srgbClr val="FF0000"/>
                </a:solidFill>
                <a:latin typeface="Calibri" panose="020F0502020204030204" pitchFamily="34" charset="0"/>
              </a:rPr>
              <a:t>RED</a:t>
            </a:r>
            <a:endParaRPr lang="en-US" sz="20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4495800" y="3946525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Rotational latency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6705600" y="3946525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After </a:t>
            </a:r>
            <a:r>
              <a:rPr lang="en-US" sz="2000">
                <a:solidFill>
                  <a:srgbClr val="FF0000"/>
                </a:solidFill>
                <a:latin typeface="Calibri" panose="020F0502020204030204" pitchFamily="34" charset="0"/>
              </a:rPr>
              <a:t>RED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 read</a:t>
            </a:r>
          </a:p>
        </p:txBody>
      </p:sp>
      <p:grpSp>
        <p:nvGrpSpPr>
          <p:cNvPr id="2" name="Group 7"/>
          <p:cNvGrpSpPr>
            <a:grpSpLocks noChangeAspect="1"/>
          </p:cNvGrpSpPr>
          <p:nvPr/>
        </p:nvGrpSpPr>
        <p:grpSpPr bwMode="auto">
          <a:xfrm>
            <a:off x="735013" y="1962150"/>
            <a:ext cx="1727200" cy="1855788"/>
            <a:chOff x="444" y="1113"/>
            <a:chExt cx="1163" cy="1251"/>
          </a:xfrm>
        </p:grpSpPr>
        <p:grpSp>
          <p:nvGrpSpPr>
            <p:cNvPr id="3" name="Group 8"/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4" name="Group 9"/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33130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848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49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0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1" name="Line 14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2" name="Line 15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3" name="Line 16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4" name="Line 17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5" name="Line 18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6" name="Line 19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7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845" name="Freeform 21"/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46" name="Freeform 22"/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5843" name="AutoShape 23"/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24"/>
          <p:cNvGrpSpPr>
            <a:grpSpLocks noChangeAspect="1"/>
          </p:cNvGrpSpPr>
          <p:nvPr/>
        </p:nvGrpSpPr>
        <p:grpSpPr bwMode="auto">
          <a:xfrm>
            <a:off x="2784475" y="1600200"/>
            <a:ext cx="1727200" cy="2217738"/>
            <a:chOff x="1716" y="864"/>
            <a:chExt cx="1163" cy="1494"/>
          </a:xfrm>
        </p:grpSpPr>
        <p:grpSp>
          <p:nvGrpSpPr>
            <p:cNvPr id="6" name="Group 25"/>
            <p:cNvGrpSpPr>
              <a:grpSpLocks noChangeAspect="1"/>
            </p:cNvGrpSpPr>
            <p:nvPr/>
          </p:nvGrpSpPr>
          <p:grpSpPr bwMode="auto"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7" name="Group 26"/>
              <p:cNvGrpSpPr>
                <a:grpSpLocks noChangeAspect="1"/>
              </p:cNvGrpSpPr>
              <p:nvPr/>
            </p:nvGrpSpPr>
            <p:grpSpPr bwMode="auto"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33147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1"/>
                  <a:ext cx="1440" cy="144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832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3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4" name="Oval 30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5" name="Line 31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6" name="Line 32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7" name="Line 33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8" name="Line 34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9" name="Line 35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40" name="Line 36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41" name="Oval 37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829" name="Freeform 38"/>
              <p:cNvSpPr>
                <a:spLocks noChangeAspect="1"/>
              </p:cNvSpPr>
              <p:nvPr/>
            </p:nvSpPr>
            <p:spPr bwMode="auto">
              <a:xfrm rot="-3600000">
                <a:off x="2512" y="2050"/>
                <a:ext cx="296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30" name="Freeform 39"/>
              <p:cNvSpPr>
                <a:spLocks noChangeAspect="1"/>
              </p:cNvSpPr>
              <p:nvPr/>
            </p:nvSpPr>
            <p:spPr bwMode="auto">
              <a:xfrm rot="-1800000">
                <a:off x="2016" y="1506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5827" name="AutoShape 40"/>
            <p:cNvSpPr>
              <a:spLocks noChangeAspect="1" noChangeArrowheads="1"/>
            </p:cNvSpPr>
            <p:nvPr/>
          </p:nvSpPr>
          <p:spPr bwMode="auto"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41"/>
          <p:cNvGrpSpPr>
            <a:grpSpLocks noChangeAspect="1"/>
          </p:cNvGrpSpPr>
          <p:nvPr/>
        </p:nvGrpSpPr>
        <p:grpSpPr bwMode="auto">
          <a:xfrm>
            <a:off x="4833938" y="1625600"/>
            <a:ext cx="1727200" cy="2192338"/>
            <a:chOff x="3003" y="864"/>
            <a:chExt cx="1163" cy="1476"/>
          </a:xfrm>
        </p:grpSpPr>
        <p:grpSp>
          <p:nvGrpSpPr>
            <p:cNvPr id="9" name="Group 42"/>
            <p:cNvGrpSpPr>
              <a:grpSpLocks noChangeAspect="1"/>
            </p:cNvGrpSpPr>
            <p:nvPr/>
          </p:nvGrpSpPr>
          <p:grpSpPr bwMode="auto">
            <a:xfrm>
              <a:off x="3003" y="1176"/>
              <a:ext cx="1163" cy="1164"/>
              <a:chOff x="3003" y="1176"/>
              <a:chExt cx="1163" cy="1164"/>
            </a:xfrm>
          </p:grpSpPr>
          <p:grpSp>
            <p:nvGrpSpPr>
              <p:cNvPr id="10" name="Group 43"/>
              <p:cNvGrpSpPr>
                <a:grpSpLocks noChangeAspect="1"/>
              </p:cNvGrpSpPr>
              <p:nvPr/>
            </p:nvGrpSpPr>
            <p:grpSpPr bwMode="auto">
              <a:xfrm>
                <a:off x="3003" y="1179"/>
                <a:ext cx="1163" cy="1161"/>
                <a:chOff x="525" y="1152"/>
                <a:chExt cx="1449" cy="1446"/>
              </a:xfrm>
            </p:grpSpPr>
            <p:sp>
              <p:nvSpPr>
                <p:cNvPr id="133164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816" name="Oval 45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17" name="Oval 46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18" name="Oval 47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19" name="Line 48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0" name="Line 49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1" name="Line 50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2" name="Line 51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3" name="Line 52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4" name="Line 53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5" name="Oval 54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812" name="Freeform 55"/>
              <p:cNvSpPr>
                <a:spLocks noChangeAspect="1"/>
              </p:cNvSpPr>
              <p:nvPr/>
            </p:nvSpPr>
            <p:spPr bwMode="auto">
              <a:xfrm rot="10800000">
                <a:off x="3582" y="1182"/>
                <a:ext cx="293" cy="189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13" name="Freeform 56"/>
              <p:cNvSpPr>
                <a:spLocks noChangeAspect="1"/>
              </p:cNvSpPr>
              <p:nvPr/>
            </p:nvSpPr>
            <p:spPr bwMode="auto">
              <a:xfrm>
                <a:off x="3414" y="1970"/>
                <a:ext cx="170" cy="139"/>
              </a:xfrm>
              <a:custGeom>
                <a:avLst/>
                <a:gdLst>
                  <a:gd name="T0" fmla="*/ 0 w 170"/>
                  <a:gd name="T1" fmla="*/ 85 h 139"/>
                  <a:gd name="T2" fmla="*/ 50 w 170"/>
                  <a:gd name="T3" fmla="*/ 0 h 139"/>
                  <a:gd name="T4" fmla="*/ 75 w 170"/>
                  <a:gd name="T5" fmla="*/ 15 h 139"/>
                  <a:gd name="T6" fmla="*/ 102 w 170"/>
                  <a:gd name="T7" fmla="*/ 24 h 139"/>
                  <a:gd name="T8" fmla="*/ 128 w 170"/>
                  <a:gd name="T9" fmla="*/ 31 h 139"/>
                  <a:gd name="T10" fmla="*/ 170 w 170"/>
                  <a:gd name="T11" fmla="*/ 36 h 139"/>
                  <a:gd name="T12" fmla="*/ 170 w 170"/>
                  <a:gd name="T13" fmla="*/ 139 h 139"/>
                  <a:gd name="T14" fmla="*/ 141 w 170"/>
                  <a:gd name="T15" fmla="*/ 136 h 139"/>
                  <a:gd name="T16" fmla="*/ 105 w 170"/>
                  <a:gd name="T17" fmla="*/ 130 h 139"/>
                  <a:gd name="T18" fmla="*/ 74 w 170"/>
                  <a:gd name="T19" fmla="*/ 121 h 139"/>
                  <a:gd name="T20" fmla="*/ 38 w 170"/>
                  <a:gd name="T21" fmla="*/ 108 h 139"/>
                  <a:gd name="T22" fmla="*/ 23 w 170"/>
                  <a:gd name="T23" fmla="*/ 102 h 139"/>
                  <a:gd name="T24" fmla="*/ 0 w 170"/>
                  <a:gd name="T25" fmla="*/ 85 h 1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0"/>
                  <a:gd name="T40" fmla="*/ 0 h 139"/>
                  <a:gd name="T41" fmla="*/ 170 w 170"/>
                  <a:gd name="T42" fmla="*/ 139 h 13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0" h="139">
                    <a:moveTo>
                      <a:pt x="0" y="85"/>
                    </a:moveTo>
                    <a:lnTo>
                      <a:pt x="50" y="0"/>
                    </a:lnTo>
                    <a:lnTo>
                      <a:pt x="75" y="15"/>
                    </a:lnTo>
                    <a:lnTo>
                      <a:pt x="102" y="24"/>
                    </a:lnTo>
                    <a:lnTo>
                      <a:pt x="128" y="31"/>
                    </a:lnTo>
                    <a:lnTo>
                      <a:pt x="170" y="36"/>
                    </a:lnTo>
                    <a:lnTo>
                      <a:pt x="170" y="139"/>
                    </a:lnTo>
                    <a:lnTo>
                      <a:pt x="141" y="136"/>
                    </a:lnTo>
                    <a:lnTo>
                      <a:pt x="105" y="130"/>
                    </a:lnTo>
                    <a:lnTo>
                      <a:pt x="74" y="121"/>
                    </a:lnTo>
                    <a:lnTo>
                      <a:pt x="38" y="108"/>
                    </a:lnTo>
                    <a:lnTo>
                      <a:pt x="23" y="102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14" name="Freeform 57"/>
              <p:cNvSpPr>
                <a:spLocks noChangeAspect="1"/>
              </p:cNvSpPr>
              <p:nvPr/>
            </p:nvSpPr>
            <p:spPr bwMode="auto">
              <a:xfrm>
                <a:off x="3003" y="1176"/>
                <a:ext cx="579" cy="873"/>
              </a:xfrm>
              <a:custGeom>
                <a:avLst/>
                <a:gdLst>
                  <a:gd name="T0" fmla="*/ 80 w 579"/>
                  <a:gd name="T1" fmla="*/ 873 h 873"/>
                  <a:gd name="T2" fmla="*/ 188 w 579"/>
                  <a:gd name="T3" fmla="*/ 810 h 873"/>
                  <a:gd name="T4" fmla="*/ 182 w 579"/>
                  <a:gd name="T5" fmla="*/ 800 h 873"/>
                  <a:gd name="T6" fmla="*/ 167 w 579"/>
                  <a:gd name="T7" fmla="*/ 770 h 873"/>
                  <a:gd name="T8" fmla="*/ 156 w 579"/>
                  <a:gd name="T9" fmla="*/ 741 h 873"/>
                  <a:gd name="T10" fmla="*/ 147 w 579"/>
                  <a:gd name="T11" fmla="*/ 711 h 873"/>
                  <a:gd name="T12" fmla="*/ 140 w 579"/>
                  <a:gd name="T13" fmla="*/ 687 h 873"/>
                  <a:gd name="T14" fmla="*/ 135 w 579"/>
                  <a:gd name="T15" fmla="*/ 654 h 873"/>
                  <a:gd name="T16" fmla="*/ 131 w 579"/>
                  <a:gd name="T17" fmla="*/ 614 h 873"/>
                  <a:gd name="T18" fmla="*/ 129 w 579"/>
                  <a:gd name="T19" fmla="*/ 564 h 873"/>
                  <a:gd name="T20" fmla="*/ 134 w 579"/>
                  <a:gd name="T21" fmla="*/ 525 h 873"/>
                  <a:gd name="T22" fmla="*/ 140 w 579"/>
                  <a:gd name="T23" fmla="*/ 489 h 873"/>
                  <a:gd name="T24" fmla="*/ 155 w 579"/>
                  <a:gd name="T25" fmla="*/ 434 h 873"/>
                  <a:gd name="T26" fmla="*/ 179 w 579"/>
                  <a:gd name="T27" fmla="*/ 377 h 873"/>
                  <a:gd name="T28" fmla="*/ 201 w 579"/>
                  <a:gd name="T29" fmla="*/ 338 h 873"/>
                  <a:gd name="T30" fmla="*/ 233 w 579"/>
                  <a:gd name="T31" fmla="*/ 294 h 873"/>
                  <a:gd name="T32" fmla="*/ 264 w 579"/>
                  <a:gd name="T33" fmla="*/ 258 h 873"/>
                  <a:gd name="T34" fmla="*/ 305 w 579"/>
                  <a:gd name="T35" fmla="*/ 222 h 873"/>
                  <a:gd name="T36" fmla="*/ 338 w 579"/>
                  <a:gd name="T37" fmla="*/ 198 h 873"/>
                  <a:gd name="T38" fmla="*/ 381 w 579"/>
                  <a:gd name="T39" fmla="*/ 173 h 873"/>
                  <a:gd name="T40" fmla="*/ 434 w 579"/>
                  <a:gd name="T41" fmla="*/ 149 h 873"/>
                  <a:gd name="T42" fmla="*/ 485 w 579"/>
                  <a:gd name="T43" fmla="*/ 135 h 873"/>
                  <a:gd name="T44" fmla="*/ 545 w 579"/>
                  <a:gd name="T45" fmla="*/ 125 h 873"/>
                  <a:gd name="T46" fmla="*/ 579 w 579"/>
                  <a:gd name="T47" fmla="*/ 123 h 873"/>
                  <a:gd name="T48" fmla="*/ 579 w 579"/>
                  <a:gd name="T49" fmla="*/ 0 h 873"/>
                  <a:gd name="T50" fmla="*/ 536 w 579"/>
                  <a:gd name="T51" fmla="*/ 0 h 873"/>
                  <a:gd name="T52" fmla="*/ 507 w 579"/>
                  <a:gd name="T53" fmla="*/ 6 h 873"/>
                  <a:gd name="T54" fmla="*/ 480 w 579"/>
                  <a:gd name="T55" fmla="*/ 11 h 873"/>
                  <a:gd name="T56" fmla="*/ 443 w 579"/>
                  <a:gd name="T57" fmla="*/ 17 h 873"/>
                  <a:gd name="T58" fmla="*/ 386 w 579"/>
                  <a:gd name="T59" fmla="*/ 33 h 873"/>
                  <a:gd name="T60" fmla="*/ 354 w 579"/>
                  <a:gd name="T61" fmla="*/ 48 h 873"/>
                  <a:gd name="T62" fmla="*/ 320 w 579"/>
                  <a:gd name="T63" fmla="*/ 62 h 873"/>
                  <a:gd name="T64" fmla="*/ 282 w 579"/>
                  <a:gd name="T65" fmla="*/ 86 h 873"/>
                  <a:gd name="T66" fmla="*/ 249 w 579"/>
                  <a:gd name="T67" fmla="*/ 105 h 873"/>
                  <a:gd name="T68" fmla="*/ 219 w 579"/>
                  <a:gd name="T69" fmla="*/ 128 h 873"/>
                  <a:gd name="T70" fmla="*/ 189 w 579"/>
                  <a:gd name="T71" fmla="*/ 153 h 873"/>
                  <a:gd name="T72" fmla="*/ 167 w 579"/>
                  <a:gd name="T73" fmla="*/ 174 h 873"/>
                  <a:gd name="T74" fmla="*/ 146 w 579"/>
                  <a:gd name="T75" fmla="*/ 197 h 873"/>
                  <a:gd name="T76" fmla="*/ 126 w 579"/>
                  <a:gd name="T77" fmla="*/ 222 h 873"/>
                  <a:gd name="T78" fmla="*/ 104 w 579"/>
                  <a:gd name="T79" fmla="*/ 251 h 873"/>
                  <a:gd name="T80" fmla="*/ 83 w 579"/>
                  <a:gd name="T81" fmla="*/ 282 h 873"/>
                  <a:gd name="T82" fmla="*/ 63 w 579"/>
                  <a:gd name="T83" fmla="*/ 318 h 873"/>
                  <a:gd name="T84" fmla="*/ 45 w 579"/>
                  <a:gd name="T85" fmla="*/ 357 h 873"/>
                  <a:gd name="T86" fmla="*/ 35 w 579"/>
                  <a:gd name="T87" fmla="*/ 387 h 873"/>
                  <a:gd name="T88" fmla="*/ 21 w 579"/>
                  <a:gd name="T89" fmla="*/ 429 h 873"/>
                  <a:gd name="T90" fmla="*/ 9 w 579"/>
                  <a:gd name="T91" fmla="*/ 482 h 873"/>
                  <a:gd name="T92" fmla="*/ 5 w 579"/>
                  <a:gd name="T93" fmla="*/ 518 h 873"/>
                  <a:gd name="T94" fmla="*/ 0 w 579"/>
                  <a:gd name="T95" fmla="*/ 567 h 873"/>
                  <a:gd name="T96" fmla="*/ 0 w 579"/>
                  <a:gd name="T97" fmla="*/ 611 h 873"/>
                  <a:gd name="T98" fmla="*/ 6 w 579"/>
                  <a:gd name="T99" fmla="*/ 665 h 873"/>
                  <a:gd name="T100" fmla="*/ 17 w 579"/>
                  <a:gd name="T101" fmla="*/ 717 h 873"/>
                  <a:gd name="T102" fmla="*/ 24 w 579"/>
                  <a:gd name="T103" fmla="*/ 746 h 873"/>
                  <a:gd name="T104" fmla="*/ 42 w 579"/>
                  <a:gd name="T105" fmla="*/ 795 h 873"/>
                  <a:gd name="T106" fmla="*/ 57 w 579"/>
                  <a:gd name="T107" fmla="*/ 831 h 873"/>
                  <a:gd name="T108" fmla="*/ 72 w 579"/>
                  <a:gd name="T109" fmla="*/ 858 h 873"/>
                  <a:gd name="T110" fmla="*/ 80 w 579"/>
                  <a:gd name="T111" fmla="*/ 873 h 87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79"/>
                  <a:gd name="T169" fmla="*/ 0 h 873"/>
                  <a:gd name="T170" fmla="*/ 579 w 579"/>
                  <a:gd name="T171" fmla="*/ 873 h 87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79" h="873">
                    <a:moveTo>
                      <a:pt x="80" y="873"/>
                    </a:moveTo>
                    <a:lnTo>
                      <a:pt x="188" y="810"/>
                    </a:lnTo>
                    <a:lnTo>
                      <a:pt x="182" y="800"/>
                    </a:lnTo>
                    <a:lnTo>
                      <a:pt x="167" y="770"/>
                    </a:lnTo>
                    <a:lnTo>
                      <a:pt x="156" y="741"/>
                    </a:lnTo>
                    <a:lnTo>
                      <a:pt x="147" y="711"/>
                    </a:lnTo>
                    <a:lnTo>
                      <a:pt x="140" y="687"/>
                    </a:lnTo>
                    <a:lnTo>
                      <a:pt x="135" y="654"/>
                    </a:lnTo>
                    <a:lnTo>
                      <a:pt x="131" y="614"/>
                    </a:lnTo>
                    <a:lnTo>
                      <a:pt x="129" y="564"/>
                    </a:lnTo>
                    <a:lnTo>
                      <a:pt x="134" y="525"/>
                    </a:lnTo>
                    <a:lnTo>
                      <a:pt x="140" y="489"/>
                    </a:lnTo>
                    <a:lnTo>
                      <a:pt x="155" y="434"/>
                    </a:lnTo>
                    <a:lnTo>
                      <a:pt x="179" y="377"/>
                    </a:lnTo>
                    <a:lnTo>
                      <a:pt x="201" y="338"/>
                    </a:lnTo>
                    <a:lnTo>
                      <a:pt x="233" y="294"/>
                    </a:lnTo>
                    <a:lnTo>
                      <a:pt x="264" y="258"/>
                    </a:lnTo>
                    <a:lnTo>
                      <a:pt x="305" y="222"/>
                    </a:lnTo>
                    <a:lnTo>
                      <a:pt x="338" y="198"/>
                    </a:lnTo>
                    <a:lnTo>
                      <a:pt x="381" y="173"/>
                    </a:lnTo>
                    <a:lnTo>
                      <a:pt x="434" y="149"/>
                    </a:lnTo>
                    <a:lnTo>
                      <a:pt x="485" y="135"/>
                    </a:lnTo>
                    <a:lnTo>
                      <a:pt x="545" y="125"/>
                    </a:lnTo>
                    <a:lnTo>
                      <a:pt x="579" y="123"/>
                    </a:lnTo>
                    <a:lnTo>
                      <a:pt x="579" y="0"/>
                    </a:lnTo>
                    <a:lnTo>
                      <a:pt x="536" y="0"/>
                    </a:lnTo>
                    <a:lnTo>
                      <a:pt x="507" y="6"/>
                    </a:lnTo>
                    <a:lnTo>
                      <a:pt x="480" y="11"/>
                    </a:lnTo>
                    <a:lnTo>
                      <a:pt x="443" y="17"/>
                    </a:lnTo>
                    <a:lnTo>
                      <a:pt x="386" y="33"/>
                    </a:lnTo>
                    <a:lnTo>
                      <a:pt x="354" y="48"/>
                    </a:lnTo>
                    <a:lnTo>
                      <a:pt x="320" y="62"/>
                    </a:lnTo>
                    <a:lnTo>
                      <a:pt x="282" y="86"/>
                    </a:lnTo>
                    <a:lnTo>
                      <a:pt x="249" y="105"/>
                    </a:lnTo>
                    <a:lnTo>
                      <a:pt x="219" y="128"/>
                    </a:lnTo>
                    <a:lnTo>
                      <a:pt x="189" y="153"/>
                    </a:lnTo>
                    <a:lnTo>
                      <a:pt x="167" y="174"/>
                    </a:lnTo>
                    <a:lnTo>
                      <a:pt x="146" y="197"/>
                    </a:lnTo>
                    <a:lnTo>
                      <a:pt x="126" y="222"/>
                    </a:lnTo>
                    <a:lnTo>
                      <a:pt x="104" y="251"/>
                    </a:lnTo>
                    <a:lnTo>
                      <a:pt x="83" y="282"/>
                    </a:lnTo>
                    <a:lnTo>
                      <a:pt x="63" y="318"/>
                    </a:lnTo>
                    <a:lnTo>
                      <a:pt x="45" y="357"/>
                    </a:lnTo>
                    <a:lnTo>
                      <a:pt x="35" y="387"/>
                    </a:lnTo>
                    <a:lnTo>
                      <a:pt x="21" y="429"/>
                    </a:lnTo>
                    <a:lnTo>
                      <a:pt x="9" y="482"/>
                    </a:lnTo>
                    <a:lnTo>
                      <a:pt x="5" y="518"/>
                    </a:lnTo>
                    <a:lnTo>
                      <a:pt x="0" y="567"/>
                    </a:lnTo>
                    <a:lnTo>
                      <a:pt x="0" y="611"/>
                    </a:lnTo>
                    <a:lnTo>
                      <a:pt x="6" y="665"/>
                    </a:lnTo>
                    <a:lnTo>
                      <a:pt x="17" y="717"/>
                    </a:lnTo>
                    <a:lnTo>
                      <a:pt x="24" y="746"/>
                    </a:lnTo>
                    <a:lnTo>
                      <a:pt x="42" y="795"/>
                    </a:lnTo>
                    <a:lnTo>
                      <a:pt x="57" y="831"/>
                    </a:lnTo>
                    <a:lnTo>
                      <a:pt x="72" y="858"/>
                    </a:lnTo>
                    <a:lnTo>
                      <a:pt x="80" y="8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5810" name="AutoShape 58"/>
            <p:cNvSpPr>
              <a:spLocks noChangeAspect="1" noChangeArrowheads="1"/>
            </p:cNvSpPr>
            <p:nvPr/>
          </p:nvSpPr>
          <p:spPr bwMode="auto">
            <a:xfrm>
              <a:off x="349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59"/>
          <p:cNvGrpSpPr>
            <a:grpSpLocks noChangeAspect="1"/>
          </p:cNvGrpSpPr>
          <p:nvPr/>
        </p:nvGrpSpPr>
        <p:grpSpPr bwMode="auto">
          <a:xfrm>
            <a:off x="6883400" y="1649413"/>
            <a:ext cx="1727200" cy="2168525"/>
            <a:chOff x="4299" y="858"/>
            <a:chExt cx="1163" cy="1461"/>
          </a:xfrm>
        </p:grpSpPr>
        <p:grpSp>
          <p:nvGrpSpPr>
            <p:cNvPr id="12" name="Group 60"/>
            <p:cNvGrpSpPr>
              <a:grpSpLocks noChangeAspect="1"/>
            </p:cNvGrpSpPr>
            <p:nvPr/>
          </p:nvGrpSpPr>
          <p:grpSpPr bwMode="auto">
            <a:xfrm>
              <a:off x="4299" y="1157"/>
              <a:ext cx="1163" cy="1162"/>
              <a:chOff x="4299" y="1157"/>
              <a:chExt cx="1163" cy="1162"/>
            </a:xfrm>
          </p:grpSpPr>
          <p:grpSp>
            <p:nvGrpSpPr>
              <p:cNvPr id="13" name="Group 61"/>
              <p:cNvGrpSpPr>
                <a:grpSpLocks noChangeAspect="1"/>
              </p:cNvGrpSpPr>
              <p:nvPr/>
            </p:nvGrpSpPr>
            <p:grpSpPr bwMode="auto">
              <a:xfrm>
                <a:off x="4299" y="1158"/>
                <a:ext cx="1163" cy="1161"/>
                <a:chOff x="525" y="1152"/>
                <a:chExt cx="1449" cy="1446"/>
              </a:xfrm>
            </p:grpSpPr>
            <p:sp>
              <p:nvSpPr>
                <p:cNvPr id="133182" name="Oval 62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3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799" name="Oval 63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0" name="Oval 64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1" name="Oval 65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2" name="Line 66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3" name="Line 67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4" name="Line 68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5" name="Line 69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6" name="Line 70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7" name="Line 71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8" name="Oval 72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796" name="Freeform 73"/>
              <p:cNvSpPr>
                <a:spLocks noChangeAspect="1"/>
              </p:cNvSpPr>
              <p:nvPr/>
            </p:nvSpPr>
            <p:spPr bwMode="auto">
              <a:xfrm>
                <a:off x="4596" y="1157"/>
                <a:ext cx="284" cy="183"/>
              </a:xfrm>
              <a:custGeom>
                <a:avLst/>
                <a:gdLst>
                  <a:gd name="T0" fmla="*/ 284 w 284"/>
                  <a:gd name="T1" fmla="*/ 120 h 183"/>
                  <a:gd name="T2" fmla="*/ 284 w 284"/>
                  <a:gd name="T3" fmla="*/ 0 h 183"/>
                  <a:gd name="T4" fmla="*/ 251 w 284"/>
                  <a:gd name="T5" fmla="*/ 1 h 183"/>
                  <a:gd name="T6" fmla="*/ 219 w 284"/>
                  <a:gd name="T7" fmla="*/ 3 h 183"/>
                  <a:gd name="T8" fmla="*/ 183 w 284"/>
                  <a:gd name="T9" fmla="*/ 9 h 183"/>
                  <a:gd name="T10" fmla="*/ 137 w 284"/>
                  <a:gd name="T11" fmla="*/ 19 h 183"/>
                  <a:gd name="T12" fmla="*/ 92 w 284"/>
                  <a:gd name="T13" fmla="*/ 31 h 183"/>
                  <a:gd name="T14" fmla="*/ 65 w 284"/>
                  <a:gd name="T15" fmla="*/ 42 h 183"/>
                  <a:gd name="T16" fmla="*/ 36 w 284"/>
                  <a:gd name="T17" fmla="*/ 54 h 183"/>
                  <a:gd name="T18" fmla="*/ 0 w 284"/>
                  <a:gd name="T19" fmla="*/ 75 h 183"/>
                  <a:gd name="T20" fmla="*/ 63 w 284"/>
                  <a:gd name="T21" fmla="*/ 183 h 183"/>
                  <a:gd name="T22" fmla="*/ 98 w 284"/>
                  <a:gd name="T23" fmla="*/ 165 h 183"/>
                  <a:gd name="T24" fmla="*/ 132 w 284"/>
                  <a:gd name="T25" fmla="*/ 150 h 183"/>
                  <a:gd name="T26" fmla="*/ 171 w 284"/>
                  <a:gd name="T27" fmla="*/ 138 h 183"/>
                  <a:gd name="T28" fmla="*/ 198 w 284"/>
                  <a:gd name="T29" fmla="*/ 130 h 183"/>
                  <a:gd name="T30" fmla="*/ 242 w 284"/>
                  <a:gd name="T31" fmla="*/ 123 h 183"/>
                  <a:gd name="T32" fmla="*/ 284 w 284"/>
                  <a:gd name="T33" fmla="*/ 120 h 18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84"/>
                  <a:gd name="T52" fmla="*/ 0 h 183"/>
                  <a:gd name="T53" fmla="*/ 284 w 284"/>
                  <a:gd name="T54" fmla="*/ 183 h 18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84" h="183">
                    <a:moveTo>
                      <a:pt x="284" y="120"/>
                    </a:moveTo>
                    <a:lnTo>
                      <a:pt x="284" y="0"/>
                    </a:lnTo>
                    <a:lnTo>
                      <a:pt x="251" y="1"/>
                    </a:lnTo>
                    <a:lnTo>
                      <a:pt x="219" y="3"/>
                    </a:lnTo>
                    <a:lnTo>
                      <a:pt x="183" y="9"/>
                    </a:lnTo>
                    <a:lnTo>
                      <a:pt x="137" y="19"/>
                    </a:lnTo>
                    <a:lnTo>
                      <a:pt x="92" y="31"/>
                    </a:lnTo>
                    <a:lnTo>
                      <a:pt x="65" y="42"/>
                    </a:lnTo>
                    <a:lnTo>
                      <a:pt x="36" y="54"/>
                    </a:lnTo>
                    <a:lnTo>
                      <a:pt x="0" y="75"/>
                    </a:lnTo>
                    <a:lnTo>
                      <a:pt x="63" y="183"/>
                    </a:lnTo>
                    <a:lnTo>
                      <a:pt x="98" y="165"/>
                    </a:lnTo>
                    <a:lnTo>
                      <a:pt x="132" y="150"/>
                    </a:lnTo>
                    <a:lnTo>
                      <a:pt x="171" y="138"/>
                    </a:lnTo>
                    <a:lnTo>
                      <a:pt x="198" y="130"/>
                    </a:lnTo>
                    <a:lnTo>
                      <a:pt x="242" y="123"/>
                    </a:lnTo>
                    <a:lnTo>
                      <a:pt x="284" y="12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97" name="Freeform 74"/>
              <p:cNvSpPr>
                <a:spLocks noChangeAspect="1"/>
              </p:cNvSpPr>
              <p:nvPr/>
            </p:nvSpPr>
            <p:spPr bwMode="auto">
              <a:xfrm>
                <a:off x="5007" y="1839"/>
                <a:ext cx="192" cy="201"/>
              </a:xfrm>
              <a:custGeom>
                <a:avLst/>
                <a:gdLst>
                  <a:gd name="T0" fmla="*/ 0 w 192"/>
                  <a:gd name="T1" fmla="*/ 105 h 201"/>
                  <a:gd name="T2" fmla="*/ 57 w 192"/>
                  <a:gd name="T3" fmla="*/ 201 h 201"/>
                  <a:gd name="T4" fmla="*/ 93 w 192"/>
                  <a:gd name="T5" fmla="*/ 183 h 201"/>
                  <a:gd name="T6" fmla="*/ 123 w 192"/>
                  <a:gd name="T7" fmla="*/ 153 h 201"/>
                  <a:gd name="T8" fmla="*/ 156 w 192"/>
                  <a:gd name="T9" fmla="*/ 117 h 201"/>
                  <a:gd name="T10" fmla="*/ 183 w 192"/>
                  <a:gd name="T11" fmla="*/ 75 h 201"/>
                  <a:gd name="T12" fmla="*/ 192 w 192"/>
                  <a:gd name="T13" fmla="*/ 57 h 201"/>
                  <a:gd name="T14" fmla="*/ 87 w 192"/>
                  <a:gd name="T15" fmla="*/ 0 h 201"/>
                  <a:gd name="T16" fmla="*/ 75 w 192"/>
                  <a:gd name="T17" fmla="*/ 24 h 201"/>
                  <a:gd name="T18" fmla="*/ 54 w 192"/>
                  <a:gd name="T19" fmla="*/ 51 h 201"/>
                  <a:gd name="T20" fmla="*/ 27 w 192"/>
                  <a:gd name="T21" fmla="*/ 81 h 201"/>
                  <a:gd name="T22" fmla="*/ 0 w 192"/>
                  <a:gd name="T23" fmla="*/ 105 h 20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2"/>
                  <a:gd name="T37" fmla="*/ 0 h 201"/>
                  <a:gd name="T38" fmla="*/ 192 w 192"/>
                  <a:gd name="T39" fmla="*/ 201 h 20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2" h="201">
                    <a:moveTo>
                      <a:pt x="0" y="105"/>
                    </a:moveTo>
                    <a:lnTo>
                      <a:pt x="57" y="201"/>
                    </a:lnTo>
                    <a:lnTo>
                      <a:pt x="93" y="183"/>
                    </a:lnTo>
                    <a:lnTo>
                      <a:pt x="123" y="153"/>
                    </a:lnTo>
                    <a:lnTo>
                      <a:pt x="156" y="117"/>
                    </a:lnTo>
                    <a:lnTo>
                      <a:pt x="183" y="75"/>
                    </a:lnTo>
                    <a:lnTo>
                      <a:pt x="192" y="57"/>
                    </a:lnTo>
                    <a:lnTo>
                      <a:pt x="87" y="0"/>
                    </a:lnTo>
                    <a:lnTo>
                      <a:pt x="75" y="24"/>
                    </a:lnTo>
                    <a:lnTo>
                      <a:pt x="54" y="51"/>
                    </a:lnTo>
                    <a:lnTo>
                      <a:pt x="27" y="81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5794" name="AutoShape 75"/>
            <p:cNvSpPr>
              <a:spLocks noChangeAspect="1" noChangeArrowheads="1"/>
            </p:cNvSpPr>
            <p:nvPr/>
          </p:nvSpPr>
          <p:spPr bwMode="auto">
            <a:xfrm>
              <a:off x="4782" y="858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5787" name="AutoShape 76"/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58653" y="5341203"/>
            <a:ext cx="185594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Data transfer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250854" y="5341203"/>
            <a:ext cx="78774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Seek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876800" y="5341203"/>
            <a:ext cx="165657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Rotational </a:t>
            </a:r>
          </a:p>
          <a:p>
            <a:pPr algn="ctr"/>
            <a:r>
              <a:rPr lang="en-US" dirty="0">
                <a:latin typeface="Calibri" pitchFamily="34" charset="0"/>
              </a:rPr>
              <a:t>latency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830853" y="5341203"/>
            <a:ext cx="185594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Data transfer</a:t>
            </a:r>
          </a:p>
        </p:txBody>
      </p:sp>
      <p:cxnSp>
        <p:nvCxnSpPr>
          <p:cNvPr id="89" name="Straight Arrow Connector 88"/>
          <p:cNvCxnSpPr>
            <a:stCxn id="84" idx="0"/>
          </p:cNvCxnSpPr>
          <p:nvPr/>
        </p:nvCxnSpPr>
        <p:spPr bwMode="auto">
          <a:xfrm rot="5400000" flipH="1" flipV="1">
            <a:off x="1218408" y="4957286"/>
            <a:ext cx="767834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 rot="5400000" flipH="1" flipV="1">
            <a:off x="3275151" y="5018901"/>
            <a:ext cx="77366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rot="5400000" flipH="1" flipV="1">
            <a:off x="5325659" y="5018901"/>
            <a:ext cx="77366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/>
          <p:nvPr/>
        </p:nvCxnSpPr>
        <p:spPr bwMode="auto">
          <a:xfrm rot="5400000" flipH="1" flipV="1">
            <a:off x="7375121" y="5030569"/>
            <a:ext cx="77366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Access Time</a:t>
            </a:r>
          </a:p>
        </p:txBody>
      </p:sp>
      <p:sp>
        <p:nvSpPr>
          <p:cNvPr id="125957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r>
              <a:rPr lang="en-US" dirty="0"/>
              <a:t>Average time to access some target sector approximated by: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access</a:t>
            </a:r>
            <a:r>
              <a:rPr lang="en-US" dirty="0"/>
              <a:t>  =  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seek</a:t>
            </a:r>
            <a:r>
              <a:rPr lang="en-US" dirty="0"/>
              <a:t> +  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rotation</a:t>
            </a:r>
            <a:r>
              <a:rPr lang="en-US" dirty="0"/>
              <a:t> + 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transfer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C00000"/>
                </a:solidFill>
              </a:rPr>
              <a:t>Seek time </a:t>
            </a:r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seek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Time to position heads over cylinder containing target sector.</a:t>
            </a:r>
          </a:p>
          <a:p>
            <a:pPr lvl="1"/>
            <a:r>
              <a:rPr lang="en-US" dirty="0"/>
              <a:t>Typical  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seek</a:t>
            </a:r>
            <a:r>
              <a:rPr lang="en-US" dirty="0"/>
              <a:t> is 3—9 ms</a:t>
            </a:r>
          </a:p>
          <a:p>
            <a:r>
              <a:rPr lang="en-US" dirty="0">
                <a:solidFill>
                  <a:srgbClr val="C00000"/>
                </a:solidFill>
              </a:rPr>
              <a:t>Rotational latency </a:t>
            </a:r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rotation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Time waiting for first bit of target sector to pass under </a:t>
            </a:r>
            <a:r>
              <a:rPr lang="en-US" dirty="0" err="1"/>
              <a:t>r/w</a:t>
            </a:r>
            <a:r>
              <a:rPr lang="en-US" dirty="0"/>
              <a:t> head.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rotation</a:t>
            </a:r>
            <a:r>
              <a:rPr lang="en-US" dirty="0"/>
              <a:t> = 1/2 </a:t>
            </a:r>
            <a:r>
              <a:rPr lang="en-US" dirty="0" err="1"/>
              <a:t>x</a:t>
            </a:r>
            <a:r>
              <a:rPr lang="en-US" dirty="0"/>
              <a:t> 1/RPMs </a:t>
            </a:r>
            <a:r>
              <a:rPr lang="en-US" dirty="0" err="1"/>
              <a:t>x</a:t>
            </a:r>
            <a:r>
              <a:rPr lang="en-US" dirty="0"/>
              <a:t> 60 sec/1 min</a:t>
            </a:r>
          </a:p>
          <a:p>
            <a:pPr lvl="1"/>
            <a:r>
              <a:rPr lang="en-US" dirty="0"/>
              <a:t>Typical rotational rate = 7,200 RPMs</a:t>
            </a:r>
          </a:p>
          <a:p>
            <a:r>
              <a:rPr lang="en-US" dirty="0">
                <a:solidFill>
                  <a:srgbClr val="C00000"/>
                </a:solidFill>
              </a:rPr>
              <a:t>Transfer time </a:t>
            </a:r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transfer</a:t>
            </a:r>
            <a:r>
              <a:rPr lang="en-US" dirty="0"/>
              <a:t>)	</a:t>
            </a:r>
          </a:p>
          <a:p>
            <a:pPr lvl="1"/>
            <a:r>
              <a:rPr lang="en-US" dirty="0"/>
              <a:t>Time to read the bits in the target sector.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transfer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1/RPM </a:t>
            </a:r>
            <a:r>
              <a:rPr lang="en-US" dirty="0"/>
              <a:t>x </a:t>
            </a:r>
            <a:r>
              <a:rPr lang="en-US" dirty="0">
                <a:solidFill>
                  <a:schemeClr val="accent2"/>
                </a:solidFill>
              </a:rPr>
              <a:t>1/(avg # sectors/track) </a:t>
            </a:r>
            <a:r>
              <a:rPr lang="en-US" dirty="0"/>
              <a:t>x 60 secs/1 min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731DC9A-F7F5-4E8C-9C32-75EDF818848F}"/>
              </a:ext>
            </a:extLst>
          </p:cNvPr>
          <p:cNvCxnSpPr>
            <a:cxnSpLocks/>
          </p:cNvCxnSpPr>
          <p:nvPr/>
        </p:nvCxnSpPr>
        <p:spPr bwMode="auto">
          <a:xfrm flipV="1">
            <a:off x="2573079" y="6071192"/>
            <a:ext cx="101009" cy="191385"/>
          </a:xfrm>
          <a:prstGeom prst="straightConnector1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C6566A9-9D08-4D7C-B06D-4EE7C943ABE6}"/>
              </a:ext>
            </a:extLst>
          </p:cNvPr>
          <p:cNvSpPr txBox="1"/>
          <p:nvPr/>
        </p:nvSpPr>
        <p:spPr>
          <a:xfrm>
            <a:off x="196702" y="6195865"/>
            <a:ext cx="33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00B050"/>
                </a:solidFill>
                <a:latin typeface="Calibri" pitchFamily="34" charset="0"/>
              </a:rPr>
              <a:t>time for one rotation (in minutes)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2E2EC3-B071-4B46-891F-B79DA65BC9B0}"/>
              </a:ext>
            </a:extLst>
          </p:cNvPr>
          <p:cNvCxnSpPr>
            <a:cxnSpLocks/>
          </p:cNvCxnSpPr>
          <p:nvPr/>
        </p:nvCxnSpPr>
        <p:spPr bwMode="auto">
          <a:xfrm flipV="1">
            <a:off x="4057472" y="6071192"/>
            <a:ext cx="0" cy="191384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A3C42B4-33D0-4C79-BEA5-6B44F7443304}"/>
              </a:ext>
            </a:extLst>
          </p:cNvPr>
          <p:cNvSpPr txBox="1"/>
          <p:nvPr/>
        </p:nvSpPr>
        <p:spPr>
          <a:xfrm>
            <a:off x="3586716" y="6195865"/>
            <a:ext cx="318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accent2"/>
                </a:solidFill>
                <a:latin typeface="Calibri" pitchFamily="34" charset="0"/>
              </a:rPr>
              <a:t>fraction of a rotation to be 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Access Time Example</a:t>
            </a:r>
          </a:p>
        </p:txBody>
      </p:sp>
      <p:sp>
        <p:nvSpPr>
          <p:cNvPr id="126981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96875" y="1288502"/>
            <a:ext cx="8747125" cy="4972050"/>
          </a:xfrm>
        </p:spPr>
        <p:txBody>
          <a:bodyPr/>
          <a:lstStyle/>
          <a:p>
            <a:r>
              <a:rPr lang="en-US" dirty="0"/>
              <a:t>Given:</a:t>
            </a:r>
          </a:p>
          <a:p>
            <a:pPr lvl="1"/>
            <a:r>
              <a:rPr lang="en-US" dirty="0"/>
              <a:t>Rotational rate = 7,200 RPM</a:t>
            </a:r>
          </a:p>
          <a:p>
            <a:pPr lvl="1"/>
            <a:r>
              <a:rPr lang="en-US" dirty="0"/>
              <a:t>Average seek time = </a:t>
            </a:r>
            <a:r>
              <a:rPr lang="en-US" dirty="0">
                <a:solidFill>
                  <a:srgbClr val="C00000"/>
                </a:solidFill>
              </a:rPr>
              <a:t>9 </a:t>
            </a:r>
            <a:r>
              <a:rPr lang="en-US" dirty="0" err="1">
                <a:solidFill>
                  <a:srgbClr val="C00000"/>
                </a:solidFill>
              </a:rPr>
              <a:t>ms</a:t>
            </a:r>
            <a:endParaRPr lang="en-US" dirty="0"/>
          </a:p>
          <a:p>
            <a:pPr lvl="1"/>
            <a:r>
              <a:rPr lang="en-US" dirty="0"/>
              <a:t>Avg # sectors/track = 400</a:t>
            </a:r>
          </a:p>
          <a:p>
            <a:r>
              <a:rPr lang="en-US" dirty="0"/>
              <a:t>Derived: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rotation</a:t>
            </a:r>
            <a:r>
              <a:rPr lang="en-US" dirty="0"/>
              <a:t> = 1/2 x (60 secs/7200 RPM) x 1000 ms/sec = </a:t>
            </a:r>
            <a:r>
              <a:rPr lang="en-US" dirty="0">
                <a:solidFill>
                  <a:srgbClr val="C00000"/>
                </a:solidFill>
              </a:rPr>
              <a:t>4 </a:t>
            </a:r>
            <a:r>
              <a:rPr lang="en-US" dirty="0" err="1">
                <a:solidFill>
                  <a:srgbClr val="C00000"/>
                </a:solidFill>
              </a:rPr>
              <a:t>ms</a:t>
            </a:r>
            <a:endParaRPr lang="en-US" dirty="0"/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transfer</a:t>
            </a:r>
            <a:r>
              <a:rPr lang="en-US" dirty="0"/>
              <a:t> = 60/7200 x 1/400 x 1000 ms/sec = </a:t>
            </a:r>
            <a:r>
              <a:rPr lang="en-US" dirty="0">
                <a:solidFill>
                  <a:srgbClr val="C00000"/>
                </a:solidFill>
              </a:rPr>
              <a:t>0.02 ms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access</a:t>
            </a:r>
            <a:r>
              <a:rPr lang="en-US" dirty="0"/>
              <a:t>  = </a:t>
            </a:r>
            <a:r>
              <a:rPr lang="en-US" dirty="0">
                <a:solidFill>
                  <a:srgbClr val="C00000"/>
                </a:solidFill>
              </a:rPr>
              <a:t>9 ms + 4 ms + 0.02 ms</a:t>
            </a:r>
          </a:p>
          <a:p>
            <a:r>
              <a:rPr lang="en-US" dirty="0"/>
              <a:t>Important points:</a:t>
            </a:r>
          </a:p>
          <a:p>
            <a:pPr lvl="1"/>
            <a:r>
              <a:rPr lang="en-US" dirty="0"/>
              <a:t>Access time dominated by seek time and rotational latency.</a:t>
            </a:r>
          </a:p>
          <a:p>
            <a:pPr lvl="1"/>
            <a:r>
              <a:rPr lang="en-US" dirty="0"/>
              <a:t>First bit in a sector is the most expensive, the rest are free.</a:t>
            </a:r>
          </a:p>
          <a:p>
            <a:pPr lvl="1"/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SRAM access time is about  4 ns/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doubleword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, DRAM about  60 ns</a:t>
            </a:r>
          </a:p>
          <a:p>
            <a:pPr lvl="2"/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Disk is about 40,000 times slower than SRAM, </a:t>
            </a:r>
          </a:p>
          <a:p>
            <a:pPr lvl="2"/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2,500 times slower than DRAM.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7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31" name="Rectangle 51"/>
          <p:cNvSpPr>
            <a:spLocks noGrp="1" noChangeArrowheads="1"/>
          </p:cNvSpPr>
          <p:nvPr>
            <p:ph type="title"/>
          </p:nvPr>
        </p:nvSpPr>
        <p:spPr>
          <a:xfrm>
            <a:off x="357018" y="334078"/>
            <a:ext cx="7592093" cy="762000"/>
          </a:xfrm>
        </p:spPr>
        <p:txBody>
          <a:bodyPr/>
          <a:lstStyle/>
          <a:p>
            <a:r>
              <a:rPr lang="en-US" dirty="0"/>
              <a:t>I/O Bus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6880225" y="2876550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97285" name="AutoShape 5"/>
          <p:cNvSpPr>
            <a:spLocks noChangeArrowheads="1"/>
          </p:cNvSpPr>
          <p:nvPr/>
        </p:nvSpPr>
        <p:spPr bwMode="auto">
          <a:xfrm>
            <a:off x="5356225" y="302895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4441825" y="3060700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bridge</a:t>
            </a:r>
          </a:p>
        </p:txBody>
      </p:sp>
      <p:sp>
        <p:nvSpPr>
          <p:cNvPr id="97287" name="AutoShape 7"/>
          <p:cNvSpPr>
            <a:spLocks noChangeArrowheads="1"/>
          </p:cNvSpPr>
          <p:nvPr/>
        </p:nvSpPr>
        <p:spPr bwMode="auto">
          <a:xfrm>
            <a:off x="2984500" y="3028950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1084263" y="306070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2000250" y="17335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2000250" y="18859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2000250" y="20383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2" name="Rectangle 12"/>
          <p:cNvSpPr>
            <a:spLocks noChangeArrowheads="1"/>
          </p:cNvSpPr>
          <p:nvPr/>
        </p:nvSpPr>
        <p:spPr bwMode="auto">
          <a:xfrm>
            <a:off x="2000250" y="21907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3" name="Rectangle 13"/>
          <p:cNvSpPr>
            <a:spLocks noChangeArrowheads="1"/>
          </p:cNvSpPr>
          <p:nvPr/>
        </p:nvSpPr>
        <p:spPr bwMode="auto">
          <a:xfrm>
            <a:off x="2000250" y="23431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4" name="AutoShape 14"/>
          <p:cNvSpPr>
            <a:spLocks noChangeArrowheads="1"/>
          </p:cNvSpPr>
          <p:nvPr/>
        </p:nvSpPr>
        <p:spPr bwMode="auto">
          <a:xfrm>
            <a:off x="2773363" y="173355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5" name="AutoShape 15"/>
          <p:cNvSpPr>
            <a:spLocks noChangeArrowheads="1"/>
          </p:cNvSpPr>
          <p:nvPr/>
        </p:nvSpPr>
        <p:spPr bwMode="auto">
          <a:xfrm flipH="1">
            <a:off x="2684463" y="211455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6" name="Rectangle 16"/>
          <p:cNvSpPr>
            <a:spLocks noChangeArrowheads="1"/>
          </p:cNvSpPr>
          <p:nvPr/>
        </p:nvSpPr>
        <p:spPr bwMode="auto">
          <a:xfrm>
            <a:off x="3217863" y="158115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7297" name="Text Box 17"/>
          <p:cNvSpPr txBox="1">
            <a:spLocks noChangeArrowheads="1"/>
          </p:cNvSpPr>
          <p:nvPr/>
        </p:nvSpPr>
        <p:spPr bwMode="auto">
          <a:xfrm>
            <a:off x="1698994" y="141187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7298" name="AutoShape 18"/>
          <p:cNvSpPr>
            <a:spLocks noChangeArrowheads="1"/>
          </p:cNvSpPr>
          <p:nvPr/>
        </p:nvSpPr>
        <p:spPr bwMode="auto">
          <a:xfrm>
            <a:off x="2074863" y="257175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9" name="Rectangle 19"/>
          <p:cNvSpPr>
            <a:spLocks noChangeArrowheads="1"/>
          </p:cNvSpPr>
          <p:nvPr/>
        </p:nvSpPr>
        <p:spPr bwMode="auto">
          <a:xfrm>
            <a:off x="931863" y="135255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0" name="Text Box 20"/>
          <p:cNvSpPr txBox="1">
            <a:spLocks noChangeArrowheads="1"/>
          </p:cNvSpPr>
          <p:nvPr/>
        </p:nvSpPr>
        <p:spPr bwMode="auto">
          <a:xfrm>
            <a:off x="819150" y="104674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97301" name="Text Box 21"/>
          <p:cNvSpPr txBox="1">
            <a:spLocks noChangeArrowheads="1"/>
          </p:cNvSpPr>
          <p:nvPr/>
        </p:nvSpPr>
        <p:spPr bwMode="auto">
          <a:xfrm>
            <a:off x="3865563" y="2342148"/>
            <a:ext cx="11423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System bus</a:t>
            </a:r>
          </a:p>
        </p:txBody>
      </p:sp>
      <p:sp>
        <p:nvSpPr>
          <p:cNvPr id="97302" name="Line 22"/>
          <p:cNvSpPr>
            <a:spLocks noChangeShapeType="1"/>
          </p:cNvSpPr>
          <p:nvPr/>
        </p:nvSpPr>
        <p:spPr bwMode="auto">
          <a:xfrm flipH="1">
            <a:off x="3751263" y="264795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3" name="Text Box 23"/>
          <p:cNvSpPr txBox="1">
            <a:spLocks noChangeArrowheads="1"/>
          </p:cNvSpPr>
          <p:nvPr/>
        </p:nvSpPr>
        <p:spPr bwMode="auto">
          <a:xfrm>
            <a:off x="5386388" y="2342148"/>
            <a:ext cx="126598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 bus</a:t>
            </a:r>
          </a:p>
        </p:txBody>
      </p:sp>
      <p:sp>
        <p:nvSpPr>
          <p:cNvPr id="97304" name="Line 24"/>
          <p:cNvSpPr>
            <a:spLocks noChangeShapeType="1"/>
          </p:cNvSpPr>
          <p:nvPr/>
        </p:nvSpPr>
        <p:spPr bwMode="auto">
          <a:xfrm>
            <a:off x="6037263" y="26479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5" name="AutoShape 25"/>
          <p:cNvSpPr>
            <a:spLocks noChangeArrowheads="1"/>
          </p:cNvSpPr>
          <p:nvPr/>
        </p:nvSpPr>
        <p:spPr bwMode="auto">
          <a:xfrm>
            <a:off x="4665663" y="37147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6" name="AutoShape 26"/>
          <p:cNvSpPr>
            <a:spLocks noChangeArrowheads="1"/>
          </p:cNvSpPr>
          <p:nvPr/>
        </p:nvSpPr>
        <p:spPr bwMode="auto">
          <a:xfrm flipV="1">
            <a:off x="5770563" y="44513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7" name="Rectangle 27"/>
          <p:cNvSpPr>
            <a:spLocks noChangeArrowheads="1"/>
          </p:cNvSpPr>
          <p:nvPr/>
        </p:nvSpPr>
        <p:spPr bwMode="auto">
          <a:xfrm>
            <a:off x="5351463" y="517525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7308" name="AutoShape 28"/>
          <p:cNvSpPr>
            <a:spLocks noChangeArrowheads="1"/>
          </p:cNvSpPr>
          <p:nvPr/>
        </p:nvSpPr>
        <p:spPr bwMode="auto">
          <a:xfrm flipV="1">
            <a:off x="3440113" y="44513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9" name="Rectangle 29"/>
          <p:cNvSpPr>
            <a:spLocks noChangeArrowheads="1"/>
          </p:cNvSpPr>
          <p:nvPr/>
        </p:nvSpPr>
        <p:spPr bwMode="auto">
          <a:xfrm>
            <a:off x="3021013" y="517525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Graphics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adapter</a:t>
            </a:r>
          </a:p>
        </p:txBody>
      </p:sp>
      <p:sp>
        <p:nvSpPr>
          <p:cNvPr id="97310" name="AutoShape 30"/>
          <p:cNvSpPr>
            <a:spLocks noChangeArrowheads="1"/>
          </p:cNvSpPr>
          <p:nvPr/>
        </p:nvSpPr>
        <p:spPr bwMode="auto">
          <a:xfrm flipV="1">
            <a:off x="1763713" y="44513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1" name="Rectangle 31"/>
          <p:cNvSpPr>
            <a:spLocks noChangeArrowheads="1"/>
          </p:cNvSpPr>
          <p:nvPr/>
        </p:nvSpPr>
        <p:spPr bwMode="auto">
          <a:xfrm>
            <a:off x="1420813" y="516255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USB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7312" name="Line 32"/>
          <p:cNvSpPr>
            <a:spLocks noChangeShapeType="1"/>
          </p:cNvSpPr>
          <p:nvPr/>
        </p:nvSpPr>
        <p:spPr bwMode="auto">
          <a:xfrm>
            <a:off x="1649413" y="569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3" name="Line 33"/>
          <p:cNvSpPr>
            <a:spLocks noChangeShapeType="1"/>
          </p:cNvSpPr>
          <p:nvPr/>
        </p:nvSpPr>
        <p:spPr bwMode="auto">
          <a:xfrm>
            <a:off x="2411413" y="569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4" name="Text Box 34"/>
          <p:cNvSpPr txBox="1">
            <a:spLocks noChangeArrowheads="1"/>
          </p:cNvSpPr>
          <p:nvPr/>
        </p:nvSpPr>
        <p:spPr bwMode="auto">
          <a:xfrm>
            <a:off x="1188339" y="5923548"/>
            <a:ext cx="76976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Mouse</a:t>
            </a:r>
          </a:p>
        </p:txBody>
      </p:sp>
      <p:sp>
        <p:nvSpPr>
          <p:cNvPr id="97315" name="Text Box 35"/>
          <p:cNvSpPr txBox="1">
            <a:spLocks noChangeArrowheads="1"/>
          </p:cNvSpPr>
          <p:nvPr/>
        </p:nvSpPr>
        <p:spPr bwMode="auto">
          <a:xfrm>
            <a:off x="1874781" y="5923548"/>
            <a:ext cx="9956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Keyboard</a:t>
            </a:r>
          </a:p>
        </p:txBody>
      </p:sp>
      <p:sp>
        <p:nvSpPr>
          <p:cNvPr id="97316" name="Line 36"/>
          <p:cNvSpPr>
            <a:spLocks noChangeShapeType="1"/>
          </p:cNvSpPr>
          <p:nvPr/>
        </p:nvSpPr>
        <p:spPr bwMode="auto">
          <a:xfrm>
            <a:off x="3706813" y="569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7" name="Text Box 37"/>
          <p:cNvSpPr txBox="1">
            <a:spLocks noChangeArrowheads="1"/>
          </p:cNvSpPr>
          <p:nvPr/>
        </p:nvSpPr>
        <p:spPr bwMode="auto">
          <a:xfrm>
            <a:off x="3166636" y="5923548"/>
            <a:ext cx="8880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Monitor</a:t>
            </a:r>
          </a:p>
        </p:txBody>
      </p:sp>
      <p:sp>
        <p:nvSpPr>
          <p:cNvPr id="97318" name="Line 38"/>
          <p:cNvSpPr>
            <a:spLocks noChangeShapeType="1"/>
          </p:cNvSpPr>
          <p:nvPr/>
        </p:nvSpPr>
        <p:spPr bwMode="auto">
          <a:xfrm>
            <a:off x="6011863" y="569595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9" name="AutoShape 39"/>
          <p:cNvSpPr>
            <a:spLocks noChangeArrowheads="1"/>
          </p:cNvSpPr>
          <p:nvPr/>
        </p:nvSpPr>
        <p:spPr bwMode="auto">
          <a:xfrm>
            <a:off x="5707063" y="607695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97320" name="AutoShape 40"/>
          <p:cNvSpPr>
            <a:spLocks noChangeArrowheads="1"/>
          </p:cNvSpPr>
          <p:nvPr/>
        </p:nvSpPr>
        <p:spPr bwMode="auto">
          <a:xfrm>
            <a:off x="855663" y="4235450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1" name="Rectangle 41"/>
          <p:cNvSpPr>
            <a:spLocks noChangeArrowheads="1"/>
          </p:cNvSpPr>
          <p:nvPr/>
        </p:nvSpPr>
        <p:spPr bwMode="auto">
          <a:xfrm>
            <a:off x="1931988" y="4405313"/>
            <a:ext cx="166687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2" name="Rectangle 42"/>
          <p:cNvSpPr>
            <a:spLocks noChangeArrowheads="1"/>
          </p:cNvSpPr>
          <p:nvPr/>
        </p:nvSpPr>
        <p:spPr bwMode="auto">
          <a:xfrm>
            <a:off x="3608388" y="4395788"/>
            <a:ext cx="166687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3" name="Rectangle 43"/>
          <p:cNvSpPr>
            <a:spLocks noChangeArrowheads="1"/>
          </p:cNvSpPr>
          <p:nvPr/>
        </p:nvSpPr>
        <p:spPr bwMode="auto">
          <a:xfrm>
            <a:off x="5942013" y="4386263"/>
            <a:ext cx="161925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4" name="Text Box 44"/>
          <p:cNvSpPr txBox="1">
            <a:spLocks noChangeArrowheads="1"/>
          </p:cNvSpPr>
          <p:nvPr/>
        </p:nvSpPr>
        <p:spPr bwMode="auto">
          <a:xfrm>
            <a:off x="4529138" y="4539248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bus</a:t>
            </a:r>
          </a:p>
        </p:txBody>
      </p:sp>
      <p:sp>
        <p:nvSpPr>
          <p:cNvPr id="97325" name="Rectangle 45"/>
          <p:cNvSpPr>
            <a:spLocks noChangeArrowheads="1"/>
          </p:cNvSpPr>
          <p:nvPr/>
        </p:nvSpPr>
        <p:spPr bwMode="auto">
          <a:xfrm>
            <a:off x="4832350" y="4324350"/>
            <a:ext cx="161925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6" name="Rectangle 46"/>
          <p:cNvSpPr>
            <a:spLocks noChangeArrowheads="1"/>
          </p:cNvSpPr>
          <p:nvPr/>
        </p:nvSpPr>
        <p:spPr bwMode="auto">
          <a:xfrm>
            <a:off x="6723063" y="424815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7" name="Rectangle 47"/>
          <p:cNvSpPr>
            <a:spLocks noChangeArrowheads="1"/>
          </p:cNvSpPr>
          <p:nvPr/>
        </p:nvSpPr>
        <p:spPr bwMode="auto">
          <a:xfrm>
            <a:off x="7027863" y="424815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8" name="Rectangle 48"/>
          <p:cNvSpPr>
            <a:spLocks noChangeArrowheads="1"/>
          </p:cNvSpPr>
          <p:nvPr/>
        </p:nvSpPr>
        <p:spPr bwMode="auto">
          <a:xfrm>
            <a:off x="7332663" y="424815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9" name="Text Box 49"/>
          <p:cNvSpPr txBox="1">
            <a:spLocks noChangeArrowheads="1"/>
          </p:cNvSpPr>
          <p:nvPr/>
        </p:nvSpPr>
        <p:spPr bwMode="auto">
          <a:xfrm>
            <a:off x="6708775" y="4625529"/>
            <a:ext cx="1975862" cy="1077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Expansion slots for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other devices such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as network adapters.</a:t>
            </a:r>
          </a:p>
          <a:p>
            <a:pPr algn="l"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86" name="Rectangle 26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dirty="0"/>
              <a:t>Traditional Bus Structure Connecting </a:t>
            </a:r>
            <a:br>
              <a:rPr lang="en-US" dirty="0"/>
            </a:br>
            <a:r>
              <a:rPr lang="en-US" dirty="0"/>
              <a:t>CPU and Memory</a:t>
            </a:r>
          </a:p>
        </p:txBody>
      </p:sp>
      <p:sp>
        <p:nvSpPr>
          <p:cNvPr id="66587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396875" y="1504950"/>
            <a:ext cx="7896225" cy="497205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bus </a:t>
            </a:r>
            <a:r>
              <a:rPr lang="en-US" dirty="0"/>
              <a:t>is a collection of parallel wires that carry address, data, and control signals.</a:t>
            </a:r>
          </a:p>
          <a:p>
            <a:r>
              <a:rPr lang="en-US" dirty="0"/>
              <a:t>Buses are typically shared by multiple devices.</a:t>
            </a:r>
          </a:p>
        </p:txBody>
      </p:sp>
      <p:sp>
        <p:nvSpPr>
          <p:cNvPr id="66565" name="Rectangle 5"/>
          <p:cNvSpPr>
            <a:spLocks noChangeAspect="1" noChangeArrowheads="1"/>
          </p:cNvSpPr>
          <p:nvPr/>
        </p:nvSpPr>
        <p:spPr bwMode="auto">
          <a:xfrm>
            <a:off x="7637463" y="5337175"/>
            <a:ext cx="1049337" cy="105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66566" name="AutoShape 6"/>
          <p:cNvSpPr>
            <a:spLocks noChangeAspect="1" noChangeArrowheads="1"/>
          </p:cNvSpPr>
          <p:nvPr/>
        </p:nvSpPr>
        <p:spPr bwMode="auto">
          <a:xfrm>
            <a:off x="5880100" y="5511800"/>
            <a:ext cx="1720850" cy="615950"/>
          </a:xfrm>
          <a:prstGeom prst="leftRightArrow">
            <a:avLst>
              <a:gd name="adj1" fmla="val 50000"/>
              <a:gd name="adj2" fmla="val 55876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67" name="Rectangle 7"/>
          <p:cNvSpPr>
            <a:spLocks noChangeAspect="1" noChangeArrowheads="1"/>
          </p:cNvSpPr>
          <p:nvPr/>
        </p:nvSpPr>
        <p:spPr bwMode="auto">
          <a:xfrm>
            <a:off x="4824413" y="5548313"/>
            <a:ext cx="1049337" cy="666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bridge</a:t>
            </a:r>
          </a:p>
        </p:txBody>
      </p:sp>
      <p:sp>
        <p:nvSpPr>
          <p:cNvPr id="66568" name="AutoShape 8"/>
          <p:cNvSpPr>
            <a:spLocks noChangeAspect="1" noChangeArrowheads="1"/>
          </p:cNvSpPr>
          <p:nvPr/>
        </p:nvSpPr>
        <p:spPr bwMode="auto">
          <a:xfrm>
            <a:off x="3143250" y="5511800"/>
            <a:ext cx="1676400" cy="615950"/>
          </a:xfrm>
          <a:prstGeom prst="leftRightArrow">
            <a:avLst>
              <a:gd name="adj1" fmla="val 50000"/>
              <a:gd name="adj2" fmla="val 54433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69" name="Rectangle 9"/>
          <p:cNvSpPr>
            <a:spLocks noChangeAspect="1" noChangeArrowheads="1"/>
          </p:cNvSpPr>
          <p:nvPr/>
        </p:nvSpPr>
        <p:spPr bwMode="auto">
          <a:xfrm>
            <a:off x="950913" y="5548313"/>
            <a:ext cx="2162175" cy="666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66570" name="Rectangle 10"/>
          <p:cNvSpPr>
            <a:spLocks noChangeAspect="1" noChangeArrowheads="1"/>
          </p:cNvSpPr>
          <p:nvPr/>
        </p:nvSpPr>
        <p:spPr bwMode="auto">
          <a:xfrm>
            <a:off x="2008188" y="4017963"/>
            <a:ext cx="788987" cy="176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1" name="Rectangle 11"/>
          <p:cNvSpPr>
            <a:spLocks noChangeAspect="1" noChangeArrowheads="1"/>
          </p:cNvSpPr>
          <p:nvPr/>
        </p:nvSpPr>
        <p:spPr bwMode="auto">
          <a:xfrm>
            <a:off x="2008188" y="4194175"/>
            <a:ext cx="788987" cy="176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2" name="Rectangle 12"/>
          <p:cNvSpPr>
            <a:spLocks noChangeAspect="1" noChangeArrowheads="1"/>
          </p:cNvSpPr>
          <p:nvPr/>
        </p:nvSpPr>
        <p:spPr bwMode="auto">
          <a:xfrm>
            <a:off x="2008188" y="4370388"/>
            <a:ext cx="788987" cy="174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3" name="Rectangle 13"/>
          <p:cNvSpPr>
            <a:spLocks noChangeAspect="1" noChangeArrowheads="1"/>
          </p:cNvSpPr>
          <p:nvPr/>
        </p:nvSpPr>
        <p:spPr bwMode="auto">
          <a:xfrm>
            <a:off x="2008188" y="4545013"/>
            <a:ext cx="788987" cy="176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4" name="Rectangle 14"/>
          <p:cNvSpPr>
            <a:spLocks noChangeAspect="1" noChangeArrowheads="1"/>
          </p:cNvSpPr>
          <p:nvPr/>
        </p:nvSpPr>
        <p:spPr bwMode="auto">
          <a:xfrm>
            <a:off x="2008188" y="4721225"/>
            <a:ext cx="788987" cy="176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5" name="AutoShape 15"/>
          <p:cNvSpPr>
            <a:spLocks noChangeAspect="1" noChangeArrowheads="1"/>
          </p:cNvSpPr>
          <p:nvPr/>
        </p:nvSpPr>
        <p:spPr bwMode="auto">
          <a:xfrm>
            <a:off x="2900363" y="4017963"/>
            <a:ext cx="512762" cy="439737"/>
          </a:xfrm>
          <a:prstGeom prst="rightArrow">
            <a:avLst>
              <a:gd name="adj1" fmla="val 50000"/>
              <a:gd name="adj2" fmla="val 291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6" name="AutoShape 16"/>
          <p:cNvSpPr>
            <a:spLocks noChangeAspect="1" noChangeArrowheads="1"/>
          </p:cNvSpPr>
          <p:nvPr/>
        </p:nvSpPr>
        <p:spPr bwMode="auto">
          <a:xfrm flipH="1">
            <a:off x="2797175" y="4457700"/>
            <a:ext cx="512763" cy="439738"/>
          </a:xfrm>
          <a:prstGeom prst="rightArrow">
            <a:avLst>
              <a:gd name="adj1" fmla="val 50000"/>
              <a:gd name="adj2" fmla="val 291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7" name="Rectangle 17"/>
          <p:cNvSpPr>
            <a:spLocks noChangeAspect="1" noChangeArrowheads="1"/>
          </p:cNvSpPr>
          <p:nvPr/>
        </p:nvSpPr>
        <p:spPr bwMode="auto">
          <a:xfrm>
            <a:off x="3413125" y="3843338"/>
            <a:ext cx="614363" cy="1230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66578" name="Text Box 18"/>
          <p:cNvSpPr txBox="1">
            <a:spLocks noChangeAspect="1" noChangeArrowheads="1"/>
          </p:cNvSpPr>
          <p:nvPr/>
        </p:nvSpPr>
        <p:spPr bwMode="auto">
          <a:xfrm>
            <a:off x="1841500" y="3671680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66579" name="AutoShape 19"/>
          <p:cNvSpPr>
            <a:spLocks noChangeAspect="1" noChangeArrowheads="1"/>
          </p:cNvSpPr>
          <p:nvPr/>
        </p:nvSpPr>
        <p:spPr bwMode="auto">
          <a:xfrm>
            <a:off x="2093913" y="4984750"/>
            <a:ext cx="703262" cy="52705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80" name="Rectangle 20"/>
          <p:cNvSpPr>
            <a:spLocks noChangeAspect="1" noChangeArrowheads="1"/>
          </p:cNvSpPr>
          <p:nvPr/>
        </p:nvSpPr>
        <p:spPr bwMode="auto">
          <a:xfrm>
            <a:off x="776288" y="3578225"/>
            <a:ext cx="3427412" cy="28130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81" name="Text Box 21"/>
          <p:cNvSpPr txBox="1">
            <a:spLocks noChangeAspect="1" noChangeArrowheads="1"/>
          </p:cNvSpPr>
          <p:nvPr/>
        </p:nvSpPr>
        <p:spPr bwMode="auto">
          <a:xfrm>
            <a:off x="744538" y="325019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66582" name="Text Box 22"/>
          <p:cNvSpPr txBox="1">
            <a:spLocks noChangeAspect="1" noChangeArrowheads="1"/>
          </p:cNvSpPr>
          <p:nvPr/>
        </p:nvSpPr>
        <p:spPr bwMode="auto">
          <a:xfrm>
            <a:off x="4348163" y="4746417"/>
            <a:ext cx="11423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System bus</a:t>
            </a:r>
          </a:p>
        </p:txBody>
      </p:sp>
      <p:sp>
        <p:nvSpPr>
          <p:cNvPr id="66583" name="Line 23"/>
          <p:cNvSpPr>
            <a:spLocks noChangeAspect="1" noChangeShapeType="1"/>
          </p:cNvSpPr>
          <p:nvPr/>
        </p:nvSpPr>
        <p:spPr bwMode="auto">
          <a:xfrm flipH="1">
            <a:off x="4027488" y="5073650"/>
            <a:ext cx="792162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84" name="Text Box 24"/>
          <p:cNvSpPr txBox="1">
            <a:spLocks noChangeAspect="1" noChangeArrowheads="1"/>
          </p:cNvSpPr>
          <p:nvPr/>
        </p:nvSpPr>
        <p:spPr bwMode="auto">
          <a:xfrm>
            <a:off x="6019800" y="4746417"/>
            <a:ext cx="126598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 bus</a:t>
            </a:r>
          </a:p>
        </p:txBody>
      </p:sp>
      <p:sp>
        <p:nvSpPr>
          <p:cNvPr id="66585" name="Line 25"/>
          <p:cNvSpPr>
            <a:spLocks noChangeAspect="1" noChangeShapeType="1"/>
          </p:cNvSpPr>
          <p:nvPr/>
        </p:nvSpPr>
        <p:spPr bwMode="auto">
          <a:xfrm>
            <a:off x="6664325" y="5073650"/>
            <a:ext cx="0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7923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51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a Disk Sector (1)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6291263" y="2988677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98309" name="AutoShape 5"/>
          <p:cNvSpPr>
            <a:spLocks noChangeArrowheads="1"/>
          </p:cNvSpPr>
          <p:nvPr/>
        </p:nvSpPr>
        <p:spPr bwMode="auto">
          <a:xfrm>
            <a:off x="4767263" y="31242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3852863" y="31559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8311" name="AutoShape 7"/>
          <p:cNvSpPr>
            <a:spLocks noChangeArrowheads="1"/>
          </p:cNvSpPr>
          <p:nvPr/>
        </p:nvSpPr>
        <p:spPr bwMode="auto">
          <a:xfrm>
            <a:off x="2395538" y="31242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1411288" y="1828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1411288" y="1981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1411288" y="2133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1411288" y="2286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1411288" y="2438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7" name="AutoShape 13"/>
          <p:cNvSpPr>
            <a:spLocks noChangeArrowheads="1"/>
          </p:cNvSpPr>
          <p:nvPr/>
        </p:nvSpPr>
        <p:spPr bwMode="auto">
          <a:xfrm>
            <a:off x="2184400" y="1828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8" name="AutoShape 14"/>
          <p:cNvSpPr>
            <a:spLocks noChangeArrowheads="1"/>
          </p:cNvSpPr>
          <p:nvPr/>
        </p:nvSpPr>
        <p:spPr bwMode="auto">
          <a:xfrm flipH="1">
            <a:off x="2095500" y="2209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2628900" y="1693277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1110032" y="1524000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8321" name="AutoShape 17"/>
          <p:cNvSpPr>
            <a:spLocks noChangeArrowheads="1"/>
          </p:cNvSpPr>
          <p:nvPr/>
        </p:nvSpPr>
        <p:spPr bwMode="auto">
          <a:xfrm>
            <a:off x="1485900" y="26670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22" name="Rectangle 18"/>
          <p:cNvSpPr>
            <a:spLocks noChangeArrowheads="1"/>
          </p:cNvSpPr>
          <p:nvPr/>
        </p:nvSpPr>
        <p:spPr bwMode="auto">
          <a:xfrm>
            <a:off x="342900" y="14478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23" name="Text Box 19"/>
          <p:cNvSpPr txBox="1">
            <a:spLocks noChangeArrowheads="1"/>
          </p:cNvSpPr>
          <p:nvPr/>
        </p:nvSpPr>
        <p:spPr bwMode="auto">
          <a:xfrm>
            <a:off x="228600" y="114199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4076700" y="3810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25" name="AutoShape 21"/>
          <p:cNvSpPr>
            <a:spLocks noChangeArrowheads="1"/>
          </p:cNvSpPr>
          <p:nvPr/>
        </p:nvSpPr>
        <p:spPr bwMode="auto">
          <a:xfrm flipV="1">
            <a:off x="5181600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26" name="Rectangle 22"/>
          <p:cNvSpPr>
            <a:spLocks noChangeArrowheads="1"/>
          </p:cNvSpPr>
          <p:nvPr/>
        </p:nvSpPr>
        <p:spPr bwMode="auto">
          <a:xfrm>
            <a:off x="4762500" y="5287377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8327" name="AutoShape 23"/>
          <p:cNvSpPr>
            <a:spLocks noChangeArrowheads="1"/>
          </p:cNvSpPr>
          <p:nvPr/>
        </p:nvSpPr>
        <p:spPr bwMode="auto">
          <a:xfrm flipV="1">
            <a:off x="2851150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28" name="Rectangle 24"/>
          <p:cNvSpPr>
            <a:spLocks noChangeArrowheads="1"/>
          </p:cNvSpPr>
          <p:nvPr/>
        </p:nvSpPr>
        <p:spPr bwMode="auto">
          <a:xfrm>
            <a:off x="2432050" y="5287377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Graphics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adapter</a:t>
            </a:r>
          </a:p>
        </p:txBody>
      </p:sp>
      <p:sp>
        <p:nvSpPr>
          <p:cNvPr id="98329" name="AutoShape 25"/>
          <p:cNvSpPr>
            <a:spLocks noChangeArrowheads="1"/>
          </p:cNvSpPr>
          <p:nvPr/>
        </p:nvSpPr>
        <p:spPr bwMode="auto">
          <a:xfrm flipV="1">
            <a:off x="1174750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30" name="Rectangle 26"/>
          <p:cNvSpPr>
            <a:spLocks noChangeArrowheads="1"/>
          </p:cNvSpPr>
          <p:nvPr/>
        </p:nvSpPr>
        <p:spPr bwMode="auto">
          <a:xfrm>
            <a:off x="831850" y="5198477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USB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8331" name="Line 27"/>
          <p:cNvSpPr>
            <a:spLocks noChangeShapeType="1"/>
          </p:cNvSpPr>
          <p:nvPr/>
        </p:nvSpPr>
        <p:spPr bwMode="auto">
          <a:xfrm>
            <a:off x="1060450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32" name="Line 28"/>
          <p:cNvSpPr>
            <a:spLocks noChangeShapeType="1"/>
          </p:cNvSpPr>
          <p:nvPr/>
        </p:nvSpPr>
        <p:spPr bwMode="auto">
          <a:xfrm>
            <a:off x="1822450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33" name="Text Box 29"/>
          <p:cNvSpPr txBox="1">
            <a:spLocks noChangeArrowheads="1"/>
          </p:cNvSpPr>
          <p:nvPr/>
        </p:nvSpPr>
        <p:spPr bwMode="auto">
          <a:xfrm>
            <a:off x="666106" y="6035675"/>
            <a:ext cx="75693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mouse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1356609" y="6019800"/>
            <a:ext cx="97930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keyboard</a:t>
            </a:r>
          </a:p>
        </p:txBody>
      </p:sp>
      <p:sp>
        <p:nvSpPr>
          <p:cNvPr id="98335" name="Line 31"/>
          <p:cNvSpPr>
            <a:spLocks noChangeShapeType="1"/>
          </p:cNvSpPr>
          <p:nvPr/>
        </p:nvSpPr>
        <p:spPr bwMode="auto">
          <a:xfrm>
            <a:off x="3117850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2577674" y="6035675"/>
            <a:ext cx="8880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Monitor</a:t>
            </a:r>
          </a:p>
        </p:txBody>
      </p:sp>
      <p:sp>
        <p:nvSpPr>
          <p:cNvPr id="98337" name="Line 33"/>
          <p:cNvSpPr>
            <a:spLocks noChangeShapeType="1"/>
          </p:cNvSpPr>
          <p:nvPr/>
        </p:nvSpPr>
        <p:spPr bwMode="auto">
          <a:xfrm>
            <a:off x="5422900" y="5791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38" name="AutoShape 34"/>
          <p:cNvSpPr>
            <a:spLocks noChangeArrowheads="1"/>
          </p:cNvSpPr>
          <p:nvPr/>
        </p:nvSpPr>
        <p:spPr bwMode="auto">
          <a:xfrm>
            <a:off x="5124450" y="6189077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98339" name="AutoShape 35"/>
          <p:cNvSpPr>
            <a:spLocks noChangeArrowheads="1"/>
          </p:cNvSpPr>
          <p:nvPr/>
        </p:nvSpPr>
        <p:spPr bwMode="auto">
          <a:xfrm>
            <a:off x="266700" y="43307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0" name="Rectangle 36"/>
          <p:cNvSpPr>
            <a:spLocks noChangeArrowheads="1"/>
          </p:cNvSpPr>
          <p:nvPr/>
        </p:nvSpPr>
        <p:spPr bwMode="auto">
          <a:xfrm>
            <a:off x="1337009" y="4458451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1" name="Rectangle 37"/>
          <p:cNvSpPr>
            <a:spLocks noChangeArrowheads="1"/>
          </p:cNvSpPr>
          <p:nvPr/>
        </p:nvSpPr>
        <p:spPr bwMode="auto">
          <a:xfrm>
            <a:off x="3013409" y="4460958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2" name="Rectangle 38"/>
          <p:cNvSpPr>
            <a:spLocks noChangeArrowheads="1"/>
          </p:cNvSpPr>
          <p:nvPr/>
        </p:nvSpPr>
        <p:spPr bwMode="auto">
          <a:xfrm>
            <a:off x="5353050" y="4481513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3" name="Text Box 39"/>
          <p:cNvSpPr txBox="1">
            <a:spLocks noChangeArrowheads="1"/>
          </p:cNvSpPr>
          <p:nvPr/>
        </p:nvSpPr>
        <p:spPr bwMode="auto">
          <a:xfrm>
            <a:off x="5553075" y="4126498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bus</a:t>
            </a:r>
          </a:p>
        </p:txBody>
      </p:sp>
      <p:sp>
        <p:nvSpPr>
          <p:cNvPr id="98344" name="Rectangle 40"/>
          <p:cNvSpPr>
            <a:spLocks noChangeArrowheads="1"/>
          </p:cNvSpPr>
          <p:nvPr/>
        </p:nvSpPr>
        <p:spPr bwMode="auto">
          <a:xfrm>
            <a:off x="4243388" y="4419600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5" name="Line 41"/>
          <p:cNvSpPr>
            <a:spLocks noChangeShapeType="1"/>
          </p:cNvSpPr>
          <p:nvPr/>
        </p:nvSpPr>
        <p:spPr bwMode="auto">
          <a:xfrm>
            <a:off x="2355850" y="3365500"/>
            <a:ext cx="2012950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6" name="Line 42"/>
          <p:cNvSpPr>
            <a:spLocks noChangeShapeType="1"/>
          </p:cNvSpPr>
          <p:nvPr/>
        </p:nvSpPr>
        <p:spPr bwMode="auto">
          <a:xfrm>
            <a:off x="4332288" y="3365500"/>
            <a:ext cx="0" cy="11350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7" name="Line 43"/>
          <p:cNvSpPr>
            <a:spLocks noChangeShapeType="1"/>
          </p:cNvSpPr>
          <p:nvPr/>
        </p:nvSpPr>
        <p:spPr bwMode="auto">
          <a:xfrm flipV="1">
            <a:off x="4294188" y="4529138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8" name="Line 44"/>
          <p:cNvSpPr>
            <a:spLocks noChangeShapeType="1"/>
          </p:cNvSpPr>
          <p:nvPr/>
        </p:nvSpPr>
        <p:spPr bwMode="auto">
          <a:xfrm>
            <a:off x="5429250" y="4487863"/>
            <a:ext cx="0" cy="7826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9" name="Rectangle 45"/>
          <p:cNvSpPr>
            <a:spLocks noChangeArrowheads="1"/>
          </p:cNvSpPr>
          <p:nvPr/>
        </p:nvSpPr>
        <p:spPr bwMode="auto">
          <a:xfrm>
            <a:off x="495300" y="3172827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98350" name="Text Box 46"/>
          <p:cNvSpPr txBox="1">
            <a:spLocks noChangeArrowheads="1"/>
          </p:cNvSpPr>
          <p:nvPr/>
        </p:nvSpPr>
        <p:spPr bwMode="auto">
          <a:xfrm>
            <a:off x="3938150" y="1263314"/>
            <a:ext cx="5321464" cy="15696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 dirty="0">
                <a:latin typeface="Calibri" panose="020F0502020204030204" pitchFamily="34" charset="0"/>
              </a:rPr>
              <a:t>CPU initiates a disk read by writing a command, logical block number, and destination memory address to a </a:t>
            </a:r>
            <a:r>
              <a:rPr lang="en-US" b="0" dirty="0">
                <a:solidFill>
                  <a:srgbClr val="C00000"/>
                </a:solidFill>
                <a:latin typeface="Calibri" panose="020F0502020204030204" pitchFamily="34" charset="0"/>
              </a:rPr>
              <a:t>port</a:t>
            </a:r>
            <a:r>
              <a:rPr lang="en-US" b="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b="0" dirty="0">
                <a:latin typeface="Calibri" panose="020F0502020204030204" pitchFamily="34" charset="0"/>
              </a:rPr>
              <a:t>(address) associated with disk controller.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45" grpId="0" animBg="1"/>
      <p:bldP spid="98346" grpId="0" animBg="1"/>
      <p:bldP spid="98347" grpId="0" animBg="1"/>
      <p:bldP spid="9834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75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a Disk Sector (2)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6294438" y="29718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99333" name="AutoShape 5"/>
          <p:cNvSpPr>
            <a:spLocks noChangeArrowheads="1"/>
          </p:cNvSpPr>
          <p:nvPr/>
        </p:nvSpPr>
        <p:spPr bwMode="auto">
          <a:xfrm>
            <a:off x="4770438" y="31242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3856038" y="31559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9335" name="AutoShape 7"/>
          <p:cNvSpPr>
            <a:spLocks noChangeArrowheads="1"/>
          </p:cNvSpPr>
          <p:nvPr/>
        </p:nvSpPr>
        <p:spPr bwMode="auto">
          <a:xfrm>
            <a:off x="2398713" y="31242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auto">
          <a:xfrm>
            <a:off x="1414463" y="1828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auto">
          <a:xfrm>
            <a:off x="1414463" y="1981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1414463" y="2133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1414463" y="2286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0" name="Rectangle 12"/>
          <p:cNvSpPr>
            <a:spLocks noChangeArrowheads="1"/>
          </p:cNvSpPr>
          <p:nvPr/>
        </p:nvSpPr>
        <p:spPr bwMode="auto">
          <a:xfrm>
            <a:off x="1414463" y="2438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1" name="AutoShape 13"/>
          <p:cNvSpPr>
            <a:spLocks noChangeArrowheads="1"/>
          </p:cNvSpPr>
          <p:nvPr/>
        </p:nvSpPr>
        <p:spPr bwMode="auto">
          <a:xfrm>
            <a:off x="2187575" y="1828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2" name="AutoShape 14"/>
          <p:cNvSpPr>
            <a:spLocks noChangeArrowheads="1"/>
          </p:cNvSpPr>
          <p:nvPr/>
        </p:nvSpPr>
        <p:spPr bwMode="auto">
          <a:xfrm flipH="1">
            <a:off x="2098675" y="2209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3" name="Rectangle 15"/>
          <p:cNvSpPr>
            <a:spLocks noChangeArrowheads="1"/>
          </p:cNvSpPr>
          <p:nvPr/>
        </p:nvSpPr>
        <p:spPr bwMode="auto">
          <a:xfrm>
            <a:off x="2632075" y="16764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9344" name="Text Box 16"/>
          <p:cNvSpPr txBox="1">
            <a:spLocks noChangeArrowheads="1"/>
          </p:cNvSpPr>
          <p:nvPr/>
        </p:nvSpPr>
        <p:spPr bwMode="auto">
          <a:xfrm>
            <a:off x="1113207" y="15071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9345" name="AutoShape 17"/>
          <p:cNvSpPr>
            <a:spLocks noChangeArrowheads="1"/>
          </p:cNvSpPr>
          <p:nvPr/>
        </p:nvSpPr>
        <p:spPr bwMode="auto">
          <a:xfrm>
            <a:off x="1489075" y="26670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6" name="Rectangle 18"/>
          <p:cNvSpPr>
            <a:spLocks noChangeArrowheads="1"/>
          </p:cNvSpPr>
          <p:nvPr/>
        </p:nvSpPr>
        <p:spPr bwMode="auto">
          <a:xfrm>
            <a:off x="346075" y="14478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7" name="Text Box 19"/>
          <p:cNvSpPr txBox="1">
            <a:spLocks noChangeArrowheads="1"/>
          </p:cNvSpPr>
          <p:nvPr/>
        </p:nvSpPr>
        <p:spPr bwMode="auto">
          <a:xfrm>
            <a:off x="247650" y="114199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99348" name="AutoShape 20"/>
          <p:cNvSpPr>
            <a:spLocks noChangeArrowheads="1"/>
          </p:cNvSpPr>
          <p:nvPr/>
        </p:nvSpPr>
        <p:spPr bwMode="auto">
          <a:xfrm>
            <a:off x="4079875" y="3810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9" name="AutoShape 21"/>
          <p:cNvSpPr>
            <a:spLocks noChangeArrowheads="1"/>
          </p:cNvSpPr>
          <p:nvPr/>
        </p:nvSpPr>
        <p:spPr bwMode="auto">
          <a:xfrm flipV="1">
            <a:off x="518477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50" name="Rectangle 22"/>
          <p:cNvSpPr>
            <a:spLocks noChangeArrowheads="1"/>
          </p:cNvSpPr>
          <p:nvPr/>
        </p:nvSpPr>
        <p:spPr bwMode="auto">
          <a:xfrm>
            <a:off x="4765675" y="5270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9351" name="AutoShape 23"/>
          <p:cNvSpPr>
            <a:spLocks noChangeArrowheads="1"/>
          </p:cNvSpPr>
          <p:nvPr/>
        </p:nvSpPr>
        <p:spPr bwMode="auto">
          <a:xfrm flipV="1">
            <a:off x="28543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52" name="Rectangle 24"/>
          <p:cNvSpPr>
            <a:spLocks noChangeArrowheads="1"/>
          </p:cNvSpPr>
          <p:nvPr/>
        </p:nvSpPr>
        <p:spPr bwMode="auto">
          <a:xfrm>
            <a:off x="2435225" y="5270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Graphics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adapter</a:t>
            </a:r>
          </a:p>
        </p:txBody>
      </p:sp>
      <p:sp>
        <p:nvSpPr>
          <p:cNvPr id="99353" name="AutoShape 25"/>
          <p:cNvSpPr>
            <a:spLocks noChangeArrowheads="1"/>
          </p:cNvSpPr>
          <p:nvPr/>
        </p:nvSpPr>
        <p:spPr bwMode="auto">
          <a:xfrm flipV="1">
            <a:off x="11779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54" name="Rectangle 26"/>
          <p:cNvSpPr>
            <a:spLocks noChangeArrowheads="1"/>
          </p:cNvSpPr>
          <p:nvPr/>
        </p:nvSpPr>
        <p:spPr bwMode="auto">
          <a:xfrm>
            <a:off x="835025" y="525780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USB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9355" name="Line 27"/>
          <p:cNvSpPr>
            <a:spLocks noChangeShapeType="1"/>
          </p:cNvSpPr>
          <p:nvPr/>
        </p:nvSpPr>
        <p:spPr bwMode="auto">
          <a:xfrm>
            <a:off x="10636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56" name="Line 28"/>
          <p:cNvSpPr>
            <a:spLocks noChangeShapeType="1"/>
          </p:cNvSpPr>
          <p:nvPr/>
        </p:nvSpPr>
        <p:spPr bwMode="auto">
          <a:xfrm>
            <a:off x="18256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57" name="Text Box 29"/>
          <p:cNvSpPr txBox="1">
            <a:spLocks noChangeArrowheads="1"/>
          </p:cNvSpPr>
          <p:nvPr/>
        </p:nvSpPr>
        <p:spPr bwMode="auto">
          <a:xfrm>
            <a:off x="602551" y="6018798"/>
            <a:ext cx="76976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Mouse</a:t>
            </a:r>
          </a:p>
        </p:txBody>
      </p:sp>
      <p:sp>
        <p:nvSpPr>
          <p:cNvPr id="99358" name="Text Box 30"/>
          <p:cNvSpPr txBox="1">
            <a:spLocks noChangeArrowheads="1"/>
          </p:cNvSpPr>
          <p:nvPr/>
        </p:nvSpPr>
        <p:spPr bwMode="auto">
          <a:xfrm>
            <a:off x="1288994" y="6018798"/>
            <a:ext cx="9956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Keyboard</a:t>
            </a:r>
          </a:p>
        </p:txBody>
      </p:sp>
      <p:sp>
        <p:nvSpPr>
          <p:cNvPr id="99359" name="Line 31"/>
          <p:cNvSpPr>
            <a:spLocks noChangeShapeType="1"/>
          </p:cNvSpPr>
          <p:nvPr/>
        </p:nvSpPr>
        <p:spPr bwMode="auto">
          <a:xfrm>
            <a:off x="31210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0" name="Text Box 32"/>
          <p:cNvSpPr txBox="1">
            <a:spLocks noChangeArrowheads="1"/>
          </p:cNvSpPr>
          <p:nvPr/>
        </p:nvSpPr>
        <p:spPr bwMode="auto">
          <a:xfrm>
            <a:off x="2580849" y="6018798"/>
            <a:ext cx="8880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Monitor</a:t>
            </a:r>
          </a:p>
        </p:txBody>
      </p:sp>
      <p:sp>
        <p:nvSpPr>
          <p:cNvPr id="99361" name="AutoShape 33"/>
          <p:cNvSpPr>
            <a:spLocks noChangeArrowheads="1"/>
          </p:cNvSpPr>
          <p:nvPr/>
        </p:nvSpPr>
        <p:spPr bwMode="auto">
          <a:xfrm>
            <a:off x="5121275" y="617220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99362" name="AutoShape 34"/>
          <p:cNvSpPr>
            <a:spLocks noChangeArrowheads="1"/>
          </p:cNvSpPr>
          <p:nvPr/>
        </p:nvSpPr>
        <p:spPr bwMode="auto">
          <a:xfrm>
            <a:off x="269875" y="43307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3" name="Rectangle 35"/>
          <p:cNvSpPr>
            <a:spLocks noChangeArrowheads="1"/>
          </p:cNvSpPr>
          <p:nvPr/>
        </p:nvSpPr>
        <p:spPr bwMode="auto">
          <a:xfrm>
            <a:off x="1346200" y="4464467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4" name="Rectangle 36"/>
          <p:cNvSpPr>
            <a:spLocks noChangeArrowheads="1"/>
          </p:cNvSpPr>
          <p:nvPr/>
        </p:nvSpPr>
        <p:spPr bwMode="auto">
          <a:xfrm>
            <a:off x="3022600" y="4454942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5" name="Rectangle 37"/>
          <p:cNvSpPr>
            <a:spLocks noChangeArrowheads="1"/>
          </p:cNvSpPr>
          <p:nvPr/>
        </p:nvSpPr>
        <p:spPr bwMode="auto">
          <a:xfrm>
            <a:off x="5356225" y="4445417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6" name="Text Box 38"/>
          <p:cNvSpPr txBox="1">
            <a:spLocks noChangeArrowheads="1"/>
          </p:cNvSpPr>
          <p:nvPr/>
        </p:nvSpPr>
        <p:spPr bwMode="auto">
          <a:xfrm>
            <a:off x="5556250" y="4126498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bus</a:t>
            </a:r>
          </a:p>
        </p:txBody>
      </p:sp>
      <p:sp>
        <p:nvSpPr>
          <p:cNvPr id="99367" name="Rectangle 39"/>
          <p:cNvSpPr>
            <a:spLocks noChangeArrowheads="1"/>
          </p:cNvSpPr>
          <p:nvPr/>
        </p:nvSpPr>
        <p:spPr bwMode="auto">
          <a:xfrm>
            <a:off x="4246563" y="4419600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8" name="Line 40"/>
          <p:cNvSpPr>
            <a:spLocks noChangeShapeType="1"/>
          </p:cNvSpPr>
          <p:nvPr/>
        </p:nvSpPr>
        <p:spPr bwMode="auto">
          <a:xfrm>
            <a:off x="4297363" y="3365500"/>
            <a:ext cx="1965325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9" name="Line 41"/>
          <p:cNvSpPr>
            <a:spLocks noChangeShapeType="1"/>
          </p:cNvSpPr>
          <p:nvPr/>
        </p:nvSpPr>
        <p:spPr bwMode="auto">
          <a:xfrm>
            <a:off x="4335463" y="3365500"/>
            <a:ext cx="0" cy="11350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70" name="Line 42"/>
          <p:cNvSpPr>
            <a:spLocks noChangeShapeType="1"/>
          </p:cNvSpPr>
          <p:nvPr/>
        </p:nvSpPr>
        <p:spPr bwMode="auto">
          <a:xfrm flipV="1">
            <a:off x="4297363" y="4529138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71" name="Line 43"/>
          <p:cNvSpPr>
            <a:spLocks noChangeShapeType="1"/>
          </p:cNvSpPr>
          <p:nvPr/>
        </p:nvSpPr>
        <p:spPr bwMode="auto">
          <a:xfrm flipH="1">
            <a:off x="5432425" y="4500563"/>
            <a:ext cx="0" cy="16716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72" name="Rectangle 44"/>
          <p:cNvSpPr>
            <a:spLocks noChangeArrowheads="1"/>
          </p:cNvSpPr>
          <p:nvPr/>
        </p:nvSpPr>
        <p:spPr bwMode="auto">
          <a:xfrm>
            <a:off x="498475" y="315595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99374" name="Text Box 46"/>
          <p:cNvSpPr txBox="1">
            <a:spLocks noChangeArrowheads="1"/>
          </p:cNvSpPr>
          <p:nvPr/>
        </p:nvSpPr>
        <p:spPr bwMode="auto">
          <a:xfrm>
            <a:off x="4153064" y="1454973"/>
            <a:ext cx="4603751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 dirty="0">
                <a:latin typeface="Calibri" panose="020F0502020204030204" pitchFamily="34" charset="0"/>
              </a:rPr>
              <a:t>Disk controller reads the sector and performs a direct memory access (</a:t>
            </a:r>
            <a:r>
              <a:rPr lang="en-US" b="0" dirty="0">
                <a:solidFill>
                  <a:srgbClr val="C00000"/>
                </a:solidFill>
                <a:latin typeface="Calibri" panose="020F0502020204030204" pitchFamily="34" charset="0"/>
              </a:rPr>
              <a:t>DMA</a:t>
            </a:r>
            <a:r>
              <a:rPr lang="en-US" b="0" dirty="0">
                <a:latin typeface="Calibri" panose="020F0502020204030204" pitchFamily="34" charset="0"/>
              </a:rPr>
              <a:t>) transfer into main memory.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9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68" grpId="0" animBg="1"/>
      <p:bldP spid="99369" grpId="0" animBg="1"/>
      <p:bldP spid="99370" grpId="0" animBg="1"/>
      <p:bldP spid="9937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00" name="Rectangle 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a Disk Sector (3)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6294438" y="29718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100357" name="AutoShape 5"/>
          <p:cNvSpPr>
            <a:spLocks noChangeArrowheads="1"/>
          </p:cNvSpPr>
          <p:nvPr/>
        </p:nvSpPr>
        <p:spPr bwMode="auto">
          <a:xfrm>
            <a:off x="4770438" y="31242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3856038" y="31559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100359" name="AutoShape 7"/>
          <p:cNvSpPr>
            <a:spLocks noChangeArrowheads="1"/>
          </p:cNvSpPr>
          <p:nvPr/>
        </p:nvSpPr>
        <p:spPr bwMode="auto">
          <a:xfrm>
            <a:off x="2398713" y="31242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1414463" y="1828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1" name="Rectangle 9"/>
          <p:cNvSpPr>
            <a:spLocks noChangeArrowheads="1"/>
          </p:cNvSpPr>
          <p:nvPr/>
        </p:nvSpPr>
        <p:spPr bwMode="auto">
          <a:xfrm>
            <a:off x="1414463" y="1981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2" name="Rectangle 10"/>
          <p:cNvSpPr>
            <a:spLocks noChangeArrowheads="1"/>
          </p:cNvSpPr>
          <p:nvPr/>
        </p:nvSpPr>
        <p:spPr bwMode="auto">
          <a:xfrm>
            <a:off x="1414463" y="2133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3" name="Rectangle 11"/>
          <p:cNvSpPr>
            <a:spLocks noChangeArrowheads="1"/>
          </p:cNvSpPr>
          <p:nvPr/>
        </p:nvSpPr>
        <p:spPr bwMode="auto">
          <a:xfrm>
            <a:off x="1414463" y="2286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4" name="Rectangle 12"/>
          <p:cNvSpPr>
            <a:spLocks noChangeArrowheads="1"/>
          </p:cNvSpPr>
          <p:nvPr/>
        </p:nvSpPr>
        <p:spPr bwMode="auto">
          <a:xfrm>
            <a:off x="1414463" y="2438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5" name="AutoShape 13"/>
          <p:cNvSpPr>
            <a:spLocks noChangeArrowheads="1"/>
          </p:cNvSpPr>
          <p:nvPr/>
        </p:nvSpPr>
        <p:spPr bwMode="auto">
          <a:xfrm>
            <a:off x="2187575" y="1828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6" name="AutoShape 14"/>
          <p:cNvSpPr>
            <a:spLocks noChangeArrowheads="1"/>
          </p:cNvSpPr>
          <p:nvPr/>
        </p:nvSpPr>
        <p:spPr bwMode="auto">
          <a:xfrm flipH="1">
            <a:off x="2098675" y="2209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7" name="Rectangle 15"/>
          <p:cNvSpPr>
            <a:spLocks noChangeArrowheads="1"/>
          </p:cNvSpPr>
          <p:nvPr/>
        </p:nvSpPr>
        <p:spPr bwMode="auto">
          <a:xfrm>
            <a:off x="2632075" y="16764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100368" name="Text Box 16"/>
          <p:cNvSpPr txBox="1">
            <a:spLocks noChangeArrowheads="1"/>
          </p:cNvSpPr>
          <p:nvPr/>
        </p:nvSpPr>
        <p:spPr bwMode="auto">
          <a:xfrm>
            <a:off x="1113207" y="15071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100369" name="AutoShape 17"/>
          <p:cNvSpPr>
            <a:spLocks noChangeArrowheads="1"/>
          </p:cNvSpPr>
          <p:nvPr/>
        </p:nvSpPr>
        <p:spPr bwMode="auto">
          <a:xfrm>
            <a:off x="1489075" y="26670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0" name="Rectangle 18"/>
          <p:cNvSpPr>
            <a:spLocks noChangeArrowheads="1"/>
          </p:cNvSpPr>
          <p:nvPr/>
        </p:nvSpPr>
        <p:spPr bwMode="auto">
          <a:xfrm>
            <a:off x="346075" y="14478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1" name="Text Box 19"/>
          <p:cNvSpPr txBox="1">
            <a:spLocks noChangeArrowheads="1"/>
          </p:cNvSpPr>
          <p:nvPr/>
        </p:nvSpPr>
        <p:spPr bwMode="auto">
          <a:xfrm>
            <a:off x="247650" y="114199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100372" name="AutoShape 20"/>
          <p:cNvSpPr>
            <a:spLocks noChangeArrowheads="1"/>
          </p:cNvSpPr>
          <p:nvPr/>
        </p:nvSpPr>
        <p:spPr bwMode="auto">
          <a:xfrm>
            <a:off x="4079875" y="3810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3" name="AutoShape 21"/>
          <p:cNvSpPr>
            <a:spLocks noChangeArrowheads="1"/>
          </p:cNvSpPr>
          <p:nvPr/>
        </p:nvSpPr>
        <p:spPr bwMode="auto">
          <a:xfrm flipV="1">
            <a:off x="518477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4" name="Rectangle 22"/>
          <p:cNvSpPr>
            <a:spLocks noChangeArrowheads="1"/>
          </p:cNvSpPr>
          <p:nvPr/>
        </p:nvSpPr>
        <p:spPr bwMode="auto">
          <a:xfrm>
            <a:off x="4765675" y="5270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100375" name="AutoShape 23"/>
          <p:cNvSpPr>
            <a:spLocks noChangeArrowheads="1"/>
          </p:cNvSpPr>
          <p:nvPr/>
        </p:nvSpPr>
        <p:spPr bwMode="auto">
          <a:xfrm flipV="1">
            <a:off x="28543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6" name="Rectangle 24"/>
          <p:cNvSpPr>
            <a:spLocks noChangeArrowheads="1"/>
          </p:cNvSpPr>
          <p:nvPr/>
        </p:nvSpPr>
        <p:spPr bwMode="auto">
          <a:xfrm>
            <a:off x="2435225" y="5270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Graphics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adapter</a:t>
            </a:r>
          </a:p>
        </p:txBody>
      </p:sp>
      <p:sp>
        <p:nvSpPr>
          <p:cNvPr id="100377" name="AutoShape 25"/>
          <p:cNvSpPr>
            <a:spLocks noChangeArrowheads="1"/>
          </p:cNvSpPr>
          <p:nvPr/>
        </p:nvSpPr>
        <p:spPr bwMode="auto">
          <a:xfrm flipV="1">
            <a:off x="11779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8" name="Rectangle 26"/>
          <p:cNvSpPr>
            <a:spLocks noChangeArrowheads="1"/>
          </p:cNvSpPr>
          <p:nvPr/>
        </p:nvSpPr>
        <p:spPr bwMode="auto">
          <a:xfrm>
            <a:off x="835025" y="525780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USB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100379" name="Line 27"/>
          <p:cNvSpPr>
            <a:spLocks noChangeShapeType="1"/>
          </p:cNvSpPr>
          <p:nvPr/>
        </p:nvSpPr>
        <p:spPr bwMode="auto">
          <a:xfrm>
            <a:off x="10636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0" name="Line 28"/>
          <p:cNvSpPr>
            <a:spLocks noChangeShapeType="1"/>
          </p:cNvSpPr>
          <p:nvPr/>
        </p:nvSpPr>
        <p:spPr bwMode="auto">
          <a:xfrm>
            <a:off x="18256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1" name="Text Box 29"/>
          <p:cNvSpPr txBox="1">
            <a:spLocks noChangeArrowheads="1"/>
          </p:cNvSpPr>
          <p:nvPr/>
        </p:nvSpPr>
        <p:spPr bwMode="auto">
          <a:xfrm>
            <a:off x="602551" y="6018798"/>
            <a:ext cx="76976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Mouse</a:t>
            </a:r>
          </a:p>
        </p:txBody>
      </p:sp>
      <p:sp>
        <p:nvSpPr>
          <p:cNvPr id="100382" name="Text Box 30"/>
          <p:cNvSpPr txBox="1">
            <a:spLocks noChangeArrowheads="1"/>
          </p:cNvSpPr>
          <p:nvPr/>
        </p:nvSpPr>
        <p:spPr bwMode="auto">
          <a:xfrm>
            <a:off x="1288994" y="6018798"/>
            <a:ext cx="9956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Keyboard</a:t>
            </a:r>
          </a:p>
        </p:txBody>
      </p:sp>
      <p:sp>
        <p:nvSpPr>
          <p:cNvPr id="100383" name="Line 31"/>
          <p:cNvSpPr>
            <a:spLocks noChangeShapeType="1"/>
          </p:cNvSpPr>
          <p:nvPr/>
        </p:nvSpPr>
        <p:spPr bwMode="auto">
          <a:xfrm>
            <a:off x="31210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4" name="Text Box 32"/>
          <p:cNvSpPr txBox="1">
            <a:spLocks noChangeArrowheads="1"/>
          </p:cNvSpPr>
          <p:nvPr/>
        </p:nvSpPr>
        <p:spPr bwMode="auto">
          <a:xfrm>
            <a:off x="2580849" y="6018798"/>
            <a:ext cx="8880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Monitor</a:t>
            </a:r>
          </a:p>
        </p:txBody>
      </p:sp>
      <p:sp>
        <p:nvSpPr>
          <p:cNvPr id="100385" name="Line 33"/>
          <p:cNvSpPr>
            <a:spLocks noChangeShapeType="1"/>
          </p:cNvSpPr>
          <p:nvPr/>
        </p:nvSpPr>
        <p:spPr bwMode="auto">
          <a:xfrm>
            <a:off x="5426075" y="5791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6" name="AutoShape 34"/>
          <p:cNvSpPr>
            <a:spLocks noChangeArrowheads="1"/>
          </p:cNvSpPr>
          <p:nvPr/>
        </p:nvSpPr>
        <p:spPr bwMode="auto">
          <a:xfrm>
            <a:off x="5121275" y="617220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100387" name="AutoShape 35"/>
          <p:cNvSpPr>
            <a:spLocks noChangeArrowheads="1"/>
          </p:cNvSpPr>
          <p:nvPr/>
        </p:nvSpPr>
        <p:spPr bwMode="auto">
          <a:xfrm>
            <a:off x="269875" y="43307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8" name="Rectangle 36"/>
          <p:cNvSpPr>
            <a:spLocks noChangeArrowheads="1"/>
          </p:cNvSpPr>
          <p:nvPr/>
        </p:nvSpPr>
        <p:spPr bwMode="auto">
          <a:xfrm>
            <a:off x="1346200" y="4464467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9" name="Rectangle 37"/>
          <p:cNvSpPr>
            <a:spLocks noChangeArrowheads="1"/>
          </p:cNvSpPr>
          <p:nvPr/>
        </p:nvSpPr>
        <p:spPr bwMode="auto">
          <a:xfrm>
            <a:off x="3022600" y="4454942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0" name="Rectangle 38"/>
          <p:cNvSpPr>
            <a:spLocks noChangeArrowheads="1"/>
          </p:cNvSpPr>
          <p:nvPr/>
        </p:nvSpPr>
        <p:spPr bwMode="auto">
          <a:xfrm>
            <a:off x="5356225" y="4445417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1" name="Text Box 39"/>
          <p:cNvSpPr txBox="1">
            <a:spLocks noChangeArrowheads="1"/>
          </p:cNvSpPr>
          <p:nvPr/>
        </p:nvSpPr>
        <p:spPr bwMode="auto">
          <a:xfrm>
            <a:off x="5556250" y="4126498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bus</a:t>
            </a:r>
          </a:p>
        </p:txBody>
      </p:sp>
      <p:sp>
        <p:nvSpPr>
          <p:cNvPr id="100392" name="Rectangle 40"/>
          <p:cNvSpPr>
            <a:spLocks noChangeArrowheads="1"/>
          </p:cNvSpPr>
          <p:nvPr/>
        </p:nvSpPr>
        <p:spPr bwMode="auto">
          <a:xfrm>
            <a:off x="4246563" y="4383504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3" name="Line 41"/>
          <p:cNvSpPr>
            <a:spLocks noChangeShapeType="1"/>
          </p:cNvSpPr>
          <p:nvPr/>
        </p:nvSpPr>
        <p:spPr bwMode="auto">
          <a:xfrm flipH="1">
            <a:off x="3343275" y="2679700"/>
            <a:ext cx="1017588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4" name="Line 42"/>
          <p:cNvSpPr>
            <a:spLocks noChangeShapeType="1"/>
          </p:cNvSpPr>
          <p:nvPr/>
        </p:nvSpPr>
        <p:spPr bwMode="auto">
          <a:xfrm>
            <a:off x="4335463" y="2667000"/>
            <a:ext cx="0" cy="18335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5" name="Line 43"/>
          <p:cNvSpPr>
            <a:spLocks noChangeShapeType="1"/>
          </p:cNvSpPr>
          <p:nvPr/>
        </p:nvSpPr>
        <p:spPr bwMode="auto">
          <a:xfrm flipV="1">
            <a:off x="4297363" y="4529138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6" name="Line 44"/>
          <p:cNvSpPr>
            <a:spLocks noChangeShapeType="1"/>
          </p:cNvSpPr>
          <p:nvPr/>
        </p:nvSpPr>
        <p:spPr bwMode="auto">
          <a:xfrm flipH="1">
            <a:off x="5426075" y="4500563"/>
            <a:ext cx="6350" cy="7826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7" name="Rectangle 45"/>
          <p:cNvSpPr>
            <a:spLocks noChangeArrowheads="1"/>
          </p:cNvSpPr>
          <p:nvPr/>
        </p:nvSpPr>
        <p:spPr bwMode="auto">
          <a:xfrm>
            <a:off x="498475" y="315595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100399" name="Text Box 47"/>
          <p:cNvSpPr txBox="1">
            <a:spLocks noChangeArrowheads="1"/>
          </p:cNvSpPr>
          <p:nvPr/>
        </p:nvSpPr>
        <p:spPr bwMode="auto">
          <a:xfrm>
            <a:off x="4333459" y="1219200"/>
            <a:ext cx="4732337" cy="15696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 dirty="0">
                <a:latin typeface="Calibri" panose="020F0502020204030204" pitchFamily="34" charset="0"/>
              </a:rPr>
              <a:t>When the DMA transfer completes, the disk controller notifies the CPU with an </a:t>
            </a:r>
            <a:r>
              <a:rPr lang="en-US" b="0" i="1" dirty="0">
                <a:solidFill>
                  <a:srgbClr val="C00000"/>
                </a:solidFill>
                <a:latin typeface="Calibri" panose="020F0502020204030204" pitchFamily="34" charset="0"/>
              </a:rPr>
              <a:t>interrupt</a:t>
            </a:r>
            <a:r>
              <a:rPr lang="en-US" b="0" dirty="0">
                <a:latin typeface="Calibri" panose="020F0502020204030204" pitchFamily="34" charset="0"/>
              </a:rPr>
              <a:t> (i.e., asserts a special “interrupt” pin on the CPU).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93" grpId="0" animBg="1"/>
      <p:bldP spid="100394" grpId="0" animBg="1"/>
      <p:bldP spid="100395" grpId="0" animBg="1"/>
      <p:bldP spid="10039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Nonvolatile Memories</a:t>
            </a:r>
          </a:p>
        </p:txBody>
      </p:sp>
      <p:sp>
        <p:nvSpPr>
          <p:cNvPr id="122885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96875" y="1309523"/>
            <a:ext cx="7896225" cy="54486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DRAM and SRAM are volatile memories</a:t>
            </a:r>
          </a:p>
          <a:p>
            <a:pPr lvl="1"/>
            <a:r>
              <a:rPr lang="en-US" dirty="0"/>
              <a:t>Lose information if powered off.</a:t>
            </a:r>
          </a:p>
          <a:p>
            <a:r>
              <a:rPr lang="en-US" dirty="0"/>
              <a:t>Nonvolatile memories retain value even if powered off</a:t>
            </a:r>
          </a:p>
          <a:p>
            <a:pPr lvl="1"/>
            <a:r>
              <a:rPr lang="en-US" dirty="0"/>
              <a:t>Read-only memory (</a:t>
            </a:r>
            <a:r>
              <a:rPr lang="en-US" dirty="0">
                <a:solidFill>
                  <a:srgbClr val="C00000"/>
                </a:solidFill>
              </a:rPr>
              <a:t>ROM</a:t>
            </a:r>
            <a:r>
              <a:rPr lang="en-US" dirty="0"/>
              <a:t>): programmed during production</a:t>
            </a:r>
          </a:p>
          <a:p>
            <a:pPr lvl="1"/>
            <a:r>
              <a:rPr lang="en-US" dirty="0"/>
              <a:t>Electrically </a:t>
            </a:r>
            <a:r>
              <a:rPr lang="en-US" dirty="0" err="1"/>
              <a:t>eraseable</a:t>
            </a:r>
            <a:r>
              <a:rPr lang="en-US" dirty="0"/>
              <a:t> PROM (</a:t>
            </a:r>
            <a:r>
              <a:rPr lang="en-US" dirty="0">
                <a:solidFill>
                  <a:srgbClr val="C00000"/>
                </a:solidFill>
              </a:rPr>
              <a:t>EEPROM</a:t>
            </a:r>
            <a:r>
              <a:rPr lang="en-US" dirty="0"/>
              <a:t>): electronic erase capability</a:t>
            </a:r>
          </a:p>
          <a:p>
            <a:pPr lvl="1"/>
            <a:r>
              <a:rPr lang="en-US" dirty="0"/>
              <a:t>Flash memory: EEPROMs, with partial (block-level) erase capability</a:t>
            </a:r>
          </a:p>
          <a:p>
            <a:pPr lvl="2"/>
            <a:r>
              <a:rPr lang="en-US" dirty="0"/>
              <a:t>Wears out after about 100,000 </a:t>
            </a:r>
            <a:r>
              <a:rPr lang="en-US" dirty="0" err="1"/>
              <a:t>erasings</a:t>
            </a:r>
            <a:endParaRPr lang="en-US" dirty="0"/>
          </a:p>
          <a:p>
            <a:pPr lvl="1"/>
            <a:r>
              <a:rPr lang="en-US" dirty="0"/>
              <a:t>3D </a:t>
            </a:r>
            <a:r>
              <a:rPr lang="en-US" dirty="0" err="1"/>
              <a:t>XPoint</a:t>
            </a:r>
            <a:r>
              <a:rPr lang="en-US" dirty="0"/>
              <a:t> (Intel </a:t>
            </a:r>
            <a:r>
              <a:rPr lang="en-US" dirty="0" err="1"/>
              <a:t>Optane</a:t>
            </a:r>
            <a:r>
              <a:rPr lang="en-US" dirty="0"/>
              <a:t>) &amp; emerging NVMs</a:t>
            </a:r>
          </a:p>
          <a:p>
            <a:pPr lvl="2"/>
            <a:r>
              <a:rPr lang="en-US" dirty="0"/>
              <a:t>New materials</a:t>
            </a:r>
          </a:p>
          <a:p>
            <a:pPr lvl="1"/>
            <a:endParaRPr lang="en-US" dirty="0"/>
          </a:p>
          <a:p>
            <a:r>
              <a:rPr lang="en-US" dirty="0"/>
              <a:t>Uses for Nonvolatile Memories</a:t>
            </a:r>
          </a:p>
          <a:p>
            <a:pPr lvl="1"/>
            <a:r>
              <a:rPr lang="en-US" dirty="0"/>
              <a:t>Firmware programs stored in a ROM (BIOS, controllers for disks, network cards, graphics accelerators, security subsystems,…)</a:t>
            </a:r>
          </a:p>
          <a:p>
            <a:pPr lvl="1"/>
            <a:r>
              <a:rPr lang="en-US" dirty="0"/>
              <a:t>Solid state disks (replacing rotating disks)</a:t>
            </a:r>
          </a:p>
          <a:p>
            <a:pPr lvl="1"/>
            <a:r>
              <a:rPr lang="en-US" dirty="0"/>
              <a:t>Disk caches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78E46E-F23A-44D5-85D1-72691CD169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3" t="16144" r="15462" b="19617"/>
          <a:stretch/>
        </p:blipFill>
        <p:spPr>
          <a:xfrm>
            <a:off x="6280339" y="3475907"/>
            <a:ext cx="2469269" cy="13262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289"/>
          <p:cNvSpPr>
            <a:spLocks noChangeArrowheads="1"/>
          </p:cNvSpPr>
          <p:nvPr/>
        </p:nvSpPr>
        <p:spPr bwMode="auto">
          <a:xfrm>
            <a:off x="990600" y="3352800"/>
            <a:ext cx="7162800" cy="9906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707" y="309719"/>
            <a:ext cx="7592093" cy="762000"/>
          </a:xfrm>
        </p:spPr>
        <p:txBody>
          <a:bodyPr/>
          <a:lstStyle/>
          <a:p>
            <a:r>
              <a:rPr lang="en-US" dirty="0"/>
              <a:t>Solid State Disks (</a:t>
            </a:r>
            <a:r>
              <a:rPr lang="en-US" dirty="0" err="1"/>
              <a:t>SSDs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24400"/>
            <a:ext cx="7896225" cy="1904999"/>
          </a:xfrm>
        </p:spPr>
        <p:txBody>
          <a:bodyPr/>
          <a:lstStyle/>
          <a:p>
            <a:r>
              <a:rPr lang="en-US" dirty="0"/>
              <a:t>Pages: 512KB to 4KB, Blocks: 32 to 128 pages</a:t>
            </a:r>
          </a:p>
          <a:p>
            <a:r>
              <a:rPr lang="en-US" dirty="0"/>
              <a:t>Data read/written in units of pages. </a:t>
            </a:r>
          </a:p>
          <a:p>
            <a:r>
              <a:rPr lang="en-US" dirty="0"/>
              <a:t>Page can be written only after its block has been erased.</a:t>
            </a:r>
          </a:p>
          <a:p>
            <a:r>
              <a:rPr lang="en-US" dirty="0"/>
              <a:t>A block wears out after about 100,000 repeated writes.</a:t>
            </a:r>
          </a:p>
        </p:txBody>
      </p:sp>
      <p:sp>
        <p:nvSpPr>
          <p:cNvPr id="62" name="AutoShape 238"/>
          <p:cNvSpPr>
            <a:spLocks noChangeArrowheads="1"/>
          </p:cNvSpPr>
          <p:nvPr/>
        </p:nvSpPr>
        <p:spPr bwMode="auto">
          <a:xfrm flipV="1">
            <a:off x="4305300" y="16065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3" name="Rectangle 239"/>
          <p:cNvSpPr>
            <a:spLocks noChangeArrowheads="1"/>
          </p:cNvSpPr>
          <p:nvPr/>
        </p:nvSpPr>
        <p:spPr bwMode="auto">
          <a:xfrm>
            <a:off x="3505200" y="2406650"/>
            <a:ext cx="2057400" cy="520700"/>
          </a:xfrm>
          <a:prstGeom prst="rect">
            <a:avLst/>
          </a:prstGeom>
          <a:solidFill>
            <a:srgbClr val="DEDFF5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Flash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translation layer</a:t>
            </a:r>
          </a:p>
        </p:txBody>
      </p:sp>
      <p:sp>
        <p:nvSpPr>
          <p:cNvPr id="64" name="Line 258"/>
          <p:cNvSpPr>
            <a:spLocks noChangeShapeType="1"/>
          </p:cNvSpPr>
          <p:nvPr/>
        </p:nvSpPr>
        <p:spPr bwMode="auto">
          <a:xfrm>
            <a:off x="4572000" y="2927350"/>
            <a:ext cx="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5" name="Rectangle 235"/>
          <p:cNvSpPr>
            <a:spLocks noChangeArrowheads="1"/>
          </p:cNvSpPr>
          <p:nvPr/>
        </p:nvSpPr>
        <p:spPr bwMode="auto">
          <a:xfrm>
            <a:off x="3429000" y="1390650"/>
            <a:ext cx="2209800" cy="241300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CCFFCC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6" name="Rectangle 264"/>
          <p:cNvSpPr>
            <a:spLocks noChangeArrowheads="1"/>
          </p:cNvSpPr>
          <p:nvPr/>
        </p:nvSpPr>
        <p:spPr bwMode="auto">
          <a:xfrm>
            <a:off x="4476750" y="1541463"/>
            <a:ext cx="161925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7" name="Text Box 265"/>
          <p:cNvSpPr txBox="1">
            <a:spLocks noChangeArrowheads="1"/>
          </p:cNvSpPr>
          <p:nvPr/>
        </p:nvSpPr>
        <p:spPr bwMode="auto">
          <a:xfrm>
            <a:off x="3429000" y="1050409"/>
            <a:ext cx="87075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I/O bus</a:t>
            </a:r>
          </a:p>
        </p:txBody>
      </p:sp>
      <p:sp>
        <p:nvSpPr>
          <p:cNvPr id="68" name="Rectangle 271"/>
          <p:cNvSpPr>
            <a:spLocks noChangeArrowheads="1"/>
          </p:cNvSpPr>
          <p:nvPr/>
        </p:nvSpPr>
        <p:spPr bwMode="auto">
          <a:xfrm>
            <a:off x="5562600" y="1174750"/>
            <a:ext cx="457200" cy="5334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9" name="Rectangle 272"/>
          <p:cNvSpPr>
            <a:spLocks noChangeArrowheads="1"/>
          </p:cNvSpPr>
          <p:nvPr/>
        </p:nvSpPr>
        <p:spPr bwMode="auto">
          <a:xfrm>
            <a:off x="3048000" y="1219200"/>
            <a:ext cx="457200" cy="4572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84" name="Rectangle 280"/>
          <p:cNvSpPr>
            <a:spLocks noChangeArrowheads="1"/>
          </p:cNvSpPr>
          <p:nvPr/>
        </p:nvSpPr>
        <p:spPr bwMode="auto">
          <a:xfrm>
            <a:off x="1154113" y="3689350"/>
            <a:ext cx="3124200" cy="4572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85" name="Rectangle 274"/>
          <p:cNvSpPr>
            <a:spLocks noChangeArrowheads="1"/>
          </p:cNvSpPr>
          <p:nvPr/>
        </p:nvSpPr>
        <p:spPr bwMode="auto">
          <a:xfrm>
            <a:off x="1230313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Page 0</a:t>
            </a:r>
          </a:p>
        </p:txBody>
      </p:sp>
      <p:sp>
        <p:nvSpPr>
          <p:cNvPr id="86" name="Rectangle 277"/>
          <p:cNvSpPr>
            <a:spLocks noChangeArrowheads="1"/>
          </p:cNvSpPr>
          <p:nvPr/>
        </p:nvSpPr>
        <p:spPr bwMode="auto">
          <a:xfrm>
            <a:off x="2068513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Page 1</a:t>
            </a:r>
          </a:p>
        </p:txBody>
      </p:sp>
      <p:sp>
        <p:nvSpPr>
          <p:cNvPr id="87" name="Rectangle 278"/>
          <p:cNvSpPr>
            <a:spLocks noChangeArrowheads="1"/>
          </p:cNvSpPr>
          <p:nvPr/>
        </p:nvSpPr>
        <p:spPr bwMode="auto">
          <a:xfrm>
            <a:off x="3363913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Page P-1</a:t>
            </a:r>
          </a:p>
        </p:txBody>
      </p:sp>
      <p:sp>
        <p:nvSpPr>
          <p:cNvPr id="88" name="Text Box 279"/>
          <p:cNvSpPr txBox="1">
            <a:spLocks noChangeArrowheads="1"/>
          </p:cNvSpPr>
          <p:nvPr/>
        </p:nvSpPr>
        <p:spPr bwMode="auto">
          <a:xfrm>
            <a:off x="2906713" y="3613150"/>
            <a:ext cx="39786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89" name="Text Box 281"/>
          <p:cNvSpPr txBox="1">
            <a:spLocks noChangeArrowheads="1"/>
          </p:cNvSpPr>
          <p:nvPr/>
        </p:nvSpPr>
        <p:spPr bwMode="auto">
          <a:xfrm>
            <a:off x="1066800" y="3321050"/>
            <a:ext cx="85632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Block 0</a:t>
            </a:r>
          </a:p>
        </p:txBody>
      </p:sp>
      <p:sp>
        <p:nvSpPr>
          <p:cNvPr id="71" name="Text Box 282"/>
          <p:cNvSpPr txBox="1">
            <a:spLocks noChangeArrowheads="1"/>
          </p:cNvSpPr>
          <p:nvPr/>
        </p:nvSpPr>
        <p:spPr bwMode="auto">
          <a:xfrm>
            <a:off x="4311650" y="3657600"/>
            <a:ext cx="39786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78" name="Rectangle 287"/>
          <p:cNvSpPr>
            <a:spLocks noChangeArrowheads="1"/>
          </p:cNvSpPr>
          <p:nvPr/>
        </p:nvSpPr>
        <p:spPr bwMode="auto">
          <a:xfrm>
            <a:off x="4876800" y="3689350"/>
            <a:ext cx="3124200" cy="4572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79" name="Rectangle 283"/>
          <p:cNvSpPr>
            <a:spLocks noChangeArrowheads="1"/>
          </p:cNvSpPr>
          <p:nvPr/>
        </p:nvSpPr>
        <p:spPr bwMode="auto">
          <a:xfrm>
            <a:off x="4953000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Page 0</a:t>
            </a:r>
          </a:p>
        </p:txBody>
      </p:sp>
      <p:sp>
        <p:nvSpPr>
          <p:cNvPr id="80" name="Rectangle 284"/>
          <p:cNvSpPr>
            <a:spLocks noChangeArrowheads="1"/>
          </p:cNvSpPr>
          <p:nvPr/>
        </p:nvSpPr>
        <p:spPr bwMode="auto">
          <a:xfrm>
            <a:off x="5791200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Page 1</a:t>
            </a:r>
          </a:p>
        </p:txBody>
      </p:sp>
      <p:sp>
        <p:nvSpPr>
          <p:cNvPr id="81" name="Rectangle 285"/>
          <p:cNvSpPr>
            <a:spLocks noChangeArrowheads="1"/>
          </p:cNvSpPr>
          <p:nvPr/>
        </p:nvSpPr>
        <p:spPr bwMode="auto">
          <a:xfrm>
            <a:off x="7086600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Page P-1</a:t>
            </a:r>
          </a:p>
        </p:txBody>
      </p:sp>
      <p:sp>
        <p:nvSpPr>
          <p:cNvPr id="82" name="Text Box 286"/>
          <p:cNvSpPr txBox="1">
            <a:spLocks noChangeArrowheads="1"/>
          </p:cNvSpPr>
          <p:nvPr/>
        </p:nvSpPr>
        <p:spPr bwMode="auto">
          <a:xfrm>
            <a:off x="6629400" y="3613150"/>
            <a:ext cx="39786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83" name="Text Box 288"/>
          <p:cNvSpPr txBox="1">
            <a:spLocks noChangeArrowheads="1"/>
          </p:cNvSpPr>
          <p:nvPr/>
        </p:nvSpPr>
        <p:spPr bwMode="auto">
          <a:xfrm>
            <a:off x="4800600" y="3321050"/>
            <a:ext cx="110479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Block  B-1</a:t>
            </a:r>
          </a:p>
        </p:txBody>
      </p:sp>
      <p:sp>
        <p:nvSpPr>
          <p:cNvPr id="74" name="Text Box 291"/>
          <p:cNvSpPr txBox="1">
            <a:spLocks noChangeArrowheads="1"/>
          </p:cNvSpPr>
          <p:nvPr/>
        </p:nvSpPr>
        <p:spPr bwMode="auto">
          <a:xfrm>
            <a:off x="912813" y="3016250"/>
            <a:ext cx="150874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Flash memory</a:t>
            </a:r>
          </a:p>
        </p:txBody>
      </p:sp>
      <p:sp>
        <p:nvSpPr>
          <p:cNvPr id="75" name="Rectangle 292"/>
          <p:cNvSpPr>
            <a:spLocks noChangeArrowheads="1"/>
          </p:cNvSpPr>
          <p:nvPr/>
        </p:nvSpPr>
        <p:spPr bwMode="auto">
          <a:xfrm>
            <a:off x="838200" y="2317750"/>
            <a:ext cx="7467600" cy="217805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76" name="Text Box 293"/>
          <p:cNvSpPr txBox="1">
            <a:spLocks noChangeArrowheads="1"/>
          </p:cNvSpPr>
          <p:nvPr/>
        </p:nvSpPr>
        <p:spPr bwMode="auto">
          <a:xfrm>
            <a:off x="746125" y="1981200"/>
            <a:ext cx="216918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Solid State Disk (SSD)</a:t>
            </a:r>
          </a:p>
        </p:txBody>
      </p:sp>
      <p:sp>
        <p:nvSpPr>
          <p:cNvPr id="77" name="Text Box 297"/>
          <p:cNvSpPr txBox="1">
            <a:spLocks noChangeArrowheads="1"/>
          </p:cNvSpPr>
          <p:nvPr/>
        </p:nvSpPr>
        <p:spPr bwMode="auto">
          <a:xfrm>
            <a:off x="4724400" y="1655763"/>
            <a:ext cx="21336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Requests to read and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write logical disk blocks</a:t>
            </a:r>
          </a:p>
        </p:txBody>
      </p:sp>
      <p:sp>
        <p:nvSpPr>
          <p:cNvPr id="30" name="Rectangle 239">
            <a:extLst>
              <a:ext uri="{FF2B5EF4-FFF2-40B4-BE49-F238E27FC236}">
                <a16:creationId xmlns:a16="http://schemas.microsoft.com/office/drawing/2014/main" id="{F6541949-37FF-FE44-A135-DBFCAD072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399646"/>
            <a:ext cx="2057400" cy="5207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DRAM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Buffer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31" name="Line 258">
            <a:extLst>
              <a:ext uri="{FF2B5EF4-FFF2-40B4-BE49-F238E27FC236}">
                <a16:creationId xmlns:a16="http://schemas.microsoft.com/office/drawing/2014/main" id="{F0E5EFFC-1632-9845-8500-E290D13519A3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753100" y="2470890"/>
            <a:ext cx="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 Performance Characteristics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038688"/>
            <a:ext cx="7896225" cy="4752514"/>
          </a:xfrm>
        </p:spPr>
        <p:txBody>
          <a:bodyPr/>
          <a:lstStyle/>
          <a:p>
            <a:r>
              <a:rPr lang="en-US" dirty="0"/>
              <a:t>Benchmark of Samsung 940 EVO Plus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r>
              <a:rPr lang="en-US" dirty="0"/>
              <a:t>Sequential access faster than random access</a:t>
            </a:r>
          </a:p>
          <a:p>
            <a:pPr lvl="1"/>
            <a:r>
              <a:rPr lang="en-US" dirty="0"/>
              <a:t>Common theme in the memory hierarchy</a:t>
            </a:r>
          </a:p>
          <a:p>
            <a:r>
              <a:rPr lang="en-US" dirty="0"/>
              <a:t>Random writes are somewhat slower</a:t>
            </a:r>
          </a:p>
          <a:p>
            <a:pPr lvl="1"/>
            <a:r>
              <a:rPr lang="en-US" dirty="0"/>
              <a:t>Erasing a block takes a long time (~1 </a:t>
            </a:r>
            <a:r>
              <a:rPr lang="en-US" dirty="0" err="1"/>
              <a:t>ms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Modifying a block page requires all other pages to be copied to new block.</a:t>
            </a:r>
          </a:p>
          <a:p>
            <a:pPr lvl="1"/>
            <a:r>
              <a:rPr lang="en-US" dirty="0"/>
              <a:t>Flash translation layer allows accumulating series of small writes before doing block write.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339" y="2174689"/>
            <a:ext cx="8859220" cy="707886"/>
          </a:xfrm>
          <a:prstGeom prst="rect">
            <a:avLst/>
          </a:prstGeom>
          <a:solidFill>
            <a:srgbClr val="E2E2E2"/>
          </a:solidFill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Sequential read throughput   2,126 MB/s	 Sequential write </a:t>
            </a:r>
            <a:r>
              <a:rPr lang="en-US" sz="2000" dirty="0" err="1">
                <a:latin typeface="Calibri" pitchFamily="34" charset="0"/>
              </a:rPr>
              <a:t>tput</a:t>
            </a:r>
            <a:r>
              <a:rPr lang="en-US" sz="2000" dirty="0">
                <a:latin typeface="Calibri" pitchFamily="34" charset="0"/>
              </a:rPr>
              <a:t>	1,880 MB/s</a:t>
            </a:r>
          </a:p>
          <a:p>
            <a:r>
              <a:rPr lang="en-US" sz="2000" dirty="0">
                <a:latin typeface="Calibri" pitchFamily="34" charset="0"/>
              </a:rPr>
              <a:t>Random read throughput	         140 MB/s	 Random write </a:t>
            </a:r>
            <a:r>
              <a:rPr lang="en-US" sz="2000" dirty="0" err="1">
                <a:latin typeface="Calibri" pitchFamily="34" charset="0"/>
              </a:rPr>
              <a:t>tput</a:t>
            </a:r>
            <a:r>
              <a:rPr lang="en-US" sz="2000" dirty="0">
                <a:latin typeface="Calibri" pitchFamily="34" charset="0"/>
              </a:rPr>
              <a:t>	      59 MB/s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475DB9-3FD5-C04E-AAC9-47DCE92E4DE3}"/>
              </a:ext>
            </a:extLst>
          </p:cNvPr>
          <p:cNvSpPr/>
          <p:nvPr/>
        </p:nvSpPr>
        <p:spPr>
          <a:xfrm>
            <a:off x="883328" y="1508300"/>
            <a:ext cx="89620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https://ssd.userbenchmark.com/SpeedTest/711305/Samsung-SSD-970-EVO-Plus-250GB</a:t>
            </a:r>
            <a:endParaRPr lang="en-US" sz="1600" dirty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SSD Tradeoffs	vs Rotating Disks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No moving parts </a:t>
            </a:r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faster, less power, more rugged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Have the potential to wear out </a:t>
            </a:r>
          </a:p>
          <a:p>
            <a:pPr lvl="2"/>
            <a:r>
              <a:rPr lang="en-US" dirty="0"/>
              <a:t>Mitigated by “wear leveling logic” in flash translation layer</a:t>
            </a:r>
          </a:p>
          <a:p>
            <a:pPr lvl="2"/>
            <a:r>
              <a:rPr lang="en-US" dirty="0"/>
              <a:t>E.g. Samsung 940 EVO Plus guarantees 600 writes/byte of writes before they wear out</a:t>
            </a:r>
          </a:p>
          <a:p>
            <a:pPr lvl="2"/>
            <a:r>
              <a:rPr lang="en-US" dirty="0"/>
              <a:t>Controller migrates data to minimize wear level</a:t>
            </a:r>
          </a:p>
          <a:p>
            <a:pPr lvl="1"/>
            <a:r>
              <a:rPr lang="en-US" dirty="0"/>
              <a:t>In 2019, about 4 times more expensive per byte</a:t>
            </a:r>
          </a:p>
          <a:p>
            <a:pPr lvl="2"/>
            <a:r>
              <a:rPr lang="en-US" dirty="0"/>
              <a:t>And, relative cost will keep dropping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MP3 players, smart phones, laptops</a:t>
            </a:r>
          </a:p>
          <a:p>
            <a:pPr lvl="1"/>
            <a:r>
              <a:rPr lang="en-US" dirty="0"/>
              <a:t>Increasingly common in desktops and servers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speed gap between CPU, memory and mass storage continues to widen.</a:t>
            </a:r>
          </a:p>
          <a:p>
            <a:endParaRPr lang="en-US" dirty="0"/>
          </a:p>
          <a:p>
            <a:r>
              <a:rPr lang="en-US" dirty="0"/>
              <a:t>Well-written programs exhibit a property called </a:t>
            </a:r>
            <a:r>
              <a:rPr lang="en-US" i="1" dirty="0"/>
              <a:t>locality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Memory hierarchies based on </a:t>
            </a:r>
            <a:r>
              <a:rPr lang="en-US" i="1" dirty="0"/>
              <a:t>caching</a:t>
            </a:r>
            <a:r>
              <a:rPr lang="en-US" dirty="0"/>
              <a:t> close the gap by exploiting locality.</a:t>
            </a:r>
          </a:p>
          <a:p>
            <a:endParaRPr lang="en-US" dirty="0"/>
          </a:p>
          <a:p>
            <a:r>
              <a:rPr lang="en-US" dirty="0"/>
              <a:t>Flash memory progress outpacing all other memory and storage technologies (DRAM, SRAM, magnetic disk)</a:t>
            </a:r>
          </a:p>
          <a:p>
            <a:pPr lvl="1"/>
            <a:r>
              <a:rPr lang="en-US" dirty="0"/>
              <a:t>Able to stack cells in </a:t>
            </a:r>
            <a:r>
              <a:rPr lang="en-US"/>
              <a:t>three dimensions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164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76200" y="3032125"/>
            <a:ext cx="8893175" cy="422275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22228B"/>
              </a:solidFill>
              <a:latin typeface="Calibri" pitchFamily="34" charset="0"/>
            </a:endParaRPr>
          </a:p>
        </p:txBody>
      </p:sp>
      <p:sp>
        <p:nvSpPr>
          <p:cNvPr id="195587" name="Rectangle 3"/>
          <p:cNvSpPr>
            <a:spLocks noChangeArrowheads="1"/>
          </p:cNvSpPr>
          <p:nvPr/>
        </p:nvSpPr>
        <p:spPr bwMode="auto">
          <a:xfrm>
            <a:off x="76200" y="3032125"/>
            <a:ext cx="8893175" cy="1751762"/>
          </a:xfrm>
          <a:prstGeom prst="rect">
            <a:avLst/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defTabSz="857250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</a:rPr>
              <a:t>Metric		1985	1990	1995	2000	2005	2010	2015	</a:t>
            </a:r>
            <a:r>
              <a:rPr lang="en-US" sz="2000" i="1" dirty="0">
                <a:solidFill>
                  <a:srgbClr val="000000"/>
                </a:solidFill>
              </a:rPr>
              <a:t>2015:1985</a:t>
            </a:r>
            <a:endParaRPr lang="en-US" sz="2000" dirty="0">
              <a:solidFill>
                <a:srgbClr val="000000"/>
              </a:solidFill>
            </a:endParaRPr>
          </a:p>
          <a:p>
            <a:pPr algn="l" defTabSz="857250">
              <a:lnSpc>
                <a:spcPct val="100000"/>
              </a:lnSpc>
            </a:pPr>
            <a:endParaRPr lang="en-US" sz="16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$/MB		880	100	30	1	0.1	0.06	0.02	</a:t>
            </a:r>
            <a:r>
              <a:rPr lang="en-US" sz="1800" i="1" dirty="0">
                <a:solidFill>
                  <a:srgbClr val="22228B"/>
                </a:solidFill>
              </a:rPr>
              <a:t>44,000</a:t>
            </a: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access (ns)	200	100	70	60	50	40	20	</a:t>
            </a:r>
            <a:r>
              <a:rPr lang="en-US" sz="1800" i="1" dirty="0">
                <a:solidFill>
                  <a:srgbClr val="22228B"/>
                </a:solidFill>
              </a:rPr>
              <a:t>10</a:t>
            </a:r>
            <a:endParaRPr lang="en-US" sz="18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typical size (MB) 	0.256	4	16	64	2,000	8,000	16.000	</a:t>
            </a:r>
            <a:r>
              <a:rPr lang="en-US" sz="1800" i="1" dirty="0">
                <a:solidFill>
                  <a:srgbClr val="22228B"/>
                </a:solidFill>
              </a:rPr>
              <a:t>62,500</a:t>
            </a:r>
            <a:endParaRPr lang="en-US" sz="1800" dirty="0">
              <a:solidFill>
                <a:srgbClr val="22228B"/>
              </a:solidFill>
            </a:endParaRPr>
          </a:p>
          <a:p>
            <a:pPr algn="l" defTabSz="857250">
              <a:lnSpc>
                <a:spcPct val="100000"/>
              </a:lnSpc>
            </a:pPr>
            <a:endParaRPr lang="en-US" sz="1800" dirty="0">
              <a:solidFill>
                <a:srgbClr val="22228B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6200" y="5229225"/>
            <a:ext cx="8893175" cy="422275"/>
          </a:xfrm>
          <a:prstGeom prst="rect">
            <a:avLst/>
          </a:prstGeom>
          <a:solidFill>
            <a:srgbClr val="E2E2E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22228B"/>
              </a:solidFill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98425" y="1482725"/>
            <a:ext cx="8893175" cy="422275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Trends</a:t>
            </a:r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0" y="2727325"/>
            <a:ext cx="75024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DRAM</a:t>
            </a:r>
          </a:p>
        </p:txBody>
      </p:sp>
      <p:sp>
        <p:nvSpPr>
          <p:cNvPr id="195592" name="Rectangle 8"/>
          <p:cNvSpPr>
            <a:spLocks noChangeArrowheads="1"/>
          </p:cNvSpPr>
          <p:nvPr/>
        </p:nvSpPr>
        <p:spPr bwMode="auto">
          <a:xfrm>
            <a:off x="22225" y="1143000"/>
            <a:ext cx="73987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SRAM</a:t>
            </a:r>
          </a:p>
        </p:txBody>
      </p:sp>
      <p:sp>
        <p:nvSpPr>
          <p:cNvPr id="195593" name="Rectangle 9"/>
          <p:cNvSpPr>
            <a:spLocks noChangeArrowheads="1"/>
          </p:cNvSpPr>
          <p:nvPr/>
        </p:nvSpPr>
        <p:spPr bwMode="auto">
          <a:xfrm>
            <a:off x="76200" y="5229225"/>
            <a:ext cx="8893175" cy="14747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defTabSz="857250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</a:rPr>
              <a:t>Metric		1985	1990	1995	2000	2005	2010	2015	</a:t>
            </a:r>
            <a:r>
              <a:rPr lang="en-US" sz="2000" i="1" dirty="0">
                <a:solidFill>
                  <a:srgbClr val="000000"/>
                </a:solidFill>
              </a:rPr>
              <a:t>2015:1985</a:t>
            </a:r>
          </a:p>
          <a:p>
            <a:pPr algn="l" defTabSz="857250">
              <a:lnSpc>
                <a:spcPct val="100000"/>
              </a:lnSpc>
            </a:pPr>
            <a:endParaRPr lang="en-US" sz="16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$/GB		100,000	8,000	300	10	5	0.3	0.03	</a:t>
            </a:r>
            <a:r>
              <a:rPr lang="en-US" sz="1800" i="1" dirty="0">
                <a:solidFill>
                  <a:srgbClr val="22228B"/>
                </a:solidFill>
              </a:rPr>
              <a:t>3,333,333</a:t>
            </a:r>
            <a:endParaRPr lang="en-US" sz="18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access (ms)	75	28	10	8	</a:t>
            </a:r>
            <a:r>
              <a:rPr lang="en-US" sz="1800" i="1" dirty="0">
                <a:solidFill>
                  <a:srgbClr val="22228B"/>
                </a:solidFill>
              </a:rPr>
              <a:t>5	3	3	25</a:t>
            </a:r>
            <a:endParaRPr lang="en-US" sz="18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typical size (GB) 	0.01	0.16	1	20	160	1,500	3,000	</a:t>
            </a:r>
            <a:r>
              <a:rPr lang="en-US" sz="1800" i="1" dirty="0">
                <a:solidFill>
                  <a:srgbClr val="22228B"/>
                </a:solidFill>
              </a:rPr>
              <a:t>300,000</a:t>
            </a:r>
          </a:p>
        </p:txBody>
      </p:sp>
      <p:sp>
        <p:nvSpPr>
          <p:cNvPr id="195595" name="Rectangle 11"/>
          <p:cNvSpPr>
            <a:spLocks noChangeArrowheads="1"/>
          </p:cNvSpPr>
          <p:nvPr/>
        </p:nvSpPr>
        <p:spPr bwMode="auto">
          <a:xfrm>
            <a:off x="22225" y="4903788"/>
            <a:ext cx="59311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Disk</a:t>
            </a:r>
          </a:p>
        </p:txBody>
      </p:sp>
      <p:sp>
        <p:nvSpPr>
          <p:cNvPr id="195590" name="Rectangle 6"/>
          <p:cNvSpPr>
            <a:spLocks noChangeArrowheads="1"/>
          </p:cNvSpPr>
          <p:nvPr/>
        </p:nvSpPr>
        <p:spPr bwMode="auto">
          <a:xfrm>
            <a:off x="98425" y="1482725"/>
            <a:ext cx="8893175" cy="1197764"/>
          </a:xfrm>
          <a:prstGeom prst="rect">
            <a:avLst/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defTabSz="857250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</a:rPr>
              <a:t>Metric		1985	1990	1995	2000	2005	2010	2015	</a:t>
            </a:r>
            <a:r>
              <a:rPr lang="en-US" sz="2000" i="1" dirty="0">
                <a:solidFill>
                  <a:srgbClr val="000000"/>
                </a:solidFill>
              </a:rPr>
              <a:t>2015:1985</a:t>
            </a:r>
          </a:p>
          <a:p>
            <a:pPr algn="l" defTabSz="857250">
              <a:lnSpc>
                <a:spcPct val="100000"/>
              </a:lnSpc>
            </a:pPr>
            <a:endParaRPr lang="en-US" sz="16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$/MB		2,900	320	256	100	75	60	</a:t>
            </a:r>
            <a:r>
              <a:rPr lang="en-US" sz="1800" i="1" dirty="0">
                <a:solidFill>
                  <a:srgbClr val="22228B"/>
                </a:solidFill>
              </a:rPr>
              <a:t>320	116</a:t>
            </a:r>
            <a:endParaRPr lang="en-US" sz="18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access (ns)	150	35	15	3	2	1.5	</a:t>
            </a:r>
            <a:r>
              <a:rPr lang="en-US" sz="1800" i="1" dirty="0">
                <a:solidFill>
                  <a:srgbClr val="22228B"/>
                </a:solidFill>
              </a:rPr>
              <a:t>200	115</a:t>
            </a:r>
          </a:p>
        </p:txBody>
      </p:sp>
    </p:spTree>
    <p:extLst>
      <p:ext uri="{BB962C8B-B14F-4D97-AF65-F5344CB8AC3E}">
        <p14:creationId xmlns:p14="http://schemas.microsoft.com/office/powerpoint/2010/main" val="259749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16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Read Transaction (1)</a:t>
            </a:r>
          </a:p>
        </p:txBody>
      </p:sp>
      <p:sp>
        <p:nvSpPr>
          <p:cNvPr id="67617" name="Rectangle 3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 places address A on the memory bus.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6767513" y="38100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7589" name="AutoShape 5"/>
          <p:cNvSpPr>
            <a:spLocks noChangeArrowheads="1"/>
          </p:cNvSpPr>
          <p:nvPr/>
        </p:nvSpPr>
        <p:spPr bwMode="auto">
          <a:xfrm>
            <a:off x="5243513" y="39624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4329113" y="39941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7591" name="AutoShape 7"/>
          <p:cNvSpPr>
            <a:spLocks noChangeArrowheads="1"/>
          </p:cNvSpPr>
          <p:nvPr/>
        </p:nvSpPr>
        <p:spPr bwMode="auto">
          <a:xfrm>
            <a:off x="2871788" y="39624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1887538" y="2667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1887538" y="2819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1887538" y="2971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1887538" y="3124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1887538" y="3276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7" name="AutoShape 13"/>
          <p:cNvSpPr>
            <a:spLocks noChangeArrowheads="1"/>
          </p:cNvSpPr>
          <p:nvPr/>
        </p:nvSpPr>
        <p:spPr bwMode="auto">
          <a:xfrm>
            <a:off x="2660650" y="2667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8" name="AutoShape 14"/>
          <p:cNvSpPr>
            <a:spLocks noChangeArrowheads="1"/>
          </p:cNvSpPr>
          <p:nvPr/>
        </p:nvSpPr>
        <p:spPr bwMode="auto">
          <a:xfrm flipH="1">
            <a:off x="2571750" y="3048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3105150" y="25146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1657719" y="23453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67601" name="AutoShape 17"/>
          <p:cNvSpPr>
            <a:spLocks noChangeArrowheads="1"/>
          </p:cNvSpPr>
          <p:nvPr/>
        </p:nvSpPr>
        <p:spPr bwMode="auto">
          <a:xfrm>
            <a:off x="1962150" y="35052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603" name="Rectangle 19"/>
          <p:cNvSpPr>
            <a:spLocks noChangeArrowheads="1"/>
          </p:cNvSpPr>
          <p:nvPr/>
        </p:nvSpPr>
        <p:spPr bwMode="auto">
          <a:xfrm>
            <a:off x="971550" y="3994150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866B6E-E184-4966-B7BE-68064F0F7E42}"/>
              </a:ext>
            </a:extLst>
          </p:cNvPr>
          <p:cNvGrpSpPr/>
          <p:nvPr/>
        </p:nvGrpSpPr>
        <p:grpSpPr>
          <a:xfrm>
            <a:off x="2800350" y="3808998"/>
            <a:ext cx="3962400" cy="382002"/>
            <a:chOff x="2800350" y="3808998"/>
            <a:chExt cx="3962400" cy="382002"/>
          </a:xfrm>
        </p:grpSpPr>
        <p:sp>
          <p:nvSpPr>
            <p:cNvPr id="67602" name="Line 18"/>
            <p:cNvSpPr>
              <a:spLocks noChangeShapeType="1"/>
            </p:cNvSpPr>
            <p:nvPr/>
          </p:nvSpPr>
          <p:spPr bwMode="auto">
            <a:xfrm>
              <a:off x="2800350" y="4191000"/>
              <a:ext cx="3962400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67604" name="Text Box 20"/>
            <p:cNvSpPr txBox="1">
              <a:spLocks noChangeArrowheads="1"/>
            </p:cNvSpPr>
            <p:nvPr/>
          </p:nvSpPr>
          <p:spPr bwMode="auto">
            <a:xfrm>
              <a:off x="5771288" y="3808998"/>
              <a:ext cx="309700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i="1" dirty="0">
                  <a:latin typeface="Calibri" panose="020F0502020204030204" pitchFamily="34" charset="0"/>
                </a:rPr>
                <a:t>A</a:t>
              </a:r>
            </a:p>
          </p:txBody>
        </p:sp>
      </p:grp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7673975" y="3687763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67606" name="Text Box 22"/>
          <p:cNvSpPr txBox="1">
            <a:spLocks noChangeArrowheads="1"/>
          </p:cNvSpPr>
          <p:nvPr/>
        </p:nvSpPr>
        <p:spPr bwMode="auto">
          <a:xfrm>
            <a:off x="7658100" y="4189998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67607" name="Rectangle 23"/>
          <p:cNvSpPr>
            <a:spLocks noChangeArrowheads="1"/>
          </p:cNvSpPr>
          <p:nvPr/>
        </p:nvSpPr>
        <p:spPr bwMode="auto">
          <a:xfrm>
            <a:off x="6762750" y="4283075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67608" name="Text Box 24"/>
          <p:cNvSpPr txBox="1">
            <a:spLocks noChangeArrowheads="1"/>
          </p:cNvSpPr>
          <p:nvPr/>
        </p:nvSpPr>
        <p:spPr bwMode="auto">
          <a:xfrm>
            <a:off x="6492338" y="3472448"/>
            <a:ext cx="13910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67609" name="Text Box 25"/>
          <p:cNvSpPr txBox="1">
            <a:spLocks noChangeArrowheads="1"/>
          </p:cNvSpPr>
          <p:nvPr/>
        </p:nvSpPr>
        <p:spPr bwMode="auto">
          <a:xfrm>
            <a:off x="4259045" y="3701048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I/O bridge</a:t>
            </a:r>
          </a:p>
        </p:txBody>
      </p:sp>
      <p:sp>
        <p:nvSpPr>
          <p:cNvPr id="67610" name="Text Box 26"/>
          <p:cNvSpPr txBox="1">
            <a:spLocks noChangeArrowheads="1"/>
          </p:cNvSpPr>
          <p:nvPr/>
        </p:nvSpPr>
        <p:spPr bwMode="auto">
          <a:xfrm>
            <a:off x="1201474" y="2999373"/>
            <a:ext cx="67839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612" name="Text Box 28"/>
          <p:cNvSpPr txBox="1">
            <a:spLocks noChangeArrowheads="1"/>
          </p:cNvSpPr>
          <p:nvPr/>
        </p:nvSpPr>
        <p:spPr bwMode="auto">
          <a:xfrm>
            <a:off x="4629150" y="2438400"/>
            <a:ext cx="3057247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Load operation</a:t>
            </a:r>
            <a:r>
              <a:rPr lang="en-US" sz="1600" dirty="0">
                <a:latin typeface="Calibri" panose="020F0502020204030204" pitchFamily="34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12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76200" y="1814513"/>
            <a:ext cx="8826500" cy="395287"/>
          </a:xfrm>
          <a:prstGeom prst="rect">
            <a:avLst/>
          </a:prstGeom>
          <a:solidFill>
            <a:srgbClr val="E0E0E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Clock Rates</a:t>
            </a:r>
          </a:p>
        </p:txBody>
      </p:sp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76200" y="1814513"/>
            <a:ext cx="8826500" cy="4213975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	</a:t>
            </a:r>
            <a:r>
              <a:rPr lang="en-US" sz="2000" dirty="0"/>
              <a:t>1985	1990	1995	</a:t>
            </a:r>
            <a:r>
              <a:rPr lang="en-US" sz="1800" dirty="0"/>
              <a:t>2003	2005	2010	2015	</a:t>
            </a:r>
            <a:r>
              <a:rPr lang="en-US" sz="1800" i="1" dirty="0"/>
              <a:t>2015:1985</a:t>
            </a:r>
          </a:p>
          <a:p>
            <a:endParaRPr lang="en-US" sz="1400" dirty="0"/>
          </a:p>
          <a:p>
            <a:r>
              <a:rPr lang="en-US" sz="1800" dirty="0"/>
              <a:t>CPU	 80286	80386	Pentium	P-4	Core 2	Core i7(n)	Core i7(h)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/>
              <a:t>Clock </a:t>
            </a:r>
          </a:p>
          <a:p>
            <a:r>
              <a:rPr lang="en-US" sz="1800" dirty="0"/>
              <a:t>rate (MHz) 6	20	150	3,300	2,000	2,500	3,000	500</a:t>
            </a:r>
          </a:p>
          <a:p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/>
              <a:t>Cycle </a:t>
            </a:r>
          </a:p>
          <a:p>
            <a:r>
              <a:rPr lang="en-US" sz="1800" dirty="0"/>
              <a:t>time (ns)	166	50	6	0.30	0.50	0.4	0.33	500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r>
              <a:rPr lang="en-US" sz="1800" dirty="0"/>
              <a:t>Cores	 1  	1	1	1	2	4	4	4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/>
              <a:t>Effective</a:t>
            </a:r>
          </a:p>
          <a:p>
            <a:r>
              <a:rPr lang="en-US" sz="1800" dirty="0"/>
              <a:t>cycle 	166	50	6	0.30	0.25	0.10	0.08	2,075</a:t>
            </a:r>
          </a:p>
          <a:p>
            <a:pPr algn="l">
              <a:lnSpc>
                <a:spcPct val="100000"/>
              </a:lnSpc>
            </a:pPr>
            <a:r>
              <a:rPr lang="en-US" sz="1800" dirty="0"/>
              <a:t>time (ns)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0400" y="621268"/>
            <a:ext cx="3712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Inflection point in computer history</a:t>
            </a:r>
          </a:p>
          <a:p>
            <a:r>
              <a:rPr lang="en-US" sz="1800" dirty="0">
                <a:latin typeface="Calibri" pitchFamily="34" charset="0"/>
              </a:rPr>
              <a:t>when designers hit the “Power Wall”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rot="10800000" flipV="1">
            <a:off x="4470402" y="1267598"/>
            <a:ext cx="457198" cy="33260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3683000" y="1600205"/>
            <a:ext cx="685800" cy="472439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5900" y="6197601"/>
            <a:ext cx="2356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(n) Nehalem processor</a:t>
            </a:r>
          </a:p>
          <a:p>
            <a:r>
              <a:rPr lang="en-US" sz="1800" dirty="0">
                <a:latin typeface="Calibri" pitchFamily="34" charset="0"/>
              </a:rPr>
              <a:t>(h) </a:t>
            </a:r>
            <a:r>
              <a:rPr lang="en-US" sz="1800" dirty="0" err="1">
                <a:latin typeface="Calibri" pitchFamily="34" charset="0"/>
              </a:rPr>
              <a:t>Haswell</a:t>
            </a:r>
            <a:r>
              <a:rPr lang="en-US" sz="1800" dirty="0">
                <a:latin typeface="Calibri" pitchFamily="34" charset="0"/>
              </a:rPr>
              <a:t> processor</a:t>
            </a:r>
          </a:p>
        </p:txBody>
      </p:sp>
    </p:spTree>
    <p:extLst>
      <p:ext uri="{BB962C8B-B14F-4D97-AF65-F5344CB8AC3E}">
        <p14:creationId xmlns:p14="http://schemas.microsoft.com/office/powerpoint/2010/main" val="205649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Read Transaction (2)</a:t>
            </a:r>
          </a:p>
        </p:txBody>
      </p:sp>
      <p:sp>
        <p:nvSpPr>
          <p:cNvPr id="68637" name="Rectangle 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memory reads A from the memory bus, retrieves word </a:t>
            </a:r>
            <a:r>
              <a:rPr lang="en-US" dirty="0" err="1"/>
              <a:t>x</a:t>
            </a:r>
            <a:r>
              <a:rPr lang="en-US" dirty="0"/>
              <a:t>, and places it on the bus.</a:t>
            </a:r>
          </a:p>
        </p:txBody>
      </p:sp>
      <p:sp>
        <p:nvSpPr>
          <p:cNvPr id="68612" name="AutoShape 4"/>
          <p:cNvSpPr>
            <a:spLocks noChangeArrowheads="1"/>
          </p:cNvSpPr>
          <p:nvPr/>
        </p:nvSpPr>
        <p:spPr bwMode="auto">
          <a:xfrm>
            <a:off x="5248275" y="3959225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4333875" y="3990975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8614" name="AutoShape 6"/>
          <p:cNvSpPr>
            <a:spLocks noChangeArrowheads="1"/>
          </p:cNvSpPr>
          <p:nvPr/>
        </p:nvSpPr>
        <p:spPr bwMode="auto">
          <a:xfrm>
            <a:off x="2876550" y="3959225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1892300" y="26638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1892300" y="28162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1892300" y="29686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1892300" y="31210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1892300" y="32734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20" name="AutoShape 12"/>
          <p:cNvSpPr>
            <a:spLocks noChangeArrowheads="1"/>
          </p:cNvSpPr>
          <p:nvPr/>
        </p:nvSpPr>
        <p:spPr bwMode="auto">
          <a:xfrm>
            <a:off x="2665413" y="266382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21" name="AutoShape 13"/>
          <p:cNvSpPr>
            <a:spLocks noChangeArrowheads="1"/>
          </p:cNvSpPr>
          <p:nvPr/>
        </p:nvSpPr>
        <p:spPr bwMode="auto">
          <a:xfrm flipH="1">
            <a:off x="2576513" y="304482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3109913" y="2511425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1689100" y="2342148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68624" name="AutoShape 16"/>
          <p:cNvSpPr>
            <a:spLocks noChangeArrowheads="1"/>
          </p:cNvSpPr>
          <p:nvPr/>
        </p:nvSpPr>
        <p:spPr bwMode="auto">
          <a:xfrm>
            <a:off x="1966913" y="3502025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26" name="Rectangle 18"/>
          <p:cNvSpPr>
            <a:spLocks noChangeArrowheads="1"/>
          </p:cNvSpPr>
          <p:nvPr/>
        </p:nvSpPr>
        <p:spPr bwMode="auto">
          <a:xfrm>
            <a:off x="976313" y="3990975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C4412D-B816-4761-AE8C-44356ED40D42}"/>
              </a:ext>
            </a:extLst>
          </p:cNvPr>
          <p:cNvGrpSpPr/>
          <p:nvPr/>
        </p:nvGrpSpPr>
        <p:grpSpPr>
          <a:xfrm>
            <a:off x="2805113" y="3729623"/>
            <a:ext cx="3962400" cy="458202"/>
            <a:chOff x="2805113" y="3729623"/>
            <a:chExt cx="3962400" cy="458202"/>
          </a:xfrm>
        </p:grpSpPr>
        <p:sp>
          <p:nvSpPr>
            <p:cNvPr id="68625" name="Line 17"/>
            <p:cNvSpPr>
              <a:spLocks noChangeShapeType="1"/>
            </p:cNvSpPr>
            <p:nvPr/>
          </p:nvSpPr>
          <p:spPr bwMode="auto">
            <a:xfrm>
              <a:off x="2805113" y="4187825"/>
              <a:ext cx="3962400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68627" name="Text Box 19"/>
            <p:cNvSpPr txBox="1">
              <a:spLocks noChangeArrowheads="1"/>
            </p:cNvSpPr>
            <p:nvPr/>
          </p:nvSpPr>
          <p:spPr bwMode="auto">
            <a:xfrm>
              <a:off x="5792072" y="3729623"/>
              <a:ext cx="27924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i="1">
                  <a:latin typeface="Calibri" panose="020F0502020204030204" pitchFamily="34" charset="0"/>
                </a:rPr>
                <a:t>x</a:t>
              </a:r>
            </a:p>
          </p:txBody>
        </p:sp>
      </p:grpSp>
      <p:sp>
        <p:nvSpPr>
          <p:cNvPr id="68628" name="Rectangle 20"/>
          <p:cNvSpPr>
            <a:spLocks noChangeArrowheads="1"/>
          </p:cNvSpPr>
          <p:nvPr/>
        </p:nvSpPr>
        <p:spPr bwMode="auto">
          <a:xfrm>
            <a:off x="6772275" y="3806825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8629" name="Text Box 21"/>
          <p:cNvSpPr txBox="1">
            <a:spLocks noChangeArrowheads="1"/>
          </p:cNvSpPr>
          <p:nvPr/>
        </p:nvSpPr>
        <p:spPr bwMode="auto">
          <a:xfrm>
            <a:off x="7678738" y="3684588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68630" name="Text Box 22"/>
          <p:cNvSpPr txBox="1">
            <a:spLocks noChangeArrowheads="1"/>
          </p:cNvSpPr>
          <p:nvPr/>
        </p:nvSpPr>
        <p:spPr bwMode="auto">
          <a:xfrm>
            <a:off x="7662863" y="4186823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68631" name="Rectangle 23"/>
          <p:cNvSpPr>
            <a:spLocks noChangeArrowheads="1"/>
          </p:cNvSpPr>
          <p:nvPr/>
        </p:nvSpPr>
        <p:spPr bwMode="auto">
          <a:xfrm>
            <a:off x="6767513" y="4279900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 err="1">
                <a:latin typeface="Calibri" panose="020F0502020204030204" pitchFamily="34" charset="0"/>
              </a:rPr>
              <a:t>x</a:t>
            </a:r>
            <a:endParaRPr lang="en-US" sz="1000" i="1" dirty="0">
              <a:latin typeface="Calibri" panose="020F0502020204030204" pitchFamily="34" charset="0"/>
            </a:endParaRPr>
          </a:p>
        </p:txBody>
      </p:sp>
      <p:sp>
        <p:nvSpPr>
          <p:cNvPr id="68632" name="Text Box 24"/>
          <p:cNvSpPr txBox="1">
            <a:spLocks noChangeArrowheads="1"/>
          </p:cNvSpPr>
          <p:nvPr/>
        </p:nvSpPr>
        <p:spPr bwMode="auto">
          <a:xfrm>
            <a:off x="6553200" y="3179888"/>
            <a:ext cx="1319711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68633" name="Text Box 25"/>
          <p:cNvSpPr txBox="1">
            <a:spLocks noChangeArrowheads="1"/>
          </p:cNvSpPr>
          <p:nvPr/>
        </p:nvSpPr>
        <p:spPr bwMode="auto">
          <a:xfrm>
            <a:off x="1206236" y="3012073"/>
            <a:ext cx="67839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634" name="Text Box 26"/>
          <p:cNvSpPr txBox="1">
            <a:spLocks noChangeArrowheads="1"/>
          </p:cNvSpPr>
          <p:nvPr/>
        </p:nvSpPr>
        <p:spPr bwMode="auto">
          <a:xfrm>
            <a:off x="4263807" y="3713748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bridge</a:t>
            </a:r>
          </a:p>
        </p:txBody>
      </p:sp>
      <p:sp>
        <p:nvSpPr>
          <p:cNvPr id="68635" name="Text Box 27"/>
          <p:cNvSpPr txBox="1">
            <a:spLocks noChangeArrowheads="1"/>
          </p:cNvSpPr>
          <p:nvPr/>
        </p:nvSpPr>
        <p:spPr bwMode="auto">
          <a:xfrm>
            <a:off x="4648200" y="2466975"/>
            <a:ext cx="3057247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Load operation</a:t>
            </a:r>
            <a:r>
              <a:rPr lang="en-US" sz="1600" dirty="0">
                <a:latin typeface="Calibri" panose="020F0502020204030204" pitchFamily="34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6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5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Read Transaction (3)</a:t>
            </a:r>
          </a:p>
        </p:txBody>
      </p:sp>
      <p:sp>
        <p:nvSpPr>
          <p:cNvPr id="69660" name="Rectangle 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 read word x from the bus and copies it into register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/>
              <a:t>.</a:t>
            </a:r>
          </a:p>
        </p:txBody>
      </p:sp>
      <p:sp>
        <p:nvSpPr>
          <p:cNvPr id="69636" name="AutoShape 4"/>
          <p:cNvSpPr>
            <a:spLocks noChangeArrowheads="1"/>
          </p:cNvSpPr>
          <p:nvPr/>
        </p:nvSpPr>
        <p:spPr bwMode="auto">
          <a:xfrm>
            <a:off x="5248275" y="39624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4333875" y="3994150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9638" name="AutoShape 6"/>
          <p:cNvSpPr>
            <a:spLocks noChangeArrowheads="1"/>
          </p:cNvSpPr>
          <p:nvPr/>
        </p:nvSpPr>
        <p:spPr bwMode="auto">
          <a:xfrm>
            <a:off x="2876550" y="3962400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1892300" y="26670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1892300" y="28194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1892300" y="29718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1892300" y="31242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endParaRPr lang="en-US" sz="1000" i="1" dirty="0">
              <a:latin typeface="Calibri" panose="020F0502020204030204" pitchFamily="34" charset="0"/>
            </a:endParaRPr>
          </a:p>
        </p:txBody>
      </p:sp>
      <p:sp>
        <p:nvSpPr>
          <p:cNvPr id="69643" name="Rectangle 11"/>
          <p:cNvSpPr>
            <a:spLocks noChangeArrowheads="1"/>
          </p:cNvSpPr>
          <p:nvPr/>
        </p:nvSpPr>
        <p:spPr bwMode="auto">
          <a:xfrm>
            <a:off x="1892300" y="32766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4" name="AutoShape 12"/>
          <p:cNvSpPr>
            <a:spLocks noChangeArrowheads="1"/>
          </p:cNvSpPr>
          <p:nvPr/>
        </p:nvSpPr>
        <p:spPr bwMode="auto">
          <a:xfrm>
            <a:off x="2665413" y="2667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5" name="AutoShape 13"/>
          <p:cNvSpPr>
            <a:spLocks noChangeArrowheads="1"/>
          </p:cNvSpPr>
          <p:nvPr/>
        </p:nvSpPr>
        <p:spPr bwMode="auto">
          <a:xfrm flipH="1">
            <a:off x="2576513" y="3048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6" name="Rectangle 14"/>
          <p:cNvSpPr>
            <a:spLocks noChangeArrowheads="1"/>
          </p:cNvSpPr>
          <p:nvPr/>
        </p:nvSpPr>
        <p:spPr bwMode="auto">
          <a:xfrm>
            <a:off x="3109913" y="25146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1689100" y="23453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69648" name="AutoShape 16"/>
          <p:cNvSpPr>
            <a:spLocks noChangeArrowheads="1"/>
          </p:cNvSpPr>
          <p:nvPr/>
        </p:nvSpPr>
        <p:spPr bwMode="auto">
          <a:xfrm>
            <a:off x="1966913" y="35052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9" name="Rectangle 17"/>
          <p:cNvSpPr>
            <a:spLocks noChangeArrowheads="1"/>
          </p:cNvSpPr>
          <p:nvPr/>
        </p:nvSpPr>
        <p:spPr bwMode="auto">
          <a:xfrm>
            <a:off x="976313" y="3994150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 flipV="1">
            <a:off x="2271713" y="3276600"/>
            <a:ext cx="0" cy="7620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51" name="Rectangle 19"/>
          <p:cNvSpPr>
            <a:spLocks noChangeArrowheads="1"/>
          </p:cNvSpPr>
          <p:nvPr/>
        </p:nvSpPr>
        <p:spPr bwMode="auto">
          <a:xfrm>
            <a:off x="6772275" y="3810000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6767513" y="4283075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>
                <a:latin typeface="Calibri" panose="020F0502020204030204" pitchFamily="34" charset="0"/>
              </a:rPr>
              <a:t>x</a:t>
            </a:r>
            <a:endParaRPr lang="en-US" sz="1000" i="1" dirty="0">
              <a:latin typeface="Calibri" panose="020F0502020204030204" pitchFamily="34" charset="0"/>
            </a:endParaRPr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6477000" y="3471446"/>
            <a:ext cx="149909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7678738" y="3671888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7662863" y="4174123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1206236" y="2999373"/>
            <a:ext cx="67839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657" name="Text Box 25"/>
          <p:cNvSpPr txBox="1">
            <a:spLocks noChangeArrowheads="1"/>
          </p:cNvSpPr>
          <p:nvPr/>
        </p:nvSpPr>
        <p:spPr bwMode="auto">
          <a:xfrm>
            <a:off x="4263807" y="3701048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I/O bridge</a:t>
            </a:r>
          </a:p>
        </p:txBody>
      </p:sp>
      <p:sp>
        <p:nvSpPr>
          <p:cNvPr id="69658" name="Text Box 26"/>
          <p:cNvSpPr txBox="1">
            <a:spLocks noChangeArrowheads="1"/>
          </p:cNvSpPr>
          <p:nvPr/>
        </p:nvSpPr>
        <p:spPr bwMode="auto">
          <a:xfrm>
            <a:off x="4648200" y="2438400"/>
            <a:ext cx="305724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Load operation</a:t>
            </a:r>
            <a:r>
              <a:rPr lang="en-US" sz="1600" dirty="0">
                <a:latin typeface="Calibri" panose="020F0502020204030204" pitchFamily="34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6550136C-E1DD-4962-BF25-5A3F528CF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300" y="3118202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 err="1">
                <a:latin typeface="Calibri" panose="020F0502020204030204" pitchFamily="34" charset="0"/>
              </a:rPr>
              <a:t>x</a:t>
            </a:r>
            <a:endParaRPr lang="en-US" sz="10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63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50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40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Write Transaction (1)</a:t>
            </a:r>
          </a:p>
        </p:txBody>
      </p:sp>
      <p:sp>
        <p:nvSpPr>
          <p:cNvPr id="90141" name="Rectangle 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 places address A on bus. Main memory reads it and waits for the corresponding data word to arrive.</a:t>
            </a:r>
          </a:p>
        </p:txBody>
      </p:sp>
      <p:sp>
        <p:nvSpPr>
          <p:cNvPr id="90116" name="AutoShape 4"/>
          <p:cNvSpPr>
            <a:spLocks noChangeArrowheads="1"/>
          </p:cNvSpPr>
          <p:nvPr/>
        </p:nvSpPr>
        <p:spPr bwMode="auto">
          <a:xfrm>
            <a:off x="5248275" y="39624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4333875" y="3994150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0118" name="AutoShape 6"/>
          <p:cNvSpPr>
            <a:spLocks noChangeArrowheads="1"/>
          </p:cNvSpPr>
          <p:nvPr/>
        </p:nvSpPr>
        <p:spPr bwMode="auto">
          <a:xfrm>
            <a:off x="2876550" y="3962400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1892300" y="26670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20" name="Rectangle 8"/>
          <p:cNvSpPr>
            <a:spLocks noChangeArrowheads="1"/>
          </p:cNvSpPr>
          <p:nvPr/>
        </p:nvSpPr>
        <p:spPr bwMode="auto">
          <a:xfrm>
            <a:off x="1892300" y="28194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1892300" y="29718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22" name="Rectangle 10"/>
          <p:cNvSpPr>
            <a:spLocks noChangeArrowheads="1"/>
          </p:cNvSpPr>
          <p:nvPr/>
        </p:nvSpPr>
        <p:spPr bwMode="auto">
          <a:xfrm>
            <a:off x="1892300" y="31242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>
                <a:latin typeface="Calibri" panose="020F0502020204030204" pitchFamily="34" charset="0"/>
              </a:rPr>
              <a:t>y</a:t>
            </a:r>
            <a:endParaRPr lang="en-US" sz="1000" i="1" dirty="0">
              <a:latin typeface="Calibri" panose="020F0502020204030204" pitchFamily="34" charset="0"/>
            </a:endParaRPr>
          </a:p>
        </p:txBody>
      </p:sp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1892300" y="32766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24" name="AutoShape 12"/>
          <p:cNvSpPr>
            <a:spLocks noChangeArrowheads="1"/>
          </p:cNvSpPr>
          <p:nvPr/>
        </p:nvSpPr>
        <p:spPr bwMode="auto">
          <a:xfrm>
            <a:off x="2665413" y="2667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25" name="AutoShape 13"/>
          <p:cNvSpPr>
            <a:spLocks noChangeArrowheads="1"/>
          </p:cNvSpPr>
          <p:nvPr/>
        </p:nvSpPr>
        <p:spPr bwMode="auto">
          <a:xfrm flipH="1">
            <a:off x="2576513" y="3048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26" name="Rectangle 14"/>
          <p:cNvSpPr>
            <a:spLocks noChangeArrowheads="1"/>
          </p:cNvSpPr>
          <p:nvPr/>
        </p:nvSpPr>
        <p:spPr bwMode="auto">
          <a:xfrm>
            <a:off x="3109913" y="25146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0127" name="Text Box 15"/>
          <p:cNvSpPr txBox="1">
            <a:spLocks noChangeArrowheads="1"/>
          </p:cNvSpPr>
          <p:nvPr/>
        </p:nvSpPr>
        <p:spPr bwMode="auto">
          <a:xfrm>
            <a:off x="1658509" y="23453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0128" name="AutoShape 16"/>
          <p:cNvSpPr>
            <a:spLocks noChangeArrowheads="1"/>
          </p:cNvSpPr>
          <p:nvPr/>
        </p:nvSpPr>
        <p:spPr bwMode="auto">
          <a:xfrm>
            <a:off x="1966913" y="35052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30" name="Rectangle 18"/>
          <p:cNvSpPr>
            <a:spLocks noChangeArrowheads="1"/>
          </p:cNvSpPr>
          <p:nvPr/>
        </p:nvSpPr>
        <p:spPr bwMode="auto">
          <a:xfrm>
            <a:off x="976313" y="3994150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D25509-ED8D-49F0-95F5-7ABC8E18BF47}"/>
              </a:ext>
            </a:extLst>
          </p:cNvPr>
          <p:cNvGrpSpPr/>
          <p:nvPr/>
        </p:nvGrpSpPr>
        <p:grpSpPr>
          <a:xfrm>
            <a:off x="2805113" y="3808998"/>
            <a:ext cx="3962400" cy="382002"/>
            <a:chOff x="2805113" y="3808998"/>
            <a:chExt cx="3962400" cy="382002"/>
          </a:xfrm>
        </p:grpSpPr>
        <p:sp>
          <p:nvSpPr>
            <p:cNvPr id="90129" name="Line 17"/>
            <p:cNvSpPr>
              <a:spLocks noChangeShapeType="1"/>
            </p:cNvSpPr>
            <p:nvPr/>
          </p:nvSpPr>
          <p:spPr bwMode="auto">
            <a:xfrm>
              <a:off x="2805113" y="4191000"/>
              <a:ext cx="3962400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90131" name="Text Box 19"/>
            <p:cNvSpPr txBox="1">
              <a:spLocks noChangeArrowheads="1"/>
            </p:cNvSpPr>
            <p:nvPr/>
          </p:nvSpPr>
          <p:spPr bwMode="auto">
            <a:xfrm>
              <a:off x="5776050" y="3808998"/>
              <a:ext cx="309700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i="1">
                  <a:latin typeface="Calibri" panose="020F0502020204030204" pitchFamily="34" charset="0"/>
                </a:rPr>
                <a:t>A</a:t>
              </a:r>
            </a:p>
          </p:txBody>
        </p:sp>
      </p:grpSp>
      <p:sp>
        <p:nvSpPr>
          <p:cNvPr id="90132" name="Rectangle 20"/>
          <p:cNvSpPr>
            <a:spLocks noChangeArrowheads="1"/>
          </p:cNvSpPr>
          <p:nvPr/>
        </p:nvSpPr>
        <p:spPr bwMode="auto">
          <a:xfrm>
            <a:off x="6772275" y="3810000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0133" name="Rectangle 21"/>
          <p:cNvSpPr>
            <a:spLocks noChangeArrowheads="1"/>
          </p:cNvSpPr>
          <p:nvPr/>
        </p:nvSpPr>
        <p:spPr bwMode="auto">
          <a:xfrm>
            <a:off x="6767513" y="4283075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000">
              <a:latin typeface="Calibri" panose="020F0502020204030204" pitchFamily="34" charset="0"/>
            </a:endParaRPr>
          </a:p>
        </p:txBody>
      </p:sp>
      <p:sp>
        <p:nvSpPr>
          <p:cNvPr id="90134" name="Text Box 22"/>
          <p:cNvSpPr txBox="1">
            <a:spLocks noChangeArrowheads="1"/>
          </p:cNvSpPr>
          <p:nvPr/>
        </p:nvSpPr>
        <p:spPr bwMode="auto">
          <a:xfrm>
            <a:off x="6583971" y="3471446"/>
            <a:ext cx="13910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90135" name="Text Box 23"/>
          <p:cNvSpPr txBox="1">
            <a:spLocks noChangeArrowheads="1"/>
          </p:cNvSpPr>
          <p:nvPr/>
        </p:nvSpPr>
        <p:spPr bwMode="auto">
          <a:xfrm>
            <a:off x="7678738" y="3671888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90136" name="Text Box 24"/>
          <p:cNvSpPr txBox="1">
            <a:spLocks noChangeArrowheads="1"/>
          </p:cNvSpPr>
          <p:nvPr/>
        </p:nvSpPr>
        <p:spPr bwMode="auto">
          <a:xfrm>
            <a:off x="7662863" y="4174123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 dirty="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1206236" y="2999373"/>
            <a:ext cx="67839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4263807" y="3701048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bridge</a:t>
            </a:r>
          </a:p>
        </p:txBody>
      </p:sp>
      <p:sp>
        <p:nvSpPr>
          <p:cNvPr id="90139" name="Text Box 27"/>
          <p:cNvSpPr txBox="1">
            <a:spLocks noChangeArrowheads="1"/>
          </p:cNvSpPr>
          <p:nvPr/>
        </p:nvSpPr>
        <p:spPr bwMode="auto">
          <a:xfrm>
            <a:off x="4648200" y="2438400"/>
            <a:ext cx="3099438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Store operation</a:t>
            </a:r>
            <a:r>
              <a:rPr lang="en-US" sz="1600" dirty="0">
                <a:latin typeface="Calibri" panose="020F0502020204030204" pitchFamily="34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65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15614</TotalTime>
  <Words>3577</Words>
  <Application>Microsoft Macintosh PowerPoint</Application>
  <PresentationFormat>On-screen Show (4:3)</PresentationFormat>
  <Paragraphs>1007</Paragraphs>
  <Slides>60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Arial</vt:lpstr>
      <vt:lpstr>Arial Narrow</vt:lpstr>
      <vt:lpstr>Calibri</vt:lpstr>
      <vt:lpstr>Courier New</vt:lpstr>
      <vt:lpstr>Gill Sans MT</vt:lpstr>
      <vt:lpstr>Gill Sans MT Condensed</vt:lpstr>
      <vt:lpstr>Times New Roman</vt:lpstr>
      <vt:lpstr>Wingdings</vt:lpstr>
      <vt:lpstr>Wingdings 2</vt:lpstr>
      <vt:lpstr>template2007</vt:lpstr>
      <vt:lpstr>PowerPoint Presentation</vt:lpstr>
      <vt:lpstr>The Memory Hierarchy  15-213/18-213/14-513/15-513/18-613: Introduction to Computer Systems 10th Lecture, September 26, 2019</vt:lpstr>
      <vt:lpstr>Today</vt:lpstr>
      <vt:lpstr>Writing &amp; Reading Memory</vt:lpstr>
      <vt:lpstr>Traditional Bus Structure Connecting  CPU and Memory</vt:lpstr>
      <vt:lpstr>Memory Read Transaction (1)</vt:lpstr>
      <vt:lpstr>Memory Read Transaction (2)</vt:lpstr>
      <vt:lpstr>Memory Read Transaction (3)</vt:lpstr>
      <vt:lpstr>Memory Write Transaction (1)</vt:lpstr>
      <vt:lpstr>Memory Write Transaction (2)</vt:lpstr>
      <vt:lpstr>Memory Write Transaction (3)</vt:lpstr>
      <vt:lpstr>Today</vt:lpstr>
      <vt:lpstr>Random-Access Memory (RAM)</vt:lpstr>
      <vt:lpstr>RAM Technologies</vt:lpstr>
      <vt:lpstr>SRAM vs DRAM Summary</vt:lpstr>
      <vt:lpstr>Enhanced DRAMs</vt:lpstr>
      <vt:lpstr>Conventional DRAM Organization</vt:lpstr>
      <vt:lpstr>Reading DRAM Supercell (2,1)</vt:lpstr>
      <vt:lpstr>Reading DRAM Supercell (2,1)</vt:lpstr>
      <vt:lpstr>Memory Modules</vt:lpstr>
      <vt:lpstr>Today</vt:lpstr>
      <vt:lpstr>The CPU-Memory Gap</vt:lpstr>
      <vt:lpstr>Locality to the Rescue! </vt:lpstr>
      <vt:lpstr>Locality</vt:lpstr>
      <vt:lpstr>Locality Example</vt:lpstr>
      <vt:lpstr>Qualitative Estimates of Locality</vt:lpstr>
      <vt:lpstr>Locality Example</vt:lpstr>
      <vt:lpstr>Locality Example</vt:lpstr>
      <vt:lpstr>Today</vt:lpstr>
      <vt:lpstr>Memory Hierarchies</vt:lpstr>
      <vt:lpstr>Example Memory       Hierarchy</vt:lpstr>
      <vt:lpstr>Caches</vt:lpstr>
      <vt:lpstr>General Cache Concepts</vt:lpstr>
      <vt:lpstr>General Cache Concepts: Hit</vt:lpstr>
      <vt:lpstr>General Cache Concepts: Miss</vt:lpstr>
      <vt:lpstr> General Caching Concepts:  3 Types of Cache Misses</vt:lpstr>
      <vt:lpstr>Examples of Caching in the Mem. Hierarchy</vt:lpstr>
      <vt:lpstr>Quiz Time!</vt:lpstr>
      <vt:lpstr>Today</vt:lpstr>
      <vt:lpstr>Storage Technologies</vt:lpstr>
      <vt:lpstr>What’s Inside A Disk Drive?</vt:lpstr>
      <vt:lpstr>Disk Geometry</vt:lpstr>
      <vt:lpstr>Disk Capacity</vt:lpstr>
      <vt:lpstr>Disk Operation (Single-Platter View)</vt:lpstr>
      <vt:lpstr>Disk Operation (Multi-Platter View)</vt:lpstr>
      <vt:lpstr>Disk Access – Service Time Components</vt:lpstr>
      <vt:lpstr>Disk Access Time</vt:lpstr>
      <vt:lpstr>Disk Access Time Example</vt:lpstr>
      <vt:lpstr>I/O Bus</vt:lpstr>
      <vt:lpstr>Reading a Disk Sector (1)</vt:lpstr>
      <vt:lpstr>Reading a Disk Sector (2)</vt:lpstr>
      <vt:lpstr>Reading a Disk Sector (3)</vt:lpstr>
      <vt:lpstr>Nonvolatile Memories</vt:lpstr>
      <vt:lpstr>Solid State Disks (SSDs)</vt:lpstr>
      <vt:lpstr>SSD Performance Characteristics </vt:lpstr>
      <vt:lpstr>SSD Tradeoffs vs Rotating Disks</vt:lpstr>
      <vt:lpstr>Summary</vt:lpstr>
      <vt:lpstr>Supplemental slides</vt:lpstr>
      <vt:lpstr>Storage Trends</vt:lpstr>
      <vt:lpstr>CPU Clock Rates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15-213/18-213</dc:title>
  <dc:creator>Markus Pueschel</dc:creator>
  <dc:description>Redesign of slides created by Randal E. Bryant and David R. O'Hallaron</dc:description>
  <cp:lastModifiedBy>Randal Bryant</cp:lastModifiedBy>
  <cp:revision>574</cp:revision>
  <cp:lastPrinted>2019-10-18T02:31:07Z</cp:lastPrinted>
  <dcterms:created xsi:type="dcterms:W3CDTF">2011-09-29T14:59:56Z</dcterms:created>
  <dcterms:modified xsi:type="dcterms:W3CDTF">2019-10-18T02:31:21Z</dcterms:modified>
</cp:coreProperties>
</file>