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3.xml" ContentType="application/vnd.openxmlformats-officedocument.drawingml.chart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1179" r:id="rId2"/>
    <p:sldId id="1144" r:id="rId3"/>
    <p:sldId id="1180" r:id="rId4"/>
    <p:sldId id="1181" r:id="rId5"/>
    <p:sldId id="1182" r:id="rId6"/>
    <p:sldId id="1145" r:id="rId7"/>
    <p:sldId id="1088" r:id="rId8"/>
    <p:sldId id="1089" r:id="rId9"/>
    <p:sldId id="1091" r:id="rId10"/>
    <p:sldId id="1092" r:id="rId11"/>
    <p:sldId id="1093" r:id="rId12"/>
    <p:sldId id="1094" r:id="rId13"/>
    <p:sldId id="1165" r:id="rId14"/>
    <p:sldId id="1166" r:id="rId15"/>
    <p:sldId id="1167" r:id="rId16"/>
    <p:sldId id="1168" r:id="rId17"/>
    <p:sldId id="1169" r:id="rId18"/>
    <p:sldId id="1170" r:id="rId19"/>
    <p:sldId id="1171" r:id="rId20"/>
    <p:sldId id="1177" r:id="rId21"/>
    <p:sldId id="1178" r:id="rId22"/>
    <p:sldId id="1174" r:id="rId23"/>
    <p:sldId id="1090" r:id="rId24"/>
    <p:sldId id="1095" r:id="rId25"/>
    <p:sldId id="1096" r:id="rId26"/>
    <p:sldId id="1097" r:id="rId27"/>
    <p:sldId id="1098" r:id="rId28"/>
    <p:sldId id="1099" r:id="rId29"/>
    <p:sldId id="1100" r:id="rId30"/>
    <p:sldId id="1101" r:id="rId31"/>
    <p:sldId id="1102" r:id="rId32"/>
    <p:sldId id="1103" r:id="rId33"/>
    <p:sldId id="1104" r:id="rId34"/>
    <p:sldId id="1106" r:id="rId35"/>
    <p:sldId id="427" r:id="rId36"/>
    <p:sldId id="1173" r:id="rId37"/>
    <p:sldId id="1146" r:id="rId38"/>
    <p:sldId id="1147" r:id="rId39"/>
    <p:sldId id="1150" r:id="rId40"/>
    <p:sldId id="1053" r:id="rId41"/>
    <p:sldId id="1153" r:id="rId42"/>
    <p:sldId id="1152" r:id="rId43"/>
    <p:sldId id="1154" r:id="rId44"/>
    <p:sldId id="1041" r:id="rId45"/>
    <p:sldId id="1042" r:id="rId46"/>
    <p:sldId id="1160" r:id="rId47"/>
    <p:sldId id="1043" r:id="rId48"/>
    <p:sldId id="1054" r:id="rId49"/>
    <p:sldId id="1055" r:id="rId50"/>
    <p:sldId id="1056" r:id="rId51"/>
    <p:sldId id="1057" r:id="rId52"/>
    <p:sldId id="1058" r:id="rId53"/>
    <p:sldId id="1059" r:id="rId54"/>
    <p:sldId id="1060" r:id="rId55"/>
    <p:sldId id="1061" r:id="rId56"/>
    <p:sldId id="1062" r:id="rId57"/>
    <p:sldId id="1063" r:id="rId58"/>
    <p:sldId id="1064" r:id="rId59"/>
    <p:sldId id="1065" r:id="rId60"/>
    <p:sldId id="1155" r:id="rId61"/>
    <p:sldId id="1158" r:id="rId62"/>
    <p:sldId id="1162" r:id="rId63"/>
    <p:sldId id="1163" r:id="rId64"/>
    <p:sldId id="1159" r:id="rId65"/>
    <p:sldId id="1076" r:id="rId66"/>
    <p:sldId id="1161" r:id="rId67"/>
    <p:sldId id="1077" r:id="rId68"/>
    <p:sldId id="1078" r:id="rId69"/>
    <p:sldId id="1079" r:id="rId70"/>
    <p:sldId id="1080" r:id="rId71"/>
    <p:sldId id="1081" r:id="rId72"/>
    <p:sldId id="1164" r:id="rId73"/>
    <p:sldId id="1183" r:id="rId74"/>
    <p:sldId id="1086" r:id="rId75"/>
    <p:sldId id="1176" r:id="rId76"/>
  </p:sldIdLst>
  <p:sldSz cx="9144000" cy="6858000" type="screen4x3"/>
  <p:notesSz cx="7302500" cy="9586913"/>
  <p:custDataLst>
    <p:tags r:id="rId7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1CF"/>
    <a:srgbClr val="CC9900"/>
    <a:srgbClr val="E9FAFF"/>
    <a:srgbClr val="D4EEFF"/>
    <a:srgbClr val="CBDBFF"/>
    <a:srgbClr val="F1C7C7"/>
    <a:srgbClr val="F6F5BD"/>
    <a:srgbClr val="990000"/>
    <a:srgbClr val="EDEA77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8DD071-E8CE-478A-B43E-29193074827D}" v="827" dt="2018-09-27T02:12:36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84113" autoAdjust="0"/>
  </p:normalViewPr>
  <p:slideViewPr>
    <p:cSldViewPr snapToObjects="1">
      <p:cViewPr varScale="1">
        <p:scale>
          <a:sx n="93" d="100"/>
          <a:sy n="93" d="100"/>
        </p:scale>
        <p:origin x="73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88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728DD071-E8CE-478A-B43E-29193074827D}"/>
    <pc:docChg chg="undo custSel addSld delSld modSld sldOrd">
      <pc:chgData name="Phil Gibbons" userId="f619c6e5d38ed7a7" providerId="LiveId" clId="{728DD071-E8CE-478A-B43E-29193074827D}" dt="2018-09-27T02:12:36.227" v="826"/>
      <pc:docMkLst>
        <pc:docMk/>
      </pc:docMkLst>
      <pc:sldChg chg="add">
        <pc:chgData name="Phil Gibbons" userId="f619c6e5d38ed7a7" providerId="LiveId" clId="{728DD071-E8CE-478A-B43E-29193074827D}" dt="2018-09-26T23:28:48.409" v="798"/>
        <pc:sldMkLst>
          <pc:docMk/>
          <pc:sldMk cId="2745294754" sldId="427"/>
        </pc:sldMkLst>
      </pc:sldChg>
      <pc:sldChg chg="add">
        <pc:chgData name="Phil Gibbons" userId="f619c6e5d38ed7a7" providerId="LiveId" clId="{728DD071-E8CE-478A-B43E-29193074827D}" dt="2018-09-26T23:24:54.395" v="780"/>
        <pc:sldMkLst>
          <pc:docMk/>
          <pc:sldMk cId="1836215328" sldId="689"/>
        </pc:sldMkLst>
      </pc:sldChg>
      <pc:sldChg chg="modSp">
        <pc:chgData name="Phil Gibbons" userId="f619c6e5d38ed7a7" providerId="LiveId" clId="{728DD071-E8CE-478A-B43E-29193074827D}" dt="2018-09-27T01:34:35.427" v="821" actId="1076"/>
        <pc:sldMkLst>
          <pc:docMk/>
          <pc:sldMk cId="0" sldId="1059"/>
        </pc:sldMkLst>
        <pc:spChg chg="mod">
          <ac:chgData name="Phil Gibbons" userId="f619c6e5d38ed7a7" providerId="LiveId" clId="{728DD071-E8CE-478A-B43E-29193074827D}" dt="2018-09-27T01:34:35.427" v="821" actId="1076"/>
          <ac:spMkLst>
            <pc:docMk/>
            <pc:sldMk cId="0" sldId="1059"/>
            <ac:spMk id="4" creationId="{00000000-0000-0000-0000-000000000000}"/>
          </ac:spMkLst>
        </pc:spChg>
        <pc:spChg chg="mod">
          <ac:chgData name="Phil Gibbons" userId="f619c6e5d38ed7a7" providerId="LiveId" clId="{728DD071-E8CE-478A-B43E-29193074827D}" dt="2018-09-27T01:34:26.638" v="819" actId="20577"/>
          <ac:spMkLst>
            <pc:docMk/>
            <pc:sldMk cId="0" sldId="1059"/>
            <ac:spMk id="10" creationId="{00000000-0000-0000-0000-000000000000}"/>
          </ac:spMkLst>
        </pc:spChg>
      </pc:sldChg>
      <pc:sldChg chg="modSp">
        <pc:chgData name="Phil Gibbons" userId="f619c6e5d38ed7a7" providerId="LiveId" clId="{728DD071-E8CE-478A-B43E-29193074827D}" dt="2018-09-27T00:54:27.848" v="801" actId="6549"/>
        <pc:sldMkLst>
          <pc:docMk/>
          <pc:sldMk cId="0" sldId="1088"/>
        </pc:sldMkLst>
        <pc:spChg chg="mod">
          <ac:chgData name="Phil Gibbons" userId="f619c6e5d38ed7a7" providerId="LiveId" clId="{728DD071-E8CE-478A-B43E-29193074827D}" dt="2018-09-27T00:54:27.848" v="801" actId="6549"/>
          <ac:spMkLst>
            <pc:docMk/>
            <pc:sldMk cId="0" sldId="1088"/>
            <ac:spMk id="381955" creationId="{00000000-0000-0000-0000-000000000000}"/>
          </ac:spMkLst>
        </pc:spChg>
      </pc:sldChg>
      <pc:sldChg chg="modSp">
        <pc:chgData name="Phil Gibbons" userId="f619c6e5d38ed7a7" providerId="LiveId" clId="{728DD071-E8CE-478A-B43E-29193074827D}" dt="2018-09-27T01:06:31.231" v="808" actId="20577"/>
        <pc:sldMkLst>
          <pc:docMk/>
          <pc:sldMk cId="0" sldId="1094"/>
        </pc:sldMkLst>
        <pc:spChg chg="mod">
          <ac:chgData name="Phil Gibbons" userId="f619c6e5d38ed7a7" providerId="LiveId" clId="{728DD071-E8CE-478A-B43E-29193074827D}" dt="2018-09-27T01:06:24.139" v="804" actId="20577"/>
          <ac:spMkLst>
            <pc:docMk/>
            <pc:sldMk cId="0" sldId="1094"/>
            <ac:spMk id="12296" creationId="{00000000-0000-0000-0000-000000000000}"/>
          </ac:spMkLst>
        </pc:spChg>
        <pc:spChg chg="mod">
          <ac:chgData name="Phil Gibbons" userId="f619c6e5d38ed7a7" providerId="LiveId" clId="{728DD071-E8CE-478A-B43E-29193074827D}" dt="2018-09-27T01:06:31.231" v="808" actId="20577"/>
          <ac:spMkLst>
            <pc:docMk/>
            <pc:sldMk cId="0" sldId="1094"/>
            <ac:spMk id="12297" creationId="{00000000-0000-0000-0000-000000000000}"/>
          </ac:spMkLst>
        </pc:spChg>
      </pc:sldChg>
      <pc:sldChg chg="ord">
        <pc:chgData name="Phil Gibbons" userId="f619c6e5d38ed7a7" providerId="LiveId" clId="{728DD071-E8CE-478A-B43E-29193074827D}" dt="2018-09-27T01:19:14.509" v="818"/>
        <pc:sldMkLst>
          <pc:docMk/>
          <pc:sldMk cId="0" sldId="1098"/>
        </pc:sldMkLst>
      </pc:sldChg>
      <pc:sldChg chg="modSp">
        <pc:chgData name="Phil Gibbons" userId="f619c6e5d38ed7a7" providerId="LiveId" clId="{728DD071-E8CE-478A-B43E-29193074827D}" dt="2018-09-27T01:10:12.960" v="816" actId="20577"/>
        <pc:sldMkLst>
          <pc:docMk/>
          <pc:sldMk cId="0" sldId="1099"/>
        </pc:sldMkLst>
        <pc:spChg chg="mod">
          <ac:chgData name="Phil Gibbons" userId="f619c6e5d38ed7a7" providerId="LiveId" clId="{728DD071-E8CE-478A-B43E-29193074827D}" dt="2018-09-27T01:10:12.960" v="816" actId="20577"/>
          <ac:spMkLst>
            <pc:docMk/>
            <pc:sldMk cId="0" sldId="1099"/>
            <ac:spMk id="16387" creationId="{00000000-0000-0000-0000-000000000000}"/>
          </ac:spMkLst>
        </pc:spChg>
      </pc:sldChg>
      <pc:sldChg chg="addSp delSp modSp">
        <pc:chgData name="Phil Gibbons" userId="f619c6e5d38ed7a7" providerId="LiveId" clId="{728DD071-E8CE-478A-B43E-29193074827D}" dt="2018-09-26T23:25:19.232" v="797" actId="478"/>
        <pc:sldMkLst>
          <pc:docMk/>
          <pc:sldMk cId="0" sldId="1144"/>
        </pc:sldMkLst>
        <pc:spChg chg="add del">
          <ac:chgData name="Phil Gibbons" userId="f619c6e5d38ed7a7" providerId="LiveId" clId="{728DD071-E8CE-478A-B43E-29193074827D}" dt="2018-09-26T23:24:43.896" v="779"/>
          <ac:spMkLst>
            <pc:docMk/>
            <pc:sldMk cId="0" sldId="1144"/>
            <ac:spMk id="2" creationId="{E898268D-3475-4C08-A007-CF7338C2174B}"/>
          </ac:spMkLst>
        </pc:spChg>
        <pc:spChg chg="add del mod">
          <ac:chgData name="Phil Gibbons" userId="f619c6e5d38ed7a7" providerId="LiveId" clId="{728DD071-E8CE-478A-B43E-29193074827D}" dt="2018-09-26T23:25:19.232" v="797" actId="478"/>
          <ac:spMkLst>
            <pc:docMk/>
            <pc:sldMk cId="0" sldId="1144"/>
            <ac:spMk id="4" creationId="{AC59E9C7-7E45-4062-9F51-B913B2859553}"/>
          </ac:spMkLst>
        </pc:spChg>
        <pc:spChg chg="mod">
          <ac:chgData name="Phil Gibbons" userId="f619c6e5d38ed7a7" providerId="LiveId" clId="{728DD071-E8CE-478A-B43E-29193074827D}" dt="2018-09-26T23:25:14.807" v="796" actId="20577"/>
          <ac:spMkLst>
            <pc:docMk/>
            <pc:sldMk cId="0" sldId="1144"/>
            <ac:spMk id="9218" creationId="{00000000-0000-0000-0000-000000000000}"/>
          </ac:spMkLst>
        </pc:spChg>
        <pc:spChg chg="del">
          <ac:chgData name="Phil Gibbons" userId="f619c6e5d38ed7a7" providerId="LiveId" clId="{728DD071-E8CE-478A-B43E-29193074827D}" dt="2018-09-26T23:25:00.306" v="781" actId="478"/>
          <ac:spMkLst>
            <pc:docMk/>
            <pc:sldMk cId="0" sldId="1144"/>
            <ac:spMk id="9219" creationId="{00000000-0000-0000-0000-000000000000}"/>
          </ac:spMkLst>
        </pc:spChg>
      </pc:sldChg>
      <pc:sldChg chg="modTransition">
        <pc:chgData name="Phil Gibbons" userId="f619c6e5d38ed7a7" providerId="LiveId" clId="{728DD071-E8CE-478A-B43E-29193074827D}" dt="2018-09-27T02:12:36.227" v="826"/>
        <pc:sldMkLst>
          <pc:docMk/>
          <pc:sldMk cId="0" sldId="1155"/>
        </pc:sldMkLst>
      </pc:sldChg>
      <pc:sldChg chg="modSp">
        <pc:chgData name="Phil Gibbons" userId="f619c6e5d38ed7a7" providerId="LiveId" clId="{728DD071-E8CE-478A-B43E-29193074827D}" dt="2018-09-27T02:03:09.406" v="825" actId="20577"/>
        <pc:sldMkLst>
          <pc:docMk/>
          <pc:sldMk cId="3882054185" sldId="1163"/>
        </pc:sldMkLst>
        <pc:spChg chg="mod">
          <ac:chgData name="Phil Gibbons" userId="f619c6e5d38ed7a7" providerId="LiveId" clId="{728DD071-E8CE-478A-B43E-29193074827D}" dt="2018-09-27T02:03:09.406" v="825" actId="20577"/>
          <ac:spMkLst>
            <pc:docMk/>
            <pc:sldMk cId="3882054185" sldId="1163"/>
            <ac:spMk id="207" creationId="{00000000-0000-0000-0000-000000000000}"/>
          </ac:spMkLst>
        </pc:spChg>
      </pc:sldChg>
      <pc:sldChg chg="modSp">
        <pc:chgData name="Phil Gibbons" userId="f619c6e5d38ed7a7" providerId="LiveId" clId="{728DD071-E8CE-478A-B43E-29193074827D}" dt="2018-09-26T23:00:14.007" v="207" actId="20577"/>
        <pc:sldMkLst>
          <pc:docMk/>
          <pc:sldMk cId="3557524557" sldId="1166"/>
        </pc:sldMkLst>
        <pc:spChg chg="mod">
          <ac:chgData name="Phil Gibbons" userId="f619c6e5d38ed7a7" providerId="LiveId" clId="{728DD071-E8CE-478A-B43E-29193074827D}" dt="2018-09-26T22:59:25.057" v="183" actId="20577"/>
          <ac:spMkLst>
            <pc:docMk/>
            <pc:sldMk cId="3557524557" sldId="1166"/>
            <ac:spMk id="4" creationId="{00000000-0000-0000-0000-000000000000}"/>
          </ac:spMkLst>
        </pc:spChg>
        <pc:spChg chg="mod">
          <ac:chgData name="Phil Gibbons" userId="f619c6e5d38ed7a7" providerId="LiveId" clId="{728DD071-E8CE-478A-B43E-29193074827D}" dt="2018-09-26T23:00:14.007" v="207" actId="20577"/>
          <ac:spMkLst>
            <pc:docMk/>
            <pc:sldMk cId="3557524557" sldId="1166"/>
            <ac:spMk id="6" creationId="{00000000-0000-0000-0000-000000000000}"/>
          </ac:spMkLst>
        </pc:spChg>
      </pc:sldChg>
      <pc:sldChg chg="modSp">
        <pc:chgData name="Phil Gibbons" userId="f619c6e5d38ed7a7" providerId="LiveId" clId="{728DD071-E8CE-478A-B43E-29193074827D}" dt="2018-09-26T23:00:54.488" v="236" actId="20577"/>
        <pc:sldMkLst>
          <pc:docMk/>
          <pc:sldMk cId="3398683317" sldId="1167"/>
        </pc:sldMkLst>
        <pc:spChg chg="mod">
          <ac:chgData name="Phil Gibbons" userId="f619c6e5d38ed7a7" providerId="LiveId" clId="{728DD071-E8CE-478A-B43E-29193074827D}" dt="2018-09-26T23:00:31.859" v="215" actId="20577"/>
          <ac:spMkLst>
            <pc:docMk/>
            <pc:sldMk cId="3398683317" sldId="1167"/>
            <ac:spMk id="4" creationId="{00000000-0000-0000-0000-000000000000}"/>
          </ac:spMkLst>
        </pc:spChg>
        <pc:spChg chg="mod">
          <ac:chgData name="Phil Gibbons" userId="f619c6e5d38ed7a7" providerId="LiveId" clId="{728DD071-E8CE-478A-B43E-29193074827D}" dt="2018-09-26T23:00:54.488" v="236" actId="20577"/>
          <ac:spMkLst>
            <pc:docMk/>
            <pc:sldMk cId="3398683317" sldId="1167"/>
            <ac:spMk id="6" creationId="{00000000-0000-0000-0000-000000000000}"/>
          </ac:spMkLst>
        </pc:spChg>
      </pc:sldChg>
      <pc:sldChg chg="modSp">
        <pc:chgData name="Phil Gibbons" userId="f619c6e5d38ed7a7" providerId="LiveId" clId="{728DD071-E8CE-478A-B43E-29193074827D}" dt="2018-09-26T23:02:29.602" v="292" actId="114"/>
        <pc:sldMkLst>
          <pc:docMk/>
          <pc:sldMk cId="3406552638" sldId="1168"/>
        </pc:sldMkLst>
        <pc:spChg chg="mod">
          <ac:chgData name="Phil Gibbons" userId="f619c6e5d38ed7a7" providerId="LiveId" clId="{728DD071-E8CE-478A-B43E-29193074827D}" dt="2018-09-26T23:02:29.602" v="292" actId="114"/>
          <ac:spMkLst>
            <pc:docMk/>
            <pc:sldMk cId="3406552638" sldId="1168"/>
            <ac:spMk id="4" creationId="{00000000-0000-0000-0000-000000000000}"/>
          </ac:spMkLst>
        </pc:spChg>
        <pc:spChg chg="mod">
          <ac:chgData name="Phil Gibbons" userId="f619c6e5d38ed7a7" providerId="LiveId" clId="{728DD071-E8CE-478A-B43E-29193074827D}" dt="2018-09-26T23:01:35.576" v="263" actId="14100"/>
          <ac:spMkLst>
            <pc:docMk/>
            <pc:sldMk cId="3406552638" sldId="1168"/>
            <ac:spMk id="6" creationId="{00000000-0000-0000-0000-000000000000}"/>
          </ac:spMkLst>
        </pc:spChg>
      </pc:sldChg>
      <pc:sldChg chg="modSp">
        <pc:chgData name="Phil Gibbons" userId="f619c6e5d38ed7a7" providerId="LiveId" clId="{728DD071-E8CE-478A-B43E-29193074827D}" dt="2018-09-26T23:02:19.560" v="291" actId="114"/>
        <pc:sldMkLst>
          <pc:docMk/>
          <pc:sldMk cId="1925702294" sldId="1169"/>
        </pc:sldMkLst>
        <pc:spChg chg="mod">
          <ac:chgData name="Phil Gibbons" userId="f619c6e5d38ed7a7" providerId="LiveId" clId="{728DD071-E8CE-478A-B43E-29193074827D}" dt="2018-09-26T23:02:19.560" v="291" actId="114"/>
          <ac:spMkLst>
            <pc:docMk/>
            <pc:sldMk cId="1925702294" sldId="1169"/>
            <ac:spMk id="4" creationId="{00000000-0000-0000-0000-000000000000}"/>
          </ac:spMkLst>
        </pc:spChg>
        <pc:spChg chg="mod">
          <ac:chgData name="Phil Gibbons" userId="f619c6e5d38ed7a7" providerId="LiveId" clId="{728DD071-E8CE-478A-B43E-29193074827D}" dt="2018-09-26T23:02:09.132" v="290" actId="14100"/>
          <ac:spMkLst>
            <pc:docMk/>
            <pc:sldMk cId="1925702294" sldId="1169"/>
            <ac:spMk id="6" creationId="{00000000-0000-0000-0000-000000000000}"/>
          </ac:spMkLst>
        </pc:spChg>
      </pc:sldChg>
      <pc:sldChg chg="modSp">
        <pc:chgData name="Phil Gibbons" userId="f619c6e5d38ed7a7" providerId="LiveId" clId="{728DD071-E8CE-478A-B43E-29193074827D}" dt="2018-09-26T23:04:07.365" v="316" actId="167"/>
        <pc:sldMkLst>
          <pc:docMk/>
          <pc:sldMk cId="901470964" sldId="1170"/>
        </pc:sldMkLst>
        <pc:spChg chg="mod ord">
          <ac:chgData name="Phil Gibbons" userId="f619c6e5d38ed7a7" providerId="LiveId" clId="{728DD071-E8CE-478A-B43E-29193074827D}" dt="2018-09-26T23:04:07.365" v="316" actId="167"/>
          <ac:spMkLst>
            <pc:docMk/>
            <pc:sldMk cId="901470964" sldId="1170"/>
            <ac:spMk id="3" creationId="{00000000-0000-0000-0000-000000000000}"/>
          </ac:spMkLst>
        </pc:spChg>
        <pc:spChg chg="mod">
          <ac:chgData name="Phil Gibbons" userId="f619c6e5d38ed7a7" providerId="LiveId" clId="{728DD071-E8CE-478A-B43E-29193074827D}" dt="2018-09-26T23:02:54.366" v="300" actId="20577"/>
          <ac:spMkLst>
            <pc:docMk/>
            <pc:sldMk cId="901470964" sldId="1170"/>
            <ac:spMk id="4" creationId="{00000000-0000-0000-0000-000000000000}"/>
          </ac:spMkLst>
        </pc:spChg>
        <pc:spChg chg="mod ord">
          <ac:chgData name="Phil Gibbons" userId="f619c6e5d38ed7a7" providerId="LiveId" clId="{728DD071-E8CE-478A-B43E-29193074827D}" dt="2018-09-26T23:03:57.272" v="314" actId="14100"/>
          <ac:spMkLst>
            <pc:docMk/>
            <pc:sldMk cId="901470964" sldId="1170"/>
            <ac:spMk id="6" creationId="{00000000-0000-0000-0000-000000000000}"/>
          </ac:spMkLst>
        </pc:spChg>
      </pc:sldChg>
      <pc:sldChg chg="modSp">
        <pc:chgData name="Phil Gibbons" userId="f619c6e5d38ed7a7" providerId="LiveId" clId="{728DD071-E8CE-478A-B43E-29193074827D}" dt="2018-09-26T23:04:43.058" v="326" actId="114"/>
        <pc:sldMkLst>
          <pc:docMk/>
          <pc:sldMk cId="2968729583" sldId="1171"/>
        </pc:sldMkLst>
        <pc:spChg chg="mod">
          <ac:chgData name="Phil Gibbons" userId="f619c6e5d38ed7a7" providerId="LiveId" clId="{728DD071-E8CE-478A-B43E-29193074827D}" dt="2018-09-26T23:04:43.058" v="326" actId="114"/>
          <ac:spMkLst>
            <pc:docMk/>
            <pc:sldMk cId="2968729583" sldId="1171"/>
            <ac:spMk id="4" creationId="{00000000-0000-0000-0000-000000000000}"/>
          </ac:spMkLst>
        </pc:spChg>
        <pc:spChg chg="mod">
          <ac:chgData name="Phil Gibbons" userId="f619c6e5d38ed7a7" providerId="LiveId" clId="{728DD071-E8CE-478A-B43E-29193074827D}" dt="2018-09-26T22:46:09.339" v="16" actId="1076"/>
          <ac:spMkLst>
            <pc:docMk/>
            <pc:sldMk cId="2968729583" sldId="1171"/>
            <ac:spMk id="6" creationId="{00000000-0000-0000-0000-000000000000}"/>
          </ac:spMkLst>
        </pc:spChg>
        <pc:spChg chg="mod">
          <ac:chgData name="Phil Gibbons" userId="f619c6e5d38ed7a7" providerId="LiveId" clId="{728DD071-E8CE-478A-B43E-29193074827D}" dt="2018-09-26T22:46:16.631" v="17" actId="1076"/>
          <ac:spMkLst>
            <pc:docMk/>
            <pc:sldMk cId="2968729583" sldId="1171"/>
            <ac:spMk id="11" creationId="{00000000-0000-0000-0000-000000000000}"/>
          </ac:spMkLst>
        </pc:spChg>
      </pc:sldChg>
      <pc:sldChg chg="modSp del">
        <pc:chgData name="Phil Gibbons" userId="f619c6e5d38ed7a7" providerId="LiveId" clId="{728DD071-E8CE-478A-B43E-29193074827D}" dt="2018-09-26T22:50:02.142" v="29" actId="2696"/>
        <pc:sldMkLst>
          <pc:docMk/>
          <pc:sldMk cId="3062771750" sldId="1172"/>
        </pc:sldMkLst>
        <pc:spChg chg="mod">
          <ac:chgData name="Phil Gibbons" userId="f619c6e5d38ed7a7" providerId="LiveId" clId="{728DD071-E8CE-478A-B43E-29193074827D}" dt="2018-09-26T22:48:59.758" v="24" actId="14100"/>
          <ac:spMkLst>
            <pc:docMk/>
            <pc:sldMk cId="3062771750" sldId="1172"/>
            <ac:spMk id="6" creationId="{00000000-0000-0000-0000-000000000000}"/>
          </ac:spMkLst>
        </pc:spChg>
      </pc:sldChg>
      <pc:sldChg chg="del">
        <pc:chgData name="Phil Gibbons" userId="f619c6e5d38ed7a7" providerId="LiveId" clId="{728DD071-E8CE-478A-B43E-29193074827D}" dt="2018-09-26T23:28:51.395" v="799" actId="2696"/>
        <pc:sldMkLst>
          <pc:docMk/>
          <pc:sldMk cId="1512710690" sldId="1175"/>
        </pc:sldMkLst>
      </pc:sldChg>
      <pc:sldChg chg="addSp delSp modSp add">
        <pc:chgData name="Phil Gibbons" userId="f619c6e5d38ed7a7" providerId="LiveId" clId="{728DD071-E8CE-478A-B43E-29193074827D}" dt="2018-09-26T23:04:58.934" v="336" actId="114"/>
        <pc:sldMkLst>
          <pc:docMk/>
          <pc:sldMk cId="4197965409" sldId="1177"/>
        </pc:sldMkLst>
        <pc:spChg chg="mod">
          <ac:chgData name="Phil Gibbons" userId="f619c6e5d38ed7a7" providerId="LiveId" clId="{728DD071-E8CE-478A-B43E-29193074827D}" dt="2018-09-26T22:50:22.988" v="39" actId="20577"/>
          <ac:spMkLst>
            <pc:docMk/>
            <pc:sldMk cId="4197965409" sldId="1177"/>
            <ac:spMk id="2" creationId="{00000000-0000-0000-0000-000000000000}"/>
          </ac:spMkLst>
        </pc:spChg>
        <pc:spChg chg="mod">
          <ac:chgData name="Phil Gibbons" userId="f619c6e5d38ed7a7" providerId="LiveId" clId="{728DD071-E8CE-478A-B43E-29193074827D}" dt="2018-09-26T23:04:58.934" v="336" actId="114"/>
          <ac:spMkLst>
            <pc:docMk/>
            <pc:sldMk cId="4197965409" sldId="1177"/>
            <ac:spMk id="4" creationId="{00000000-0000-0000-0000-000000000000}"/>
          </ac:spMkLst>
        </pc:spChg>
        <pc:spChg chg="add mod">
          <ac:chgData name="Phil Gibbons" userId="f619c6e5d38ed7a7" providerId="LiveId" clId="{728DD071-E8CE-478A-B43E-29193074827D}" dt="2018-09-26T22:48:42.694" v="21" actId="1076"/>
          <ac:spMkLst>
            <pc:docMk/>
            <pc:sldMk cId="4197965409" sldId="1177"/>
            <ac:spMk id="8" creationId="{047E9215-E084-400B-BEF6-FEC033B888F4}"/>
          </ac:spMkLst>
        </pc:spChg>
        <pc:spChg chg="add mod">
          <ac:chgData name="Phil Gibbons" userId="f619c6e5d38ed7a7" providerId="LiveId" clId="{728DD071-E8CE-478A-B43E-29193074827D}" dt="2018-09-26T22:50:46.069" v="47" actId="20577"/>
          <ac:spMkLst>
            <pc:docMk/>
            <pc:sldMk cId="4197965409" sldId="1177"/>
            <ac:spMk id="9" creationId="{65C9FED4-9F12-445D-930B-C38F99423A7F}"/>
          </ac:spMkLst>
        </pc:spChg>
        <pc:spChg chg="add mod">
          <ac:chgData name="Phil Gibbons" userId="f619c6e5d38ed7a7" providerId="LiveId" clId="{728DD071-E8CE-478A-B43E-29193074827D}" dt="2018-09-26T22:49:21.908" v="26" actId="1076"/>
          <ac:spMkLst>
            <pc:docMk/>
            <pc:sldMk cId="4197965409" sldId="1177"/>
            <ac:spMk id="12" creationId="{521A74E1-6EE1-42D0-AC96-D934566B2A2C}"/>
          </ac:spMkLst>
        </pc:spChg>
        <pc:spChg chg="add mod">
          <ac:chgData name="Phil Gibbons" userId="f619c6e5d38ed7a7" providerId="LiveId" clId="{728DD071-E8CE-478A-B43E-29193074827D}" dt="2018-09-26T22:49:21.908" v="26" actId="1076"/>
          <ac:spMkLst>
            <pc:docMk/>
            <pc:sldMk cId="4197965409" sldId="1177"/>
            <ac:spMk id="13" creationId="{868A1457-0DCF-4D87-AA19-DA67D323D39D}"/>
          </ac:spMkLst>
        </pc:spChg>
        <pc:spChg chg="add del mod">
          <ac:chgData name="Phil Gibbons" userId="f619c6e5d38ed7a7" providerId="LiveId" clId="{728DD071-E8CE-478A-B43E-29193074827D}" dt="2018-09-26T22:55:29.807" v="151" actId="478"/>
          <ac:spMkLst>
            <pc:docMk/>
            <pc:sldMk cId="4197965409" sldId="1177"/>
            <ac:spMk id="14" creationId="{B642A4B8-2E58-4775-AA77-139CBFA5C922}"/>
          </ac:spMkLst>
        </pc:spChg>
        <pc:spChg chg="add del mod">
          <ac:chgData name="Phil Gibbons" userId="f619c6e5d38ed7a7" providerId="LiveId" clId="{728DD071-E8CE-478A-B43E-29193074827D}" dt="2018-09-26T22:55:32.817" v="152" actId="478"/>
          <ac:spMkLst>
            <pc:docMk/>
            <pc:sldMk cId="4197965409" sldId="1177"/>
            <ac:spMk id="15" creationId="{9E5BA354-3313-49FA-9590-C8E1461F7B4E}"/>
          </ac:spMkLst>
        </pc:spChg>
      </pc:sldChg>
      <pc:sldChg chg="addSp delSp modSp add modAnim">
        <pc:chgData name="Phil Gibbons" userId="f619c6e5d38ed7a7" providerId="LiveId" clId="{728DD071-E8CE-478A-B43E-29193074827D}" dt="2018-09-26T23:22:51.832" v="777"/>
        <pc:sldMkLst>
          <pc:docMk/>
          <pc:sldMk cId="1219188462" sldId="1178"/>
        </pc:sldMkLst>
        <pc:spChg chg="mod">
          <ac:chgData name="Phil Gibbons" userId="f619c6e5d38ed7a7" providerId="LiveId" clId="{728DD071-E8CE-478A-B43E-29193074827D}" dt="2018-09-26T22:54:43.068" v="99" actId="20577"/>
          <ac:spMkLst>
            <pc:docMk/>
            <pc:sldMk cId="1219188462" sldId="1178"/>
            <ac:spMk id="2" creationId="{00000000-0000-0000-0000-000000000000}"/>
          </ac:spMkLst>
        </pc:spChg>
        <pc:spChg chg="del">
          <ac:chgData name="Phil Gibbons" userId="f619c6e5d38ed7a7" providerId="LiveId" clId="{728DD071-E8CE-478A-B43E-29193074827D}" dt="2018-09-26T22:53:11.258" v="72" actId="478"/>
          <ac:spMkLst>
            <pc:docMk/>
            <pc:sldMk cId="1219188462" sldId="1178"/>
            <ac:spMk id="3" creationId="{00000000-0000-0000-0000-000000000000}"/>
          </ac:spMkLst>
        </pc:spChg>
        <pc:spChg chg="del">
          <ac:chgData name="Phil Gibbons" userId="f619c6e5d38ed7a7" providerId="LiveId" clId="{728DD071-E8CE-478A-B43E-29193074827D}" dt="2018-09-26T22:53:01.251" v="70" actId="478"/>
          <ac:spMkLst>
            <pc:docMk/>
            <pc:sldMk cId="1219188462" sldId="1178"/>
            <ac:spMk id="4" creationId="{00000000-0000-0000-0000-000000000000}"/>
          </ac:spMkLst>
        </pc:spChg>
        <pc:spChg chg="del">
          <ac:chgData name="Phil Gibbons" userId="f619c6e5d38ed7a7" providerId="LiveId" clId="{728DD071-E8CE-478A-B43E-29193074827D}" dt="2018-09-26T22:53:14.779" v="73" actId="478"/>
          <ac:spMkLst>
            <pc:docMk/>
            <pc:sldMk cId="1219188462" sldId="1178"/>
            <ac:spMk id="6" creationId="{00000000-0000-0000-0000-000000000000}"/>
          </ac:spMkLst>
        </pc:spChg>
        <pc:spChg chg="add del mod">
          <ac:chgData name="Phil Gibbons" userId="f619c6e5d38ed7a7" providerId="LiveId" clId="{728DD071-E8CE-478A-B43E-29193074827D}" dt="2018-09-26T22:53:05.098" v="71" actId="478"/>
          <ac:spMkLst>
            <pc:docMk/>
            <pc:sldMk cId="1219188462" sldId="1178"/>
            <ac:spMk id="7" creationId="{AFE8ABB7-8CB9-4F37-BBAB-D1CB2BB22515}"/>
          </ac:spMkLst>
        </pc:spChg>
        <pc:spChg chg="del">
          <ac:chgData name="Phil Gibbons" userId="f619c6e5d38ed7a7" providerId="LiveId" clId="{728DD071-E8CE-478A-B43E-29193074827D}" dt="2018-09-26T22:53:47.408" v="76" actId="478"/>
          <ac:spMkLst>
            <pc:docMk/>
            <pc:sldMk cId="1219188462" sldId="1178"/>
            <ac:spMk id="8" creationId="{047E9215-E084-400B-BEF6-FEC033B888F4}"/>
          </ac:spMkLst>
        </pc:spChg>
        <pc:spChg chg="mod ord">
          <ac:chgData name="Phil Gibbons" userId="f619c6e5d38ed7a7" providerId="LiveId" clId="{728DD071-E8CE-478A-B43E-29193074827D}" dt="2018-09-26T23:08:06.953" v="346" actId="20577"/>
          <ac:spMkLst>
            <pc:docMk/>
            <pc:sldMk cId="1219188462" sldId="1178"/>
            <ac:spMk id="9" creationId="{65C9FED4-9F12-445D-930B-C38F99423A7F}"/>
          </ac:spMkLst>
        </pc:spChg>
        <pc:spChg chg="del">
          <ac:chgData name="Phil Gibbons" userId="f619c6e5d38ed7a7" providerId="LiveId" clId="{728DD071-E8CE-478A-B43E-29193074827D}" dt="2018-09-26T22:53:11.258" v="72" actId="478"/>
          <ac:spMkLst>
            <pc:docMk/>
            <pc:sldMk cId="1219188462" sldId="1178"/>
            <ac:spMk id="10" creationId="{00000000-0000-0000-0000-000000000000}"/>
          </ac:spMkLst>
        </pc:spChg>
        <pc:spChg chg="del">
          <ac:chgData name="Phil Gibbons" userId="f619c6e5d38ed7a7" providerId="LiveId" clId="{728DD071-E8CE-478A-B43E-29193074827D}" dt="2018-09-26T22:53:11.258" v="72" actId="478"/>
          <ac:spMkLst>
            <pc:docMk/>
            <pc:sldMk cId="1219188462" sldId="1178"/>
            <ac:spMk id="11" creationId="{00000000-0000-0000-0000-000000000000}"/>
          </ac:spMkLst>
        </pc:spChg>
        <pc:spChg chg="del">
          <ac:chgData name="Phil Gibbons" userId="f619c6e5d38ed7a7" providerId="LiveId" clId="{728DD071-E8CE-478A-B43E-29193074827D}" dt="2018-09-26T22:53:59.606" v="78" actId="478"/>
          <ac:spMkLst>
            <pc:docMk/>
            <pc:sldMk cId="1219188462" sldId="1178"/>
            <ac:spMk id="12" creationId="{521A74E1-6EE1-42D0-AC96-D934566B2A2C}"/>
          </ac:spMkLst>
        </pc:spChg>
        <pc:spChg chg="mod ord">
          <ac:chgData name="Phil Gibbons" userId="f619c6e5d38ed7a7" providerId="LiveId" clId="{728DD071-E8CE-478A-B43E-29193074827D}" dt="2018-09-26T22:54:31.620" v="82" actId="1076"/>
          <ac:spMkLst>
            <pc:docMk/>
            <pc:sldMk cId="1219188462" sldId="1178"/>
            <ac:spMk id="13" creationId="{868A1457-0DCF-4D87-AA19-DA67D323D39D}"/>
          </ac:spMkLst>
        </pc:spChg>
        <pc:spChg chg="mod">
          <ac:chgData name="Phil Gibbons" userId="f619c6e5d38ed7a7" providerId="LiveId" clId="{728DD071-E8CE-478A-B43E-29193074827D}" dt="2018-09-26T23:10:55.177" v="392" actId="1076"/>
          <ac:spMkLst>
            <pc:docMk/>
            <pc:sldMk cId="1219188462" sldId="1178"/>
            <ac:spMk id="14" creationId="{B642A4B8-2E58-4775-AA77-139CBFA5C922}"/>
          </ac:spMkLst>
        </pc:spChg>
        <pc:spChg chg="mod">
          <ac:chgData name="Phil Gibbons" userId="f619c6e5d38ed7a7" providerId="LiveId" clId="{728DD071-E8CE-478A-B43E-29193074827D}" dt="2018-09-26T23:10:49.955" v="391" actId="1076"/>
          <ac:spMkLst>
            <pc:docMk/>
            <pc:sldMk cId="1219188462" sldId="1178"/>
            <ac:spMk id="15" creationId="{9E5BA354-3313-49FA-9590-C8E1461F7B4E}"/>
          </ac:spMkLst>
        </pc:spChg>
        <pc:spChg chg="add del mod">
          <ac:chgData name="Phil Gibbons" userId="f619c6e5d38ed7a7" providerId="LiveId" clId="{728DD071-E8CE-478A-B43E-29193074827D}" dt="2018-09-26T22:53:18.498" v="74" actId="478"/>
          <ac:spMkLst>
            <pc:docMk/>
            <pc:sldMk cId="1219188462" sldId="1178"/>
            <ac:spMk id="17" creationId="{2BDADBFF-5A10-4257-9A96-A560A9D996CE}"/>
          </ac:spMkLst>
        </pc:spChg>
        <pc:spChg chg="add mod">
          <ac:chgData name="Phil Gibbons" userId="f619c6e5d38ed7a7" providerId="LiveId" clId="{728DD071-E8CE-478A-B43E-29193074827D}" dt="2018-09-26T23:22:34.135" v="776" actId="113"/>
          <ac:spMkLst>
            <pc:docMk/>
            <pc:sldMk cId="1219188462" sldId="1178"/>
            <ac:spMk id="18" creationId="{1B119A2B-D31D-4C17-9AAF-6318AB54EE0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6.1138879999999913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30.945739999999919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0AE-4E4E-A950-044064010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351616"/>
        <c:axId val="66352192"/>
      </c:scatterChart>
      <c:valAx>
        <c:axId val="66351616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6352192"/>
        <c:crosses val="autoZero"/>
        <c:crossBetween val="midCat"/>
      </c:valAx>
      <c:valAx>
        <c:axId val="66352192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635161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6.1138879999999887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227-4821-A727-41710C7E1586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27-4821-A727-41710C7E1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354496"/>
        <c:axId val="84500480"/>
      </c:scatterChart>
      <c:valAx>
        <c:axId val="66354496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4500480"/>
        <c:crosses val="autoZero"/>
        <c:crossBetween val="midCat"/>
      </c:valAx>
      <c:valAx>
        <c:axId val="84500480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635449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6807817589577"/>
          <c:y val="6.3380426983446495E-2"/>
          <c:w val="0.81758957654723097"/>
          <c:h val="0.76995481668779497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97-43E3-958A-EF62DD1BCE4A}"/>
            </c:ext>
          </c:extLst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791.42999999999938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797-43E3-958A-EF62DD1BCE4A}"/>
            </c:ext>
          </c:extLst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797-43E3-958A-EF62DD1BCE4A}"/>
            </c:ext>
          </c:extLst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940.33999999999912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934.31999999999937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723.32999999999936</c:v>
                </c:pt>
                <c:pt idx="29">
                  <c:v>1416.58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797-43E3-958A-EF62DD1BCE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502784"/>
        <c:axId val="84503360"/>
      </c:scatterChart>
      <c:valAx>
        <c:axId val="84502784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4503360"/>
        <c:crosses val="autoZero"/>
        <c:crossBetween val="midCat"/>
      </c:valAx>
      <c:valAx>
        <c:axId val="8450336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2.6058631921824098E-2"/>
              <c:y val="0.3896723472946159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450278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8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63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t9 is (j-1)*4 -</a:t>
            </a:r>
            <a:r>
              <a:rPr lang="en-US" dirty="0">
                <a:sym typeface="Wingdings" panose="05000000000000000000" pitchFamily="2" charset="2"/>
              </a:rPr>
              <a:t> reuse 19 to avoid recomputing in t15</a:t>
            </a:r>
          </a:p>
          <a:p>
            <a:r>
              <a:rPr lang="en-US" dirty="0">
                <a:sym typeface="Wingdings" panose="05000000000000000000" pitchFamily="2" charset="2"/>
              </a:rPr>
              <a:t>Yellow same as light green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22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70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Notice: t3 is old value of A[j]. </a:t>
            </a:r>
          </a:p>
          <a:p>
            <a:endParaRPr lang="en-US" dirty="0"/>
          </a:p>
          <a:p>
            <a:r>
              <a:rPr lang="en-US" dirty="0"/>
              <a:t>Notice: t7 is unmodified A[j+1]</a:t>
            </a:r>
          </a:p>
          <a:p>
            <a:endParaRPr lang="en-US" dirty="0"/>
          </a:p>
          <a:p>
            <a:r>
              <a:rPr lang="en-US" dirty="0"/>
              <a:t>Notice: t2 is j, t6 is j+1</a:t>
            </a:r>
          </a:p>
          <a:p>
            <a:endParaRPr lang="en-US" dirty="0"/>
          </a:p>
          <a:p>
            <a:r>
              <a:rPr lang="en-US" dirty="0"/>
              <a:t>Reuse these values!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19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T2 is still j</a:t>
            </a:r>
          </a:p>
          <a:p>
            <a:endParaRPr lang="en-US" dirty="0"/>
          </a:p>
          <a:p>
            <a:r>
              <a:rPr lang="en-US" dirty="0"/>
              <a:t>T6 is still j+1</a:t>
            </a:r>
          </a:p>
          <a:p>
            <a:endParaRPr lang="en-US" dirty="0"/>
          </a:p>
          <a:p>
            <a:r>
              <a:rPr lang="en-US" dirty="0"/>
              <a:t>T7 is A[j + 1]</a:t>
            </a:r>
          </a:p>
          <a:p>
            <a:endParaRPr lang="en-US" dirty="0"/>
          </a:p>
          <a:p>
            <a:r>
              <a:rPr lang="en-US" dirty="0"/>
              <a:t>T3 is old A[j]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58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80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Put array indices in registers and increment by 4 on each loop iteration</a:t>
            </a:r>
          </a:p>
          <a:p>
            <a:endParaRPr lang="en-US" dirty="0"/>
          </a:p>
          <a:p>
            <a:r>
              <a:rPr lang="en-US" dirty="0"/>
              <a:t>Avoids redundant </a:t>
            </a:r>
            <a:r>
              <a:rPr lang="en-US" dirty="0" err="1"/>
              <a:t>refetching</a:t>
            </a:r>
            <a:r>
              <a:rPr lang="en-US" dirty="0"/>
              <a:t> j and recomputing indices (in t2 and t6)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62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04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4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Gill Sans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682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Add – body of loop close to cost of loop overhead.  Need more work in loop to amortize </a:t>
            </a:r>
            <a:r>
              <a:rPr lang="en-US"/>
              <a:t>loop overhead.</a:t>
            </a:r>
            <a:endParaRPr 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But for more expensive ops, don’t always have an OP unit available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Why not .25 for Integer Add throughput? </a:t>
            </a:r>
            <a:r>
              <a:rPr lang="en-US" sz="1200" i="1" dirty="0">
                <a:solidFill>
                  <a:srgbClr val="990000"/>
                </a:solidFill>
                <a:latin typeface="Calibri" pitchFamily="34" charset="0"/>
              </a:rPr>
              <a:t>Limited by having only 2 load units. </a:t>
            </a:r>
          </a:p>
          <a:p>
            <a:endParaRPr lang="en-US" sz="1200" i="1" dirty="0">
              <a:solidFill>
                <a:srgbClr val="990000"/>
              </a:solidFill>
              <a:latin typeface="Calibri" pitchFamily="34" charset="0"/>
            </a:endParaRPr>
          </a:p>
          <a:p>
            <a:r>
              <a:rPr lang="en-US" sz="1200" i="1" dirty="0">
                <a:solidFill>
                  <a:srgbClr val="990000"/>
                </a:solidFill>
                <a:latin typeface="Calibri" pitchFamily="34" charset="0"/>
              </a:rPr>
              <a:t>Why 0.5 for FP </a:t>
            </a:r>
            <a:r>
              <a:rPr lang="en-US" sz="1200" i="1" dirty="0" err="1">
                <a:solidFill>
                  <a:srgbClr val="990000"/>
                </a:solidFill>
                <a:latin typeface="Calibri" pitchFamily="34" charset="0"/>
              </a:rPr>
              <a:t>Mult</a:t>
            </a:r>
            <a:r>
              <a:rPr lang="en-US" sz="1200" i="1" dirty="0">
                <a:solidFill>
                  <a:srgbClr val="990000"/>
                </a:solidFill>
                <a:latin typeface="Calibri" pitchFamily="34" charset="0"/>
              </a:rPr>
              <a:t>? 5cycles, fully pipelined (ergo 1 cycle) divided by 2 units =&gt; 0.5</a:t>
            </a:r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40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096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lp.org/jwac-2/program/JWAC-2-program.htm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7CB4-5930-1A41-8D95-BF63D281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FFDF0D9-CBCC-784C-A88C-E18E912956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A61974-2B06-444D-ADDD-7889559EA03D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1E4AD-ED22-214C-9A93-46FAC0169B94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335765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Compiler-Generated Code Motion (-O1)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76600"/>
            <a:ext cx="7061916" cy="310597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testq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		# Test n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jle</a:t>
            </a:r>
            <a:r>
              <a:rPr lang="en-US" sz="1400" dirty="0">
                <a:latin typeface="Courier New" pitchFamily="49" charset="0"/>
              </a:rPr>
              <a:t>	.L1			# If &lt;= 0,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done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rdx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	#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endParaRPr lang="en-US" sz="1400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(%rdi,%rdx,8),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 = A + 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*8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movl</a:t>
            </a:r>
            <a:r>
              <a:rPr lang="en-US" sz="1400" dirty="0">
                <a:latin typeface="Courier New" pitchFamily="49" charset="0"/>
              </a:rPr>
              <a:t>	$0, %</a:t>
            </a:r>
            <a:r>
              <a:rPr lang="en-US" sz="1400" dirty="0" err="1">
                <a:latin typeface="Courier New" pitchFamily="49" charset="0"/>
              </a:rPr>
              <a:t>eax</a:t>
            </a:r>
            <a:r>
              <a:rPr lang="en-US" sz="1400" dirty="0">
                <a:latin typeface="Courier New" pitchFamily="49" charset="0"/>
              </a:rPr>
              <a:t>	               	# j = 0</a:t>
            </a:r>
          </a:p>
          <a:p>
            <a:r>
              <a:rPr lang="en-US" sz="1400" dirty="0">
                <a:latin typeface="Courier New" pitchFamily="49" charset="0"/>
              </a:rPr>
              <a:t>.L3:				      	# loop: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(%rsi,%rax,8), %xmm0    	# t = b[j]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%xmm0, (%rdx,%rax,8)   	# M[</a:t>
            </a:r>
            <a:r>
              <a:rPr lang="en-US" sz="1400" dirty="0" err="1">
                <a:latin typeface="Courier New" pitchFamily="49" charset="0"/>
              </a:rPr>
              <a:t>A+ni</a:t>
            </a:r>
            <a:r>
              <a:rPr lang="en-US" sz="1400" dirty="0">
                <a:latin typeface="Courier New" pitchFamily="49" charset="0"/>
              </a:rPr>
              <a:t>*8 + j*8] = t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	# j++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# </a:t>
            </a:r>
            <a:r>
              <a:rPr lang="en-US" sz="1400" dirty="0" err="1">
                <a:latin typeface="Courier New" pitchFamily="49" charset="0"/>
              </a:rPr>
              <a:t>j:n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	.L3			# if !=,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  <a:p>
            <a:r>
              <a:rPr lang="en-US" sz="1400" dirty="0">
                <a:latin typeface="Courier New" pitchFamily="49" charset="0"/>
              </a:rPr>
              <a:t>.L1:				      	# done:</a:t>
            </a:r>
          </a:p>
          <a:p>
            <a:r>
              <a:rPr lang="en-US" sz="1400" dirty="0">
                <a:latin typeface="Courier New" pitchFamily="49" charset="0"/>
              </a:rPr>
              <a:t>	rep ; ret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257800" y="2590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257800" y="1219200"/>
            <a:ext cx="3124200" cy="120967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long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n*i;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double *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a+ni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*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04800" y="10668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620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548687" cy="2817812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Replace costly operation with simpler one</a:t>
            </a:r>
          </a:p>
          <a:p>
            <a:pPr lvl="1" eaLnBrk="1" hangingPunct="1"/>
            <a:r>
              <a:rPr lang="en-US" dirty="0"/>
              <a:t>Shift, add instead of multiply or divide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16*x	--&gt;	x &lt;&lt; 4</a:t>
            </a:r>
          </a:p>
          <a:p>
            <a:pPr lvl="2" eaLnBrk="1" hangingPunct="1"/>
            <a:r>
              <a:rPr lang="en-US" dirty="0"/>
              <a:t>Utility is machine dependent</a:t>
            </a:r>
          </a:p>
          <a:p>
            <a:pPr lvl="2" eaLnBrk="1" hangingPunct="1"/>
            <a:r>
              <a:rPr lang="en-US" dirty="0"/>
              <a:t>Depends on cost of multiply or divide instruction</a:t>
            </a:r>
          </a:p>
          <a:p>
            <a:pPr lvl="3" eaLnBrk="1" hangingPunct="1"/>
            <a:r>
              <a:rPr lang="en-US" dirty="0"/>
              <a:t>Intel Nehalem: integer multiply takes 3 CPU cycles, add is 1 cycle</a:t>
            </a:r>
            <a:r>
              <a:rPr lang="en-US" baseline="30000" dirty="0"/>
              <a:t>1</a:t>
            </a:r>
          </a:p>
          <a:p>
            <a:pPr lvl="1" eaLnBrk="1" hangingPunct="1"/>
            <a:r>
              <a:rPr lang="en-US" dirty="0"/>
              <a:t>Recognize sequence of products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38200" y="4597400"/>
            <a:ext cx="2876224" cy="116698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876800" y="4368800"/>
            <a:ext cx="2897188" cy="14224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0;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400" i="1" dirty="0">
                <a:latin typeface="Courier New" pitchFamily="49" charset="0"/>
              </a:rPr>
              <a:t>  </a:t>
            </a:r>
            <a:r>
              <a:rPr lang="en-US" sz="1400" i="1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i="1" dirty="0">
                <a:solidFill>
                  <a:srgbClr val="C00000"/>
                </a:solidFill>
                <a:latin typeface="Courier New" pitchFamily="49" charset="0"/>
              </a:rPr>
              <a:t> += n;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017963" y="4906963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D454CA-9831-4A0E-B9F9-8F88A263DB94}"/>
              </a:ext>
            </a:extLst>
          </p:cNvPr>
          <p:cNvSpPr/>
          <p:nvPr/>
        </p:nvSpPr>
        <p:spPr>
          <a:xfrm>
            <a:off x="5737722" y="6269339"/>
            <a:ext cx="34318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https://www.agner.org/optimize/instruction_tables.pdf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Share Common Subexpressions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Reuse portions of expressions</a:t>
            </a:r>
          </a:p>
          <a:p>
            <a:pPr lvl="1" eaLnBrk="1" hangingPunct="1"/>
            <a:r>
              <a:rPr lang="en-US" dirty="0"/>
              <a:t>GCC will do this with –O1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neighbors of </a:t>
            </a:r>
            <a:r>
              <a:rPr lang="en-US" sz="1400" dirty="0" err="1">
                <a:latin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(i-1)*n</a:t>
            </a:r>
            <a:r>
              <a:rPr lang="en-US" sz="1400" dirty="0">
                <a:latin typeface="Courier New" pitchFamily="49" charset="0"/>
              </a:rPr>
              <a:t>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(i+1)*n</a:t>
            </a:r>
            <a:r>
              <a:rPr lang="en-US" sz="1400" dirty="0">
                <a:latin typeface="Courier New" pitchFamily="49" charset="0"/>
              </a:rPr>
              <a:t>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    + j-1];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    + j+1];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196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long 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+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3550" y="3716338"/>
            <a:ext cx="3997953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3 multiplications: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*n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–1)*n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654550" y="3716338"/>
            <a:ext cx="1989390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1 multiplication: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0415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   1(%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i+1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   -1(%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), %r8  # i-1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rsi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  # i*n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rax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  # (i+1)*n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%r8      # (i-1)*n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   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   # (i+1)*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%r8      # (i-1)*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...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382430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rsi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# i*n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movq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subq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n+j-n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,%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 # i*</a:t>
            </a:r>
            <a:r>
              <a:rPr lang="en-US" sz="1400" dirty="0" err="1">
                <a:latin typeface="Courier New" pitchFamily="49" charset="0"/>
              </a:rPr>
              <a:t>n+j+n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Example: </a:t>
            </a:r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FF"/>
                </a:solidFill>
              </a:rPr>
              <a:t>Bubblesort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/>
              <a:t>program that sorts an array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/>
              <a:t> that is allocated in static storage:</a:t>
            </a:r>
          </a:p>
          <a:p>
            <a:pPr lvl="1"/>
            <a:r>
              <a:rPr lang="en-US" dirty="0"/>
              <a:t>an element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requires </a:t>
            </a:r>
            <a:r>
              <a:rPr lang="en-US" dirty="0">
                <a:solidFill>
                  <a:srgbClr val="0000FF"/>
                </a:solidFill>
              </a:rPr>
              <a:t>four bytes</a:t>
            </a:r>
            <a:r>
              <a:rPr lang="en-US" dirty="0"/>
              <a:t> of a byte-addressed machine</a:t>
            </a:r>
          </a:p>
          <a:p>
            <a:pPr lvl="1"/>
            <a:r>
              <a:rPr lang="en-US" dirty="0"/>
              <a:t>elements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are numbered </a:t>
            </a:r>
            <a:r>
              <a:rPr lang="en-US" dirty="0">
                <a:solidFill>
                  <a:srgbClr val="0000FF"/>
                </a:solidFill>
              </a:rPr>
              <a:t>1 through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is a variable)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A[j]</a:t>
            </a:r>
            <a:r>
              <a:rPr lang="en-US" dirty="0"/>
              <a:t> is in location </a:t>
            </a:r>
            <a:r>
              <a:rPr lang="en-US" b="1" dirty="0">
                <a:solidFill>
                  <a:srgbClr val="B703AD"/>
                </a:solidFill>
                <a:latin typeface="Courier New" pitchFamily="49" charset="0"/>
                <a:cs typeface="Courier New" pitchFamily="49" charset="0"/>
              </a:rPr>
              <a:t>&amp;A+4*(j-1)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for (i = n-1; i &gt;=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1; i--) {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for (j = 1; j &lt;=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endParaRPr lang="pl-PL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A[j] &gt; A[j+1])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       temp = A[j];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       A[j] = A[j+1];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       A[j+1] = temp;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0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Translated (Pseudo) Code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82947"/>
            <a:ext cx="4040188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j :=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L4:  if j&gt;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t1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t2 := 4*t1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t3 := A[t2]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t4 := j+1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t5 := t4-1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t6 := 4*t5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t7 := A[t6]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8805" y="1306595"/>
            <a:ext cx="4406049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temp:=A[j]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t10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t11:= t10-1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	:= 4*t11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t13 := A[t12]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t14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t15 := 4*t14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A[t15] := t13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A[j]:=A[j+1]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t16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t17 := t16-1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t18 := 4*t17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A[t18]:=temp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A[j+1]:=temp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145" y="4572000"/>
            <a:ext cx="3813255" cy="206210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for (i = n-1; i &gt;= 1; i--) {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(j = 1; j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(A[j] &gt; A[j+1]) 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temp = A[j];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A[j] = A[j+1];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A[j+1] = temp;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A0ECA-2B0C-4C3B-A3B8-E765D91628EF}"/>
              </a:ext>
            </a:extLst>
          </p:cNvPr>
          <p:cNvSpPr txBox="1"/>
          <p:nvPr/>
        </p:nvSpPr>
        <p:spPr>
          <a:xfrm>
            <a:off x="6503189" y="5257800"/>
            <a:ext cx="2211888" cy="1200329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29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25 in inner loop</a:t>
            </a:r>
          </a:p>
        </p:txBody>
      </p:sp>
    </p:spTree>
    <p:extLst>
      <p:ext uri="{BB962C8B-B14F-4D97-AF65-F5344CB8AC3E}">
        <p14:creationId xmlns:p14="http://schemas.microsoft.com/office/powerpoint/2010/main" val="355752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C596414F-1043-46AF-910C-0AD2B26BF768}"/>
              </a:ext>
            </a:extLst>
          </p:cNvPr>
          <p:cNvSpPr/>
          <p:nvPr/>
        </p:nvSpPr>
        <p:spPr>
          <a:xfrm>
            <a:off x="5029199" y="1272381"/>
            <a:ext cx="1828800" cy="7850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15947" y="3781235"/>
            <a:ext cx="1828800" cy="10193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015947" y="3039476"/>
            <a:ext cx="1828800" cy="7850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199" y="2057400"/>
            <a:ext cx="1828800" cy="785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990600" y="3024980"/>
            <a:ext cx="1828800" cy="785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40188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j := 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L4:  if j&gt;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t1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t2 := 4*t1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t3 := A[t2]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t4 := j+1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t5 := t4-1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t6 := 4*t5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t7 := A[t6]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in Address Calculation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295400"/>
            <a:ext cx="4495800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temp:=A[j]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t10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t11:= t10-1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	:= 4*t11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t13 := A[t12]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t14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t15 := 4*t14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A[t15] := t13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A[j]:=A[j+1]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t16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t17 := t16-1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t18 := 4*t17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A[t18]:=temp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A[j+1]:=temp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68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16200000" flipV="1">
            <a:off x="5715000" y="2362200"/>
            <a:ext cx="304800" cy="1676400"/>
          </a:xfrm>
          <a:prstGeom prst="roundRect">
            <a:avLst>
              <a:gd name="adj" fmla="val 3376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16200000" flipV="1">
            <a:off x="5715000" y="2057400"/>
            <a:ext cx="304799" cy="1676400"/>
          </a:xfrm>
          <a:prstGeom prst="roundRect">
            <a:avLst>
              <a:gd name="adj" fmla="val 40289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rot="16200000" flipV="1">
            <a:off x="5638801" y="1600199"/>
            <a:ext cx="304800" cy="1371600"/>
          </a:xfrm>
          <a:prstGeom prst="roundRect">
            <a:avLst>
              <a:gd name="adj" fmla="val 40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16200000" flipV="1">
            <a:off x="1523999" y="2895599"/>
            <a:ext cx="304801" cy="1219200"/>
          </a:xfrm>
          <a:prstGeom prst="roundRect">
            <a:avLst>
              <a:gd name="adj" fmla="val 29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Removed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265237"/>
            <a:ext cx="4343400" cy="3611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temp:=A[j]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t13 := A[t12]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A[t9]:= t13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A[j]:=A[j+1]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A[t12]:=temp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A[j+1]:=temp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136F8-7330-483C-A3C7-DB2F94C3A25A}"/>
              </a:ext>
            </a:extLst>
          </p:cNvPr>
          <p:cNvSpPr txBox="1"/>
          <p:nvPr/>
        </p:nvSpPr>
        <p:spPr>
          <a:xfrm>
            <a:off x="6503189" y="5257800"/>
            <a:ext cx="2211888" cy="1200329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16 in inner loop</a:t>
            </a:r>
          </a:p>
        </p:txBody>
      </p:sp>
    </p:spTree>
    <p:extLst>
      <p:ext uri="{BB962C8B-B14F-4D97-AF65-F5344CB8AC3E}">
        <p14:creationId xmlns:p14="http://schemas.microsoft.com/office/powerpoint/2010/main" val="3406552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029200" y="1219200"/>
            <a:ext cx="1752600" cy="2133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Redundancy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 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265237"/>
            <a:ext cx="4419600" cy="3687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temp:=A[j]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	 t13 := A[t12]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A[t9]:= t13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A[j]:=A[j+1]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A[t12]:=temp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A[j+1]:=temp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02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811023" y="1265237"/>
            <a:ext cx="1676400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1265237"/>
            <a:ext cx="4724400" cy="2925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A[t2] := t7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A[j]:=A[j+1]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A[t6] := t3   //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A[j+1]:=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old_A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[j]</a:t>
            </a:r>
          </a:p>
          <a:p>
            <a:pPr>
              <a:buNone/>
            </a:pP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Removed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old_A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4EF98-3FB1-4996-9C5A-5EFF19C829A6}"/>
              </a:ext>
            </a:extLst>
          </p:cNvPr>
          <p:cNvSpPr txBox="1"/>
          <p:nvPr/>
        </p:nvSpPr>
        <p:spPr>
          <a:xfrm>
            <a:off x="6503189" y="5257800"/>
            <a:ext cx="2211888" cy="1200329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15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11 in inner loop</a:t>
            </a:r>
          </a:p>
        </p:txBody>
      </p:sp>
    </p:spTree>
    <p:extLst>
      <p:ext uri="{BB962C8B-B14F-4D97-AF65-F5344CB8AC3E}">
        <p14:creationId xmlns:p14="http://schemas.microsoft.com/office/powerpoint/2010/main" val="901470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93913" y="1905000"/>
            <a:ext cx="1981200" cy="1143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in Loops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90600" y="3352800"/>
            <a:ext cx="1298713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93913" y="4771697"/>
            <a:ext cx="1298713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1812" y="4191000"/>
            <a:ext cx="4191000" cy="2087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A[t2] := t7    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A[t6] := t3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3001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2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8001000" cy="1470025"/>
          </a:xfrm>
        </p:spPr>
        <p:txBody>
          <a:bodyPr/>
          <a:lstStyle/>
          <a:p>
            <a:pPr marL="0" indent="0"/>
            <a:r>
              <a:rPr lang="en-US" dirty="0"/>
              <a:t>Code Optimization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 Introduction to Computer Systems</a:t>
            </a:r>
            <a:br>
              <a:rPr lang="en-US" b="0" dirty="0"/>
            </a:br>
            <a:r>
              <a:rPr lang="en-US" sz="2000" b="0" dirty="0"/>
              <a:t>13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8, 2019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93913" y="1905000"/>
            <a:ext cx="1981200" cy="1143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Eliminated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90600" y="3352800"/>
            <a:ext cx="1298713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93913" y="4771697"/>
            <a:ext cx="1298713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1812" y="4191000"/>
            <a:ext cx="4191000" cy="2087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A[t2] := t7    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A[t6] := t3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3001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047E9215-E084-400B-BEF6-FEC033B888F4}"/>
              </a:ext>
            </a:extLst>
          </p:cNvPr>
          <p:cNvSpPr/>
          <p:nvPr/>
        </p:nvSpPr>
        <p:spPr>
          <a:xfrm>
            <a:off x="5640388" y="1853816"/>
            <a:ext cx="2365513" cy="1219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5C9FED4-9F12-445D-930B-C38F99423A7F}"/>
              </a:ext>
            </a:extLst>
          </p:cNvPr>
          <p:cNvSpPr txBox="1">
            <a:spLocks/>
          </p:cNvSpPr>
          <p:nvPr/>
        </p:nvSpPr>
        <p:spPr bwMode="auto">
          <a:xfrm>
            <a:off x="5181600" y="1290253"/>
            <a:ext cx="4040188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t2 := 0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t6 := 4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t19 := 4*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L4: if t6&gt;t19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t3 := A[t2]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t7 := A[t6] </a:t>
            </a:r>
            <a:endParaRPr lang="en-US" sz="1600" i="1" kern="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Font typeface="Wingdings 2" pitchFamily="18" charset="2"/>
              <a:buNone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521A74E1-6EE1-42D0-AC96-D934566B2A2C}"/>
              </a:ext>
            </a:extLst>
          </p:cNvPr>
          <p:cNvSpPr/>
          <p:nvPr/>
        </p:nvSpPr>
        <p:spPr>
          <a:xfrm>
            <a:off x="5729806" y="4449763"/>
            <a:ext cx="1527313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8A1457-0DCF-4D87-AA19-DA67D323D39D}"/>
              </a:ext>
            </a:extLst>
          </p:cNvPr>
          <p:cNvSpPr txBox="1">
            <a:spLocks/>
          </p:cNvSpPr>
          <p:nvPr/>
        </p:nvSpPr>
        <p:spPr bwMode="auto">
          <a:xfrm>
            <a:off x="5199719" y="3886200"/>
            <a:ext cx="3124200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A[t2] := t7	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A[t6] := t3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L3: t2 := t2+4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t6 := t6+4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goto L4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L2: i := i-1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goto L5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6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8A1457-0DCF-4D87-AA19-DA67D323D39D}"/>
              </a:ext>
            </a:extLst>
          </p:cNvPr>
          <p:cNvSpPr txBox="1">
            <a:spLocks/>
          </p:cNvSpPr>
          <p:nvPr/>
        </p:nvSpPr>
        <p:spPr bwMode="auto">
          <a:xfrm>
            <a:off x="1011347" y="3891455"/>
            <a:ext cx="3124200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A[t2] := t7	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A[t6] := t3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L3: t2 := t2+4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t6 := t6+4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L2: i := i-1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5C9FED4-9F12-445D-930B-C38F99423A7F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508"/>
            <a:ext cx="4040188" cy="26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t2 := 0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t6 := 4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t19 :=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&lt;&lt; 2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L4: if t6&gt;t19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t3 := A[t2]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t7 := A[t6] </a:t>
            </a:r>
            <a:endParaRPr lang="en-US" sz="1600" i="1" kern="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Font typeface="Wingdings 2" pitchFamily="18" charset="2"/>
              <a:buNone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Pseudo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2A4B8-2E58-4775-AA77-139CBFA5C922}"/>
              </a:ext>
            </a:extLst>
          </p:cNvPr>
          <p:cNvSpPr txBox="1"/>
          <p:nvPr/>
        </p:nvSpPr>
        <p:spPr>
          <a:xfrm>
            <a:off x="5088779" y="3276600"/>
            <a:ext cx="2689582" cy="1569660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Instruction Count</a:t>
            </a:r>
            <a:b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After Optimizations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15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9 in inner loop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BA354-3313-49FA-9590-C8E1461F7B4E}"/>
              </a:ext>
            </a:extLst>
          </p:cNvPr>
          <p:cNvSpPr txBox="1"/>
          <p:nvPr/>
        </p:nvSpPr>
        <p:spPr>
          <a:xfrm>
            <a:off x="4953000" y="1278834"/>
            <a:ext cx="2883353" cy="1569660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Instruction Count</a:t>
            </a:r>
            <a:b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Before Optimizations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29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25 in inner loop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119A2B-D31D-4C17-9AAF-6318AB54EE09}"/>
              </a:ext>
            </a:extLst>
          </p:cNvPr>
          <p:cNvSpPr txBox="1"/>
          <p:nvPr/>
        </p:nvSpPr>
        <p:spPr>
          <a:xfrm>
            <a:off x="3200400" y="5355270"/>
            <a:ext cx="5737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itchFamily="34" charset="0"/>
              </a:rPr>
              <a:t>These were </a:t>
            </a:r>
            <a:r>
              <a:rPr lang="en-US" sz="1800" dirty="0">
                <a:latin typeface="Calibri" pitchFamily="34" charset="0"/>
              </a:rPr>
              <a:t>Machine-Independent Optimizations</a:t>
            </a:r>
            <a:r>
              <a:rPr lang="en-US" sz="1800" b="0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itchFamily="34" charset="0"/>
              </a:rPr>
              <a:t>Will be followed by </a:t>
            </a:r>
            <a:r>
              <a:rPr lang="en-US" sz="1800" dirty="0">
                <a:latin typeface="Calibri" pitchFamily="34" charset="0"/>
              </a:rPr>
              <a:t>Machine-Dependent Optimizations</a:t>
            </a:r>
            <a:r>
              <a:rPr lang="en-US" sz="1800" b="0" dirty="0">
                <a:latin typeface="Calibri" pitchFamily="34" charset="0"/>
              </a:rPr>
              <a:t>,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             including allocating temporaries to registers,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             converting to assembly code</a:t>
            </a:r>
          </a:p>
        </p:txBody>
      </p:sp>
    </p:spTree>
    <p:extLst>
      <p:ext uri="{BB962C8B-B14F-4D97-AF65-F5344CB8AC3E}">
        <p14:creationId xmlns:p14="http://schemas.microsoft.com/office/powerpoint/2010/main" val="121918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</a:t>
            </a:r>
            <a:r>
              <a:rPr lang="en-US" dirty="0">
                <a:solidFill>
                  <a:schemeClr val="bg2"/>
                </a:solidFill>
              </a:rPr>
              <a:t>eral</a:t>
            </a:r>
            <a:r>
              <a:rPr lang="en-US" dirty="0">
                <a:solidFill>
                  <a:srgbClr val="7F7F7F"/>
                </a:solidFill>
              </a:rPr>
              <a:t>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/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chemeClr val="bg2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9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Limitations of Optimizing Compilers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8307387" cy="52197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dirty="0"/>
              <a:t>Operate under fundamental constraint</a:t>
            </a:r>
          </a:p>
          <a:p>
            <a:pPr lvl="1" eaLnBrk="1" hangingPunct="1">
              <a:defRPr/>
            </a:pPr>
            <a:r>
              <a:rPr lang="en-US" sz="1800" dirty="0"/>
              <a:t>Must not cause any change in program behavior</a:t>
            </a:r>
          </a:p>
          <a:p>
            <a:pPr lvl="1" eaLnBrk="1" hangingPunct="1">
              <a:defRPr/>
            </a:pPr>
            <a:r>
              <a:rPr lang="en-US" sz="1800" dirty="0"/>
              <a:t>Often prevents optimizations that affect only “edge case” behavior</a:t>
            </a:r>
          </a:p>
          <a:p>
            <a:pPr lvl="1" eaLnBrk="1" hangingPunct="1">
              <a:defRPr/>
            </a:pPr>
            <a:endParaRPr lang="en-US" sz="1000" dirty="0"/>
          </a:p>
          <a:p>
            <a:pPr eaLnBrk="1" hangingPunct="1">
              <a:defRPr/>
            </a:pPr>
            <a:r>
              <a:rPr lang="en-US" sz="2000" dirty="0"/>
              <a:t>Behavior obvious to the programmer is not obvious to compiler</a:t>
            </a:r>
          </a:p>
          <a:p>
            <a:pPr lvl="1" eaLnBrk="1" hangingPunct="1">
              <a:defRPr/>
            </a:pPr>
            <a:r>
              <a:rPr lang="en-US" sz="1800" dirty="0"/>
              <a:t>e.g., Data range may be more limited than types suggest (short vs. int)</a:t>
            </a:r>
          </a:p>
          <a:p>
            <a:pPr lvl="1" eaLnBrk="1" hangingPunct="1">
              <a:defRPr/>
            </a:pPr>
            <a:endParaRPr lang="en-US" sz="1000" dirty="0"/>
          </a:p>
          <a:p>
            <a:pPr eaLnBrk="1" hangingPunct="1">
              <a:defRPr/>
            </a:pPr>
            <a:r>
              <a:rPr lang="en-US" sz="2000" dirty="0"/>
              <a:t>Most analysis is only within a procedure</a:t>
            </a:r>
          </a:p>
          <a:p>
            <a:pPr lvl="1" eaLnBrk="1" hangingPunct="1">
              <a:defRPr/>
            </a:pPr>
            <a:r>
              <a:rPr lang="en-US" sz="1800" dirty="0"/>
              <a:t>Whole-program analysis is usually too expensive</a:t>
            </a:r>
          </a:p>
          <a:p>
            <a:pPr lvl="1" eaLnBrk="1" hangingPunct="1">
              <a:defRPr/>
            </a:pPr>
            <a:r>
              <a:rPr lang="en-US" sz="1800" dirty="0"/>
              <a:t>Sometimes compiler does </a:t>
            </a:r>
            <a:r>
              <a:rPr lang="en-US" sz="1800" dirty="0" err="1"/>
              <a:t>interprocedural</a:t>
            </a:r>
            <a:r>
              <a:rPr lang="en-US" sz="1800" dirty="0"/>
              <a:t> analysis </a:t>
            </a:r>
            <a:r>
              <a:rPr lang="en-US" sz="1800" b="1" dirty="0"/>
              <a:t>within</a:t>
            </a:r>
            <a:r>
              <a:rPr lang="en-US" sz="1800" dirty="0"/>
              <a:t> a file (new GCC)</a:t>
            </a:r>
          </a:p>
          <a:p>
            <a:pPr marL="457200" lvl="1" indent="0" eaLnBrk="1" hangingPunct="1"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2000" dirty="0"/>
              <a:t>Most analysis is based only on </a:t>
            </a:r>
            <a:r>
              <a:rPr lang="en-US" sz="2000" i="1" dirty="0"/>
              <a:t>static</a:t>
            </a:r>
            <a:r>
              <a:rPr lang="en-US" sz="2000" dirty="0"/>
              <a:t> information</a:t>
            </a:r>
          </a:p>
          <a:p>
            <a:pPr lvl="1" eaLnBrk="1" hangingPunct="1">
              <a:defRPr/>
            </a:pPr>
            <a:r>
              <a:rPr lang="en-US" sz="1800" dirty="0"/>
              <a:t>Compiler has difficulty anticipating run-time inputs</a:t>
            </a:r>
          </a:p>
          <a:p>
            <a:pPr marL="457200" lvl="1" indent="0" eaLnBrk="1" hangingPunct="1">
              <a:buNone/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When in doubt, the compiler must be conservative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Procedure to Convert String to Lower Case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Extracted from 213 lab submissions, Fall, 1998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73275" y="1905000"/>
            <a:ext cx="5007780" cy="202876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41313"/>
            <a:ext cx="8458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Optimization Blocker #1: Procedure Calls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8678863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22413"/>
            <a:ext cx="8307387" cy="908050"/>
          </a:xfrm>
        </p:spPr>
        <p:txBody>
          <a:bodyPr/>
          <a:lstStyle/>
          <a:p>
            <a:pPr lvl="1" eaLnBrk="1" hangingPunct="1"/>
            <a:r>
              <a:rPr lang="en-US"/>
              <a:t>Time quadruples when double string length</a:t>
            </a:r>
          </a:p>
          <a:p>
            <a:pPr lvl="1" eaLnBrk="1" hangingPunct="1"/>
            <a:r>
              <a:rPr lang="en-US"/>
              <a:t>Quadratic performance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655097"/>
              </p:ext>
            </p:extLst>
          </p:nvPr>
        </p:nvGraphicFramePr>
        <p:xfrm>
          <a:off x="469900" y="2620246"/>
          <a:ext cx="8128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lower1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Convert Loop To </a:t>
            </a:r>
            <a:r>
              <a:rPr lang="en-US" dirty="0" err="1"/>
              <a:t>Goto</a:t>
            </a:r>
            <a:r>
              <a:rPr lang="en-US" dirty="0"/>
              <a:t> Form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5000625"/>
            <a:ext cx="8281987" cy="9080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1800"/>
              <a:t> </a:t>
            </a:r>
            <a:r>
              <a:rPr lang="en-US" sz="1800">
                <a:latin typeface="Courier New" pitchFamily="49" charset="0"/>
              </a:rPr>
              <a:t>strlen</a:t>
            </a:r>
            <a:r>
              <a:rPr lang="en-US" sz="1800"/>
              <a:t> executed every iteration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09800" y="1143000"/>
            <a:ext cx="4962525" cy="369331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&gt;=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done;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loop;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Calling </a:t>
            </a:r>
            <a:r>
              <a:rPr lang="en-US" dirty="0" err="1"/>
              <a:t>Strlen</a:t>
            </a:r>
            <a:endParaRPr lang="en-US" dirty="0"/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3962400"/>
            <a:ext cx="8281987" cy="1946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Strlen performance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Only way to determine length of string is to scan its entire length, looking for null character.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Overall performance, string of length 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N calls to strlen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Require times N, N-1, N-2, …, 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Overall O(N</a:t>
            </a:r>
            <a:r>
              <a:rPr lang="en-US" sz="1800" baseline="30000"/>
              <a:t>2</a:t>
            </a:r>
            <a:r>
              <a:rPr lang="en-US" sz="1800"/>
              <a:t>) performance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09800" y="990600"/>
            <a:ext cx="4962525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/* My version of strlen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size_t strlen(const char *s)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size_t length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Improving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867150"/>
            <a:ext cx="8307387" cy="2578100"/>
          </a:xfrm>
        </p:spPr>
        <p:txBody>
          <a:bodyPr/>
          <a:lstStyle/>
          <a:p>
            <a:pPr lvl="1" eaLnBrk="1" hangingPunct="1"/>
            <a:r>
              <a:rPr lang="en-US" dirty="0"/>
              <a:t>Move call to </a:t>
            </a:r>
            <a:r>
              <a:rPr lang="en-US" b="1" dirty="0" err="1">
                <a:latin typeface="Courier New" pitchFamily="49" charset="0"/>
              </a:rPr>
              <a:t>strlen</a:t>
            </a:r>
            <a:r>
              <a:rPr lang="en-US" dirty="0"/>
              <a:t> outside of loop</a:t>
            </a:r>
          </a:p>
          <a:p>
            <a:pPr lvl="1" eaLnBrk="1" hangingPunct="1"/>
            <a:r>
              <a:rPr lang="en-US" dirty="0"/>
              <a:t>Legal since result does not change from one iteration to another</a:t>
            </a:r>
          </a:p>
          <a:p>
            <a:pPr lvl="1" eaLnBrk="1" hangingPunct="1"/>
            <a:r>
              <a:rPr lang="en-US" dirty="0"/>
              <a:t>Form of code motion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981200" y="1143000"/>
            <a:ext cx="5007780" cy="2305759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=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906462"/>
          </a:xfrm>
        </p:spPr>
        <p:txBody>
          <a:bodyPr/>
          <a:lstStyle/>
          <a:p>
            <a:pPr lvl="1" eaLnBrk="1" hangingPunct="1"/>
            <a:r>
              <a:rPr lang="en-US"/>
              <a:t>Time doubles when double string length</a:t>
            </a:r>
          </a:p>
          <a:p>
            <a:pPr lvl="1" eaLnBrk="1" hangingPunct="1"/>
            <a:r>
              <a:rPr lang="en-US"/>
              <a:t>Linear performance of lower2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69900" y="2620246"/>
            <a:ext cx="8128000" cy="3441700"/>
            <a:chOff x="0" y="0"/>
            <a:chExt cx="773" cy="38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lower2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military uniform&#10;&#10;Description automatically generated">
            <a:extLst>
              <a:ext uri="{FF2B5EF4-FFF2-40B4-BE49-F238E27FC236}">
                <a16:creationId xmlns:a16="http://schemas.microsoft.com/office/drawing/2014/main" id="{E2EB24FE-022B-41FD-A9EF-D401D19C8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6" r="1493"/>
          <a:stretch/>
        </p:blipFill>
        <p:spPr>
          <a:xfrm>
            <a:off x="5178350" y="228600"/>
            <a:ext cx="3962400" cy="638175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DD152F1-340C-4CF8-A567-2878B66FF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57" y="685800"/>
            <a:ext cx="481576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kern="0" dirty="0"/>
              <a:t>Rear Admiral Grace Hopper</a:t>
            </a:r>
          </a:p>
          <a:p>
            <a:pPr lvl="1">
              <a:defRPr/>
            </a:pPr>
            <a:r>
              <a:rPr lang="en-US" kern="0" dirty="0"/>
              <a:t>Invented first compiler in 1951 (technically it was a linker)</a:t>
            </a:r>
          </a:p>
          <a:p>
            <a:pPr lvl="1">
              <a:defRPr/>
            </a:pPr>
            <a:r>
              <a:rPr lang="en-US" kern="0" dirty="0"/>
              <a:t>Coined “compiler” (and “bug”)</a:t>
            </a:r>
          </a:p>
          <a:p>
            <a:pPr lvl="1">
              <a:defRPr/>
            </a:pPr>
            <a:r>
              <a:rPr lang="en-US" kern="0" dirty="0"/>
              <a:t>Compiled for Harvard Mark I</a:t>
            </a:r>
          </a:p>
          <a:p>
            <a:pPr lvl="1">
              <a:defRPr/>
            </a:pPr>
            <a:r>
              <a:rPr lang="en-US" kern="0" dirty="0"/>
              <a:t>Eventually led to COBOL</a:t>
            </a:r>
          </a:p>
          <a:p>
            <a:pPr marL="457200" lvl="1" indent="0">
              <a:buNone/>
              <a:defRPr/>
            </a:pPr>
            <a:r>
              <a:rPr lang="en-US" kern="0" dirty="0"/>
              <a:t>     (which ran the world for years)</a:t>
            </a:r>
          </a:p>
          <a:p>
            <a:pPr lvl="1">
              <a:defRPr/>
            </a:pPr>
            <a:r>
              <a:rPr lang="en-US" kern="0" dirty="0"/>
              <a:t>“</a:t>
            </a:r>
            <a:r>
              <a:rPr lang="en-US" dirty="0"/>
              <a:t>I decided data processors ought to be able to write their programs in English, and the computers would translate them into machine code”</a:t>
            </a:r>
            <a:endParaRPr lang="en-US" kern="0" dirty="0"/>
          </a:p>
          <a:p>
            <a:pPr marL="457200" lvl="1" indent="0">
              <a:buNone/>
              <a:defRPr/>
            </a:pPr>
            <a:endParaRPr lang="en-US" kern="0" dirty="0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2963C28-DEFB-4ABA-8DAB-89D3F99527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" t="52051" r="17576" b="17180"/>
          <a:stretch/>
        </p:blipFill>
        <p:spPr>
          <a:xfrm>
            <a:off x="-45717" y="4988753"/>
            <a:ext cx="522731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37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Optimization Blocker: 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410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i="1" dirty="0"/>
              <a:t>Why couldn’t compiler move </a:t>
            </a:r>
            <a:r>
              <a:rPr lang="en-US" sz="2000" dirty="0" err="1">
                <a:latin typeface="Courier New" pitchFamily="49" charset="0"/>
              </a:rPr>
              <a:t>strlen</a:t>
            </a:r>
            <a:r>
              <a:rPr lang="en-US" sz="2000" i="1" dirty="0"/>
              <a:t> out of  inner loop?</a:t>
            </a:r>
          </a:p>
          <a:p>
            <a:pPr lvl="1" eaLnBrk="1" hangingPunct="1">
              <a:defRPr/>
            </a:pPr>
            <a:r>
              <a:rPr lang="en-US" sz="1800" dirty="0"/>
              <a:t>Procedure may have side effects</a:t>
            </a:r>
          </a:p>
          <a:p>
            <a:pPr lvl="2" eaLnBrk="1" hangingPunct="1">
              <a:defRPr/>
            </a:pPr>
            <a:r>
              <a:rPr lang="en-US" sz="1600" dirty="0"/>
              <a:t>Alters global state each time called</a:t>
            </a:r>
          </a:p>
          <a:p>
            <a:pPr lvl="1" eaLnBrk="1" hangingPunct="1">
              <a:defRPr/>
            </a:pPr>
            <a:r>
              <a:rPr lang="en-US" sz="1800" dirty="0"/>
              <a:t>Function may not return same value for given arguments</a:t>
            </a:r>
          </a:p>
          <a:p>
            <a:pPr lvl="2" eaLnBrk="1" hangingPunct="1">
              <a:defRPr/>
            </a:pPr>
            <a:r>
              <a:rPr lang="en-US" sz="1600" dirty="0"/>
              <a:t>Depends on other parts of global state</a:t>
            </a:r>
          </a:p>
          <a:p>
            <a:pPr lvl="2" eaLnBrk="1" hangingPunct="1">
              <a:defRPr/>
            </a:pPr>
            <a:r>
              <a:rPr lang="en-US" sz="1600" dirty="0"/>
              <a:t>Procedure </a:t>
            </a:r>
            <a:r>
              <a:rPr lang="en-US" sz="1600" b="1" dirty="0">
                <a:latin typeface="Courier New" pitchFamily="49" charset="0"/>
              </a:rPr>
              <a:t>lower</a:t>
            </a:r>
            <a:r>
              <a:rPr lang="en-US" sz="1600" dirty="0"/>
              <a:t> could interact with </a:t>
            </a:r>
            <a:r>
              <a:rPr lang="en-US" sz="1600" b="1" dirty="0" err="1">
                <a:latin typeface="Courier New" pitchFamily="49" charset="0"/>
              </a:rPr>
              <a:t>strlen</a:t>
            </a:r>
            <a:endParaRPr lang="en-US" sz="1600" b="1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C00000"/>
                </a:solidFill>
              </a:rPr>
              <a:t>Warning:</a:t>
            </a:r>
          </a:p>
          <a:p>
            <a:pPr lvl="1" eaLnBrk="1" hangingPunct="1">
              <a:defRPr/>
            </a:pPr>
            <a:r>
              <a:rPr lang="en-US" sz="1800" dirty="0"/>
              <a:t>Compiler may treat procedure call as a black box</a:t>
            </a:r>
          </a:p>
          <a:p>
            <a:pPr lvl="1" eaLnBrk="1" hangingPunct="1">
              <a:defRPr/>
            </a:pPr>
            <a:r>
              <a:rPr lang="en-US" sz="1800" dirty="0"/>
              <a:t>Weak optimizations near them</a:t>
            </a:r>
          </a:p>
          <a:p>
            <a:pPr lvl="1"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2000" dirty="0"/>
              <a:t>Remedies:</a:t>
            </a:r>
          </a:p>
          <a:p>
            <a:pPr lvl="1" eaLnBrk="1" hangingPunct="1">
              <a:defRPr/>
            </a:pPr>
            <a:r>
              <a:rPr lang="en-US" sz="1800" dirty="0"/>
              <a:t>Use of inline functions</a:t>
            </a:r>
          </a:p>
          <a:p>
            <a:pPr lvl="2">
              <a:defRPr/>
            </a:pPr>
            <a:r>
              <a:rPr lang="en-US" sz="1800" dirty="0"/>
              <a:t>GCC does this with –O1</a:t>
            </a:r>
          </a:p>
          <a:p>
            <a:pPr lvl="3">
              <a:defRPr/>
            </a:pPr>
            <a:r>
              <a:rPr lang="en-US" sz="1800" dirty="0"/>
              <a:t>Within single file</a:t>
            </a:r>
          </a:p>
          <a:p>
            <a:pPr lvl="1" eaLnBrk="1" hangingPunct="1">
              <a:defRPr/>
            </a:pPr>
            <a:r>
              <a:rPr lang="en-US" sz="1800" dirty="0"/>
              <a:t>Do your own code motion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0" y="3733800"/>
            <a:ext cx="4038600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const</a:t>
            </a:r>
            <a:r>
              <a:rPr lang="en-US" sz="1800" dirty="0">
                <a:latin typeface="Courier New" pitchFamily="49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97059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Memory Matters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Code updates </a:t>
            </a:r>
            <a:r>
              <a:rPr lang="en-US">
                <a:latin typeface="Courier New" pitchFamily="49" charset="0"/>
              </a:rPr>
              <a:t>b[i]</a:t>
            </a:r>
            <a:r>
              <a:rPr lang="en-US"/>
              <a:t> on every iteration</a:t>
            </a:r>
          </a:p>
          <a:p>
            <a:pPr lvl="1" eaLnBrk="1" hangingPunct="1"/>
            <a:r>
              <a:rPr lang="en-US"/>
              <a:t>Why couldn’t compiler optimize this away?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752600" y="3657600"/>
            <a:ext cx="5876783" cy="1813317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sum_rows1 inner loop</a:t>
            </a:r>
          </a:p>
          <a:p>
            <a:r>
              <a:rPr lang="en-US" sz="1400" dirty="0">
                <a:latin typeface="Courier New" pitchFamily="49" charset="0"/>
              </a:rPr>
              <a:t>.L4: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movsd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(%rsi,%rax,8), %xmm0	# FP load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	# FP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movsd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%xmm0, (%rsi,%rax,8)	# FP store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.L4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9265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701087" cy="806450"/>
          </a:xfrm>
        </p:spPr>
        <p:txBody>
          <a:bodyPr/>
          <a:lstStyle/>
          <a:p>
            <a:pPr lvl="1" eaLnBrk="1" hangingPunct="1"/>
            <a:r>
              <a:rPr lang="en-US" dirty="0"/>
              <a:t>Code updates </a:t>
            </a:r>
            <a:r>
              <a:rPr lang="en-US" b="1" dirty="0">
                <a:latin typeface="Courier New" pitchFamily="49" charset="0"/>
              </a:rPr>
              <a:t>b[i]</a:t>
            </a:r>
            <a:r>
              <a:rPr lang="en-US" dirty="0"/>
              <a:t> on every iteration</a:t>
            </a:r>
          </a:p>
          <a:p>
            <a:pPr lvl="1" eaLnBrk="1" hangingPunct="1"/>
            <a:r>
              <a:rPr lang="en-US" dirty="0"/>
              <a:t>Must consider possibility that these updates will affect program behavior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4697771" y="2147256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i,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b[i]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b[i] += a[i*n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33400" y="3733800"/>
            <a:ext cx="2311400" cy="1847850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4,   8,  16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B[3] = A+3;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sum_rows1(A, B,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i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init: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474763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Value of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: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0,</a:t>
            </a:r>
            <a:r>
              <a:rPr lang="en-US" sz="1400" dirty="0">
                <a:latin typeface="Courier New" pitchFamily="49" charset="0"/>
              </a:rPr>
              <a:t>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1,</a:t>
            </a:r>
            <a:r>
              <a:rPr lang="en-US" sz="1400" dirty="0">
                <a:latin typeface="Courier New" pitchFamily="49" charset="0"/>
              </a:rPr>
              <a:t>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1,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3,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3,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3,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6,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22,</a:t>
            </a: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0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32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32,</a:t>
            </a:r>
            <a:r>
              <a:rPr lang="en-US" sz="1400" dirty="0">
                <a:latin typeface="Courier New" pitchFamily="49" charset="0"/>
              </a:rPr>
              <a:t>  64, 128};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96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64,</a:t>
            </a:r>
            <a:r>
              <a:rPr lang="en-US" sz="1400" dirty="0">
                <a:latin typeface="Courier New" pitchFamily="49" charset="0"/>
              </a:rPr>
              <a:t> 128};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224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128</a:t>
            </a:r>
            <a:r>
              <a:rPr lang="en-US" sz="1400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4" grpId="0" animBg="1"/>
      <p:bldP spid="777226" grpId="0" animBg="1"/>
      <p:bldP spid="777227" grpId="0" animBg="1"/>
      <p:bldP spid="2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2784" y="31563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Removing Aliasing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No need to store intermediate results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09600" y="3810000"/>
            <a:ext cx="5638800" cy="1382430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sum_rows2 inner loop</a:t>
            </a:r>
          </a:p>
          <a:p>
            <a:r>
              <a:rPr lang="en-US" sz="1400" dirty="0">
                <a:latin typeface="Courier New" pitchFamily="49" charset="0"/>
              </a:rPr>
              <a:t>.L10: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# FP load +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4860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double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val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+= a[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 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144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Optimization Blocker: Memory Aliasing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marL="223838" indent="-223838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Aliasing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Two different memory references specify single location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Easy to have happen in 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Since allowed to do address arithmetic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Direct access to storage structures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Get in habit of introducing local variables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Accumulating within loops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Your way of telling compiler not to check for aliasing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https://canvas.cmu.edu/courses/10968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5294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</a:t>
            </a:r>
            <a:r>
              <a:rPr lang="en-US" dirty="0">
                <a:solidFill>
                  <a:schemeClr val="bg2"/>
                </a:solidFill>
              </a:rPr>
              <a:t>eral</a:t>
            </a:r>
            <a:r>
              <a:rPr lang="en-US" dirty="0">
                <a:solidFill>
                  <a:srgbClr val="7F7F7F"/>
                </a:solidFill>
              </a:rPr>
              <a:t>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/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522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Instruction-Level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general understanding of modern processor design</a:t>
            </a:r>
          </a:p>
          <a:p>
            <a:pPr lvl="1"/>
            <a:r>
              <a:rPr lang="en-US" dirty="0"/>
              <a:t>Hardware can execute multiple instructions in parallel</a:t>
            </a:r>
          </a:p>
          <a:p>
            <a:endParaRPr lang="en-US" dirty="0"/>
          </a:p>
          <a:p>
            <a:r>
              <a:rPr lang="en-US" dirty="0"/>
              <a:t>Performance limited by data dependencies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Simple transformations can cause big speedups</a:t>
            </a:r>
          </a:p>
          <a:p>
            <a:pPr lvl="1"/>
            <a:r>
              <a:rPr lang="en-US" dirty="0"/>
              <a:t>Compilers often cannot make these transformations</a:t>
            </a:r>
          </a:p>
          <a:p>
            <a:pPr lvl="1"/>
            <a:r>
              <a:rPr lang="en-US" dirty="0"/>
              <a:t>Lack of </a:t>
            </a:r>
            <a:r>
              <a:rPr lang="en-US" dirty="0" err="1"/>
              <a:t>associativity</a:t>
            </a:r>
            <a:r>
              <a:rPr lang="en-US" dirty="0"/>
              <a:t> and </a:t>
            </a:r>
            <a:r>
              <a:rPr lang="en-US" dirty="0" err="1"/>
              <a:t>distributivity</a:t>
            </a:r>
            <a:r>
              <a:rPr lang="en-US" dirty="0"/>
              <a:t> in floating-point arithmetic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Benchmark Example: Data Type for Vectors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821" y="1498526"/>
            <a:ext cx="4132541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data structure for vectors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*data;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47362" y="3733800"/>
            <a:ext cx="4492314" cy="2551980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and store at 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get_vec_element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(*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 &gt;= v-&gt;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return 0;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= v-&gt;data[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503349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800600" y="18415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len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00600" y="21336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data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58000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256901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 bwMode="auto">
          <a:xfrm>
            <a:off x="5577136" y="2279650"/>
            <a:ext cx="926213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215499" y="2133600"/>
            <a:ext cx="1041402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16034" y="18373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91868" y="183726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37377" y="1837267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len-1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7368989" y="2286000"/>
            <a:ext cx="733612" cy="1390"/>
          </a:xfrm>
          <a:prstGeom prst="line">
            <a:avLst/>
          </a:prstGeom>
          <a:noFill/>
          <a:ln w="635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3810000"/>
            <a:ext cx="3871913" cy="2219325"/>
          </a:xfrm>
        </p:spPr>
        <p:txBody>
          <a:bodyPr/>
          <a:lstStyle/>
          <a:p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1800" b="1" dirty="0" err="1">
                <a:latin typeface="Courier New" pitchFamily="49" charset="0"/>
              </a:rPr>
              <a:t>data_t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 err="1">
                <a:latin typeface="Courier New" pitchFamily="49" charset="0"/>
              </a:rPr>
              <a:t>int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>
                <a:latin typeface="Courier New" pitchFamily="49" charset="0"/>
              </a:rPr>
              <a:t>long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double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Computation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4191000"/>
            <a:ext cx="3871913" cy="2219325"/>
          </a:xfrm>
        </p:spPr>
        <p:txBody>
          <a:bodyPr/>
          <a:lstStyle/>
          <a:p>
            <a:pPr marL="287338" indent="-287338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1800" b="1" dirty="0" err="1">
                <a:latin typeface="Courier New" pitchFamily="49" charset="0"/>
              </a:rPr>
              <a:t>data_t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 err="1">
                <a:latin typeface="Courier New" pitchFamily="49" charset="0"/>
              </a:rPr>
              <a:t>int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>
                <a:latin typeface="Courier New" pitchFamily="49" charset="0"/>
              </a:rPr>
              <a:t>long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62488" y="4191000"/>
            <a:ext cx="3871912" cy="2219325"/>
          </a:xfrm>
        </p:spPr>
        <p:txBody>
          <a:bodyPr/>
          <a:lstStyle/>
          <a:p>
            <a:pPr marL="287338" indent="-287338"/>
            <a:r>
              <a:rPr lang="en-US" sz="2400" dirty="0"/>
              <a:t>Operations</a:t>
            </a:r>
          </a:p>
          <a:p>
            <a:pPr lvl="1"/>
            <a:r>
              <a:rPr lang="en-US" sz="2000" dirty="0"/>
              <a:t>Use different definitions of </a:t>
            </a:r>
            <a:r>
              <a:rPr lang="en-US" sz="1800" b="1" dirty="0">
                <a:latin typeface="Courier New" pitchFamily="49" charset="0"/>
              </a:rPr>
              <a:t>OP</a:t>
            </a:r>
            <a:r>
              <a:rPr lang="en-US" sz="2000" dirty="0"/>
              <a:t> and </a:t>
            </a:r>
            <a:r>
              <a:rPr lang="en-US" sz="1800" b="1" dirty="0">
                <a:latin typeface="Courier New" pitchFamily="49" charset="0"/>
              </a:rPr>
              <a:t>IDENT</a:t>
            </a:r>
          </a:p>
          <a:p>
            <a:pPr lvl="1"/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</a:rPr>
              <a:t>+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0</a:t>
            </a:r>
          </a:p>
          <a:p>
            <a:pPr lvl="1"/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</a:rPr>
              <a:t>*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1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combine1(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long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get_vec_element</a:t>
            </a:r>
            <a:r>
              <a:rPr lang="en-US" sz="1800" dirty="0">
                <a:latin typeface="Courier New" pitchFamily="49" charset="0"/>
              </a:rPr>
              <a:t>(v,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OP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 sum or product of vector elements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DD152F1-340C-4CF8-A567-2878B66FF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23" y="838200"/>
            <a:ext cx="4025598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kern="0" dirty="0"/>
              <a:t>John Backus</a:t>
            </a:r>
          </a:p>
          <a:p>
            <a:pPr lvl="1">
              <a:defRPr/>
            </a:pPr>
            <a:r>
              <a:rPr lang="en-US" kern="0" dirty="0"/>
              <a:t>Led team at IBM invented the first commercially available compiler in 1957</a:t>
            </a:r>
          </a:p>
          <a:p>
            <a:pPr lvl="1">
              <a:defRPr/>
            </a:pPr>
            <a:r>
              <a:rPr lang="en-US" kern="0" dirty="0"/>
              <a:t>Compiled FORTRAN code for the IBM 704 computer</a:t>
            </a:r>
          </a:p>
          <a:p>
            <a:pPr lvl="1">
              <a:defRPr/>
            </a:pPr>
            <a:r>
              <a:rPr lang="en-US" kern="0" dirty="0"/>
              <a:t>FORTRAN still in use today for high performance code</a:t>
            </a:r>
          </a:p>
          <a:p>
            <a:pPr lvl="1">
              <a:defRPr/>
            </a:pPr>
            <a:r>
              <a:rPr lang="en-US" kern="0" dirty="0"/>
              <a:t>“</a:t>
            </a:r>
            <a:r>
              <a:rPr lang="en-US" dirty="0"/>
              <a:t>Much of my work has come from being lazy. I didn't like writing programs, and so, when I was working on the IBM 701, I started work on a programming system to make it easier to write programs”</a:t>
            </a:r>
            <a:endParaRPr lang="en-US" kern="0" dirty="0"/>
          </a:p>
          <a:p>
            <a:pPr marL="457200" lvl="1" indent="0">
              <a:buNone/>
              <a:defRPr/>
            </a:pPr>
            <a:endParaRPr lang="en-US" kern="0" dirty="0"/>
          </a:p>
        </p:txBody>
      </p:sp>
      <p:pic>
        <p:nvPicPr>
          <p:cNvPr id="3" name="Picture 2" descr="A person wearing a suit and tie looking at the camera&#10;&#10;Description automatically generated">
            <a:extLst>
              <a:ext uri="{FF2B5EF4-FFF2-40B4-BE49-F238E27FC236}">
                <a16:creationId xmlns:a16="http://schemas.microsoft.com/office/drawing/2014/main" id="{98926481-58B1-44E5-8197-A5BDE3B0D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8599"/>
            <a:ext cx="4267200" cy="63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05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407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Cycles Per Element (CPE)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516063"/>
          </a:xfrm>
        </p:spPr>
        <p:txBody>
          <a:bodyPr/>
          <a:lstStyle/>
          <a:p>
            <a:r>
              <a:rPr lang="en-US" sz="2000" dirty="0"/>
              <a:t>Convenient way to express performance of program that operates on vectors or lists</a:t>
            </a:r>
          </a:p>
          <a:p>
            <a:r>
              <a:rPr lang="en-US" sz="2000" dirty="0"/>
              <a:t>Length = n</a:t>
            </a:r>
          </a:p>
          <a:p>
            <a:r>
              <a:rPr lang="en-US" sz="2000" dirty="0"/>
              <a:t>In our case: </a:t>
            </a:r>
            <a:r>
              <a:rPr lang="en-US" sz="2000" dirty="0">
                <a:solidFill>
                  <a:srgbClr val="C00000"/>
                </a:solidFill>
              </a:rPr>
              <a:t>CPE = cycles per OP</a:t>
            </a:r>
            <a:endParaRPr lang="en-US" sz="2000" dirty="0"/>
          </a:p>
          <a:p>
            <a:r>
              <a:rPr lang="en-US" sz="2000" dirty="0"/>
              <a:t>T = CPE*n + Overhead</a:t>
            </a:r>
          </a:p>
          <a:p>
            <a:pPr lvl="1"/>
            <a:r>
              <a:rPr lang="en-US" sz="1600" dirty="0"/>
              <a:t>CPE is slope of line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881905"/>
              </p:ext>
            </p:extLst>
          </p:nvPr>
        </p:nvGraphicFramePr>
        <p:xfrm>
          <a:off x="1752600" y="3276600"/>
          <a:ext cx="5754977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93646" y="4169220"/>
            <a:ext cx="746306" cy="3414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7432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Courier New"/>
                <a:cs typeface="Courier New"/>
              </a:rPr>
              <a:t>psum1</a:t>
            </a:r>
            <a:endParaRPr lang="en-US" sz="1200" b="0" i="0" strike="noStrike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Arial"/>
                <a:cs typeface="Arial"/>
              </a:rPr>
              <a:t>Slope = 9.0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0" y="5225123"/>
            <a:ext cx="746306" cy="3374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2860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psum2</a:t>
            </a:r>
            <a:endParaRPr lang="en-US" sz="1200" b="0" i="0" strike="noStrike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Slope = 6.0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Performance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combine1(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long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get_vec_element</a:t>
            </a:r>
            <a:r>
              <a:rPr lang="en-US" sz="1800" dirty="0">
                <a:latin typeface="Courier New" pitchFamily="49" charset="0"/>
              </a:rPr>
              <a:t>(v,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OP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 sum or product of vector elements</a:t>
            </a:r>
          </a:p>
        </p:txBody>
      </p:sp>
      <p:graphicFrame>
        <p:nvGraphicFramePr>
          <p:cNvPr id="10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49620"/>
              </p:ext>
            </p:extLst>
          </p:nvPr>
        </p:nvGraphicFramePr>
        <p:xfrm>
          <a:off x="396875" y="4267200"/>
          <a:ext cx="8229600" cy="1939925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unoptimized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–O3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41499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6248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Results in CPE (cycles per element)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4495800"/>
            <a:ext cx="7896225" cy="1838324"/>
          </a:xfrm>
        </p:spPr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vec_length</a:t>
            </a:r>
            <a:r>
              <a:rPr lang="en-US" dirty="0"/>
              <a:t> out of loop</a:t>
            </a:r>
          </a:p>
          <a:p>
            <a:r>
              <a:rPr lang="en-US" dirty="0"/>
              <a:t>Avoid bounds check on each cycle</a:t>
            </a:r>
          </a:p>
          <a:p>
            <a:r>
              <a:rPr lang="en-US" dirty="0"/>
              <a:t>Accumulate in temporary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en-US" dirty="0"/>
              <a:t>Eliminates sources of overhead in loop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38385"/>
              </p:ext>
            </p:extLst>
          </p:nvPr>
        </p:nvGraphicFramePr>
        <p:xfrm>
          <a:off x="396874" y="4267200"/>
          <a:ext cx="6003925" cy="155257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Superscalar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Definition:</a:t>
            </a:r>
            <a:r>
              <a:rPr lang="en-US" dirty="0"/>
              <a:t> A superscalar processor can issue and execute </a:t>
            </a:r>
            <a:r>
              <a:rPr lang="en-US" i="1" dirty="0">
                <a:solidFill>
                  <a:srgbClr val="990000"/>
                </a:solidFill>
              </a:rPr>
              <a:t>multiple instructions in one cycle</a:t>
            </a:r>
            <a:r>
              <a:rPr lang="en-US" dirty="0"/>
              <a:t>. The instructions are retrieved from a sequential instruction stream and are usually scheduled dynamically.</a:t>
            </a:r>
          </a:p>
          <a:p>
            <a:endParaRPr lang="en-US" dirty="0"/>
          </a:p>
          <a:p>
            <a:r>
              <a:rPr lang="en-US" dirty="0"/>
              <a:t>Benefit: without programming effort, superscalar processor can take advantage of the </a:t>
            </a:r>
            <a:r>
              <a:rPr lang="en-US" i="1" dirty="0">
                <a:solidFill>
                  <a:srgbClr val="990000"/>
                </a:solidFill>
              </a:rPr>
              <a:t>instruction level parallelism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/>
              <a:t>that most programs have</a:t>
            </a:r>
          </a:p>
          <a:p>
            <a:endParaRPr lang="en-US" dirty="0"/>
          </a:p>
          <a:p>
            <a:r>
              <a:rPr lang="en-US" dirty="0"/>
              <a:t>Most modern CPUs are superscalar.</a:t>
            </a:r>
          </a:p>
          <a:p>
            <a:r>
              <a:rPr lang="en-US" dirty="0"/>
              <a:t>Intel: since Pentium (1993)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/>
              <a:t>Pipelined Functional Units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427570" y="35718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1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2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3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19773" y="1045252"/>
            <a:ext cx="4861706" cy="156709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mult_eg</a:t>
            </a:r>
            <a:r>
              <a:rPr lang="en-US" sz="1600" dirty="0">
                <a:latin typeface="Courier New" pitchFamily="49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p1 =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a*b</a:t>
            </a:r>
            <a:r>
              <a:rPr lang="en-US" sz="1600" dirty="0">
                <a:latin typeface="Courier New" pitchFamily="49" charset="0"/>
              </a:rPr>
              <a:t>;
    long p2 =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a*c</a:t>
            </a:r>
            <a:r>
              <a:rPr lang="en-US" sz="1600" dirty="0">
                <a:latin typeface="Courier New" pitchFamily="49" charset="0"/>
              </a:rPr>
              <a:t>;
    long p3 =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p1 * p2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p3;
}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96875" y="4800601"/>
            <a:ext cx="7896225" cy="1533524"/>
          </a:xfrm>
        </p:spPr>
        <p:txBody>
          <a:bodyPr/>
          <a:lstStyle/>
          <a:p>
            <a:pPr lvl="1"/>
            <a:r>
              <a:rPr lang="en-US" dirty="0"/>
              <a:t>Divide computation into stages</a:t>
            </a:r>
          </a:p>
          <a:p>
            <a:pPr lvl="1"/>
            <a:r>
              <a:rPr lang="en-US" dirty="0"/>
              <a:t>Pass partial computations from stage to stage</a:t>
            </a:r>
          </a:p>
          <a:p>
            <a:pPr lvl="1"/>
            <a:r>
              <a:rPr lang="en-US" dirty="0"/>
              <a:t>Stage </a:t>
            </a:r>
            <a:r>
              <a:rPr lang="en-US" dirty="0" err="1"/>
              <a:t>i</a:t>
            </a:r>
            <a:r>
              <a:rPr lang="en-US" dirty="0"/>
              <a:t> can start on new computation once values passed to i+1</a:t>
            </a:r>
          </a:p>
          <a:p>
            <a:pPr lvl="1"/>
            <a:r>
              <a:rPr lang="en-US" dirty="0"/>
              <a:t>E.g., complete 3 multiplications in 7 cycles, even though each requires 3 cycles</a:t>
            </a:r>
          </a:p>
        </p:txBody>
      </p:sp>
      <p:graphicFrame>
        <p:nvGraphicFramePr>
          <p:cNvPr id="17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085466"/>
              </p:ext>
            </p:extLst>
          </p:nvPr>
        </p:nvGraphicFramePr>
        <p:xfrm>
          <a:off x="1219200" y="2743200"/>
          <a:ext cx="6934202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Time</a:t>
                      </a: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1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2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3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4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5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6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7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1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3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0183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20" y="493713"/>
            <a:ext cx="7373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Haswell</a:t>
            </a:r>
            <a:r>
              <a:rPr lang="en-US" dirty="0"/>
              <a:t> CPU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7387" cy="5029200"/>
          </a:xfrm>
        </p:spPr>
        <p:txBody>
          <a:bodyPr/>
          <a:lstStyle/>
          <a:p>
            <a:pPr marL="741363" lvl="1" indent="-341313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8 Total Functional Units</a:t>
            </a:r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Multiple instructions can execute in parallel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load,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store,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4 integer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FP multiply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add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divide</a:t>
            </a:r>
            <a:endParaRPr lang="en-US" dirty="0"/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Some instructions take &gt; 1 cycle, but can be pipelined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i="1" dirty="0">
                <a:solidFill>
                  <a:srgbClr val="C00000"/>
                </a:solidFill>
              </a:rPr>
              <a:t>Instruction	Latency	Cycles/Issue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Load / Store	4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Integer Multiply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Integer/Long Divide	3-30	3-30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Multiply	5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Add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Single/Double FP Divide	3-15	3-15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x86-64 Compilation of Combine4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624" y="1371600"/>
            <a:ext cx="8255000" cy="6858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/>
              <a:t>Inner Loop (Case: Integer Multiply)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491875" y="2057400"/>
            <a:ext cx="5715000" cy="11669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.L519:		# 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imull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(%rax,%rdx,4),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ecx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# t = t * d[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rbp</a:t>
            </a:r>
            <a:r>
              <a:rPr lang="en-US" sz="1400" dirty="0">
                <a:latin typeface="Courier New" pitchFamily="49" charset="0"/>
              </a:rPr>
              <a:t>	# Compare </a:t>
            </a:r>
            <a:r>
              <a:rPr lang="en-US" sz="1400" dirty="0" err="1">
                <a:latin typeface="Courier New" pitchFamily="49" charset="0"/>
              </a:rPr>
              <a:t>length:i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jg</a:t>
            </a:r>
            <a:r>
              <a:rPr lang="en-US" sz="1400" dirty="0">
                <a:latin typeface="Courier New" pitchFamily="49" charset="0"/>
              </a:rPr>
              <a:t>	.L519	# If &gt;,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</p:txBody>
      </p:sp>
      <p:graphicFrame>
        <p:nvGraphicFramePr>
          <p:cNvPr id="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07282"/>
              </p:ext>
            </p:extLst>
          </p:nvPr>
        </p:nvGraphicFramePr>
        <p:xfrm>
          <a:off x="1570037" y="4013327"/>
          <a:ext cx="6003925" cy="1549273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Combine4 = Serial Computation (OP 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6036" y="1143000"/>
            <a:ext cx="6365564" cy="16764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/>
              <a:t>Computation (length=8)</a:t>
            </a:r>
          </a:p>
          <a:p>
            <a:pPr marL="285750" lvl="1" indent="-171450" eaLnBrk="1" hangingPunct="1">
              <a:buFont typeface="Wingdings" pitchFamily="2" charset="2"/>
              <a:buNone/>
              <a:defRPr/>
            </a:pPr>
            <a:r>
              <a:rPr lang="en-US" sz="1400" b="1" dirty="0"/>
              <a:t> </a:t>
            </a:r>
            <a:r>
              <a:rPr lang="en-US" sz="1600" b="1" dirty="0">
                <a:latin typeface="Courier New" pitchFamily="49" charset="0"/>
              </a:rPr>
              <a:t>((((((((1 * d[0]) * d[1]) * d[2]) * d[3])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* d[4]) * d[5]) * d[6]) * d[7])</a:t>
            </a:r>
          </a:p>
          <a:p>
            <a:pPr marL="287338" indent="-287338" eaLnBrk="1" hangingPunct="1">
              <a:defRPr/>
            </a:pPr>
            <a:r>
              <a:rPr lang="en-US" dirty="0"/>
              <a:t>Sequential dependence</a:t>
            </a:r>
          </a:p>
          <a:p>
            <a:pPr marL="687388" lvl="1" indent="-287338">
              <a:defRPr/>
            </a:pPr>
            <a:r>
              <a:rPr lang="en-US" dirty="0"/>
              <a:t>Performance: determined by latency of OP</a:t>
            </a:r>
          </a:p>
        </p:txBody>
      </p:sp>
      <p:sp>
        <p:nvSpPr>
          <p:cNvPr id="20503" name="AutoShape 5"/>
          <p:cNvSpPr>
            <a:spLocks noChangeArrowheads="1"/>
          </p:cNvSpPr>
          <p:nvPr/>
        </p:nvSpPr>
        <p:spPr bwMode="auto">
          <a:xfrm>
            <a:off x="599701" y="1905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4" name="Line 6"/>
          <p:cNvSpPr>
            <a:spLocks noChangeShapeType="1"/>
          </p:cNvSpPr>
          <p:nvPr/>
        </p:nvSpPr>
        <p:spPr bwMode="auto">
          <a:xfrm>
            <a:off x="7521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5" name="Line 7"/>
          <p:cNvSpPr>
            <a:spLocks noChangeShapeType="1"/>
          </p:cNvSpPr>
          <p:nvPr/>
        </p:nvSpPr>
        <p:spPr bwMode="auto">
          <a:xfrm>
            <a:off x="9807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6" name="AutoShape 8"/>
          <p:cNvSpPr>
            <a:spLocks noChangeArrowheads="1"/>
          </p:cNvSpPr>
          <p:nvPr/>
        </p:nvSpPr>
        <p:spPr bwMode="auto">
          <a:xfrm>
            <a:off x="997261" y="2438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7" name="Line 9"/>
          <p:cNvSpPr>
            <a:spLocks noChangeShapeType="1"/>
          </p:cNvSpPr>
          <p:nvPr/>
        </p:nvSpPr>
        <p:spPr bwMode="auto">
          <a:xfrm>
            <a:off x="1149661" y="2286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8" name="Line 10"/>
          <p:cNvSpPr>
            <a:spLocks noChangeShapeType="1"/>
          </p:cNvSpPr>
          <p:nvPr/>
        </p:nvSpPr>
        <p:spPr bwMode="auto">
          <a:xfrm>
            <a:off x="1378261" y="2209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9" name="Freeform 11"/>
          <p:cNvSpPr>
            <a:spLocks/>
          </p:cNvSpPr>
          <p:nvPr/>
        </p:nvSpPr>
        <p:spPr bwMode="auto">
          <a:xfrm>
            <a:off x="904501" y="2209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645739" y="13716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828301" y="1371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783374" name="Rectangle 14"/>
          <p:cNvSpPr>
            <a:spLocks noChangeArrowheads="1"/>
          </p:cNvSpPr>
          <p:nvPr/>
        </p:nvSpPr>
        <p:spPr bwMode="auto">
          <a:xfrm>
            <a:off x="1225861" y="1905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0513" name="AutoShape 15"/>
          <p:cNvSpPr>
            <a:spLocks noChangeArrowheads="1"/>
          </p:cNvSpPr>
          <p:nvPr/>
        </p:nvSpPr>
        <p:spPr bwMode="auto">
          <a:xfrm>
            <a:off x="1385359" y="2971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4" name="Line 16"/>
          <p:cNvSpPr>
            <a:spLocks noChangeShapeType="1"/>
          </p:cNvSpPr>
          <p:nvPr/>
        </p:nvSpPr>
        <p:spPr bwMode="auto">
          <a:xfrm>
            <a:off x="1537759" y="2819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5" name="Line 17"/>
          <p:cNvSpPr>
            <a:spLocks noChangeShapeType="1"/>
          </p:cNvSpPr>
          <p:nvPr/>
        </p:nvSpPr>
        <p:spPr bwMode="auto">
          <a:xfrm>
            <a:off x="1766359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6" name="Freeform 18"/>
          <p:cNvSpPr>
            <a:spLocks/>
          </p:cNvSpPr>
          <p:nvPr/>
        </p:nvSpPr>
        <p:spPr bwMode="auto">
          <a:xfrm>
            <a:off x="1286186" y="2743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9" name="Rectangle 19"/>
          <p:cNvSpPr>
            <a:spLocks noChangeArrowheads="1"/>
          </p:cNvSpPr>
          <p:nvPr/>
        </p:nvSpPr>
        <p:spPr bwMode="auto">
          <a:xfrm>
            <a:off x="1613959" y="2438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518" name="AutoShape 20"/>
          <p:cNvSpPr>
            <a:spLocks noChangeArrowheads="1"/>
          </p:cNvSpPr>
          <p:nvPr/>
        </p:nvSpPr>
        <p:spPr bwMode="auto">
          <a:xfrm>
            <a:off x="1769534" y="3505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9" name="Line 21"/>
          <p:cNvSpPr>
            <a:spLocks noChangeShapeType="1"/>
          </p:cNvSpPr>
          <p:nvPr/>
        </p:nvSpPr>
        <p:spPr bwMode="auto">
          <a:xfrm>
            <a:off x="1921934" y="3352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0" name="Line 22"/>
          <p:cNvSpPr>
            <a:spLocks noChangeShapeType="1"/>
          </p:cNvSpPr>
          <p:nvPr/>
        </p:nvSpPr>
        <p:spPr bwMode="auto">
          <a:xfrm>
            <a:off x="2150534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1" name="Freeform 23"/>
          <p:cNvSpPr>
            <a:spLocks/>
          </p:cNvSpPr>
          <p:nvPr/>
        </p:nvSpPr>
        <p:spPr bwMode="auto">
          <a:xfrm>
            <a:off x="1674284" y="32766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4" name="Rectangle 24"/>
          <p:cNvSpPr>
            <a:spLocks noChangeArrowheads="1"/>
          </p:cNvSpPr>
          <p:nvPr/>
        </p:nvSpPr>
        <p:spPr bwMode="auto">
          <a:xfrm>
            <a:off x="1998134" y="2971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0523" name="AutoShape 25"/>
          <p:cNvSpPr>
            <a:spLocks noChangeArrowheads="1"/>
          </p:cNvSpPr>
          <p:nvPr/>
        </p:nvSpPr>
        <p:spPr bwMode="auto">
          <a:xfrm>
            <a:off x="2168836" y="4038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4" name="Line 26"/>
          <p:cNvSpPr>
            <a:spLocks noChangeShapeType="1"/>
          </p:cNvSpPr>
          <p:nvPr/>
        </p:nvSpPr>
        <p:spPr bwMode="auto">
          <a:xfrm>
            <a:off x="2321236" y="3886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5" name="Line 27"/>
          <p:cNvSpPr>
            <a:spLocks noChangeShapeType="1"/>
          </p:cNvSpPr>
          <p:nvPr/>
        </p:nvSpPr>
        <p:spPr bwMode="auto">
          <a:xfrm>
            <a:off x="2549836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6" name="Freeform 28"/>
          <p:cNvSpPr>
            <a:spLocks/>
          </p:cNvSpPr>
          <p:nvPr/>
        </p:nvSpPr>
        <p:spPr bwMode="auto">
          <a:xfrm>
            <a:off x="2058459" y="38100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9" name="Rectangle 29"/>
          <p:cNvSpPr>
            <a:spLocks noChangeArrowheads="1"/>
          </p:cNvSpPr>
          <p:nvPr/>
        </p:nvSpPr>
        <p:spPr bwMode="auto">
          <a:xfrm>
            <a:off x="2397436" y="3505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 dirty="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0528" name="AutoShape 30"/>
          <p:cNvSpPr>
            <a:spLocks noChangeArrowheads="1"/>
          </p:cNvSpPr>
          <p:nvPr/>
        </p:nvSpPr>
        <p:spPr bwMode="auto">
          <a:xfrm>
            <a:off x="2551141" y="4572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9" name="Line 31"/>
          <p:cNvSpPr>
            <a:spLocks noChangeShapeType="1"/>
          </p:cNvSpPr>
          <p:nvPr/>
        </p:nvSpPr>
        <p:spPr bwMode="auto">
          <a:xfrm>
            <a:off x="2703541" y="4419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0" name="Line 32"/>
          <p:cNvSpPr>
            <a:spLocks noChangeShapeType="1"/>
          </p:cNvSpPr>
          <p:nvPr/>
        </p:nvSpPr>
        <p:spPr bwMode="auto">
          <a:xfrm>
            <a:off x="2932141" y="4343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1" name="Freeform 33"/>
          <p:cNvSpPr>
            <a:spLocks/>
          </p:cNvSpPr>
          <p:nvPr/>
        </p:nvSpPr>
        <p:spPr bwMode="auto">
          <a:xfrm>
            <a:off x="2457761" y="43434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4" name="Rectangle 34"/>
          <p:cNvSpPr>
            <a:spLocks noChangeArrowheads="1"/>
          </p:cNvSpPr>
          <p:nvPr/>
        </p:nvSpPr>
        <p:spPr bwMode="auto">
          <a:xfrm>
            <a:off x="2779741" y="4038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0533" name="AutoShape 35"/>
          <p:cNvSpPr>
            <a:spLocks noChangeArrowheads="1"/>
          </p:cNvSpPr>
          <p:nvPr/>
        </p:nvSpPr>
        <p:spPr bwMode="auto">
          <a:xfrm>
            <a:off x="2939987" y="5105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4" name="Line 36"/>
          <p:cNvSpPr>
            <a:spLocks noChangeShapeType="1"/>
          </p:cNvSpPr>
          <p:nvPr/>
        </p:nvSpPr>
        <p:spPr bwMode="auto">
          <a:xfrm>
            <a:off x="3092387" y="4953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5" name="Line 37"/>
          <p:cNvSpPr>
            <a:spLocks noChangeShapeType="1"/>
          </p:cNvSpPr>
          <p:nvPr/>
        </p:nvSpPr>
        <p:spPr bwMode="auto">
          <a:xfrm>
            <a:off x="3320987" y="4876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6" name="Freeform 38"/>
          <p:cNvSpPr>
            <a:spLocks/>
          </p:cNvSpPr>
          <p:nvPr/>
        </p:nvSpPr>
        <p:spPr bwMode="auto">
          <a:xfrm>
            <a:off x="2840066" y="4876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9" name="Rectangle 39"/>
          <p:cNvSpPr>
            <a:spLocks noChangeArrowheads="1"/>
          </p:cNvSpPr>
          <p:nvPr/>
        </p:nvSpPr>
        <p:spPr bwMode="auto">
          <a:xfrm>
            <a:off x="3168587" y="4572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0538" name="AutoShape 40"/>
          <p:cNvSpPr>
            <a:spLocks noChangeArrowheads="1"/>
          </p:cNvSpPr>
          <p:nvPr/>
        </p:nvSpPr>
        <p:spPr bwMode="auto">
          <a:xfrm>
            <a:off x="3334435" y="5638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9" name="Line 41"/>
          <p:cNvSpPr>
            <a:spLocks noChangeShapeType="1"/>
          </p:cNvSpPr>
          <p:nvPr/>
        </p:nvSpPr>
        <p:spPr bwMode="auto">
          <a:xfrm>
            <a:off x="3492811" y="5486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0" name="Line 42"/>
          <p:cNvSpPr>
            <a:spLocks noChangeShapeType="1"/>
          </p:cNvSpPr>
          <p:nvPr/>
        </p:nvSpPr>
        <p:spPr bwMode="auto">
          <a:xfrm>
            <a:off x="3715435" y="5410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1" name="Freeform 43"/>
          <p:cNvSpPr>
            <a:spLocks/>
          </p:cNvSpPr>
          <p:nvPr/>
        </p:nvSpPr>
        <p:spPr bwMode="auto">
          <a:xfrm>
            <a:off x="3228912" y="5410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404" name="Rectangle 44"/>
          <p:cNvSpPr>
            <a:spLocks noChangeArrowheads="1"/>
          </p:cNvSpPr>
          <p:nvPr/>
        </p:nvSpPr>
        <p:spPr bwMode="auto">
          <a:xfrm>
            <a:off x="3563035" y="5105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DD152F1-340C-4CF8-A567-2878B66FF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96" y="816769"/>
            <a:ext cx="4362178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kern="0" dirty="0"/>
              <a:t>Fran Allen</a:t>
            </a:r>
          </a:p>
          <a:p>
            <a:pPr lvl="1">
              <a:defRPr/>
            </a:pPr>
            <a:r>
              <a:rPr lang="en-US" kern="0" dirty="0"/>
              <a:t>Pioneer of many optimizing compilation techniques</a:t>
            </a:r>
          </a:p>
          <a:p>
            <a:pPr lvl="1">
              <a:defRPr/>
            </a:pPr>
            <a:r>
              <a:rPr lang="en-US" kern="0" dirty="0"/>
              <a:t>Wrote a paper simply called “Program Optimization” in 1966</a:t>
            </a:r>
          </a:p>
          <a:p>
            <a:pPr lvl="1">
              <a:defRPr/>
            </a:pPr>
            <a:r>
              <a:rPr lang="en-US" kern="0" dirty="0"/>
              <a:t>“</a:t>
            </a:r>
            <a:r>
              <a:rPr lang="en-US" dirty="0"/>
              <a:t>This paper introduced the use of graph-theoretic structures to encode program content in order to automatically and efficiently derive relationships and identify opportunities for optimization”</a:t>
            </a:r>
            <a:endParaRPr lang="en-US" kern="0" dirty="0"/>
          </a:p>
          <a:p>
            <a:pPr lvl="1">
              <a:defRPr/>
            </a:pPr>
            <a:r>
              <a:rPr lang="en-US" kern="0" dirty="0"/>
              <a:t>First woman to win the ACM Turing Award (the “Nobel Prize of Computer Science”)</a:t>
            </a:r>
          </a:p>
          <a:p>
            <a:pPr marL="457200" lvl="1" indent="0">
              <a:buNone/>
              <a:defRPr/>
            </a:pPr>
            <a:endParaRPr lang="en-US" kern="0" dirty="0"/>
          </a:p>
        </p:txBody>
      </p:sp>
      <p:pic>
        <p:nvPicPr>
          <p:cNvPr id="4" name="Picture 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A049E17-5CFB-47CE-A66E-1765E0CA4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8" r="2439"/>
          <a:stretch/>
        </p:blipFill>
        <p:spPr>
          <a:xfrm flipH="1">
            <a:off x="4876800" y="228600"/>
            <a:ext cx="42672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488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</a:t>
            </a:r>
            <a:r>
              <a:rPr lang="en-US" dirty="0">
                <a:solidFill>
                  <a:srgbClr val="0070C0"/>
                </a:solidFill>
              </a:rPr>
              <a:t>(2x1)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822950"/>
            <a:ext cx="8307387" cy="577850"/>
          </a:xfrm>
        </p:spPr>
        <p:txBody>
          <a:bodyPr/>
          <a:lstStyle/>
          <a:p>
            <a:r>
              <a:rPr lang="en-US" sz="2800" dirty="0"/>
              <a:t>Perform 2x more useful work per iteration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5860578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x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Loop Unrolling</a:t>
            </a:r>
          </a:p>
        </p:txBody>
      </p:sp>
      <p:sp>
        <p:nvSpPr>
          <p:cNvPr id="788526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Helps integer add</a:t>
            </a:r>
          </a:p>
          <a:p>
            <a:pPr lvl="1">
              <a:defRPr/>
            </a:pPr>
            <a:r>
              <a:rPr lang="en-US" dirty="0"/>
              <a:t>Achieves latency bound</a:t>
            </a:r>
          </a:p>
          <a:p>
            <a:pPr eaLnBrk="1" hangingPunct="1">
              <a:defRPr/>
            </a:pPr>
            <a:r>
              <a:rPr lang="en-US" dirty="0"/>
              <a:t>Others don’t improve. </a:t>
            </a:r>
            <a:r>
              <a:rPr lang="en-US" i="1" dirty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en-US" dirty="0"/>
              <a:t>Still sequential dependency</a:t>
            </a:r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4495800" y="4191000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(x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82323"/>
              </p:ext>
            </p:extLst>
          </p:nvPr>
        </p:nvGraphicFramePr>
        <p:xfrm>
          <a:off x="1570037" y="1346327"/>
          <a:ext cx="6003925" cy="193992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80492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with </a:t>
            </a:r>
            <a:r>
              <a:rPr lang="en-US" dirty="0" err="1"/>
              <a:t>Reassociation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(2x1a)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70550"/>
            <a:ext cx="7939087" cy="577850"/>
          </a:xfrm>
        </p:spPr>
        <p:txBody>
          <a:bodyPr/>
          <a:lstStyle/>
          <a:p>
            <a:r>
              <a:rPr lang="en-US" dirty="0"/>
              <a:t>Can this change the result of the computation?</a:t>
            </a:r>
          </a:p>
          <a:p>
            <a:r>
              <a:rPr lang="en-US" dirty="0"/>
              <a:t>Yes, for FP. </a:t>
            </a:r>
            <a:r>
              <a:rPr lang="en-US" i="1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14400" y="1295400"/>
            <a:ext cx="5984009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x OP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 OP d[i+1]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4913670" y="4831583"/>
            <a:ext cx="3767056" cy="366767"/>
          </a:xfrm>
          <a:prstGeom prst="rect">
            <a:avLst/>
          </a:prstGeom>
          <a:solidFill>
            <a:srgbClr val="F1C7C7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(x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OP d[i+1];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670" y="4462251"/>
            <a:ext cx="198195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Compare to before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Reassociation</a:t>
            </a:r>
          </a:p>
        </p:txBody>
      </p:sp>
      <p:sp>
        <p:nvSpPr>
          <p:cNvPr id="79362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66"/>
            <a:ext cx="8307387" cy="173508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Nearly 2x speedup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r>
              <a:rPr lang="en-US" dirty="0"/>
              <a:t>Reason: Breaks sequential dependency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Why is that? (next slide)</a:t>
            </a:r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1143000" y="56530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OP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OP 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33936"/>
              </p:ext>
            </p:extLst>
          </p:nvPr>
        </p:nvGraphicFramePr>
        <p:xfrm>
          <a:off x="762001" y="1066800"/>
          <a:ext cx="6811962" cy="2714625"/>
        </p:xfrm>
        <a:graphic>
          <a:graphicData uri="http://schemas.openxmlformats.org/drawingml/2006/table">
            <a:tbl>
              <a:tblPr/>
              <a:tblGrid>
                <a:gridCol w="1955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AE2871-CB91-4C44-ACA6-5D044B9CF5E2}"/>
              </a:ext>
            </a:extLst>
          </p:cNvPr>
          <p:cNvCxnSpPr/>
          <p:nvPr/>
        </p:nvCxnSpPr>
        <p:spPr bwMode="auto">
          <a:xfrm flipH="1" flipV="1">
            <a:off x="7315200" y="3657600"/>
            <a:ext cx="457200" cy="7620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42ED24-CCAA-42BE-8400-004AB5ABCB2D}"/>
              </a:ext>
            </a:extLst>
          </p:cNvPr>
          <p:cNvSpPr txBox="1"/>
          <p:nvPr/>
        </p:nvSpPr>
        <p:spPr>
          <a:xfrm>
            <a:off x="6781800" y="4376100"/>
            <a:ext cx="2270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FP *,</a:t>
            </a:r>
          </a:p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load</a:t>
            </a:r>
          </a:p>
          <a:p>
            <a:r>
              <a:rPr lang="en-US" sz="1800" dirty="0">
                <a:latin typeface="Calibri" pitchFamily="34" charset="0"/>
              </a:rPr>
              <a:t>5-stage pipelined FP 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553D21-9891-4CF0-962F-67CB4F270B68}"/>
              </a:ext>
            </a:extLst>
          </p:cNvPr>
          <p:cNvCxnSpPr>
            <a:cxnSpLocks/>
          </p:cNvCxnSpPr>
          <p:nvPr/>
        </p:nvCxnSpPr>
        <p:spPr bwMode="auto">
          <a:xfrm flipV="1">
            <a:off x="3142816" y="3657601"/>
            <a:ext cx="514787" cy="640346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0AD345-9A86-4740-9439-915B1C686C62}"/>
              </a:ext>
            </a:extLst>
          </p:cNvPr>
          <p:cNvSpPr txBox="1"/>
          <p:nvPr/>
        </p:nvSpPr>
        <p:spPr>
          <a:xfrm>
            <a:off x="1066800" y="3836282"/>
            <a:ext cx="2226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4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int +,</a:t>
            </a:r>
          </a:p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load</a:t>
            </a:r>
          </a:p>
          <a:p>
            <a:r>
              <a:rPr lang="en-US" sz="1800" i="1" dirty="0">
                <a:latin typeface="Calibri" pitchFamily="34" charset="0"/>
              </a:rPr>
              <a:t>Why Not .25?</a:t>
            </a:r>
            <a:endParaRPr lang="en-US" sz="18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28614-0957-42A9-A64E-B177B0E10277}"/>
              </a:ext>
            </a:extLst>
          </p:cNvPr>
          <p:cNvSpPr txBox="1"/>
          <p:nvPr/>
        </p:nvSpPr>
        <p:spPr>
          <a:xfrm>
            <a:off x="4093569" y="4000695"/>
            <a:ext cx="2270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 for FP +</a:t>
            </a:r>
          </a:p>
          <a:p>
            <a:r>
              <a:rPr lang="en-US" sz="1800" dirty="0">
                <a:latin typeface="Calibri" pitchFamily="34" charset="0"/>
              </a:rPr>
              <a:t>3-stage pipelined FP +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551964-9BFC-4E31-8DAA-0252D6EFB797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V="1">
            <a:off x="5229008" y="3581400"/>
            <a:ext cx="654714" cy="419295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3124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Reassociated Computation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0" y="1481138"/>
            <a:ext cx="3949700" cy="5224462"/>
          </a:xfrm>
        </p:spPr>
        <p:txBody>
          <a:bodyPr/>
          <a:lstStyle/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/>
              <a:t>What changed:</a:t>
            </a:r>
          </a:p>
          <a:p>
            <a:pPr marL="628650" lvl="1" indent="-230188">
              <a:lnSpc>
                <a:spcPct val="85000"/>
              </a:lnSpc>
              <a:defRPr/>
            </a:pPr>
            <a:r>
              <a:rPr lang="en-US" sz="1800" dirty="0"/>
              <a:t>Ops in the next iteration can be started early (no dependency)</a:t>
            </a:r>
          </a:p>
          <a:p>
            <a:pPr marL="287338" indent="-287338" eaLnBrk="1" hangingPunct="1">
              <a:lnSpc>
                <a:spcPct val="85000"/>
              </a:lnSpc>
              <a:defRPr/>
            </a:pPr>
            <a:endParaRPr lang="en-US" dirty="0"/>
          </a:p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/>
              <a:t>Overall Performance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/>
              <a:t>N elements, D cycles latency/op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/>
              <a:t>(N/2+1)*D cycles:</a:t>
            </a:r>
            <a:br>
              <a:rPr lang="en-US" sz="1800" dirty="0"/>
            </a:br>
            <a:r>
              <a:rPr lang="en-US" sz="1800" b="1" dirty="0">
                <a:solidFill>
                  <a:srgbClr val="C00000"/>
                </a:solidFill>
              </a:rPr>
              <a:t>CPE = D/2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1066800" y="3616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219200" y="3387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1676400" y="4149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1" name="Freeform 10"/>
          <p:cNvSpPr>
            <a:spLocks/>
          </p:cNvSpPr>
          <p:nvPr/>
        </p:nvSpPr>
        <p:spPr bwMode="auto">
          <a:xfrm>
            <a:off x="1371600" y="39211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9" name="Rectangle 11"/>
          <p:cNvSpPr>
            <a:spLocks noChangeArrowheads="1"/>
          </p:cNvSpPr>
          <p:nvPr/>
        </p:nvSpPr>
        <p:spPr bwMode="auto">
          <a:xfrm>
            <a:off x="1112838" y="3082925"/>
            <a:ext cx="230188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2270125" y="46831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5" name="Freeform 14"/>
          <p:cNvSpPr>
            <a:spLocks/>
          </p:cNvSpPr>
          <p:nvPr/>
        </p:nvSpPr>
        <p:spPr bwMode="auto">
          <a:xfrm>
            <a:off x="1965325" y="44545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16" name="AutoShape 15"/>
          <p:cNvSpPr>
            <a:spLocks noChangeArrowheads="1"/>
          </p:cNvSpPr>
          <p:nvPr/>
        </p:nvSpPr>
        <p:spPr bwMode="auto">
          <a:xfrm>
            <a:off x="2863850" y="5216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8" name="Freeform 17"/>
          <p:cNvSpPr>
            <a:spLocks/>
          </p:cNvSpPr>
          <p:nvPr/>
        </p:nvSpPr>
        <p:spPr bwMode="auto">
          <a:xfrm>
            <a:off x="2559050" y="49879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1" name="AutoShape 25"/>
          <p:cNvSpPr>
            <a:spLocks noChangeArrowheads="1"/>
          </p:cNvSpPr>
          <p:nvPr/>
        </p:nvSpPr>
        <p:spPr bwMode="auto">
          <a:xfrm>
            <a:off x="1371600" y="2930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</a:p>
        </p:txBody>
      </p:sp>
      <p:sp>
        <p:nvSpPr>
          <p:cNvPr id="662554" name="Rectangle 26"/>
          <p:cNvSpPr>
            <a:spLocks noChangeArrowheads="1"/>
          </p:cNvSpPr>
          <p:nvPr/>
        </p:nvSpPr>
        <p:spPr bwMode="auto">
          <a:xfrm>
            <a:off x="1676400" y="24384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663" name="Line 27"/>
          <p:cNvSpPr>
            <a:spLocks noChangeShapeType="1"/>
          </p:cNvSpPr>
          <p:nvPr/>
        </p:nvSpPr>
        <p:spPr bwMode="auto">
          <a:xfrm>
            <a:off x="1447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56" name="Rectangle 28"/>
          <p:cNvSpPr>
            <a:spLocks noChangeArrowheads="1"/>
          </p:cNvSpPr>
          <p:nvPr/>
        </p:nvSpPr>
        <p:spPr bwMode="auto">
          <a:xfrm>
            <a:off x="1295400" y="24384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5665" name="Freeform 29"/>
          <p:cNvSpPr>
            <a:spLocks/>
          </p:cNvSpPr>
          <p:nvPr/>
        </p:nvSpPr>
        <p:spPr bwMode="auto">
          <a:xfrm>
            <a:off x="1447800" y="32353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6" name="Line 30"/>
          <p:cNvSpPr>
            <a:spLocks noChangeShapeType="1"/>
          </p:cNvSpPr>
          <p:nvPr/>
        </p:nvSpPr>
        <p:spPr bwMode="auto">
          <a:xfrm>
            <a:off x="1828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5" name="AutoShape 32"/>
          <p:cNvSpPr>
            <a:spLocks noChangeArrowheads="1"/>
          </p:cNvSpPr>
          <p:nvPr/>
        </p:nvSpPr>
        <p:spPr bwMode="auto">
          <a:xfrm>
            <a:off x="1981200" y="34639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2286000" y="29718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5657" name="Line 34"/>
          <p:cNvSpPr>
            <a:spLocks noChangeShapeType="1"/>
          </p:cNvSpPr>
          <p:nvPr/>
        </p:nvSpPr>
        <p:spPr bwMode="auto">
          <a:xfrm>
            <a:off x="2057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63" name="Rectangle 35"/>
          <p:cNvSpPr>
            <a:spLocks noChangeArrowheads="1"/>
          </p:cNvSpPr>
          <p:nvPr/>
        </p:nvSpPr>
        <p:spPr bwMode="auto">
          <a:xfrm>
            <a:off x="1905000" y="29718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5659" name="Freeform 36"/>
          <p:cNvSpPr>
            <a:spLocks/>
          </p:cNvSpPr>
          <p:nvPr/>
        </p:nvSpPr>
        <p:spPr bwMode="auto">
          <a:xfrm>
            <a:off x="2057400" y="37687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0" name="Line 37"/>
          <p:cNvSpPr>
            <a:spLocks noChangeShapeType="1"/>
          </p:cNvSpPr>
          <p:nvPr/>
        </p:nvSpPr>
        <p:spPr bwMode="auto">
          <a:xfrm>
            <a:off x="2438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9" name="AutoShape 39"/>
          <p:cNvSpPr>
            <a:spLocks noChangeArrowheads="1"/>
          </p:cNvSpPr>
          <p:nvPr/>
        </p:nvSpPr>
        <p:spPr bwMode="auto">
          <a:xfrm>
            <a:off x="2590800" y="3997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8" name="Rectangle 40"/>
          <p:cNvSpPr>
            <a:spLocks noChangeArrowheads="1"/>
          </p:cNvSpPr>
          <p:nvPr/>
        </p:nvSpPr>
        <p:spPr bwMode="auto">
          <a:xfrm>
            <a:off x="2895600" y="35052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5651" name="Line 41"/>
          <p:cNvSpPr>
            <a:spLocks noChangeShapeType="1"/>
          </p:cNvSpPr>
          <p:nvPr/>
        </p:nvSpPr>
        <p:spPr bwMode="auto">
          <a:xfrm>
            <a:off x="2667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0" name="Rectangle 42"/>
          <p:cNvSpPr>
            <a:spLocks noChangeArrowheads="1"/>
          </p:cNvSpPr>
          <p:nvPr/>
        </p:nvSpPr>
        <p:spPr bwMode="auto">
          <a:xfrm>
            <a:off x="2514600" y="35052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5653" name="Freeform 43"/>
          <p:cNvSpPr>
            <a:spLocks/>
          </p:cNvSpPr>
          <p:nvPr/>
        </p:nvSpPr>
        <p:spPr bwMode="auto">
          <a:xfrm>
            <a:off x="2667000" y="43021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4" name="Line 44"/>
          <p:cNvSpPr>
            <a:spLocks noChangeShapeType="1"/>
          </p:cNvSpPr>
          <p:nvPr/>
        </p:nvSpPr>
        <p:spPr bwMode="auto">
          <a:xfrm>
            <a:off x="3048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3" name="AutoShape 46"/>
          <p:cNvSpPr>
            <a:spLocks noChangeArrowheads="1"/>
          </p:cNvSpPr>
          <p:nvPr/>
        </p:nvSpPr>
        <p:spPr bwMode="auto">
          <a:xfrm>
            <a:off x="3200400" y="4530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75" name="Rectangle 47"/>
          <p:cNvSpPr>
            <a:spLocks noChangeArrowheads="1"/>
          </p:cNvSpPr>
          <p:nvPr/>
        </p:nvSpPr>
        <p:spPr bwMode="auto">
          <a:xfrm>
            <a:off x="3505200" y="40386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5645" name="Line 48"/>
          <p:cNvSpPr>
            <a:spLocks noChangeShapeType="1"/>
          </p:cNvSpPr>
          <p:nvPr/>
        </p:nvSpPr>
        <p:spPr bwMode="auto">
          <a:xfrm>
            <a:off x="3276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7" name="Rectangle 49"/>
          <p:cNvSpPr>
            <a:spLocks noChangeArrowheads="1"/>
          </p:cNvSpPr>
          <p:nvPr/>
        </p:nvSpPr>
        <p:spPr bwMode="auto">
          <a:xfrm>
            <a:off x="3124200" y="40386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5647" name="Freeform 50"/>
          <p:cNvSpPr>
            <a:spLocks/>
          </p:cNvSpPr>
          <p:nvPr/>
        </p:nvSpPr>
        <p:spPr bwMode="auto">
          <a:xfrm>
            <a:off x="3276600" y="48355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8" name="Line 51"/>
          <p:cNvSpPr>
            <a:spLocks noChangeShapeType="1"/>
          </p:cNvSpPr>
          <p:nvPr/>
        </p:nvSpPr>
        <p:spPr bwMode="auto">
          <a:xfrm>
            <a:off x="3657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OP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OP d[i+1]);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855838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Loop Unrolling with Separate Accumulators </a:t>
            </a:r>
            <a:r>
              <a:rPr lang="en-US" sz="3200" dirty="0">
                <a:solidFill>
                  <a:srgbClr val="0070C0"/>
                </a:solidFill>
              </a:rPr>
              <a:t>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6019800"/>
            <a:ext cx="8307387" cy="577850"/>
          </a:xfrm>
        </p:spPr>
        <p:txBody>
          <a:bodyPr/>
          <a:lstStyle/>
          <a:p>
            <a:r>
              <a:rPr lang="en-US" dirty="0"/>
              <a:t>Different form of </a:t>
            </a:r>
            <a:r>
              <a:rPr lang="en-US" dirty="0" err="1"/>
              <a:t>reassociation</a:t>
            </a:r>
            <a:endParaRPr lang="en-US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133600" y="990600"/>
            <a:ext cx="5842000" cy="477202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x0 = x0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x1 = x1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x0 = x0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x0 OP 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Effect of Separate Accumulators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Int</a:t>
            </a:r>
            <a:r>
              <a:rPr lang="en-US" dirty="0"/>
              <a:t> + makes use of two load units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2x speedup (over unroll2)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116830" y="5196267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x0 = x0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x1 = x1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15906"/>
              </p:ext>
            </p:extLst>
          </p:nvPr>
        </p:nvGraphicFramePr>
        <p:xfrm>
          <a:off x="357016" y="1168527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38"/>
          <p:cNvSpPr>
            <a:spLocks noChangeShapeType="1"/>
          </p:cNvSpPr>
          <p:nvPr/>
        </p:nvSpPr>
        <p:spPr bwMode="auto">
          <a:xfrm>
            <a:off x="3505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Separate Accumulators</a:t>
            </a:r>
          </a:p>
        </p:txBody>
      </p:sp>
      <p:sp>
        <p:nvSpPr>
          <p:cNvPr id="28717" name="AutoShape 101"/>
          <p:cNvSpPr>
            <a:spLocks noChangeArrowheads="1"/>
          </p:cNvSpPr>
          <p:nvPr/>
        </p:nvSpPr>
        <p:spPr bwMode="auto">
          <a:xfrm>
            <a:off x="20574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18" name="Line 102"/>
          <p:cNvSpPr>
            <a:spLocks noChangeShapeType="1"/>
          </p:cNvSpPr>
          <p:nvPr/>
        </p:nvSpPr>
        <p:spPr bwMode="auto">
          <a:xfrm>
            <a:off x="22098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19" name="Line 103"/>
          <p:cNvSpPr>
            <a:spLocks noChangeShapeType="1"/>
          </p:cNvSpPr>
          <p:nvPr/>
        </p:nvSpPr>
        <p:spPr bwMode="auto">
          <a:xfrm>
            <a:off x="24384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0" name="AutoShape 104"/>
          <p:cNvSpPr>
            <a:spLocks noChangeArrowheads="1"/>
          </p:cNvSpPr>
          <p:nvPr/>
        </p:nvSpPr>
        <p:spPr bwMode="auto">
          <a:xfrm>
            <a:off x="26670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2" name="Line 106"/>
          <p:cNvSpPr>
            <a:spLocks noChangeShapeType="1"/>
          </p:cNvSpPr>
          <p:nvPr/>
        </p:nvSpPr>
        <p:spPr bwMode="auto">
          <a:xfrm>
            <a:off x="30480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3" name="Freeform 107"/>
          <p:cNvSpPr>
            <a:spLocks/>
          </p:cNvSpPr>
          <p:nvPr/>
        </p:nvSpPr>
        <p:spPr bwMode="auto">
          <a:xfrm>
            <a:off x="23622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76" name="Rectangle 108"/>
          <p:cNvSpPr>
            <a:spLocks noChangeArrowheads="1"/>
          </p:cNvSpPr>
          <p:nvPr/>
        </p:nvSpPr>
        <p:spPr bwMode="auto">
          <a:xfrm>
            <a:off x="21034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877" name="Rectangle 109"/>
          <p:cNvSpPr>
            <a:spLocks noChangeArrowheads="1"/>
          </p:cNvSpPr>
          <p:nvPr/>
        </p:nvSpPr>
        <p:spPr bwMode="auto">
          <a:xfrm>
            <a:off x="22860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800878" name="Rectangle 110"/>
          <p:cNvSpPr>
            <a:spLocks noChangeArrowheads="1"/>
          </p:cNvSpPr>
          <p:nvPr/>
        </p:nvSpPr>
        <p:spPr bwMode="auto">
          <a:xfrm>
            <a:off x="28956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8727" name="AutoShape 111"/>
          <p:cNvSpPr>
            <a:spLocks noChangeArrowheads="1"/>
          </p:cNvSpPr>
          <p:nvPr/>
        </p:nvSpPr>
        <p:spPr bwMode="auto">
          <a:xfrm>
            <a:off x="32607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9" name="Line 113"/>
          <p:cNvSpPr>
            <a:spLocks noChangeShapeType="1"/>
          </p:cNvSpPr>
          <p:nvPr/>
        </p:nvSpPr>
        <p:spPr bwMode="auto">
          <a:xfrm>
            <a:off x="36417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0" name="Freeform 114"/>
          <p:cNvSpPr>
            <a:spLocks/>
          </p:cNvSpPr>
          <p:nvPr/>
        </p:nvSpPr>
        <p:spPr bwMode="auto">
          <a:xfrm>
            <a:off x="29559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3" name="Rectangle 115"/>
          <p:cNvSpPr>
            <a:spLocks noChangeArrowheads="1"/>
          </p:cNvSpPr>
          <p:nvPr/>
        </p:nvSpPr>
        <p:spPr bwMode="auto">
          <a:xfrm>
            <a:off x="34893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732" name="AutoShape 116"/>
          <p:cNvSpPr>
            <a:spLocks noChangeArrowheads="1"/>
          </p:cNvSpPr>
          <p:nvPr/>
        </p:nvSpPr>
        <p:spPr bwMode="auto">
          <a:xfrm>
            <a:off x="38544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34" name="Line 118"/>
          <p:cNvSpPr>
            <a:spLocks noChangeShapeType="1"/>
          </p:cNvSpPr>
          <p:nvPr/>
        </p:nvSpPr>
        <p:spPr bwMode="auto">
          <a:xfrm>
            <a:off x="42354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5" name="Freeform 119"/>
          <p:cNvSpPr>
            <a:spLocks/>
          </p:cNvSpPr>
          <p:nvPr/>
        </p:nvSpPr>
        <p:spPr bwMode="auto">
          <a:xfrm>
            <a:off x="35496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8" name="Rectangle 120"/>
          <p:cNvSpPr>
            <a:spLocks noChangeArrowheads="1"/>
          </p:cNvSpPr>
          <p:nvPr/>
        </p:nvSpPr>
        <p:spPr bwMode="auto">
          <a:xfrm>
            <a:off x="40830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8740" name="Freeform 124"/>
          <p:cNvSpPr>
            <a:spLocks/>
          </p:cNvSpPr>
          <p:nvPr/>
        </p:nvSpPr>
        <p:spPr bwMode="auto">
          <a:xfrm flipH="1">
            <a:off x="3733800" y="5029200"/>
            <a:ext cx="40957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0" name="AutoShape 134"/>
          <p:cNvSpPr>
            <a:spLocks noChangeArrowheads="1"/>
          </p:cNvSpPr>
          <p:nvPr/>
        </p:nvSpPr>
        <p:spPr bwMode="auto">
          <a:xfrm>
            <a:off x="3200400" y="5246132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3" name="AutoShape 137"/>
          <p:cNvSpPr>
            <a:spLocks noChangeArrowheads="1"/>
          </p:cNvSpPr>
          <p:nvPr/>
        </p:nvSpPr>
        <p:spPr bwMode="auto">
          <a:xfrm>
            <a:off x="6096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4" name="Line 138"/>
          <p:cNvSpPr>
            <a:spLocks noChangeShapeType="1"/>
          </p:cNvSpPr>
          <p:nvPr/>
        </p:nvSpPr>
        <p:spPr bwMode="auto">
          <a:xfrm>
            <a:off x="7620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5" name="Line 139"/>
          <p:cNvSpPr>
            <a:spLocks noChangeShapeType="1"/>
          </p:cNvSpPr>
          <p:nvPr/>
        </p:nvSpPr>
        <p:spPr bwMode="auto">
          <a:xfrm>
            <a:off x="9906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6" name="AutoShape 140"/>
          <p:cNvSpPr>
            <a:spLocks noChangeArrowheads="1"/>
          </p:cNvSpPr>
          <p:nvPr/>
        </p:nvSpPr>
        <p:spPr bwMode="auto">
          <a:xfrm>
            <a:off x="12192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8" name="Line 142"/>
          <p:cNvSpPr>
            <a:spLocks noChangeShapeType="1"/>
          </p:cNvSpPr>
          <p:nvPr/>
        </p:nvSpPr>
        <p:spPr bwMode="auto">
          <a:xfrm>
            <a:off x="16002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9" name="Freeform 143"/>
          <p:cNvSpPr>
            <a:spLocks/>
          </p:cNvSpPr>
          <p:nvPr/>
        </p:nvSpPr>
        <p:spPr bwMode="auto">
          <a:xfrm>
            <a:off x="9144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2" name="Rectangle 144"/>
          <p:cNvSpPr>
            <a:spLocks noChangeArrowheads="1"/>
          </p:cNvSpPr>
          <p:nvPr/>
        </p:nvSpPr>
        <p:spPr bwMode="auto">
          <a:xfrm>
            <a:off x="6556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913" name="Rectangle 145"/>
          <p:cNvSpPr>
            <a:spLocks noChangeArrowheads="1"/>
          </p:cNvSpPr>
          <p:nvPr/>
        </p:nvSpPr>
        <p:spPr bwMode="auto">
          <a:xfrm>
            <a:off x="8382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800914" name="Rectangle 146"/>
          <p:cNvSpPr>
            <a:spLocks noChangeArrowheads="1"/>
          </p:cNvSpPr>
          <p:nvPr/>
        </p:nvSpPr>
        <p:spPr bwMode="auto">
          <a:xfrm>
            <a:off x="14478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3" name="AutoShape 147"/>
          <p:cNvSpPr>
            <a:spLocks noChangeArrowheads="1"/>
          </p:cNvSpPr>
          <p:nvPr/>
        </p:nvSpPr>
        <p:spPr bwMode="auto">
          <a:xfrm>
            <a:off x="18129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95" name="Line 149"/>
          <p:cNvSpPr>
            <a:spLocks noChangeShapeType="1"/>
          </p:cNvSpPr>
          <p:nvPr/>
        </p:nvSpPr>
        <p:spPr bwMode="auto">
          <a:xfrm>
            <a:off x="21939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96" name="Freeform 150"/>
          <p:cNvSpPr>
            <a:spLocks/>
          </p:cNvSpPr>
          <p:nvPr/>
        </p:nvSpPr>
        <p:spPr bwMode="auto">
          <a:xfrm>
            <a:off x="15081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9" name="Rectangle 151"/>
          <p:cNvSpPr>
            <a:spLocks noChangeArrowheads="1"/>
          </p:cNvSpPr>
          <p:nvPr/>
        </p:nvSpPr>
        <p:spPr bwMode="auto">
          <a:xfrm>
            <a:off x="20415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8698" name="AutoShape 152"/>
          <p:cNvSpPr>
            <a:spLocks noChangeArrowheads="1"/>
          </p:cNvSpPr>
          <p:nvPr/>
        </p:nvSpPr>
        <p:spPr bwMode="auto">
          <a:xfrm>
            <a:off x="24066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00" name="Line 154"/>
          <p:cNvSpPr>
            <a:spLocks noChangeShapeType="1"/>
          </p:cNvSpPr>
          <p:nvPr/>
        </p:nvSpPr>
        <p:spPr bwMode="auto">
          <a:xfrm>
            <a:off x="27876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01" name="Freeform 155"/>
          <p:cNvSpPr>
            <a:spLocks/>
          </p:cNvSpPr>
          <p:nvPr/>
        </p:nvSpPr>
        <p:spPr bwMode="auto">
          <a:xfrm>
            <a:off x="21018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24" name="Rectangle 156"/>
          <p:cNvSpPr>
            <a:spLocks noChangeArrowheads="1"/>
          </p:cNvSpPr>
          <p:nvPr/>
        </p:nvSpPr>
        <p:spPr bwMode="auto">
          <a:xfrm>
            <a:off x="26352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706" name="Freeform 160"/>
          <p:cNvSpPr>
            <a:spLocks/>
          </p:cNvSpPr>
          <p:nvPr/>
        </p:nvSpPr>
        <p:spPr bwMode="auto">
          <a:xfrm>
            <a:off x="2695574" y="5029200"/>
            <a:ext cx="50482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09600" y="1642234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x0 = x0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x1 = x1 OP 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965700" y="1600200"/>
            <a:ext cx="39497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What changed:</a:t>
            </a:r>
          </a:p>
          <a:p>
            <a:pPr marL="628650" marR="0" lvl="1" indent="-23018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Two independent “streams” of operations</a:t>
            </a: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Overall Performance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N elements, D cycles latency/op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Should be (N/2+1)*D cycles: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</a:rPr>
              <a:t>CPE = D/2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CPE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matches prediction!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10200" y="4953000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What Now?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Unrolling &amp; Accumulating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8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Can unroll to any degree L</a:t>
            </a:r>
          </a:p>
          <a:p>
            <a:pPr lvl="1" eaLnBrk="1" hangingPunct="1">
              <a:defRPr/>
            </a:pPr>
            <a:r>
              <a:rPr lang="en-US" dirty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/>
              <a:t>L must be multiple of K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Limitations</a:t>
            </a:r>
          </a:p>
          <a:p>
            <a:pPr lvl="1" eaLnBrk="1" hangingPunct="1">
              <a:defRPr/>
            </a:pPr>
            <a:r>
              <a:rPr lang="en-US" dirty="0"/>
              <a:t>Diminishing returns</a:t>
            </a:r>
          </a:p>
          <a:p>
            <a:pPr lvl="2" eaLnBrk="1" hangingPunct="1">
              <a:defRPr/>
            </a:pPr>
            <a:r>
              <a:rPr lang="en-US" dirty="0"/>
              <a:t>Cannot go beyond throughput limitations of execution units</a:t>
            </a:r>
          </a:p>
          <a:p>
            <a:pPr lvl="1" eaLnBrk="1" hangingPunct="1">
              <a:defRPr/>
            </a:pPr>
            <a:r>
              <a:rPr lang="en-US" dirty="0"/>
              <a:t>Large overhead for short lengths</a:t>
            </a:r>
          </a:p>
          <a:p>
            <a:pPr lvl="2" eaLnBrk="1" hangingPunct="1">
              <a:defRPr/>
            </a:pPr>
            <a:r>
              <a:rPr lang="en-US" dirty="0"/>
              <a:t>Finish off iterations sequentially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Double FP Multiplication</a:t>
            </a:r>
          </a:p>
          <a:p>
            <a:pPr lvl="1" eaLnBrk="1" hangingPunct="1">
              <a:defRPr/>
            </a:pPr>
            <a:r>
              <a:rPr lang="en-US" dirty="0"/>
              <a:t>Latency bound: 5.00.  Throughput bound: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99044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1.67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Generally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</a:t>
            </a:r>
            <a:r>
              <a:rPr lang="en-US" dirty="0" err="1"/>
              <a:t>Int</a:t>
            </a:r>
            <a:r>
              <a:rPr lang="en-US" dirty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Integer addition</a:t>
            </a:r>
          </a:p>
          <a:p>
            <a:pPr lvl="1" eaLnBrk="1" hangingPunct="1">
              <a:defRPr/>
            </a:pPr>
            <a:r>
              <a:rPr lang="en-US" dirty="0"/>
              <a:t>Latency bound: 1.00.  Throughput bound: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48720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0.74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Achievable Performance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Limited only by throughput of functional units</a:t>
            </a:r>
          </a:p>
          <a:p>
            <a:pPr eaLnBrk="1" hangingPunct="1">
              <a:defRPr/>
            </a:pPr>
            <a:r>
              <a:rPr lang="en-US" dirty="0"/>
              <a:t>Up to 42X improvement over original, </a:t>
            </a:r>
            <a:r>
              <a:rPr lang="en-US" dirty="0" err="1"/>
              <a:t>unoptimized</a:t>
            </a:r>
            <a:r>
              <a:rPr lang="en-US" dirty="0"/>
              <a:t> code</a:t>
            </a:r>
          </a:p>
          <a:p>
            <a:pPr lvl="1" eaLnBrk="1" hangingPunct="1">
              <a:defRPr/>
            </a:pPr>
            <a:endParaRPr lang="en-US" sz="2400" dirty="0"/>
          </a:p>
          <a:p>
            <a:pPr lvl="1" eaLnBrk="1" hangingPunct="1">
              <a:defRPr/>
            </a:pPr>
            <a:endParaRPr lang="en-US" sz="2400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14117"/>
              </p:ext>
            </p:extLst>
          </p:nvPr>
        </p:nvGraphicFramePr>
        <p:xfrm>
          <a:off x="357016" y="1168527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ea typeface="+mj-ea"/>
              </a:rPr>
              <a:t>Programming with AVX2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61404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dirty="0"/>
              <a:t>Y</a:t>
            </a:r>
            <a:r>
              <a:rPr lang="en-US" dirty="0">
                <a:ea typeface="+mn-ea"/>
              </a:rPr>
              <a:t>MM Registers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total, each 32 bytes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32 single-byte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16-bit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32-bit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single-precision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4 double-precision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1" name="Group 21"/>
          <p:cNvGrpSpPr>
            <a:grpSpLocks/>
          </p:cNvGrpSpPr>
          <p:nvPr/>
        </p:nvGrpSpPr>
        <p:grpSpPr bwMode="auto">
          <a:xfrm>
            <a:off x="609600" y="2546350"/>
            <a:ext cx="7315200" cy="304800"/>
            <a:chOff x="768" y="864"/>
            <a:chExt cx="4608" cy="192"/>
          </a:xfrm>
        </p:grpSpPr>
        <p:sp>
          <p:nvSpPr>
            <p:cNvPr id="40047" name="Rectangle 22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8" name="Rectangle 23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9" name="Rectangle 24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0" name="Rectangle 25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1" name="Rectangle 26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2" name="Rectangle 27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3" name="Rectangle 28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4" name="Rectangle 29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5" name="Rectangle 30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6" name="Rectangle 31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7" name="Rectangle 32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8" name="Rectangle 33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9" name="Rectangle 34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0" name="Rectangle 35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1" name="Rectangle 36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2" name="Rectangle 37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945" name="Rectangle 89"/>
          <p:cNvSpPr>
            <a:spLocks noChangeArrowheads="1"/>
          </p:cNvSpPr>
          <p:nvPr/>
        </p:nvSpPr>
        <p:spPr bwMode="auto">
          <a:xfrm>
            <a:off x="609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6" name="Rectangle 90"/>
          <p:cNvSpPr>
            <a:spLocks noChangeArrowheads="1"/>
          </p:cNvSpPr>
          <p:nvPr/>
        </p:nvSpPr>
        <p:spPr bwMode="auto">
          <a:xfrm>
            <a:off x="1524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7" name="Rectangle 91"/>
          <p:cNvSpPr>
            <a:spLocks noChangeArrowheads="1"/>
          </p:cNvSpPr>
          <p:nvPr/>
        </p:nvSpPr>
        <p:spPr bwMode="auto">
          <a:xfrm>
            <a:off x="2438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8" name="Rectangle 92"/>
          <p:cNvSpPr>
            <a:spLocks noChangeArrowheads="1"/>
          </p:cNvSpPr>
          <p:nvPr/>
        </p:nvSpPr>
        <p:spPr bwMode="auto">
          <a:xfrm>
            <a:off x="33528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9" name="Rectangle 93"/>
          <p:cNvSpPr>
            <a:spLocks noChangeArrowheads="1"/>
          </p:cNvSpPr>
          <p:nvPr/>
        </p:nvSpPr>
        <p:spPr bwMode="auto">
          <a:xfrm>
            <a:off x="42672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0" name="Rectangle 94"/>
          <p:cNvSpPr>
            <a:spLocks noChangeArrowheads="1"/>
          </p:cNvSpPr>
          <p:nvPr/>
        </p:nvSpPr>
        <p:spPr bwMode="auto">
          <a:xfrm>
            <a:off x="5181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1" name="Rectangle 95"/>
          <p:cNvSpPr>
            <a:spLocks noChangeArrowheads="1"/>
          </p:cNvSpPr>
          <p:nvPr/>
        </p:nvSpPr>
        <p:spPr bwMode="auto">
          <a:xfrm>
            <a:off x="6096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2" name="Rectangle 96"/>
          <p:cNvSpPr>
            <a:spLocks noChangeArrowheads="1"/>
          </p:cNvSpPr>
          <p:nvPr/>
        </p:nvSpPr>
        <p:spPr bwMode="auto">
          <a:xfrm>
            <a:off x="7010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3" name="Rectangle 97"/>
          <p:cNvSpPr>
            <a:spLocks noChangeArrowheads="1"/>
          </p:cNvSpPr>
          <p:nvPr/>
        </p:nvSpPr>
        <p:spPr bwMode="auto">
          <a:xfrm>
            <a:off x="609600" y="3308350"/>
            <a:ext cx="18288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838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1066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7" name="Rectangle 4"/>
          <p:cNvSpPr>
            <a:spLocks noChangeArrowheads="1"/>
          </p:cNvSpPr>
          <p:nvPr/>
        </p:nvSpPr>
        <p:spPr bwMode="auto">
          <a:xfrm>
            <a:off x="1295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8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1752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1" name="Rectangle 4"/>
          <p:cNvSpPr>
            <a:spLocks noChangeArrowheads="1"/>
          </p:cNvSpPr>
          <p:nvPr/>
        </p:nvSpPr>
        <p:spPr bwMode="auto">
          <a:xfrm>
            <a:off x="1981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2209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2667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6" name="Rectangle 4"/>
          <p:cNvSpPr>
            <a:spLocks noChangeArrowheads="1"/>
          </p:cNvSpPr>
          <p:nvPr/>
        </p:nvSpPr>
        <p:spPr bwMode="auto">
          <a:xfrm>
            <a:off x="2895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7" name="Rectangle 4"/>
          <p:cNvSpPr>
            <a:spLocks noChangeArrowheads="1"/>
          </p:cNvSpPr>
          <p:nvPr/>
        </p:nvSpPr>
        <p:spPr bwMode="auto">
          <a:xfrm>
            <a:off x="3124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8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9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0" name="Rectangle 4"/>
          <p:cNvSpPr>
            <a:spLocks noChangeArrowheads="1"/>
          </p:cNvSpPr>
          <p:nvPr/>
        </p:nvSpPr>
        <p:spPr bwMode="auto">
          <a:xfrm>
            <a:off x="3581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1" name="Rectangle 4"/>
          <p:cNvSpPr>
            <a:spLocks noChangeArrowheads="1"/>
          </p:cNvSpPr>
          <p:nvPr/>
        </p:nvSpPr>
        <p:spPr bwMode="auto">
          <a:xfrm>
            <a:off x="3810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4038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3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4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5" name="Rectangle 4"/>
          <p:cNvSpPr>
            <a:spLocks noChangeArrowheads="1"/>
          </p:cNvSpPr>
          <p:nvPr/>
        </p:nvSpPr>
        <p:spPr bwMode="auto">
          <a:xfrm>
            <a:off x="4495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6" name="Rectangle 4"/>
          <p:cNvSpPr>
            <a:spLocks noChangeArrowheads="1"/>
          </p:cNvSpPr>
          <p:nvPr/>
        </p:nvSpPr>
        <p:spPr bwMode="auto">
          <a:xfrm>
            <a:off x="4724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4953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9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5410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1" name="Rectangle 4"/>
          <p:cNvSpPr>
            <a:spLocks noChangeArrowheads="1"/>
          </p:cNvSpPr>
          <p:nvPr/>
        </p:nvSpPr>
        <p:spPr bwMode="auto">
          <a:xfrm>
            <a:off x="5638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5867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6324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6553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6781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8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9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0" name="Rectangle 4"/>
          <p:cNvSpPr>
            <a:spLocks noChangeArrowheads="1"/>
          </p:cNvSpPr>
          <p:nvPr/>
        </p:nvSpPr>
        <p:spPr bwMode="auto">
          <a:xfrm>
            <a:off x="7239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7467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2" name="Rectangle 4"/>
          <p:cNvSpPr>
            <a:spLocks noChangeArrowheads="1"/>
          </p:cNvSpPr>
          <p:nvPr/>
        </p:nvSpPr>
        <p:spPr bwMode="auto">
          <a:xfrm>
            <a:off x="7696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609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1524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5" name="Rectangle 4"/>
          <p:cNvSpPr>
            <a:spLocks noChangeArrowheads="1"/>
          </p:cNvSpPr>
          <p:nvPr/>
        </p:nvSpPr>
        <p:spPr bwMode="auto">
          <a:xfrm>
            <a:off x="2438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6" name="Rectangle 4"/>
          <p:cNvSpPr>
            <a:spLocks noChangeArrowheads="1"/>
          </p:cNvSpPr>
          <p:nvPr/>
        </p:nvSpPr>
        <p:spPr bwMode="auto">
          <a:xfrm>
            <a:off x="33528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7" name="Rectangle 4"/>
          <p:cNvSpPr>
            <a:spLocks noChangeArrowheads="1"/>
          </p:cNvSpPr>
          <p:nvPr/>
        </p:nvSpPr>
        <p:spPr bwMode="auto">
          <a:xfrm>
            <a:off x="42672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8" name="Rectangle 4"/>
          <p:cNvSpPr>
            <a:spLocks noChangeArrowheads="1"/>
          </p:cNvSpPr>
          <p:nvPr/>
        </p:nvSpPr>
        <p:spPr bwMode="auto">
          <a:xfrm>
            <a:off x="5181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6096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7010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1" name="Rectangle 97"/>
          <p:cNvSpPr>
            <a:spLocks noChangeArrowheads="1"/>
          </p:cNvSpPr>
          <p:nvPr/>
        </p:nvSpPr>
        <p:spPr bwMode="auto">
          <a:xfrm>
            <a:off x="609600" y="4114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12" name="Rectangle 4"/>
          <p:cNvSpPr>
            <a:spLocks noChangeArrowheads="1"/>
          </p:cNvSpPr>
          <p:nvPr/>
        </p:nvSpPr>
        <p:spPr bwMode="auto">
          <a:xfrm>
            <a:off x="609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1524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2438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33528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42672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7" name="Rectangle 4"/>
          <p:cNvSpPr>
            <a:spLocks noChangeArrowheads="1"/>
          </p:cNvSpPr>
          <p:nvPr/>
        </p:nvSpPr>
        <p:spPr bwMode="auto">
          <a:xfrm>
            <a:off x="5181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6096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9" name="Rectangle 4"/>
          <p:cNvSpPr>
            <a:spLocks noChangeArrowheads="1"/>
          </p:cNvSpPr>
          <p:nvPr/>
        </p:nvSpPr>
        <p:spPr bwMode="auto">
          <a:xfrm>
            <a:off x="7010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1" name="Rectangle 4"/>
          <p:cNvSpPr>
            <a:spLocks noChangeArrowheads="1"/>
          </p:cNvSpPr>
          <p:nvPr/>
        </p:nvSpPr>
        <p:spPr bwMode="auto">
          <a:xfrm>
            <a:off x="609600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9" name="Rectangle 4"/>
          <p:cNvSpPr>
            <a:spLocks noChangeArrowheads="1"/>
          </p:cNvSpPr>
          <p:nvPr/>
        </p:nvSpPr>
        <p:spPr bwMode="auto">
          <a:xfrm>
            <a:off x="2420257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0" name="Rectangle 4"/>
          <p:cNvSpPr>
            <a:spLocks noChangeArrowheads="1"/>
          </p:cNvSpPr>
          <p:nvPr/>
        </p:nvSpPr>
        <p:spPr bwMode="auto">
          <a:xfrm>
            <a:off x="4230914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1" name="Rectangle 4"/>
          <p:cNvSpPr>
            <a:spLocks noChangeArrowheads="1"/>
          </p:cNvSpPr>
          <p:nvPr/>
        </p:nvSpPr>
        <p:spPr bwMode="auto">
          <a:xfrm>
            <a:off x="6041571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2" name="Rectangle 97"/>
          <p:cNvSpPr>
            <a:spLocks noChangeArrowheads="1"/>
          </p:cNvSpPr>
          <p:nvPr/>
        </p:nvSpPr>
        <p:spPr bwMode="auto">
          <a:xfrm>
            <a:off x="609600" y="5638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33" name="Rectangle 4"/>
          <p:cNvSpPr>
            <a:spLocks noChangeArrowheads="1"/>
          </p:cNvSpPr>
          <p:nvPr/>
        </p:nvSpPr>
        <p:spPr bwMode="auto">
          <a:xfrm>
            <a:off x="609600" y="5638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4" name="Rectangle 4"/>
          <p:cNvSpPr>
            <a:spLocks noChangeArrowheads="1"/>
          </p:cNvSpPr>
          <p:nvPr/>
        </p:nvSpPr>
        <p:spPr bwMode="auto">
          <a:xfrm>
            <a:off x="1524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2438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6" name="Rectangle 4"/>
          <p:cNvSpPr>
            <a:spLocks noChangeArrowheads="1"/>
          </p:cNvSpPr>
          <p:nvPr/>
        </p:nvSpPr>
        <p:spPr bwMode="auto">
          <a:xfrm>
            <a:off x="33528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7" name="Rectangle 4"/>
          <p:cNvSpPr>
            <a:spLocks noChangeArrowheads="1"/>
          </p:cNvSpPr>
          <p:nvPr/>
        </p:nvSpPr>
        <p:spPr bwMode="auto">
          <a:xfrm>
            <a:off x="42672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1816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6096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0" name="Rectangle 4"/>
          <p:cNvSpPr>
            <a:spLocks noChangeArrowheads="1"/>
          </p:cNvSpPr>
          <p:nvPr/>
        </p:nvSpPr>
        <p:spPr bwMode="auto">
          <a:xfrm>
            <a:off x="7010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1" name="Rectangle 4"/>
          <p:cNvSpPr>
            <a:spLocks noChangeArrowheads="1"/>
          </p:cNvSpPr>
          <p:nvPr/>
        </p:nvSpPr>
        <p:spPr bwMode="auto">
          <a:xfrm>
            <a:off x="609600" y="6400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2" name="Rectangle 4"/>
          <p:cNvSpPr>
            <a:spLocks noChangeArrowheads="1"/>
          </p:cNvSpPr>
          <p:nvPr/>
        </p:nvSpPr>
        <p:spPr bwMode="auto">
          <a:xfrm>
            <a:off x="2420257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3" name="Rectangle 4"/>
          <p:cNvSpPr>
            <a:spLocks noChangeArrowheads="1"/>
          </p:cNvSpPr>
          <p:nvPr/>
        </p:nvSpPr>
        <p:spPr bwMode="auto">
          <a:xfrm>
            <a:off x="4230914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4" name="Rectangle 4"/>
          <p:cNvSpPr>
            <a:spLocks noChangeArrowheads="1"/>
          </p:cNvSpPr>
          <p:nvPr/>
        </p:nvSpPr>
        <p:spPr bwMode="auto">
          <a:xfrm>
            <a:off x="6041571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9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0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699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Double Precision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246821" y="4218583"/>
            <a:ext cx="8470713" cy="2029817"/>
            <a:chOff x="220672" y="1409321"/>
            <a:chExt cx="8470713" cy="2029817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>
              <a:grpSpLocks/>
            </p:cNvGrpSpPr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>
              <a:grpSpLocks/>
            </p:cNvGrpSpPr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>
              <a:grpSpLocks/>
            </p:cNvGrpSpPr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>
              <a:grpSpLocks/>
            </p:cNvGrpSpPr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2659072" y="1409321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vaddpd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46821" y="1295400"/>
            <a:ext cx="8471268" cy="2029817"/>
            <a:chOff x="251960" y="3810000"/>
            <a:chExt cx="8471268" cy="2029817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2690915" y="3810000"/>
              <a:ext cx="48853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vaddps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>
                <a:grpSpLocks/>
              </p:cNvGrpSpPr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>
                <a:grpSpLocks/>
              </p:cNvGrpSpPr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>
                <a:grpSpLocks/>
              </p:cNvGrpSpPr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>
                <a:grpSpLocks/>
              </p:cNvGrpSpPr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>
                <a:grpSpLocks/>
              </p:cNvGrpSpPr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>
                <a:grpSpLocks/>
              </p:cNvGrpSpPr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>
                <a:grpSpLocks/>
              </p:cNvGrpSpPr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>
                <a:grpSpLocks/>
              </p:cNvGrpSpPr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20541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Using Vector Instructions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Make use of AVX Instructions</a:t>
            </a:r>
          </a:p>
          <a:p>
            <a:pPr lvl="1" eaLnBrk="1" hangingPunct="1">
              <a:defRPr/>
            </a:pPr>
            <a:r>
              <a:rPr lang="en-US" dirty="0"/>
              <a:t>Parallel operations on multiple data elements</a:t>
            </a:r>
          </a:p>
          <a:p>
            <a:pPr lvl="1" eaLnBrk="1" hangingPunct="1">
              <a:defRPr/>
            </a:pPr>
            <a:r>
              <a:rPr lang="en-US" dirty="0"/>
              <a:t>See Web Aside OPT:SIMD on CS:APP web page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90566"/>
              </p:ext>
            </p:extLst>
          </p:nvPr>
        </p:nvGraphicFramePr>
        <p:xfrm>
          <a:off x="357016" y="1168527"/>
          <a:ext cx="7796385" cy="27146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Scalar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Vector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Vec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220788"/>
            <a:ext cx="8624887" cy="5140325"/>
          </a:xfrm>
        </p:spPr>
        <p:txBody>
          <a:bodyPr/>
          <a:lstStyle/>
          <a:p>
            <a:pPr marL="284163" indent="-284163" eaLnBrk="1" hangingPunct="1">
              <a:defRPr/>
            </a:pPr>
            <a:r>
              <a:rPr lang="en-US" dirty="0"/>
              <a:t>Challenge</a:t>
            </a:r>
          </a:p>
          <a:p>
            <a:pPr marL="457200" lvl="1" indent="-173038" eaLnBrk="1" hangingPunct="1">
              <a:defRPr/>
            </a:pPr>
            <a:r>
              <a:rPr lang="en-US" dirty="0">
                <a:solidFill>
                  <a:srgbClr val="990000"/>
                </a:solidFill>
              </a:rPr>
              <a:t>Instruction Control Unit </a:t>
            </a:r>
            <a:r>
              <a:rPr lang="en-US" dirty="0"/>
              <a:t>must work well ahead of </a:t>
            </a:r>
            <a:r>
              <a:rPr lang="en-US" dirty="0">
                <a:solidFill>
                  <a:srgbClr val="990000"/>
                </a:solidFill>
              </a:rPr>
              <a:t>Execution Unit</a:t>
            </a:r>
            <a:br>
              <a:rPr lang="en-US" dirty="0"/>
            </a:br>
            <a:r>
              <a:rPr lang="en-US" dirty="0"/>
              <a:t>to generate enough operations to keep EU busy</a:t>
            </a:r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457200" lvl="1" indent="-173038">
              <a:defRPr/>
            </a:pPr>
            <a:r>
              <a:rPr lang="en-US" dirty="0"/>
              <a:t>When encounters conditional branch, cannot reliably determine where to continue fetching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43000" y="2506308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4214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What About Branches?</a:t>
            </a: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5792916" y="2514600"/>
            <a:ext cx="304800" cy="509814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172835" y="2562749"/>
            <a:ext cx="14116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Executing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622835" y="3045767"/>
            <a:ext cx="244496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How to continue?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257800" y="3276600"/>
            <a:ext cx="1295400" cy="0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2160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388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Outcomes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1828800"/>
          </a:xfrm>
        </p:spPr>
        <p:txBody>
          <a:bodyPr/>
          <a:lstStyle/>
          <a:p>
            <a:pPr marL="285750" lvl="1" indent="-171450" eaLnBrk="1" hangingPunct="1"/>
            <a:r>
              <a:rPr lang="en-US" b="1" dirty="0"/>
              <a:t>When encounter conditional branch, cannot determine where to continue fetching</a:t>
            </a:r>
          </a:p>
          <a:p>
            <a:pPr marL="573088" lvl="2" indent="-173038" eaLnBrk="1" hangingPunct="1"/>
            <a:r>
              <a:rPr lang="en-US" dirty="0"/>
              <a:t>Branch Taken: Transfer control to branch target</a:t>
            </a:r>
          </a:p>
          <a:p>
            <a:pPr marL="573088" lvl="2" indent="-173038" eaLnBrk="1" hangingPunct="1"/>
            <a:r>
              <a:rPr lang="en-US" dirty="0"/>
              <a:t>Branch Not-Taken: Continue with next instruction in sequence</a:t>
            </a:r>
          </a:p>
          <a:p>
            <a:pPr marL="285750" lvl="1" indent="-171450" eaLnBrk="1" hangingPunct="1"/>
            <a:r>
              <a:rPr lang="en-US" b="1" dirty="0"/>
              <a:t>Cannot resolve until outcome determined by branch/integer unit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953000" y="4800600"/>
            <a:ext cx="188070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Branch Taken</a:t>
            </a:r>
          </a:p>
        </p:txBody>
      </p:sp>
      <p:sp>
        <p:nvSpPr>
          <p:cNvPr id="49159" name="Freeform 7"/>
          <p:cNvSpPr>
            <a:spLocks/>
          </p:cNvSpPr>
          <p:nvPr/>
        </p:nvSpPr>
        <p:spPr bwMode="auto">
          <a:xfrm>
            <a:off x="4648200" y="4271665"/>
            <a:ext cx="838200" cy="228600"/>
          </a:xfrm>
          <a:custGeom>
            <a:avLst/>
            <a:gdLst>
              <a:gd name="T0" fmla="*/ 0 w 248"/>
              <a:gd name="T1" fmla="*/ 0 h 144"/>
              <a:gd name="T2" fmla="*/ 240 w 248"/>
              <a:gd name="T3" fmla="*/ 48 h 144"/>
              <a:gd name="T4" fmla="*/ 48 w 248"/>
              <a:gd name="T5" fmla="*/ 144 h 144"/>
              <a:gd name="T6" fmla="*/ 0 60000 65536"/>
              <a:gd name="T7" fmla="*/ 0 60000 65536"/>
              <a:gd name="T8" fmla="*/ 0 60000 65536"/>
              <a:gd name="T9" fmla="*/ 0 w 248"/>
              <a:gd name="T10" fmla="*/ 0 h 144"/>
              <a:gd name="T11" fmla="*/ 248 w 2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144">
                <a:moveTo>
                  <a:pt x="0" y="0"/>
                </a:moveTo>
                <a:cubicBezTo>
                  <a:pt x="116" y="12"/>
                  <a:pt x="232" y="24"/>
                  <a:pt x="240" y="48"/>
                </a:cubicBezTo>
                <a:cubicBezTo>
                  <a:pt x="248" y="72"/>
                  <a:pt x="148" y="108"/>
                  <a:pt x="48" y="14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486400" y="4038600"/>
            <a:ext cx="24884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Branch Not-Taken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345722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 rot="20125028" flipV="1">
            <a:off x="3041206" y="4284874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634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Prediction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2" y="1003300"/>
            <a:ext cx="8307387" cy="2044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Guess which way branch will go</a:t>
            </a:r>
          </a:p>
          <a:p>
            <a:pPr lvl="1" eaLnBrk="1" hangingPunct="1">
              <a:defRPr/>
            </a:pPr>
            <a:r>
              <a:rPr lang="en-US" dirty="0"/>
              <a:t>Begin executing instructions at predicted position</a:t>
            </a:r>
          </a:p>
          <a:p>
            <a:pPr lvl="2" eaLnBrk="1" hangingPunct="1">
              <a:defRPr/>
            </a:pPr>
            <a:r>
              <a:rPr lang="en-US" dirty="0"/>
              <a:t>But don’t actually modify register or memory data</a:t>
            </a:r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759726" y="3431232"/>
            <a:ext cx="18951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Predict Taken</a:t>
            </a:r>
          </a:p>
        </p:txBody>
      </p:sp>
      <p:sp>
        <p:nvSpPr>
          <p:cNvPr id="50184" name="AutoShape 8"/>
          <p:cNvSpPr>
            <a:spLocks/>
          </p:cNvSpPr>
          <p:nvPr/>
        </p:nvSpPr>
        <p:spPr bwMode="auto">
          <a:xfrm>
            <a:off x="5029200" y="474416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375817" y="4642534"/>
            <a:ext cx="1430841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Begin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Execution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274320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20125028" flipV="1">
            <a:off x="3252605" y="3627906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448574"/>
            <a:ext cx="785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Prediction Through Loop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1206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1" y="4248150"/>
            <a:ext cx="12954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Read invalid location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4518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280275" y="4220742"/>
            <a:ext cx="134209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Executed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362825" y="5425654"/>
            <a:ext cx="119192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Fetched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8300"/>
            <a:ext cx="531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Realities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There’s more to performance than asymptotic complexity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Constant factors matter too!</a:t>
            </a:r>
          </a:p>
          <a:p>
            <a:pPr lvl="1" eaLnBrk="1" hangingPunct="1">
              <a:defRPr/>
            </a:pPr>
            <a:r>
              <a:rPr lang="en-US" dirty="0"/>
              <a:t>Easily see 10:1 performance range depending on how code is written</a:t>
            </a:r>
          </a:p>
          <a:p>
            <a:pPr lvl="1" eaLnBrk="1" hangingPunct="1">
              <a:defRPr/>
            </a:pPr>
            <a:r>
              <a:rPr lang="en-US" dirty="0"/>
              <a:t>Must optimize at multiple levels: </a:t>
            </a:r>
          </a:p>
          <a:p>
            <a:pPr lvl="2" eaLnBrk="1" hangingPunct="1">
              <a:defRPr/>
            </a:pPr>
            <a:r>
              <a:rPr lang="en-US" dirty="0"/>
              <a:t>algorithm, data representations, procedures, and loops</a:t>
            </a:r>
          </a:p>
          <a:p>
            <a:pPr eaLnBrk="1" hangingPunct="1">
              <a:defRPr/>
            </a:pPr>
            <a:r>
              <a:rPr lang="en-US" dirty="0"/>
              <a:t>Must understand system to optimize performance</a:t>
            </a:r>
          </a:p>
          <a:p>
            <a:pPr lvl="1" eaLnBrk="1" hangingPunct="1">
              <a:defRPr/>
            </a:pPr>
            <a:r>
              <a:rPr lang="en-US" dirty="0"/>
              <a:t>How programs are compiled and executed</a:t>
            </a:r>
          </a:p>
          <a:p>
            <a:pPr lvl="1" eaLnBrk="1" hangingPunct="1">
              <a:defRPr/>
            </a:pPr>
            <a:r>
              <a:rPr lang="en-US" dirty="0"/>
              <a:t>How modern processors + memory systems operate</a:t>
            </a:r>
          </a:p>
          <a:p>
            <a:pPr lvl="1" eaLnBrk="1" hangingPunct="1">
              <a:defRPr/>
            </a:pPr>
            <a:r>
              <a:rPr lang="en-US" dirty="0"/>
              <a:t>How to measure program performance and identify bottlenecks</a:t>
            </a:r>
          </a:p>
          <a:p>
            <a:pPr lvl="1" eaLnBrk="1" hangingPunct="1">
              <a:defRPr/>
            </a:pPr>
            <a:r>
              <a:rPr lang="en-US" dirty="0"/>
              <a:t>How to improve performance without destroying code modularity</a:t>
            </a:r>
            <a:br>
              <a:rPr lang="en-US" dirty="0"/>
            </a:br>
            <a:r>
              <a:rPr lang="en-US" dirty="0"/>
              <a:t>and generality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Misprediction Invalidation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43600" y="4928556"/>
            <a:ext cx="144513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Invalidate</a:t>
            </a: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85800" y="4114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5800" y="43850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5800" y="46136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85800" y="4876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685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85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85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85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50" name="AutoShape 26"/>
          <p:cNvSpPr>
            <a:spLocks/>
          </p:cNvSpPr>
          <p:nvPr/>
        </p:nvSpPr>
        <p:spPr bwMode="auto">
          <a:xfrm>
            <a:off x="5562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685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551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Misprediction Recovery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Cost</a:t>
            </a:r>
          </a:p>
          <a:p>
            <a:pPr lvl="1" eaLnBrk="1" hangingPunct="1">
              <a:defRPr/>
            </a:pPr>
            <a:r>
              <a:rPr lang="en-US" dirty="0"/>
              <a:t>Multiple clock cycles on modern processor</a:t>
            </a:r>
          </a:p>
          <a:p>
            <a:pPr lvl="1" eaLnBrk="1" hangingPunct="1">
              <a:defRPr/>
            </a:pPr>
            <a:r>
              <a:rPr lang="en-US" dirty="0"/>
              <a:t>Can be a major performance limiter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89861" y="1354028"/>
            <a:ext cx="5341039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401029:  </a:t>
            </a:r>
            <a:r>
              <a:rPr lang="cs-CZ" sz="1600" dirty="0" err="1">
                <a:latin typeface="Courier New" pitchFamily="49" charset="0"/>
              </a:rPr>
              <a:t>vmulsd</a:t>
            </a:r>
            <a:r>
              <a:rPr lang="cs-CZ" sz="1600" dirty="0">
                <a:latin typeface="Courier New" pitchFamily="49" charset="0"/>
              </a:rPr>
              <a:t> (%</a:t>
            </a:r>
            <a:r>
              <a:rPr lang="cs-CZ" sz="1600" dirty="0" err="1">
                <a:latin typeface="Courier New" pitchFamily="49" charset="0"/>
              </a:rPr>
              <a:t>rdx</a:t>
            </a:r>
            <a:r>
              <a:rPr lang="cs-CZ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40102d:  </a:t>
            </a:r>
            <a:r>
              <a:rPr lang="cs-CZ" sz="1600" dirty="0" err="1">
                <a:latin typeface="Courier New" pitchFamily="49" charset="0"/>
              </a:rPr>
              <a:t>add</a:t>
            </a:r>
            <a:r>
              <a:rPr lang="cs-CZ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401031:  </a:t>
            </a:r>
            <a:r>
              <a:rPr lang="cs-CZ" sz="1600" dirty="0" err="1">
                <a:latin typeface="Courier New" pitchFamily="49" charset="0"/>
              </a:rPr>
              <a:t>cmp</a:t>
            </a:r>
            <a:r>
              <a:rPr lang="cs-CZ" sz="1600" dirty="0">
                <a:latin typeface="Courier New" pitchFamily="49" charset="0"/>
              </a:rPr>
              <a:t>    %</a:t>
            </a:r>
            <a:r>
              <a:rPr lang="cs-CZ" sz="1600" dirty="0" err="1">
                <a:latin typeface="Courier New" pitchFamily="49" charset="0"/>
              </a:rPr>
              <a:t>rax</a:t>
            </a:r>
            <a:r>
              <a:rPr lang="cs-CZ" sz="1600" dirty="0">
                <a:latin typeface="Courier New" pitchFamily="49" charset="0"/>
              </a:rPr>
              <a:t>,%</a:t>
            </a:r>
            <a:r>
              <a:rPr lang="cs-CZ" sz="1600" dirty="0" err="1">
                <a:latin typeface="Courier New" pitchFamily="49" charset="0"/>
              </a:rPr>
              <a:t>rdx</a:t>
            </a:r>
            <a:endParaRPr lang="cs-CZ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401034:  </a:t>
            </a:r>
            <a:r>
              <a:rPr lang="cs-CZ" sz="1600" dirty="0" err="1">
                <a:latin typeface="Courier New" pitchFamily="49" charset="0"/>
              </a:rPr>
              <a:t>jne</a:t>
            </a:r>
            <a:r>
              <a:rPr lang="cs-CZ" sz="1600" dirty="0">
                <a:latin typeface="Courier New" pitchFamily="49" charset="0"/>
              </a:rPr>
              <a:t>    401029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401036:  </a:t>
            </a:r>
            <a:r>
              <a:rPr lang="cs-CZ" sz="1600" dirty="0" err="1">
                <a:latin typeface="Courier New" pitchFamily="49" charset="0"/>
              </a:rPr>
              <a:t>jmp</a:t>
            </a:r>
            <a:r>
              <a:rPr lang="cs-CZ" sz="1600" dirty="0">
                <a:latin typeface="Courier New" pitchFamily="49" charset="0"/>
              </a:rPr>
              <a:t>    401040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401040:  </a:t>
            </a:r>
            <a:r>
              <a:rPr lang="cs-CZ" sz="1600" dirty="0" err="1">
                <a:latin typeface="Courier New" pitchFamily="49" charset="0"/>
              </a:rPr>
              <a:t>vmovsd</a:t>
            </a:r>
            <a:r>
              <a:rPr lang="cs-CZ" sz="1600" dirty="0">
                <a:latin typeface="Courier New" pitchFamily="49" charset="0"/>
              </a:rPr>
              <a:t> %xmm0,(%r12)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3253" name="Freeform 7"/>
          <p:cNvSpPr>
            <a:spLocks/>
          </p:cNvSpPr>
          <p:nvPr/>
        </p:nvSpPr>
        <p:spPr bwMode="auto">
          <a:xfrm>
            <a:off x="3793627" y="2260687"/>
            <a:ext cx="1968500" cy="228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777877" y="167640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5965371" y="1796230"/>
            <a:ext cx="271760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Definitely not taken</a:t>
            </a: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5958114" y="2471651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04731" y="2370025"/>
            <a:ext cx="12154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Reload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Pipeline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behavior:</a:t>
            </a:r>
          </a:p>
          <a:p>
            <a:pPr lvl="1"/>
            <a:r>
              <a:rPr lang="en-US" dirty="0"/>
              <a:t>Backwards branches are often loops so predict taken </a:t>
            </a:r>
          </a:p>
          <a:p>
            <a:pPr lvl="1"/>
            <a:r>
              <a:rPr lang="en-US" dirty="0"/>
              <a:t>Forwards branches are often if so predict not taken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Predictors average better than 95% accuracy</a:t>
            </a:r>
          </a:p>
          <a:p>
            <a:pPr lvl="1"/>
            <a:r>
              <a:rPr lang="en-US" dirty="0"/>
              <a:t>Most branches are already predictable.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Bonus material: http://stackoverflow.com/questions/11227809/why-is-processing-a-sorted-array-faster-than-an-unsorted-array</a:t>
            </a:r>
          </a:p>
        </p:txBody>
      </p:sp>
    </p:spTree>
    <p:extLst>
      <p:ext uri="{BB962C8B-B14F-4D97-AF65-F5344CB8AC3E}">
        <p14:creationId xmlns:p14="http://schemas.microsoft.com/office/powerpoint/2010/main" val="21124189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behavior:</a:t>
            </a:r>
          </a:p>
          <a:p>
            <a:pPr lvl="1"/>
            <a:r>
              <a:rPr lang="en-US" dirty="0"/>
              <a:t>Backwards branches are often loops so predict taken </a:t>
            </a:r>
          </a:p>
          <a:p>
            <a:pPr lvl="1"/>
            <a:r>
              <a:rPr lang="en-US" dirty="0"/>
              <a:t>Forwards branches are often if so predict not taken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Predictors average better than 95% accuracy</a:t>
            </a:r>
          </a:p>
          <a:p>
            <a:pPr lvl="1"/>
            <a:r>
              <a:rPr lang="en-US" dirty="0"/>
              <a:t>Most branches are already predictable.</a:t>
            </a:r>
          </a:p>
          <a:p>
            <a:r>
              <a:rPr lang="en-US" dirty="0"/>
              <a:t>Annual branch predictor contests at top Computer Architecture conferences</a:t>
            </a:r>
          </a:p>
          <a:p>
            <a:pPr lvl="1"/>
            <a:r>
              <a:rPr lang="en-US" dirty="0">
                <a:hlinkClick r:id="rId2"/>
              </a:rPr>
              <a:t>https://www.jilp.org/jwac-2/program/JWAC-2-program.htm</a:t>
            </a:r>
            <a:endParaRPr lang="en-US" dirty="0"/>
          </a:p>
          <a:p>
            <a:pPr lvl="1"/>
            <a:r>
              <a:rPr lang="en-US" dirty="0"/>
              <a:t>Winner: 34.1 mispredictions per kilo-instruction (!)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304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543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Getting High Performance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2538"/>
            <a:ext cx="8320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Good compiler and flags</a:t>
            </a:r>
          </a:p>
          <a:p>
            <a:pPr eaLnBrk="1" hangingPunct="1">
              <a:defRPr/>
            </a:pPr>
            <a:r>
              <a:rPr lang="en-US" dirty="0"/>
              <a:t>Don’t do </a:t>
            </a:r>
            <a:r>
              <a:rPr lang="en-US"/>
              <a:t>anything sub-optimal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Watch out for hidden algorithmic inefficiencies</a:t>
            </a:r>
          </a:p>
          <a:p>
            <a:pPr lvl="1" eaLnBrk="1" hangingPunct="1">
              <a:defRPr/>
            </a:pPr>
            <a:r>
              <a:rPr lang="en-US" dirty="0"/>
              <a:t>Write compiler-friendly code</a:t>
            </a:r>
          </a:p>
          <a:p>
            <a:pPr lvl="2" eaLnBrk="1" hangingPunct="1">
              <a:defRPr/>
            </a:pPr>
            <a:r>
              <a:rPr lang="en-US" dirty="0"/>
              <a:t>Watch out for optimization blockers: </a:t>
            </a:r>
            <a:br>
              <a:rPr lang="en-US" dirty="0"/>
            </a:br>
            <a:r>
              <a:rPr lang="en-US" dirty="0"/>
              <a:t>procedure calls &amp; memory references</a:t>
            </a:r>
          </a:p>
          <a:p>
            <a:pPr lvl="1">
              <a:defRPr/>
            </a:pPr>
            <a:r>
              <a:rPr lang="en-US" dirty="0"/>
              <a:t>Look carefully at innermost loops (where most work is done)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Tune code for machine</a:t>
            </a:r>
          </a:p>
          <a:p>
            <a:pPr lvl="1" eaLnBrk="1" hangingPunct="1">
              <a:defRPr/>
            </a:pPr>
            <a:r>
              <a:rPr lang="en-US" dirty="0"/>
              <a:t>Exploit instruction-level parallelism</a:t>
            </a:r>
          </a:p>
          <a:p>
            <a:pPr lvl="1" eaLnBrk="1" hangingPunct="1">
              <a:defRPr/>
            </a:pPr>
            <a:r>
              <a:rPr lang="en-US" dirty="0"/>
              <a:t>Avoid unpredictable branches</a:t>
            </a:r>
          </a:p>
          <a:p>
            <a:pPr lvl="1" eaLnBrk="1" hangingPunct="1">
              <a:defRPr/>
            </a:pPr>
            <a:r>
              <a:rPr lang="en-US" dirty="0"/>
              <a:t>Make code cache friendly (Covered later in course)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</a:t>
            </a:r>
            <a:r>
              <a:rPr lang="en-US" dirty="0">
                <a:solidFill>
                  <a:schemeClr val="bg2"/>
                </a:solidFill>
              </a:rPr>
              <a:t>eral</a:t>
            </a:r>
            <a:r>
              <a:rPr lang="en-US" dirty="0">
                <a:solidFill>
                  <a:srgbClr val="7F7F7F"/>
                </a:solidFill>
              </a:rPr>
              <a:t>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chemeClr val="bg2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90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561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Optimizing Compilers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715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Provide efficient mapping of program to machine</a:t>
            </a:r>
          </a:p>
          <a:p>
            <a:pPr lvl="1" eaLnBrk="1" hangingPunct="1">
              <a:defRPr/>
            </a:pPr>
            <a:r>
              <a:rPr lang="en-US" dirty="0"/>
              <a:t>register allocation</a:t>
            </a:r>
          </a:p>
          <a:p>
            <a:pPr lvl="1" eaLnBrk="1" hangingPunct="1">
              <a:defRPr/>
            </a:pPr>
            <a:r>
              <a:rPr lang="en-US" dirty="0"/>
              <a:t>code selection and ordering (scheduling)</a:t>
            </a:r>
          </a:p>
          <a:p>
            <a:pPr lvl="1" eaLnBrk="1" hangingPunct="1">
              <a:defRPr/>
            </a:pPr>
            <a:r>
              <a:rPr lang="en-US" dirty="0"/>
              <a:t>dead code elimination</a:t>
            </a:r>
          </a:p>
          <a:p>
            <a:pPr lvl="1" eaLnBrk="1" hangingPunct="1">
              <a:defRPr/>
            </a:pPr>
            <a:r>
              <a:rPr lang="en-US" dirty="0"/>
              <a:t>eliminating minor inefficiencies</a:t>
            </a:r>
          </a:p>
          <a:p>
            <a:pPr eaLnBrk="1" hangingPunct="1">
              <a:defRPr/>
            </a:pPr>
            <a:r>
              <a:rPr lang="en-US" dirty="0"/>
              <a:t>Don’t (usually) improve asymptotic efficiency</a:t>
            </a:r>
          </a:p>
          <a:p>
            <a:pPr lvl="1" eaLnBrk="1" hangingPunct="1">
              <a:defRPr/>
            </a:pPr>
            <a:r>
              <a:rPr lang="en-US" dirty="0"/>
              <a:t>up to programmer to select best overall algorithm</a:t>
            </a:r>
          </a:p>
          <a:p>
            <a:pPr lvl="1" eaLnBrk="1" hangingPunct="1">
              <a:defRPr/>
            </a:pPr>
            <a:r>
              <a:rPr lang="en-US" dirty="0"/>
              <a:t>big-O savings are (often) more important than constant factors</a:t>
            </a:r>
          </a:p>
          <a:p>
            <a:pPr lvl="2" eaLnBrk="1" hangingPunct="1">
              <a:defRPr/>
            </a:pPr>
            <a:r>
              <a:rPr lang="en-US" dirty="0"/>
              <a:t>but constant factors also matter</a:t>
            </a:r>
          </a:p>
          <a:p>
            <a:pPr eaLnBrk="1" hangingPunct="1">
              <a:defRPr/>
            </a:pPr>
            <a:r>
              <a:rPr lang="en-US" dirty="0"/>
              <a:t>Have difficulty overcoming “optimization blockers”</a:t>
            </a:r>
          </a:p>
          <a:p>
            <a:pPr lvl="1" eaLnBrk="1" hangingPunct="1">
              <a:defRPr/>
            </a:pPr>
            <a:r>
              <a:rPr lang="en-US" dirty="0"/>
              <a:t>potential memory aliasing</a:t>
            </a:r>
          </a:p>
          <a:p>
            <a:pPr lvl="1" eaLnBrk="1" hangingPunct="1">
              <a:defRPr/>
            </a:pPr>
            <a:r>
              <a:rPr lang="en-US" dirty="0"/>
              <a:t>potential procedure side-effects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35025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 Generally Useful Optimizations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73188"/>
            <a:ext cx="8307387" cy="32750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Optimizations that you or the compiler should do regardless of processor / compiler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Code Motion</a:t>
            </a:r>
          </a:p>
          <a:p>
            <a:pPr lvl="1" eaLnBrk="1" hangingPunct="1">
              <a:defRPr/>
            </a:pPr>
            <a:r>
              <a:rPr lang="en-US" dirty="0"/>
              <a:t>Reduce frequency with which computation performed</a:t>
            </a:r>
          </a:p>
          <a:p>
            <a:pPr lvl="2" eaLnBrk="1" hangingPunct="1">
              <a:defRPr/>
            </a:pPr>
            <a:r>
              <a:rPr lang="en-US" dirty="0"/>
              <a:t>If it will always produce same result</a:t>
            </a:r>
          </a:p>
          <a:p>
            <a:pPr lvl="2" eaLnBrk="1" hangingPunct="1">
              <a:defRPr/>
            </a:pPr>
            <a:r>
              <a:rPr lang="en-US" dirty="0"/>
              <a:t>Especially moving code out of loop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257800" y="4953000"/>
            <a:ext cx="3124200" cy="99695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</a:t>
            </a: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i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 err="1">
                <a:latin typeface="Courier New" pitchFamily="49" charset="0"/>
              </a:rPr>
              <a:t>ni+j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570413" y="51054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8013" y="43434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15375</TotalTime>
  <Words>6406</Words>
  <Application>Microsoft Office PowerPoint</Application>
  <PresentationFormat>On-screen Show (4:3)</PresentationFormat>
  <Paragraphs>1621</Paragraphs>
  <Slides>75</Slides>
  <Notes>65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7" baseType="lpstr">
      <vt:lpstr>Arial</vt:lpstr>
      <vt:lpstr>Arial Narrow</vt:lpstr>
      <vt:lpstr>Calibri</vt:lpstr>
      <vt:lpstr>Century Gothic</vt:lpstr>
      <vt:lpstr>Courier New</vt:lpstr>
      <vt:lpstr>Gill Sans MT</vt:lpstr>
      <vt:lpstr>Gill Sans MT Condensed</vt:lpstr>
      <vt:lpstr>Helvetica</vt:lpstr>
      <vt:lpstr>Times New Roman</vt:lpstr>
      <vt:lpstr>Wingdings</vt:lpstr>
      <vt:lpstr>Wingdings 2</vt:lpstr>
      <vt:lpstr>template2007</vt:lpstr>
      <vt:lpstr>PowerPoint Presentation</vt:lpstr>
      <vt:lpstr>Code Optimization  15-213/18-213/14-513/15-513/18-613: Introduction to Computer Systems 13th Lecture, October 8, 2019</vt:lpstr>
      <vt:lpstr>PowerPoint Presentation</vt:lpstr>
      <vt:lpstr>PowerPoint Presentation</vt:lpstr>
      <vt:lpstr>PowerPoint Presentation</vt:lpstr>
      <vt:lpstr>Today</vt:lpstr>
      <vt:lpstr>Performance Realities</vt:lpstr>
      <vt:lpstr>Optimizing Compilers</vt:lpstr>
      <vt:lpstr> Generally Useful Optimizations</vt:lpstr>
      <vt:lpstr>Compiler-Generated Code Motion (-O1)</vt:lpstr>
      <vt:lpstr>Reduction in Strength</vt:lpstr>
      <vt:lpstr>Share Common Subexpressions</vt:lpstr>
      <vt:lpstr>Optimization Example: Bubblesort</vt:lpstr>
      <vt:lpstr>Translated (Pseudo) Code </vt:lpstr>
      <vt:lpstr>Redundancy in Address Calculation</vt:lpstr>
      <vt:lpstr>Redundancy Removed</vt:lpstr>
      <vt:lpstr>More Redundancy</vt:lpstr>
      <vt:lpstr>Redundancy Removed</vt:lpstr>
      <vt:lpstr>Redundancy in Loops</vt:lpstr>
      <vt:lpstr>Redundancy Eliminated</vt:lpstr>
      <vt:lpstr>Final Pseudo Code</vt:lpstr>
      <vt:lpstr>Today</vt:lpstr>
      <vt:lpstr>Limitations of Optimizing Compilers</vt:lpstr>
      <vt:lpstr>Optimization Blocker #1: Procedure Calls</vt:lpstr>
      <vt:lpstr>Lower Case Conversion Performance</vt:lpstr>
      <vt:lpstr>Convert Loop To Goto Form</vt:lpstr>
      <vt:lpstr>Calling Strlen</vt:lpstr>
      <vt:lpstr>Improving Performance</vt:lpstr>
      <vt:lpstr>Lower Case Conversion Performance</vt:lpstr>
      <vt:lpstr>Optimization Blocker: Procedure Calls</vt:lpstr>
      <vt:lpstr>Memory Matters</vt:lpstr>
      <vt:lpstr>Memory Aliasing</vt:lpstr>
      <vt:lpstr>Removing Aliasing</vt:lpstr>
      <vt:lpstr>Optimization Blocker: Memory Aliasing</vt:lpstr>
      <vt:lpstr>Quiz Time!</vt:lpstr>
      <vt:lpstr>Today</vt:lpstr>
      <vt:lpstr>Exploiting Instruction-Level Parallelism</vt:lpstr>
      <vt:lpstr>Benchmark Example: Data Type for Vectors</vt:lpstr>
      <vt:lpstr>Benchmark Computation</vt:lpstr>
      <vt:lpstr>Cycles Per Element (CPE)</vt:lpstr>
      <vt:lpstr>Benchmark Performance</vt:lpstr>
      <vt:lpstr>Basic Optimizations</vt:lpstr>
      <vt:lpstr>Effect of Basic Optimizations</vt:lpstr>
      <vt:lpstr>Modern CPU Design</vt:lpstr>
      <vt:lpstr>Superscalar Processor</vt:lpstr>
      <vt:lpstr>Pipelined Functional Units</vt:lpstr>
      <vt:lpstr>Haswell CPU</vt:lpstr>
      <vt:lpstr>x86-64 Compilation of Combine4</vt:lpstr>
      <vt:lpstr>Combine4 = Serial Computation (OP = *)</vt:lpstr>
      <vt:lpstr>Loop Unrolling (2x1)</vt:lpstr>
      <vt:lpstr>Effect of Loop Unrolling</vt:lpstr>
      <vt:lpstr>Loop Unrolling with Reassociation (2x1a)</vt:lpstr>
      <vt:lpstr>Effect of Reassociation</vt:lpstr>
      <vt:lpstr>Reassociated Computation</vt:lpstr>
      <vt:lpstr>Loop Unrolling with Separate Accumulators (2x2)</vt:lpstr>
      <vt:lpstr>Effect of Separate Accumulators</vt:lpstr>
      <vt:lpstr>Separate Accumulators</vt:lpstr>
      <vt:lpstr>Unrolling &amp; Accumulating</vt:lpstr>
      <vt:lpstr>Unrolling &amp; Accumulating: Double *</vt:lpstr>
      <vt:lpstr>Unrolling &amp; Accumulating: Int +</vt:lpstr>
      <vt:lpstr>Achievable Performance</vt:lpstr>
      <vt:lpstr>Programming with AVX2</vt:lpstr>
      <vt:lpstr>SIMD Operations</vt:lpstr>
      <vt:lpstr>Using Vector Instructions</vt:lpstr>
      <vt:lpstr>What About Branches?</vt:lpstr>
      <vt:lpstr>Modern CPU Design</vt:lpstr>
      <vt:lpstr>Branch Outcomes</vt:lpstr>
      <vt:lpstr>Branch Prediction</vt:lpstr>
      <vt:lpstr>Branch Prediction Through Loop</vt:lpstr>
      <vt:lpstr>Branch Misprediction Invalidation</vt:lpstr>
      <vt:lpstr>Branch Misprediction Recovery</vt:lpstr>
      <vt:lpstr>Branch Prediction Numbers</vt:lpstr>
      <vt:lpstr>Branch Prediction Numbers</vt:lpstr>
      <vt:lpstr>Getting High Performance</vt:lpstr>
      <vt:lpstr>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Brandon Lucia</cp:lastModifiedBy>
  <cp:revision>446</cp:revision>
  <cp:lastPrinted>1999-09-20T15:19:18Z</cp:lastPrinted>
  <dcterms:created xsi:type="dcterms:W3CDTF">2011-08-30T20:07:27Z</dcterms:created>
  <dcterms:modified xsi:type="dcterms:W3CDTF">2019-10-08T17:11:30Z</dcterms:modified>
</cp:coreProperties>
</file>