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69"/>
  </p:notesMasterIdLst>
  <p:handoutMasterIdLst>
    <p:handoutMasterId r:id="rId70"/>
  </p:handoutMasterIdLst>
  <p:sldIdLst>
    <p:sldId id="1526" r:id="rId5"/>
    <p:sldId id="1473" r:id="rId6"/>
    <p:sldId id="1522" r:id="rId7"/>
    <p:sldId id="1421" r:id="rId8"/>
    <p:sldId id="1500" r:id="rId9"/>
    <p:sldId id="1474" r:id="rId10"/>
    <p:sldId id="1527" r:id="rId11"/>
    <p:sldId id="1428" r:id="rId12"/>
    <p:sldId id="1468" r:id="rId13"/>
    <p:sldId id="1429" r:id="rId14"/>
    <p:sldId id="1502" r:id="rId15"/>
    <p:sldId id="1431" r:id="rId16"/>
    <p:sldId id="1433" r:id="rId17"/>
    <p:sldId id="1432" r:id="rId18"/>
    <p:sldId id="1434" r:id="rId19"/>
    <p:sldId id="1503" r:id="rId20"/>
    <p:sldId id="1435" r:id="rId21"/>
    <p:sldId id="1496" r:id="rId22"/>
    <p:sldId id="1437" r:id="rId23"/>
    <p:sldId id="1438" r:id="rId24"/>
    <p:sldId id="1439" r:id="rId25"/>
    <p:sldId id="1440" r:id="rId26"/>
    <p:sldId id="1249" r:id="rId27"/>
    <p:sldId id="1497" r:id="rId28"/>
    <p:sldId id="1441" r:id="rId29"/>
    <p:sldId id="1442" r:id="rId30"/>
    <p:sldId id="1443" r:id="rId31"/>
    <p:sldId id="1444" r:id="rId32"/>
    <p:sldId id="1446" r:id="rId33"/>
    <p:sldId id="1445" r:id="rId34"/>
    <p:sldId id="1505" r:id="rId35"/>
    <p:sldId id="1506" r:id="rId36"/>
    <p:sldId id="1507" r:id="rId37"/>
    <p:sldId id="1508" r:id="rId38"/>
    <p:sldId id="1509" r:id="rId39"/>
    <p:sldId id="1510" r:id="rId40"/>
    <p:sldId id="1511" r:id="rId41"/>
    <p:sldId id="1512" r:id="rId42"/>
    <p:sldId id="1513" r:id="rId43"/>
    <p:sldId id="1514" r:id="rId44"/>
    <p:sldId id="1515" r:id="rId45"/>
    <p:sldId id="1516" r:id="rId46"/>
    <p:sldId id="1498" r:id="rId47"/>
    <p:sldId id="1475" r:id="rId48"/>
    <p:sldId id="1476" r:id="rId49"/>
    <p:sldId id="1477" r:id="rId50"/>
    <p:sldId id="1478" r:id="rId51"/>
    <p:sldId id="1479" r:id="rId52"/>
    <p:sldId id="1480" r:id="rId53"/>
    <p:sldId id="1481" r:id="rId54"/>
    <p:sldId id="1491" r:id="rId55"/>
    <p:sldId id="1493" r:id="rId56"/>
    <p:sldId id="1528" r:id="rId57"/>
    <p:sldId id="1482" r:id="rId58"/>
    <p:sldId id="1483" r:id="rId59"/>
    <p:sldId id="1484" r:id="rId60"/>
    <p:sldId id="1485" r:id="rId61"/>
    <p:sldId id="1486" r:id="rId62"/>
    <p:sldId id="1487" r:id="rId63"/>
    <p:sldId id="1523" r:id="rId64"/>
    <p:sldId id="1448" r:id="rId65"/>
    <p:sldId id="1495" r:id="rId66"/>
    <p:sldId id="1525" r:id="rId67"/>
    <p:sldId id="1524" r:id="rId68"/>
  </p:sldIdLst>
  <p:sldSz cx="9144000" cy="6858000" type="screen4x3"/>
  <p:notesSz cx="7302500" cy="9586913"/>
  <p:custDataLst>
    <p:tags r:id="rId7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C0000"/>
    <a:srgbClr val="00AC00"/>
    <a:srgbClr val="00FF00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4649" autoAdjust="0"/>
  </p:normalViewPr>
  <p:slideViewPr>
    <p:cSldViewPr snapToObjects="1">
      <p:cViewPr varScale="1">
        <p:scale>
          <a:sx n="144" d="100"/>
          <a:sy n="144" d="100"/>
        </p:scale>
        <p:origin x="1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6BC9BD61-126B-4150-993C-F6D0D6DCD30D}"/>
    <pc:docChg chg="undo modSld">
      <pc:chgData name="Phil Gibbons" userId="f619c6e5d38ed7a7" providerId="LiveId" clId="{6BC9BD61-126B-4150-993C-F6D0D6DCD30D}" dt="2019-10-16T18:44:02.731" v="25" actId="14100"/>
      <pc:docMkLst>
        <pc:docMk/>
      </pc:docMkLst>
      <pc:sldChg chg="modSp">
        <pc:chgData name="Phil Gibbons" userId="f619c6e5d38ed7a7" providerId="LiveId" clId="{6BC9BD61-126B-4150-993C-F6D0D6DCD30D}" dt="2019-10-16T18:44:02.731" v="25" actId="14100"/>
        <pc:sldMkLst>
          <pc:docMk/>
          <pc:sldMk cId="0" sldId="1446"/>
        </pc:sldMkLst>
        <pc:spChg chg="mod">
          <ac:chgData name="Phil Gibbons" userId="f619c6e5d38ed7a7" providerId="LiveId" clId="{6BC9BD61-126B-4150-993C-F6D0D6DCD30D}" dt="2019-10-16T18:40:50.286" v="0" actId="14100"/>
          <ac:spMkLst>
            <pc:docMk/>
            <pc:sldMk cId="0" sldId="1446"/>
            <ac:spMk id="24582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1:26.177" v="6" actId="1076"/>
          <ac:spMkLst>
            <pc:docMk/>
            <pc:sldMk cId="0" sldId="1446"/>
            <ac:spMk id="24583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4:02.731" v="25" actId="14100"/>
          <ac:spMkLst>
            <pc:docMk/>
            <pc:sldMk cId="0" sldId="1446"/>
            <ac:spMk id="24584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14.550" v="11" actId="14100"/>
          <ac:spMkLst>
            <pc:docMk/>
            <pc:sldMk cId="0" sldId="1446"/>
            <ac:spMk id="24604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40.289" v="16" actId="1076"/>
          <ac:spMkLst>
            <pc:docMk/>
            <pc:sldMk cId="0" sldId="1446"/>
            <ac:spMk id="24605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42.457" v="24" actId="14100"/>
          <ac:spMkLst>
            <pc:docMk/>
            <pc:sldMk cId="0" sldId="1446"/>
            <ac:spMk id="24606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56.848" v="17" actId="14100"/>
          <ac:spMkLst>
            <pc:docMk/>
            <pc:sldMk cId="0" sldId="1446"/>
            <ac:spMk id="24626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05.457" v="19" actId="14100"/>
          <ac:spMkLst>
            <pc:docMk/>
            <pc:sldMk cId="0" sldId="1446"/>
            <ac:spMk id="24627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30.874" v="23" actId="14100"/>
          <ac:spMkLst>
            <pc:docMk/>
            <pc:sldMk cId="0" sldId="1446"/>
            <ac:spMk id="24628" creationId="{00000000-0000-0000-0000-000000000000}"/>
          </ac:spMkLst>
        </pc:spChg>
        <pc:grpChg chg="mod">
          <ac:chgData name="Phil Gibbons" userId="f619c6e5d38ed7a7" providerId="LiveId" clId="{6BC9BD61-126B-4150-993C-F6D0D6DCD30D}" dt="2019-10-16T18:42:29.686" v="14" actId="1076"/>
          <ac:grpSpMkLst>
            <pc:docMk/>
            <pc:sldMk cId="0" sldId="1446"/>
            <ac:grpSpMk id="78" creationId="{00000000-0000-0000-0000-000000000000}"/>
          </ac:grpSpMkLst>
        </pc:grpChg>
      </pc:sldChg>
    </pc:docChg>
  </pc:docChgLst>
  <pc:docChgLst>
    <pc:chgData name="Phil Gibbons" userId="f619c6e5d38ed7a7" providerId="LiveId" clId="{007CA93A-0069-46BC-AC88-DD81EBDC48C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7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7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9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78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625CAF-2E5F-7B4E-BC7D-360E5B500DA5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C0D93-9B1D-EE47-BE9E-FE522C848067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221750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 marL="0" indent="0">
                  <a:lnSpc>
                    <a:spcPct val="95000"/>
                  </a:lnSpc>
                  <a:buNone/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153" t="-12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762000" y="1949450"/>
            <a:ext cx="39014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16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762000" y="2496632"/>
            <a:ext cx="66105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32-48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62000" y="3048000"/>
            <a:ext cx="7176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64–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inf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135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0" name="Line 73">
            <a:extLst>
              <a:ext uri="{FF2B5EF4-FFF2-40B4-BE49-F238E27FC236}">
                <a16:creationId xmlns:a16="http://schemas.microsoft.com/office/drawing/2014/main" id="{FAEDB9E4-B517-804A-9957-FF8BB1F8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03871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73">
            <a:extLst>
              <a:ext uri="{FF2B5EF4-FFF2-40B4-BE49-F238E27FC236}">
                <a16:creationId xmlns:a16="http://schemas.microsoft.com/office/drawing/2014/main" id="{96664BBA-00C9-EE4E-ABAE-CCFF5C1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9420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73">
            <a:extLst>
              <a:ext uri="{FF2B5EF4-FFF2-40B4-BE49-F238E27FC236}">
                <a16:creationId xmlns:a16="http://schemas.microsoft.com/office/drawing/2014/main" id="{1D303E60-79D9-A744-AC05-E0C9C0A1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08453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73">
            <a:extLst>
              <a:ext uri="{FF2B5EF4-FFF2-40B4-BE49-F238E27FC236}">
                <a16:creationId xmlns:a16="http://schemas.microsoft.com/office/drawing/2014/main" id="{58B6F018-8406-2045-AFB9-8B572EF4C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3943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1B40C92C-1302-6E4B-B868-4C1D7B426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515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30">
            <a:extLst>
              <a:ext uri="{FF2B5EF4-FFF2-40B4-BE49-F238E27FC236}">
                <a16:creationId xmlns:a16="http://schemas.microsoft.com/office/drawing/2014/main" id="{59E5CB06-EF03-9D4F-8D97-E6ED6DA0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0">
            <a:extLst>
              <a:ext uri="{FF2B5EF4-FFF2-40B4-BE49-F238E27FC236}">
                <a16:creationId xmlns:a16="http://schemas.microsoft.com/office/drawing/2014/main" id="{A9153B07-04AF-0B40-86EE-EE618173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747E1DC1-DBD4-754A-8F92-0EE96D50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396026B9-BE23-B944-9884-E9EDCA29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F137678E-A405-054B-8F27-5395BF2B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6">
            <a:extLst>
              <a:ext uri="{FF2B5EF4-FFF2-40B4-BE49-F238E27FC236}">
                <a16:creationId xmlns:a16="http://schemas.microsoft.com/office/drawing/2014/main" id="{57D0960A-F89C-704E-BE8A-420C00A6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73">
            <a:extLst>
              <a:ext uri="{FF2B5EF4-FFF2-40B4-BE49-F238E27FC236}">
                <a16:creationId xmlns:a16="http://schemas.microsoft.com/office/drawing/2014/main" id="{ACC07793-DA17-2B4A-B4E8-BBB84CD27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3712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73">
            <a:extLst>
              <a:ext uri="{FF2B5EF4-FFF2-40B4-BE49-F238E27FC236}">
                <a16:creationId xmlns:a16="http://schemas.microsoft.com/office/drawing/2014/main" id="{DCC20C0B-1B79-EB40-8AAA-66D1B645F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1540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Advanced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16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17,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 </a:t>
            </a:r>
            <a:r>
              <a:rPr lang="en-GB" dirty="0"/>
              <a:t>(i.e., first fit)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appropriate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 vs. non-</a:t>
            </a:r>
            <a:r>
              <a:rPr lang="en-GB" dirty="0" err="1"/>
              <a:t>seglist</a:t>
            </a:r>
            <a:r>
              <a:rPr lang="en-GB" dirty="0"/>
              <a:t> allocators (both with first-fit)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 vs. linear time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</a:t>
            </a:r>
            <a:r>
              <a:rPr lang="en-GB" i="1" dirty="0"/>
              <a:t>The Art of Computer Programming, </a:t>
            </a:r>
            <a:r>
              <a:rPr lang="en-GB" dirty="0" err="1"/>
              <a:t>vol</a:t>
            </a:r>
            <a:r>
              <a:rPr lang="en-GB" dirty="0"/>
              <a:t> 1, 3</a:t>
            </a:r>
            <a:r>
              <a:rPr lang="en-GB" baseline="30000" dirty="0"/>
              <a:t>rd</a:t>
            </a:r>
            <a:r>
              <a:rPr lang="en-GB" dirty="0"/>
              <a:t> edition, Addison Wesley, 1997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https://canvas.cmu.edu/courses/10968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explicitly free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690650"/>
            <a:ext cx="8551679" cy="1024350"/>
            <a:chOff x="377825" y="4690650"/>
            <a:chExt cx="8551679" cy="102435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330575" y="4749800"/>
              <a:ext cx="1012825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32325" y="4690650"/>
              <a:ext cx="14478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103592" y="5283200"/>
              <a:ext cx="1630208" cy="4318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796643"/>
            <a:ext cx="6551612" cy="1008743"/>
            <a:chOff x="382588" y="5796643"/>
            <a:chExt cx="6551612" cy="1008743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103592" y="6400800"/>
              <a:ext cx="1646984" cy="404586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796643"/>
              <a:ext cx="6551612" cy="808043"/>
              <a:chOff x="382588" y="5796643"/>
              <a:chExt cx="6551612" cy="808043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352800" y="5867400"/>
                <a:ext cx="9906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796643"/>
                <a:ext cx="1427161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86248"/>
            <a:chOff x="379413" y="3461952"/>
            <a:chExt cx="8764587" cy="118624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1030307"/>
              <a:chOff x="379413" y="3617893"/>
              <a:chExt cx="8764587" cy="103030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352800" y="3689350"/>
                <a:ext cx="9906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43993"/>
                <a:ext cx="14478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103592" y="4216400"/>
                <a:ext cx="1625444" cy="4318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Review: 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0017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1828800"/>
            <a:ext cx="4572000" cy="1524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50247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133600"/>
            <a:ext cx="4572000" cy="13716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942995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362200"/>
            <a:ext cx="4572000" cy="1143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18905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625458"/>
            <a:ext cx="4572000" cy="879742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67812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250272123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7286157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</a:t>
            </a:r>
            <a:b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52349132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7632361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523310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274262068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6363528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114068790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</a:t>
            </a:r>
            <a:r>
              <a:rPr lang="en-GB"/>
              <a:t>one errors</a:t>
            </a:r>
            <a:endParaRPr lang="en-GB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Implicit Lists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Depends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Strategies include first fit, next fit, and best 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294190338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What gets decremented?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(See next slide)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</a:t>
            </a:r>
            <a:r>
              <a:rPr lang="en-US" sz="1800" dirty="0">
                <a:latin typeface="Courier New" pitchFamily="49" charset="0"/>
              </a:rPr>
              <a:t>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Same effect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size--;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(*size)--;</a:t>
            </a:r>
            <a:endParaRPr lang="en-GB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595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0253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55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5761166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f is a function returning </a:t>
            </a:r>
            <a:r>
              <a:rPr lang="en-US" sz="1800" b="0" dirty="0" err="1">
                <a:latin typeface="+mn-lt"/>
              </a:rPr>
              <a:t>ptr</a:t>
            </a:r>
            <a:r>
              <a:rPr lang="en-US" sz="1800" b="0" dirty="0">
                <a:latin typeface="+mn-lt"/>
              </a:rPr>
              <a:t>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of pointers to functions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32362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9358379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6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721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625664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3779" y="4372761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2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find adjacent blocks according to memory order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712C88-8A46-234C-B0CD-8E23918B603B}"/>
              </a:ext>
            </a:extLst>
          </p:cNvPr>
          <p:cNvCxnSpPr/>
          <p:nvPr/>
        </p:nvCxnSpPr>
        <p:spPr bwMode="auto">
          <a:xfrm>
            <a:off x="1143000" y="3505200"/>
            <a:ext cx="455612" cy="304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C30A4A-5BCE-7543-82DA-21BD3D18A6DB}"/>
              </a:ext>
            </a:extLst>
          </p:cNvPr>
          <p:cNvSpPr txBox="1"/>
          <p:nvPr/>
        </p:nvSpPr>
        <p:spPr>
          <a:xfrm>
            <a:off x="386309" y="318333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Optional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14893</TotalTime>
  <Words>4329</Words>
  <Application>Microsoft Macintosh PowerPoint</Application>
  <PresentationFormat>On-screen Show (4:3)</PresentationFormat>
  <Paragraphs>863</Paragraphs>
  <Slides>64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ＭＳ Ｐゴシック</vt:lpstr>
      <vt:lpstr>Arial</vt:lpstr>
      <vt:lpstr>Arial Narrow</vt:lpstr>
      <vt:lpstr>Calibri</vt:lpstr>
      <vt:lpstr>Cambria Math</vt:lpstr>
      <vt:lpstr>Courier New</vt:lpstr>
      <vt:lpstr>Gill Sans MT</vt:lpstr>
      <vt:lpstr>Gill Sans MT Condensed</vt:lpstr>
      <vt:lpstr>Helvetica</vt:lpstr>
      <vt:lpstr>msgothic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PowerPoint Presentation</vt:lpstr>
      <vt:lpstr>Dynamic Memory Allocation:  Advanced Concepts  15-213/18-213/14-513/15-513/18-613: Introduction to Computer Systems  16th Lecture, October 17, 2019</vt:lpstr>
      <vt:lpstr>Review: Dynamic Memory Allocation </vt:lpstr>
      <vt:lpstr>Review: Keeping Track of Free Blocks</vt:lpstr>
      <vt:lpstr>Review: Implicit Lists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Quiz Time!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Today</vt:lpstr>
      <vt:lpstr>Memory-Related Perils and Pitfalls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C operators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Supplemental slides</vt:lpstr>
      <vt:lpstr>Conservative Mark &amp; Sweep in C</vt:lpstr>
      <vt:lpstr>C Pointer Declarations: Test Yourself!</vt:lpstr>
      <vt:lpstr>C Pointer Declarations: Test Yourself!</vt:lpstr>
      <vt:lpstr>Parsing:  int (*(*f())[13])()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721</cp:revision>
  <cp:lastPrinted>2016-11-01T18:34:42Z</cp:lastPrinted>
  <dcterms:created xsi:type="dcterms:W3CDTF">2012-11-01T14:52:42Z</dcterms:created>
  <dcterms:modified xsi:type="dcterms:W3CDTF">2019-10-17T19:34:23Z</dcterms:modified>
</cp:coreProperties>
</file>