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1434" r:id="rId2"/>
    <p:sldId id="542" r:id="rId3"/>
    <p:sldId id="1411" r:id="rId4"/>
    <p:sldId id="1432" r:id="rId5"/>
    <p:sldId id="1262" r:id="rId6"/>
    <p:sldId id="1286" r:id="rId7"/>
    <p:sldId id="1285" r:id="rId8"/>
    <p:sldId id="1264" r:id="rId9"/>
    <p:sldId id="1412" r:id="rId10"/>
    <p:sldId id="1265" r:id="rId11"/>
    <p:sldId id="1266" r:id="rId12"/>
    <p:sldId id="1268" r:id="rId13"/>
    <p:sldId id="1289" r:id="rId14"/>
    <p:sldId id="1290" r:id="rId15"/>
    <p:sldId id="1212" r:id="rId16"/>
    <p:sldId id="1291" r:id="rId17"/>
    <p:sldId id="1292" r:id="rId18"/>
    <p:sldId id="1293" r:id="rId19"/>
    <p:sldId id="1294" r:id="rId20"/>
    <p:sldId id="1435" r:id="rId21"/>
    <p:sldId id="1430" r:id="rId22"/>
    <p:sldId id="1273" r:id="rId23"/>
    <p:sldId id="1414" r:id="rId24"/>
    <p:sldId id="1274" r:id="rId25"/>
    <p:sldId id="1295" r:id="rId26"/>
    <p:sldId id="1277" r:id="rId27"/>
    <p:sldId id="1415" r:id="rId28"/>
    <p:sldId id="1278" r:id="rId29"/>
    <p:sldId id="1249" r:id="rId30"/>
    <p:sldId id="1416" r:id="rId31"/>
    <p:sldId id="1427" r:id="rId32"/>
    <p:sldId id="1428" r:id="rId33"/>
    <p:sldId id="1417" r:id="rId34"/>
    <p:sldId id="1418" r:id="rId35"/>
    <p:sldId id="1419" r:id="rId36"/>
    <p:sldId id="1420" r:id="rId37"/>
    <p:sldId id="1421" r:id="rId38"/>
    <p:sldId id="1433" r:id="rId39"/>
    <p:sldId id="1431" r:id="rId40"/>
    <p:sldId id="1422" r:id="rId41"/>
    <p:sldId id="1423" r:id="rId42"/>
    <p:sldId id="1424" r:id="rId43"/>
    <p:sldId id="1425" r:id="rId44"/>
    <p:sldId id="1429" r:id="rId45"/>
    <p:sldId id="1426" r:id="rId46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02" autoAdjust="0"/>
    <p:restoredTop sz="94649" autoAdjust="0"/>
  </p:normalViewPr>
  <p:slideViewPr>
    <p:cSldViewPr snapToObjects="1">
      <p:cViewPr varScale="1">
        <p:scale>
          <a:sx n="144" d="100"/>
          <a:sy n="144" d="100"/>
        </p:scale>
        <p:origin x="1720" y="192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96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AFC48501-E47C-44F6-A365-7851BD642F42}"/>
    <pc:docChg chg="custSel modSld">
      <pc:chgData name="Phil Gibbons" userId="f619c6e5d38ed7a7" providerId="LiveId" clId="{AFC48501-E47C-44F6-A365-7851BD642F42}" dt="2018-10-23T05:25:00.592" v="0" actId="478"/>
      <pc:docMkLst>
        <pc:docMk/>
      </pc:docMkLst>
      <pc:sldChg chg="delSp">
        <pc:chgData name="Phil Gibbons" userId="f619c6e5d38ed7a7" providerId="LiveId" clId="{AFC48501-E47C-44F6-A365-7851BD642F42}" dt="2018-10-23T05:25:00.592" v="0" actId="478"/>
        <pc:sldMkLst>
          <pc:docMk/>
          <pc:sldMk cId="95829684" sldId="1434"/>
        </pc:sldMkLst>
        <pc:spChg chg="del">
          <ac:chgData name="Phil Gibbons" userId="f619c6e5d38ed7a7" providerId="LiveId" clId="{AFC48501-E47C-44F6-A365-7851BD642F42}" dt="2018-10-23T05:25:00.592" v="0" actId="478"/>
          <ac:spMkLst>
            <pc:docMk/>
            <pc:sldMk cId="95829684" sldId="143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2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3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78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415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-96" charset="-128"/>
                <a:cs typeface="Courier New" panose="02070309020205020404" pitchFamily="49" charset="0"/>
              </a:rPr>
              <a:pPr/>
              <a:t>‹#›</a:t>
            </a:fld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C6ECDE-4071-3843-A9B3-38BFF6BA19AA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33D98-B938-A946-B284-59E5D1E72D36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9582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/>
              <a:t>Conceptually,</a:t>
            </a:r>
            <a:r>
              <a:rPr lang="en-US" i="1" dirty="0">
                <a:solidFill>
                  <a:srgbClr val="990000"/>
                </a:solidFill>
              </a:rPr>
              <a:t> virtual memory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is an array of N contiguous bytes stored on disk. </a:t>
            </a:r>
          </a:p>
          <a:p>
            <a:r>
              <a:rPr lang="en-US" dirty="0"/>
              <a:t>The contents of the array on disk are cached in </a:t>
            </a:r>
            <a:r>
              <a:rPr lang="en-US" i="1" dirty="0">
                <a:solidFill>
                  <a:srgbClr val="990000"/>
                </a:solidFill>
              </a:rPr>
              <a:t>physical memory</a:t>
            </a:r>
            <a:r>
              <a:rPr lang="en-US" dirty="0"/>
              <a:t> (</a:t>
            </a:r>
            <a:r>
              <a:rPr lang="en-US" i="1" dirty="0">
                <a:solidFill>
                  <a:srgbClr val="990000"/>
                </a:solidFill>
              </a:rPr>
              <a:t>DRAM cache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These cache blocks are called </a:t>
            </a:r>
            <a:r>
              <a:rPr lang="en-GB" i="1" dirty="0"/>
              <a:t>pages </a:t>
            </a:r>
            <a:r>
              <a:rPr lang="en-GB" dirty="0"/>
              <a:t>(size is P = 2</a:t>
            </a:r>
            <a:r>
              <a:rPr lang="en-GB" baseline="30000" dirty="0"/>
              <a:t>p</a:t>
            </a:r>
            <a:r>
              <a:rPr lang="en-GB" dirty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N-1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M-1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(VPs)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>
                <a:solidFill>
                  <a:srgbClr val="C00000"/>
                </a:solidFill>
              </a:rPr>
              <a:t>10,000x</a:t>
            </a:r>
            <a:r>
              <a:rPr lang="en-GB" dirty="0"/>
              <a:t> slower than DRAM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Time to load block from disk &gt; 1ms (&gt; 1 million clock cycles)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CPU can do a lot of computation during that time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Consequences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size: typically 4 KB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Linux “huge pages” are 2 MB (default) to 1 GB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VP can be placed in any PP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cache memories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 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7C47B0-E212-4A68-B855-967644CE386F}"/>
              </a:ext>
            </a:extLst>
          </p:cNvPr>
          <p:cNvSpPr/>
          <p:nvPr/>
        </p:nvSpPr>
        <p:spPr bwMode="auto">
          <a:xfrm>
            <a:off x="6553200" y="2971800"/>
            <a:ext cx="1341852" cy="1717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F85F3B-3CD5-4B91-9CAD-E929E9ABE051}"/>
              </a:ext>
            </a:extLst>
          </p:cNvPr>
          <p:cNvSpPr/>
          <p:nvPr/>
        </p:nvSpPr>
        <p:spPr bwMode="auto">
          <a:xfrm>
            <a:off x="2888165" y="3529466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0CF6A43-CE96-42B8-9EAD-99B2A750EB9A}"/>
              </a:ext>
            </a:extLst>
          </p:cNvPr>
          <p:cNvSpPr/>
          <p:nvPr/>
        </p:nvSpPr>
        <p:spPr bwMode="auto">
          <a:xfrm>
            <a:off x="2951084" y="3773369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4801DB-4638-465A-BFF9-63B468A9B6A3}"/>
              </a:ext>
            </a:extLst>
          </p:cNvPr>
          <p:cNvSpPr/>
          <p:nvPr/>
        </p:nvSpPr>
        <p:spPr bwMode="auto">
          <a:xfrm>
            <a:off x="6621462" y="5390831"/>
            <a:ext cx="1379538" cy="218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Triggering a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/>
              <a:t>User writes to memory location</a:t>
            </a:r>
          </a:p>
          <a:p>
            <a:pPr lvl="1"/>
            <a:endParaRPr lang="en-US" sz="1600" b="0" dirty="0"/>
          </a:p>
          <a:p>
            <a:pPr lvl="2"/>
            <a:endParaRPr lang="en-US" sz="1600" b="0" dirty="0"/>
          </a:p>
          <a:p>
            <a:r>
              <a:rPr lang="en-US" sz="2000" b="0" dirty="0"/>
              <a:t>That portion (page) of user’s memory </a:t>
            </a:r>
            <a:br>
              <a:rPr lang="en-US" sz="2000" b="0" dirty="0"/>
            </a:br>
            <a:r>
              <a:rPr lang="en-US" sz="2000" b="0" dirty="0"/>
              <a:t>is currently on disk</a:t>
            </a:r>
          </a:p>
          <a:p>
            <a:r>
              <a:rPr lang="en-US" sz="2000" b="0" dirty="0"/>
              <a:t>MMU triggers page fault exception</a:t>
            </a:r>
          </a:p>
          <a:p>
            <a:pPr lvl="1"/>
            <a:r>
              <a:rPr lang="en-US" sz="1600" dirty="0"/>
              <a:t>(More details in later lecture)</a:t>
            </a:r>
          </a:p>
          <a:p>
            <a:pPr lvl="1"/>
            <a:r>
              <a:rPr lang="en-US" sz="1600" b="0" dirty="0"/>
              <a:t>Raise privilege level to supervisor mode</a:t>
            </a:r>
          </a:p>
          <a:p>
            <a:pPr lvl="1"/>
            <a:r>
              <a:rPr lang="en-US" sz="1600" dirty="0"/>
              <a:t>Causes procedure call to software page fault handler</a:t>
            </a:r>
            <a:endParaRPr lang="en-US" sz="16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400800" y="2318227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780289" y="1789058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80483b7:	c7 05 10 9d 04 08 0d 	</a:t>
            </a:r>
            <a:r>
              <a:rPr lang="en-US" sz="1600" dirty="0" err="1">
                <a:latin typeface="Courier New" pitchFamily="49" charset="0"/>
              </a:rPr>
              <a:t>movl</a:t>
            </a:r>
            <a:r>
              <a:rPr lang="en-US" sz="1600" dirty="0">
                <a:latin typeface="Courier New" pitchFamily="49" charset="0"/>
              </a:rPr>
              <a:t>   $0xd,0x8049d10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215D1B-18E0-DC44-8F0A-4FC9D0B18F81}"/>
              </a:ext>
            </a:extLst>
          </p:cNvPr>
          <p:cNvGrpSpPr/>
          <p:nvPr/>
        </p:nvGrpSpPr>
        <p:grpSpPr>
          <a:xfrm>
            <a:off x="1066800" y="4191000"/>
            <a:ext cx="5715000" cy="2286000"/>
            <a:chOff x="762000" y="3581400"/>
            <a:chExt cx="5715000" cy="22860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762000" y="3581400"/>
              <a:ext cx="5715000" cy="2286000"/>
            </a:xfrm>
            <a:prstGeom prst="rect">
              <a:avLst/>
            </a:prstGeom>
            <a:solidFill>
              <a:srgbClr val="E9E1C9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838200" y="3633951"/>
              <a:ext cx="1511126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581400" y="3633951"/>
              <a:ext cx="1746317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652588" y="4156238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658938" y="4761076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4471988" y="4767426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124964" y="4395951"/>
              <a:ext cx="2213116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Exception: page fault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502150" y="4740166"/>
              <a:ext cx="1974850" cy="6437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Execute page fault handler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098332" y="4595649"/>
              <a:ext cx="544573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400" b="0" dirty="0" err="1">
                  <a:latin typeface="Calibri" pitchFamily="34" charset="0"/>
                </a:rPr>
                <a:t>movl</a:t>
              </a:r>
              <a:endParaRPr lang="en-US" sz="1400" b="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5809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101850"/>
          </a:xfrm>
        </p:spPr>
        <p:txBody>
          <a:bodyPr/>
          <a:lstStyle/>
          <a:p>
            <a:pPr marL="0" indent="0"/>
            <a:r>
              <a:rPr lang="en-US" dirty="0"/>
              <a:t>Virtual Memory: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17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22,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Completing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5410200" cy="1783394"/>
          </a:xfrm>
        </p:spPr>
        <p:txBody>
          <a:bodyPr/>
          <a:lstStyle/>
          <a:p>
            <a:r>
              <a:rPr lang="en-US" sz="2000" b="0" dirty="0"/>
              <a:t>Page fault handler executes return from interrupt (</a:t>
            </a:r>
            <a:r>
              <a:rPr lang="en-US" sz="2000" dirty="0" err="1">
                <a:latin typeface="Courier" pitchFamily="2" charset="0"/>
              </a:rPr>
              <a:t>iret</a:t>
            </a:r>
            <a:r>
              <a:rPr lang="en-US" sz="2000" b="0" dirty="0"/>
              <a:t>) instruction</a:t>
            </a:r>
          </a:p>
          <a:p>
            <a:pPr lvl="1"/>
            <a:r>
              <a:rPr lang="en-US" sz="1600" dirty="0"/>
              <a:t>Like </a:t>
            </a:r>
            <a:r>
              <a:rPr lang="en-US" sz="1600" b="1" dirty="0">
                <a:latin typeface="Courier" pitchFamily="2" charset="0"/>
              </a:rPr>
              <a:t>ret</a:t>
            </a:r>
            <a:r>
              <a:rPr lang="en-US" sz="1600" dirty="0"/>
              <a:t> instruction, but also restores privilege level</a:t>
            </a:r>
          </a:p>
          <a:p>
            <a:pPr lvl="1"/>
            <a:r>
              <a:rPr lang="en-US" sz="1600" b="0" dirty="0"/>
              <a:t>Return to instruction that caused fault</a:t>
            </a:r>
          </a:p>
          <a:p>
            <a:pPr lvl="1"/>
            <a:r>
              <a:rPr lang="en-US" sz="1600" dirty="0"/>
              <a:t>But, this time there is no page fault</a:t>
            </a:r>
            <a:endParaRPr lang="en-US" sz="1600" b="0" dirty="0"/>
          </a:p>
          <a:p>
            <a:pPr lvl="1"/>
            <a:endParaRPr lang="en-US" sz="16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30166" y="2995776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Copy page from disk to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 and </a:t>
            </a:r>
            <a:r>
              <a:rPr lang="en-US" sz="1800" b="0" i="1" dirty="0" err="1">
                <a:latin typeface="Calibri" pitchFamily="34" charset="0"/>
              </a:rPr>
              <a:t>reexecute</a:t>
            </a:r>
            <a:r>
              <a:rPr lang="en-US" sz="1800" b="0" i="1" dirty="0">
                <a:latin typeface="Calibri" pitchFamily="34" charset="0"/>
              </a:rPr>
              <a:t> </a:t>
            </a:r>
            <a:r>
              <a:rPr lang="en-US" sz="1800" b="0" i="1" dirty="0" err="1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53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5" grpId="0" animBg="1"/>
      <p:bldP spid="26" grpId="0" animBg="1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new page (VP 5) of virtual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Subsequent miss will bring it into memory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Locality to the Rescue Again!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seems terribly inefficient, but it works because of locality. 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(after cold misses)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multiple processes run at the same time, thrashing occurs if</a:t>
            </a:r>
            <a:br>
              <a:rPr lang="en-GB" dirty="0"/>
            </a:br>
            <a:r>
              <a:rPr lang="en-GB" dirty="0"/>
              <a:t>their total working set size &gt; main memory size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virtual pages to the same physical page (here: PP 6)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Code, data, and heap always start at the same addresses.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EA605-9119-4E68-913D-788743B2D274}"/>
              </a:ext>
            </a:extLst>
          </p:cNvPr>
          <p:cNvSpPr txBox="1"/>
          <p:nvPr/>
        </p:nvSpPr>
        <p:spPr>
          <a:xfrm>
            <a:off x="5714999" y="6520934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SUP: requires kernel mode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https://canvas.cmu.edu/courses/10968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4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Hmmm, How Does This Work?!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 (today and next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Virtual Address Space</a:t>
            </a:r>
          </a:p>
          <a:p>
            <a:pPr lvl="1"/>
            <a:r>
              <a:rPr lang="en-US" i="1" dirty="0"/>
              <a:t>V = {0, 1, …, N–1}</a:t>
            </a:r>
          </a:p>
          <a:p>
            <a:r>
              <a:rPr lang="en-US" dirty="0"/>
              <a:t>Physical Address Space</a:t>
            </a:r>
          </a:p>
          <a:p>
            <a:pPr lvl="1"/>
            <a:r>
              <a:rPr lang="en-US" i="1" dirty="0"/>
              <a:t>P = {0, 1, …, M–1}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b="1" i="1" dirty="0"/>
              <a:t>MAP:  V </a:t>
            </a:r>
            <a:r>
              <a:rPr lang="en-US" b="1" i="1" dirty="0" err="1">
                <a:sym typeface="Symbol" charset="2"/>
              </a:rPr>
              <a:t></a:t>
            </a:r>
            <a:r>
              <a:rPr lang="en-US" b="1" i="1" dirty="0"/>
              <a:t>  P  U  {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}</a:t>
            </a:r>
          </a:p>
          <a:p>
            <a:pPr lvl="1"/>
            <a:r>
              <a:rPr lang="en-US" dirty="0"/>
              <a:t>For virtual address </a:t>
            </a:r>
            <a:r>
              <a:rPr lang="en-US" b="1" i="1" dirty="0"/>
              <a:t>a</a:t>
            </a:r>
            <a:r>
              <a:rPr lang="en-US" dirty="0"/>
              <a:t>: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 a</a:t>
            </a:r>
            <a:r>
              <a:rPr lang="en-US" i="1" dirty="0"/>
              <a:t>’</a:t>
            </a:r>
            <a:r>
              <a:rPr lang="en-US" dirty="0"/>
              <a:t>  if data at virtual address </a:t>
            </a:r>
            <a:r>
              <a:rPr lang="en-US" b="1" i="1" dirty="0"/>
              <a:t>a</a:t>
            </a:r>
            <a:r>
              <a:rPr lang="en-US" dirty="0"/>
              <a:t> is at physical address </a:t>
            </a:r>
            <a:r>
              <a:rPr lang="en-US" b="1" i="1" dirty="0"/>
              <a:t>a’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b="1" i="1" dirty="0"/>
              <a:t>P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 </a:t>
            </a:r>
            <a:r>
              <a:rPr lang="en-US" dirty="0"/>
              <a:t>if data at virtual address </a:t>
            </a:r>
            <a:r>
              <a:rPr lang="en-US" b="1" i="1" dirty="0"/>
              <a:t>a</a:t>
            </a:r>
            <a:r>
              <a:rPr lang="en-US" dirty="0"/>
              <a:t> is not in physical memory</a:t>
            </a:r>
          </a:p>
          <a:p>
            <a:pPr lvl="3"/>
            <a:r>
              <a:rPr lang="en-US" dirty="0"/>
              <a:t>Either invalid or stored on disk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357762" y="1633336"/>
            <a:ext cx="1740959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(CR3 in x86)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70345" y="1710296"/>
            <a:ext cx="859668" cy="2143874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VM and Cache</a:t>
            </a:r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CPU</a:t>
            </a: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>
                <a:latin typeface="+mn-lt"/>
              </a:rPr>
              <a:t>VA: virtual address, PA: physical address, PTE: page table entry, PTEA = PTE address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 small L1 delay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set-associative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TLBI</a:t>
            </a:r>
            <a:r>
              <a:rPr lang="en-US" i="1" dirty="0">
                <a:solidFill>
                  <a:srgbClr val="FF0000"/>
                </a:solidFill>
              </a:rPr>
              <a:t>: TLB index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TLBT</a:t>
            </a:r>
            <a:r>
              <a:rPr lang="en-US" i="1" dirty="0">
                <a:solidFill>
                  <a:srgbClr val="FF0000"/>
                </a:solidFill>
              </a:rPr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33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dirty="0">
                <a:latin typeface="+mj-lt"/>
              </a:rPr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95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j-lt"/>
              </a:rPr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635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68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+mj-lt"/>
              </a:rPr>
              <a:t>p+t</a:t>
            </a:r>
            <a:endParaRPr lang="en-US" sz="16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T = 2</a:t>
            </a:r>
            <a:r>
              <a:rPr lang="en-US" sz="1800" baseline="30000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 sets</a:t>
            </a:r>
            <a:endParaRPr lang="en-US" sz="1800" baseline="30000" dirty="0">
              <a:latin typeface="+mj-lt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367767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VA</a:t>
              </a: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cache/memory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82438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cache/memory access (the PTE)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endParaRPr lang="en-GB" dirty="0"/>
          </a:p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endParaRPr lang="en-GB" dirty="0"/>
          </a:p>
          <a:p>
            <a:r>
              <a:rPr lang="en-GB" dirty="0"/>
              <a:t>Common solution: Multi-level page table</a:t>
            </a:r>
          </a:p>
          <a:p>
            <a:r>
              <a:rPr lang="en-GB" dirty="0"/>
              <a:t>Example: 2-level page table</a:t>
            </a:r>
          </a:p>
          <a:p>
            <a:pPr lvl="1"/>
            <a:r>
              <a:rPr lang="en-GB" dirty="0"/>
              <a:t>Level 1 table: each PTE points to a page table (always memory resident)</a:t>
            </a:r>
          </a:p>
          <a:p>
            <a:pPr lvl="1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64 bit addresses, 8KB pages, 8-byte PTEs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Page table </a:t>
            </a:r>
            <a:br>
              <a:rPr lang="en-US" sz="1600" dirty="0">
                <a:solidFill>
                  <a:srgbClr val="000000"/>
                </a:solidFill>
                <a:latin typeface="+mn-lt"/>
              </a:rPr>
            </a:br>
            <a:r>
              <a:rPr lang="en-US" sz="1600" dirty="0">
                <a:solidFill>
                  <a:srgbClr val="000000"/>
                </a:solidFill>
                <a:latin typeface="+mn-lt"/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Implemented via combination of hardware &amp; software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MMU, TLB, exception handling mechanisms part of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fault handlers, TLB management performed in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>
                <a:solidFill>
                  <a:srgbClr val="990000"/>
                </a:solidFill>
              </a:rPr>
              <a:t>Linear address space: </a:t>
            </a:r>
            <a:r>
              <a:rPr lang="en-US" sz="2000" b="0" dirty="0"/>
              <a:t>Ordered set of contiguous non-negative integer addresses:</a:t>
            </a:r>
            <a:br>
              <a:rPr lang="en-US" sz="2000" b="0" dirty="0"/>
            </a:br>
            <a:r>
              <a:rPr lang="en-US" sz="2000" b="0" dirty="0"/>
              <a:t>		{0, 1, 2, 3 … 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Virtual address space: </a:t>
            </a:r>
            <a:r>
              <a:rPr lang="en-US" sz="2000" b="0" dirty="0"/>
              <a:t>Set of N = 2</a:t>
            </a:r>
            <a:r>
              <a:rPr lang="en-US" sz="2000" b="0" baseline="30000" dirty="0"/>
              <a:t>n</a:t>
            </a:r>
            <a:r>
              <a:rPr lang="en-US" sz="2000" b="0" dirty="0"/>
              <a:t> virtual addresses</a:t>
            </a:r>
            <a:br>
              <a:rPr lang="en-US" sz="2000" b="0" dirty="0"/>
            </a:br>
            <a:r>
              <a:rPr lang="en-US" sz="2000" b="0" dirty="0"/>
              <a:t>		{0, 1, 2, 3, …, N-1}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/>
              <a:t>Set of M = 2</a:t>
            </a:r>
            <a:r>
              <a:rPr lang="en-US" sz="2000" b="0" baseline="30000" dirty="0"/>
              <a:t>m</a:t>
            </a:r>
            <a:r>
              <a:rPr lang="en-US" sz="2000" b="0" dirty="0"/>
              <a:t> physical addresses</a:t>
            </a:r>
            <a:br>
              <a:rPr lang="en-US" sz="2000" b="0" dirty="0"/>
            </a:br>
            <a:r>
              <a:rPr lang="en-US" sz="2000" b="0" dirty="0"/>
              <a:t>		{0, 1, 2, 3, …, M-1}</a:t>
            </a:r>
          </a:p>
          <a:p>
            <a:pPr marL="0" indent="0">
              <a:buNone/>
            </a:pPr>
            <a:endParaRPr lang="en-US" sz="20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Memory (VM)?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/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19917</TotalTime>
  <Words>3049</Words>
  <Application>Microsoft Macintosh PowerPoint</Application>
  <PresentationFormat>On-screen Show (4:3)</PresentationFormat>
  <Paragraphs>1012</Paragraphs>
  <Slides>45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ＭＳ Ｐゴシック</vt:lpstr>
      <vt:lpstr>Arial</vt:lpstr>
      <vt:lpstr>Arial Narrow</vt:lpstr>
      <vt:lpstr>Calibri</vt:lpstr>
      <vt:lpstr>Courier</vt:lpstr>
      <vt:lpstr>Courier New</vt:lpstr>
      <vt:lpstr>Gill Sans MT</vt:lpstr>
      <vt:lpstr>Gill Sans MT Condensed</vt:lpstr>
      <vt:lpstr>msgothic</vt:lpstr>
      <vt:lpstr>Symbol</vt:lpstr>
      <vt:lpstr>Times New Roman</vt:lpstr>
      <vt:lpstr>Wingdings</vt:lpstr>
      <vt:lpstr>Wingdings 2</vt:lpstr>
      <vt:lpstr>template2007</vt:lpstr>
      <vt:lpstr>PowerPoint Presentation</vt:lpstr>
      <vt:lpstr>Virtual Memory: Concepts  15-213/18-213/14-513/15-513/18-613:  Introduction to Computer Systems  17th Lecture, October 22, 2019</vt:lpstr>
      <vt:lpstr>Hmmm, How Does This Work?!  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Triggering a Page Fault</vt:lpstr>
      <vt:lpstr>Handling Page Fault</vt:lpstr>
      <vt:lpstr>Handling Page Fault</vt:lpstr>
      <vt:lpstr>Handling Page Fault</vt:lpstr>
      <vt:lpstr>Handling Page Fault</vt:lpstr>
      <vt:lpstr>Completing page fault</vt:lpstr>
      <vt:lpstr>Allocating Pages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Quiz Time!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Summary of Address Translation Symbols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Randal Bryant</cp:lastModifiedBy>
  <cp:revision>600</cp:revision>
  <cp:lastPrinted>2019-10-21T18:08:37Z</cp:lastPrinted>
  <dcterms:created xsi:type="dcterms:W3CDTF">2011-01-05T23:17:11Z</dcterms:created>
  <dcterms:modified xsi:type="dcterms:W3CDTF">2019-10-21T18:09:14Z</dcterms:modified>
</cp:coreProperties>
</file>