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9"/>
  </p:notesMasterIdLst>
  <p:sldIdLst>
    <p:sldId id="256" r:id="rId2"/>
    <p:sldId id="280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74" r:id="rId12"/>
    <p:sldId id="261" r:id="rId13"/>
    <p:sldId id="266" r:id="rId14"/>
    <p:sldId id="281" r:id="rId15"/>
    <p:sldId id="268" r:id="rId16"/>
    <p:sldId id="269" r:id="rId17"/>
    <p:sldId id="271" r:id="rId18"/>
    <p:sldId id="283" r:id="rId19"/>
    <p:sldId id="282" r:id="rId20"/>
    <p:sldId id="278" r:id="rId21"/>
    <p:sldId id="284" r:id="rId22"/>
    <p:sldId id="272" r:id="rId23"/>
    <p:sldId id="285" r:id="rId24"/>
    <p:sldId id="279" r:id="rId25"/>
    <p:sldId id="273" r:id="rId26"/>
    <p:sldId id="276" r:id="rId27"/>
    <p:sldId id="277" r:id="rId2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 autoAdjust="0"/>
    <p:restoredTop sz="77424" autoAdjust="0"/>
  </p:normalViewPr>
  <p:slideViewPr>
    <p:cSldViewPr>
      <p:cViewPr>
        <p:scale>
          <a:sx n="66" d="100"/>
          <a:sy n="66" d="100"/>
        </p:scale>
        <p:origin x="-2128" y="-5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03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8F50F-2F8D-4139-8A8F-A2E8B7C7F0FF}" type="datetimeFigureOut">
              <a:rPr lang="de-DE" smtClean="0"/>
              <a:t>15-07-19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F6DE6-85C7-4B7B-9736-3E2B9216E2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507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</a:t>
            </a:r>
            <a:r>
              <a:rPr lang="en-US" baseline="0" dirty="0" smtClean="0"/>
              <a:t>s </a:t>
            </a:r>
            <a:r>
              <a:rPr lang="en-US" baseline="0" dirty="0" err="1" smtClean="0"/>
              <a:t>ist</a:t>
            </a:r>
            <a:r>
              <a:rPr lang="en-US" baseline="0" dirty="0" smtClean="0"/>
              <a:t> an </a:t>
            </a:r>
            <a:r>
              <a:rPr lang="en-US" baseline="0" dirty="0" err="1" smtClean="0"/>
              <a:t>dem</a:t>
            </a:r>
            <a:r>
              <a:rPr lang="en-US" baseline="0" dirty="0" smtClean="0"/>
              <a:t> Auto </a:t>
            </a:r>
            <a:r>
              <a:rPr lang="en-US" baseline="0" dirty="0" err="1" smtClean="0"/>
              <a:t>für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wichtig</a:t>
            </a:r>
            <a:r>
              <a:rPr lang="en-US" baseline="0" dirty="0" smtClean="0"/>
              <a:t>?</a:t>
            </a:r>
          </a:p>
          <a:p>
            <a:endParaRPr lang="en-US" baseline="0" dirty="0" smtClean="0"/>
          </a:p>
          <a:p>
            <a:r>
              <a:rPr lang="en-US" baseline="0" dirty="0" smtClean="0"/>
              <a:t>Robust</a:t>
            </a:r>
          </a:p>
          <a:p>
            <a:r>
              <a:rPr lang="en-US" baseline="0" dirty="0" err="1" smtClean="0"/>
              <a:t>Geländetauglich</a:t>
            </a:r>
            <a:endParaRPr lang="en-US" baseline="0" dirty="0" smtClean="0"/>
          </a:p>
          <a:p>
            <a:r>
              <a:rPr lang="en-US" baseline="0" dirty="0" err="1" smtClean="0"/>
              <a:t>Groß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genug</a:t>
            </a:r>
            <a:r>
              <a:rPr lang="en-US" baseline="0" dirty="0" smtClean="0"/>
              <a:t>, um die </a:t>
            </a:r>
            <a:r>
              <a:rPr lang="en-US" baseline="0" dirty="0" err="1" smtClean="0"/>
              <a:t>Elektronik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unterzubringen</a:t>
            </a:r>
            <a:endParaRPr lang="en-US" baseline="0" dirty="0" smtClean="0"/>
          </a:p>
          <a:p>
            <a:r>
              <a:rPr lang="en-US" baseline="0" dirty="0" err="1" smtClean="0"/>
              <a:t>Leicht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erweiterbar</a:t>
            </a:r>
            <a:endParaRPr lang="en-US" baseline="0" dirty="0" smtClean="0"/>
          </a:p>
          <a:p>
            <a:r>
              <a:rPr lang="en-US" baseline="0" dirty="0" err="1" smtClean="0"/>
              <a:t>Motoransteuerung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einfach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möglich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F6DE6-85C7-4B7B-9736-3E2B9216E23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7823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Lösungen: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-</a:t>
            </a:r>
            <a:r>
              <a:rPr lang="en-US" baseline="0"/>
              <a:t> Reflexe: Sensoren höher angebracht und schräg nach oben. Maximalabstand angepasst</a:t>
            </a:r>
          </a:p>
          <a:p>
            <a:pPr marL="171450" indent="-171450">
              <a:buFontTx/>
              <a:buChar char="-"/>
            </a:pPr>
            <a:r>
              <a:rPr lang="en-US" baseline="0"/>
              <a:t>Frontale Objekte: Problem: Fehlerschwankung der Sensoren Einmal entschieden -&gt; große Änderung nötig für Richtungsänderung</a:t>
            </a:r>
          </a:p>
          <a:p>
            <a:pPr marL="171450" indent="-171450">
              <a:buFontTx/>
              <a:buChar char="-"/>
            </a:pPr>
            <a:r>
              <a:rPr lang="en-US" baseline="0"/>
              <a:t>Spontane Ausreißer: Maximalabstand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F6DE6-85C7-4B7B-9736-3E2B9216E239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45911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Technischer Ablauf</a:t>
            </a:r>
            <a:br>
              <a:rPr lang="en-US"/>
            </a:br>
            <a:r>
              <a:rPr lang="en-US"/>
              <a:t>Probleme</a:t>
            </a:r>
            <a:r>
              <a:rPr lang="en-US" baseline="0"/>
              <a:t> ansprechen: Navigation und Hinderniserkennung/Zusammenspiel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F6DE6-85C7-4B7B-9736-3E2B9216E239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7380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TODO:</a:t>
            </a:r>
          </a:p>
          <a:p>
            <a:endParaRPr lang="en-US" smtClean="0"/>
          </a:p>
          <a:p>
            <a:r>
              <a:rPr lang="en-US" smtClean="0"/>
              <a:t>Infos</a:t>
            </a:r>
            <a:r>
              <a:rPr lang="en-US" baseline="0" smtClean="0"/>
              <a:t> über GPIO/UART/I2C bus. Was ist ein Pi überhaupt?</a:t>
            </a:r>
          </a:p>
          <a:p>
            <a:endParaRPr lang="en-US" baseline="0" smtClean="0"/>
          </a:p>
          <a:p>
            <a:r>
              <a:rPr lang="en-US" baseline="0" smtClean="0"/>
              <a:t>- kleiner Computer mit Linux und verschiedenen Schnittstellen. Programmierbar z.B. mit Python</a:t>
            </a:r>
          </a:p>
          <a:p>
            <a:r>
              <a:rPr lang="en-US" baseline="0" smtClean="0"/>
              <a:t>- Schnittstellen mit denen universell Sachen gesteuert werden können.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F6DE6-85C7-4B7B-9736-3E2B9216E23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3062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Zur</a:t>
            </a:r>
            <a:r>
              <a:rPr lang="en-US" baseline="0" smtClean="0"/>
              <a:t> Hinderniserkennung.</a:t>
            </a:r>
          </a:p>
          <a:p>
            <a:endParaRPr lang="en-US" baseline="0" smtClean="0"/>
          </a:p>
          <a:p>
            <a:pPr marL="171450" indent="-171450">
              <a:buFontTx/>
              <a:buChar char="-"/>
            </a:pPr>
            <a:r>
              <a:rPr lang="en-US" baseline="0" smtClean="0"/>
              <a:t>Zwei Stück um Richtungen zu erkennen</a:t>
            </a:r>
          </a:p>
          <a:p>
            <a:pPr marL="171450" indent="-171450">
              <a:buFontTx/>
              <a:buChar char="-"/>
            </a:pPr>
            <a:r>
              <a:rPr lang="en-US" baseline="0" smtClean="0"/>
              <a:t>Sendet Schallsignal aus und misst Laufzeit zur Rückkehr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F6DE6-85C7-4B7B-9736-3E2B9216E239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9177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Über GPS und Kompass Position und Ausrichtung</a:t>
            </a:r>
            <a:r>
              <a:rPr lang="en-US" baseline="0" smtClean="0"/>
              <a:t> bestimmbar.</a:t>
            </a:r>
          </a:p>
          <a:p>
            <a:endParaRPr lang="en-US" baseline="0" smtClean="0"/>
          </a:p>
          <a:p>
            <a:r>
              <a:rPr lang="en-US" baseline="0" smtClean="0"/>
              <a:t>- Voll geil wa?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F6DE6-85C7-4B7B-9736-3E2B9216E239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0219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Erklären wie wir den Shit gemessen haben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F6DE6-85C7-4B7B-9736-3E2B9216E239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3204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TODO: tba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F6DE6-85C7-4B7B-9736-3E2B9216E239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2613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TODO: tba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F6DE6-85C7-4B7B-9736-3E2B9216E239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25080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TODO: tba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F6DE6-85C7-4B7B-9736-3E2B9216E239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2572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TODO:</a:t>
            </a:r>
            <a:r>
              <a:rPr lang="en-US" baseline="0"/>
              <a:t> tba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F6DE6-85C7-4B7B-9736-3E2B9216E239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0506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48B3-263B-47F8-9D78-1B0D549FB54B}" type="datetime1">
              <a:rPr lang="de-DE" smtClean="0"/>
              <a:t>15-07-19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Rechteck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FC31-3C0F-4D92-AB4B-1AD4D9A10ABC}" type="datetime1">
              <a:rPr lang="de-DE" smtClean="0"/>
              <a:t>15-07-19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9E21-C021-4B62-AF34-0D07F92ACDE4}" type="datetime1">
              <a:rPr lang="de-DE" smtClean="0"/>
              <a:t>15-07-19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6B5F-F428-4AD5-AEA0-24CEBF2DCAA4}" type="datetime1">
              <a:rPr lang="de-DE" smtClean="0"/>
              <a:t>15-07-19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83C8-E22B-4102-8876-C10FEED5964B}" type="datetime1">
              <a:rPr lang="de-DE" smtClean="0"/>
              <a:t>15-07-19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‹#›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9EA3-C823-4552-AC61-4C15664A8A8B}" type="datetime1">
              <a:rPr lang="de-DE" smtClean="0"/>
              <a:t>15-07-19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EFD9-C69E-4DB9-B1BF-3A8D786BEDA1}" type="datetime1">
              <a:rPr lang="de-DE" smtClean="0"/>
              <a:t>15-07-19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F2C-E193-4B3D-825E-53DD21D209E9}" type="datetime1">
              <a:rPr lang="de-DE" smtClean="0"/>
              <a:t>15-07-19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3A411-9D65-458E-9D0C-3E9532339D84}" type="datetime1">
              <a:rPr lang="de-DE" smtClean="0"/>
              <a:t>15-07-19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DE39-89E0-41D1-8BE3-F7CF8252B5D2}" type="datetime1">
              <a:rPr lang="de-DE" smtClean="0"/>
              <a:t>15-07-19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‹#›</a:t>
            </a:fld>
            <a:endParaRPr lang="de-DE"/>
          </a:p>
        </p:txBody>
      </p:sp>
      <p:sp>
        <p:nvSpPr>
          <p:cNvPr id="12" name="Rechteck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E1556925-8BB6-42C7-9C68-C67ACB224282}" type="datetime1">
              <a:rPr lang="de-DE" smtClean="0"/>
              <a:t>15-07-19</a:t>
            </a:fld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E81C4A6D-0315-4A09-8D5A-3A65F767D07B}" type="slidenum">
              <a:rPr lang="de-DE" smtClean="0"/>
              <a:t>‹#›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hteck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4CF8A5A-F4ED-4F76-8BD7-110E91F4C05B}" type="datetime1">
              <a:rPr lang="de-DE" smtClean="0"/>
              <a:t>15-07-19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81C4A6D-0315-4A09-8D5A-3A65F767D07B}" type="slidenum">
              <a:rPr lang="de-DE" smtClean="0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42910" y="357166"/>
            <a:ext cx="8077200" cy="1673352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smtClean="0"/>
              <a:t>GPS auf Rädern </a:t>
            </a:r>
            <a:br>
              <a:rPr lang="de-DE" dirty="0" smtClean="0"/>
            </a:br>
            <a:r>
              <a:rPr lang="de-DE" dirty="0"/>
              <a:t/>
            </a:r>
            <a:br>
              <a:rPr lang="de-DE" dirty="0"/>
            </a:br>
            <a:r>
              <a:rPr lang="de-DE" dirty="0" smtClean="0">
                <a:solidFill>
                  <a:srgbClr val="FFC000"/>
                </a:solidFill>
              </a:rPr>
              <a:t>Autonome Wegfindung</a:t>
            </a:r>
            <a:br>
              <a:rPr lang="de-DE" dirty="0" smtClean="0">
                <a:solidFill>
                  <a:srgbClr val="FFC000"/>
                </a:solidFill>
              </a:rPr>
            </a:br>
            <a:r>
              <a:rPr lang="de-DE" dirty="0" smtClean="0">
                <a:solidFill>
                  <a:srgbClr val="FFC000"/>
                </a:solidFill>
              </a:rPr>
              <a:t>mittels GPS</a:t>
            </a:r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14348" y="3357562"/>
            <a:ext cx="8077200" cy="1499616"/>
          </a:xfrm>
        </p:spPr>
        <p:txBody>
          <a:bodyPr>
            <a:normAutofit lnSpcReduction="10000"/>
          </a:bodyPr>
          <a:lstStyle/>
          <a:p>
            <a:r>
              <a:rPr lang="de-DE" dirty="0" err="1" smtClean="0"/>
              <a:t>Robotikpraktukum</a:t>
            </a:r>
            <a:r>
              <a:rPr lang="de-DE" dirty="0" smtClean="0"/>
              <a:t> an der Ruprecht-Karls-Universität Heidelberg</a:t>
            </a:r>
          </a:p>
          <a:p>
            <a:r>
              <a:rPr lang="de-DE" dirty="0" smtClean="0"/>
              <a:t>Wintersemester 2014/2015</a:t>
            </a:r>
          </a:p>
          <a:p>
            <a:r>
              <a:rPr lang="de-DE" dirty="0" smtClean="0"/>
              <a:t>Betreuer: Prof. Dr. Katja </a:t>
            </a:r>
            <a:r>
              <a:rPr lang="de-DE" dirty="0" err="1" smtClean="0"/>
              <a:t>Mombaur</a:t>
            </a:r>
            <a:r>
              <a:rPr lang="de-DE" dirty="0" smtClean="0"/>
              <a:t>, Gero Plettenberg</a:t>
            </a:r>
          </a:p>
          <a:p>
            <a:endParaRPr lang="de-DE" dirty="0" smtClean="0"/>
          </a:p>
          <a:p>
            <a:r>
              <a:rPr lang="de-DE" dirty="0" smtClean="0"/>
              <a:t>Team: Gloria </a:t>
            </a:r>
            <a:r>
              <a:rPr lang="de-DE" dirty="0" err="1" smtClean="0"/>
              <a:t>Feher</a:t>
            </a:r>
            <a:r>
              <a:rPr lang="de-DE" dirty="0" smtClean="0"/>
              <a:t>, Jannis  Andrija Schnitzer, Jonathan </a:t>
            </a:r>
            <a:r>
              <a:rPr lang="de-DE" dirty="0" err="1" smtClean="0"/>
              <a:t>Förste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1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GPS-Modul mit eingebautem Kompass (Modell </a:t>
            </a:r>
            <a:r>
              <a:rPr lang="de-DE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ublox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LEA-6H)</a:t>
            </a:r>
          </a:p>
          <a:p>
            <a:pPr lvl="2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VCC +5V; GND 0V</a:t>
            </a:r>
          </a:p>
          <a:p>
            <a:pPr lvl="2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Ca. 2.5 m Genauigkeit</a:t>
            </a:r>
          </a:p>
          <a:p>
            <a:pPr lvl="2"/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2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Grafik 3" descr="ublox-lea6_mag-bottom.jpg"/>
          <p:cNvPicPr>
            <a:picLocks noChangeAspect="1"/>
          </p:cNvPicPr>
          <p:nvPr/>
        </p:nvPicPr>
        <p:blipFill>
          <a:blip r:embed="rId3"/>
          <a:srcRect l="4166" t="10416" r="4166" b="9375"/>
          <a:stretch>
            <a:fillRect/>
          </a:stretch>
        </p:blipFill>
        <p:spPr>
          <a:xfrm>
            <a:off x="4857752" y="3214686"/>
            <a:ext cx="3857652" cy="337544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10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Praktikumsverlauf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Integration der Computer-Elektronik in das Fahrzeug</a:t>
            </a:r>
          </a:p>
          <a:p>
            <a:pPr lvl="4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r>
              <a:rPr lang="de-DE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Ö</a:t>
            </a:r>
          </a:p>
          <a:p>
            <a:pPr lvl="4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r>
              <a:rPr lang="de-DE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ö</a:t>
            </a:r>
          </a:p>
          <a:p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endParaRPr lang="de-DE" dirty="0"/>
          </a:p>
        </p:txBody>
      </p:sp>
      <p:pic>
        <p:nvPicPr>
          <p:cNvPr id="4" name="Grafik 3" descr="AutoBild.JPG"/>
          <p:cNvPicPr>
            <a:picLocks noChangeAspect="1"/>
          </p:cNvPicPr>
          <p:nvPr/>
        </p:nvPicPr>
        <p:blipFill>
          <a:blip r:embed="rId2" cstate="print"/>
          <a:srcRect t="5985" b="8106"/>
          <a:stretch>
            <a:fillRect/>
          </a:stretch>
        </p:blipFill>
        <p:spPr>
          <a:xfrm>
            <a:off x="285720" y="1785926"/>
            <a:ext cx="8429652" cy="4786346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428728" y="2928934"/>
            <a:ext cx="1928826" cy="25717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Pi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3643306" y="3000372"/>
            <a:ext cx="1143008" cy="22145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4286248" y="4286232"/>
            <a:ext cx="1143008" cy="1143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6000760" y="3357562"/>
            <a:ext cx="1071570" cy="15716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214282" y="2854107"/>
            <a:ext cx="1330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bg1"/>
                </a:solidFill>
              </a:rPr>
              <a:t>Ultraschall-</a:t>
            </a:r>
          </a:p>
          <a:p>
            <a:r>
              <a:rPr lang="de-DE" b="1" dirty="0" smtClean="0">
                <a:solidFill>
                  <a:schemeClr val="bg1"/>
                </a:solidFill>
              </a:rPr>
              <a:t>Sensoren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3500430" y="1857364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Raspberry</a:t>
            </a:r>
            <a:r>
              <a:rPr lang="de-DE" b="1" dirty="0" smtClean="0"/>
              <a:t> Pi</a:t>
            </a:r>
            <a:endParaRPr lang="de-DE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4214810" y="5857892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GPS-Modul</a:t>
            </a:r>
            <a:endParaRPr lang="de-DE" b="1" dirty="0"/>
          </a:p>
        </p:txBody>
      </p:sp>
      <p:sp>
        <p:nvSpPr>
          <p:cNvPr id="12" name="Textfeld 11"/>
          <p:cNvSpPr txBox="1"/>
          <p:nvPr/>
        </p:nvSpPr>
        <p:spPr>
          <a:xfrm>
            <a:off x="6643702" y="1702346"/>
            <a:ext cx="19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Stromversorgung</a:t>
            </a:r>
            <a:endParaRPr lang="de-DE" b="1" dirty="0"/>
          </a:p>
        </p:txBody>
      </p:sp>
      <p:cxnSp>
        <p:nvCxnSpPr>
          <p:cNvPr id="14" name="Gerade Verbindung 13"/>
          <p:cNvCxnSpPr>
            <a:stCxn id="8" idx="0"/>
            <a:endCxn id="12" idx="2"/>
          </p:cNvCxnSpPr>
          <p:nvPr/>
        </p:nvCxnSpPr>
        <p:spPr>
          <a:xfrm rot="5400000" flipH="1" flipV="1">
            <a:off x="6431369" y="2176854"/>
            <a:ext cx="1285884" cy="10755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>
            <a:stCxn id="6" idx="0"/>
            <a:endCxn id="10" idx="2"/>
          </p:cNvCxnSpPr>
          <p:nvPr/>
        </p:nvCxnSpPr>
        <p:spPr>
          <a:xfrm rot="5400000" flipH="1" flipV="1">
            <a:off x="3831137" y="2610369"/>
            <a:ext cx="773676" cy="63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>
            <a:stCxn id="11" idx="0"/>
            <a:endCxn id="7" idx="2"/>
          </p:cNvCxnSpPr>
          <p:nvPr/>
        </p:nvCxnSpPr>
        <p:spPr>
          <a:xfrm rot="16200000" flipV="1">
            <a:off x="4651465" y="5635551"/>
            <a:ext cx="428628" cy="1605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>
            <a:stCxn id="5" idx="1"/>
          </p:cNvCxnSpPr>
          <p:nvPr/>
        </p:nvCxnSpPr>
        <p:spPr>
          <a:xfrm rot="10800000">
            <a:off x="928662" y="3571876"/>
            <a:ext cx="500066" cy="6429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liennummernplatzhalt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11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Praktikumsverlauf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Schritt 1: Aussuchen und bestellen der Komponenten</a:t>
            </a:r>
          </a:p>
          <a:p>
            <a:r>
              <a:rPr lang="de-DE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Schritt 2: Parallele Arbeit an den einzelnen Teilaufgaben</a:t>
            </a:r>
          </a:p>
          <a:p>
            <a:pPr lvl="1"/>
            <a:r>
              <a:rPr lang="de-DE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Automatische Motor- und Lenksteuerung</a:t>
            </a:r>
          </a:p>
          <a:p>
            <a:pPr lvl="1"/>
            <a:r>
              <a:rPr lang="de-DE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GPS</a:t>
            </a:r>
          </a:p>
          <a:p>
            <a:pPr lvl="1"/>
            <a:r>
              <a:rPr lang="de-DE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Hinderniserkennung</a:t>
            </a:r>
          </a:p>
          <a:p>
            <a:r>
              <a:rPr lang="de-DE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Meiste Arbeit in den Semesterferien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12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Fahren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Ursprüngliche Planung: Motorsteuerung über Mikrocontroller ATmega 168</a:t>
            </a:r>
          </a:p>
          <a:p>
            <a:r>
              <a:rPr lang="de-DE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Programmierung in C</a:t>
            </a:r>
          </a:p>
          <a:p>
            <a:r>
              <a:rPr lang="de-DE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Interface für Motoransteuerung</a:t>
            </a:r>
          </a:p>
          <a:p>
            <a:pPr lvl="1"/>
            <a:r>
              <a:rPr lang="de-DE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Umsetzung von high-level-Befehlen wie</a:t>
            </a:r>
            <a:br>
              <a:rPr lang="de-DE" smtClean="0">
                <a:solidFill>
                  <a:schemeClr val="accent2">
                    <a:lumMod val="20000"/>
                    <a:lumOff val="80000"/>
                  </a:schemeClr>
                </a:solidFill>
              </a:rPr>
            </a:br>
            <a:r>
              <a:rPr lang="de-DE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»vorwärts«, »lenken« in hardwareseitige Servosignale</a:t>
            </a:r>
          </a:p>
          <a:p>
            <a:r>
              <a:rPr lang="de-DE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Kommunikation mit Raspberry Pi via UART</a:t>
            </a:r>
            <a:endParaRPr lang="de-DE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de-DE" b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Problem:</a:t>
            </a:r>
            <a:r>
              <a:rPr lang="de-DE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alle ATmegas waren defekt</a:t>
            </a:r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13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Fahren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DDDDDD"/>
                </a:solidFill>
              </a:rPr>
              <a:t>Backup: Motoransteuerung direkt via Raspberry Pi (in Python)</a:t>
            </a:r>
          </a:p>
          <a:p>
            <a:r>
              <a:rPr lang="en-US" smtClean="0">
                <a:solidFill>
                  <a:srgbClr val="DDDDDD"/>
                </a:solidFill>
              </a:rPr>
              <a:t>Benutzung der GPIO-Pins für PWM</a:t>
            </a:r>
          </a:p>
          <a:p>
            <a:r>
              <a:rPr lang="en-US" smtClean="0">
                <a:solidFill>
                  <a:srgbClr val="DDDDDD"/>
                </a:solidFill>
              </a:rPr>
              <a:t>Softwaremäßig bleibt die Trennung zwischen High-Level-Interface und Hardwareansteuerung bestehen</a:t>
            </a:r>
          </a:p>
          <a:p>
            <a:pPr lvl="1"/>
            <a:r>
              <a:rPr lang="en-US" smtClean="0">
                <a:solidFill>
                  <a:srgbClr val="DDDDDD"/>
                </a:solidFill>
              </a:rPr>
              <a:t>fahren (vorwärts, rückwärts)</a:t>
            </a:r>
          </a:p>
          <a:p>
            <a:pPr lvl="1"/>
            <a:r>
              <a:rPr lang="en-US" smtClean="0">
                <a:solidFill>
                  <a:srgbClr val="DDDDDD"/>
                </a:solidFill>
              </a:rPr>
              <a:t>lenken (links, rechts)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030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Fahren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Servo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-Ansteuerung mit Pulse-Width-Modulation</a:t>
            </a:r>
          </a:p>
          <a:p>
            <a:pPr lvl="4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>
              <a:buNone/>
            </a:pP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26" name="Picture 2" descr="I:\AAAUni\3.Semester\A Robotik-Praktikum\Bilder Doku\PWM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2428868"/>
            <a:ext cx="8226572" cy="3571900"/>
          </a:xfrm>
          <a:prstGeom prst="rect">
            <a:avLst/>
          </a:prstGeom>
          <a:noFill/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15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Fahren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625609"/>
          </a:xfrm>
        </p:spPr>
        <p:txBody>
          <a:bodyPr>
            <a:normAutofit fontScale="92500"/>
          </a:bodyPr>
          <a:lstStyle/>
          <a:p>
            <a:r>
              <a:rPr lang="de-DE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Servo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-Ansteuerung: Funktionen</a:t>
            </a:r>
          </a:p>
          <a:p>
            <a:pPr lvl="1"/>
            <a:r>
              <a:rPr lang="de-DE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driveS</a:t>
            </a:r>
            <a:r>
              <a:rPr lang="de-DE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(</a:t>
            </a:r>
            <a:r>
              <a:rPr lang="de-DE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speed</a:t>
            </a:r>
            <a:r>
              <a:rPr lang="de-DE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)</a:t>
            </a:r>
          </a:p>
          <a:p>
            <a:pPr lvl="2"/>
            <a:r>
              <a:rPr lang="de-DE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-1 (Vollgas rückwärts) &lt;= </a:t>
            </a:r>
            <a:r>
              <a:rPr lang="de-DE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deg</a:t>
            </a:r>
            <a:r>
              <a:rPr lang="de-DE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&lt;= 1 (max. Vollgas vorwärts)</a:t>
            </a:r>
          </a:p>
          <a:p>
            <a:pPr lvl="1"/>
            <a:r>
              <a:rPr lang="de-DE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steerS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(</a:t>
            </a:r>
            <a:r>
              <a:rPr lang="de-DE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deg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)</a:t>
            </a:r>
          </a:p>
          <a:p>
            <a:pPr lvl="2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-1 (max. rechts) &lt;= </a:t>
            </a:r>
            <a:r>
              <a:rPr lang="de-DE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deg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&lt;= 1 (max. links)</a:t>
            </a:r>
          </a:p>
          <a:p>
            <a:pPr lvl="1"/>
            <a:r>
              <a:rPr lang="de-DE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drive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(</a:t>
            </a:r>
            <a:r>
              <a:rPr lang="de-DE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speed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)</a:t>
            </a:r>
          </a:p>
          <a:p>
            <a:pPr lvl="2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Geschwindigkeit in m/s</a:t>
            </a:r>
          </a:p>
          <a:p>
            <a:pPr lvl="1"/>
            <a:r>
              <a:rPr lang="de-DE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steer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(</a:t>
            </a:r>
            <a:r>
              <a:rPr lang="de-DE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radius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)</a:t>
            </a:r>
          </a:p>
          <a:p>
            <a:pPr lvl="2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Kurvenradius in m</a:t>
            </a:r>
          </a:p>
          <a:p>
            <a:pPr lvl="4">
              <a:buNone/>
            </a:pP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16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GPS-Daten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866672"/>
            <a:ext cx="8229600" cy="4442648"/>
          </a:xfrm>
        </p:spPr>
        <p:txBody>
          <a:bodyPr/>
          <a:lstStyle/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GPS-Abfrage via </a:t>
            </a:r>
            <a:r>
              <a:rPr lang="de-DE" i="1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gpsd</a:t>
            </a:r>
            <a:endParaRPr lang="de-DE" i="1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Freie Software zum Auslesen und Bereitstellen von GPS-Daten</a:t>
            </a:r>
          </a:p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Python-Clientbibliothek fragt Rohdaten ab</a:t>
            </a:r>
          </a:p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Mittelwertbildung über 3 </a:t>
            </a:r>
            <a:r>
              <a:rPr lang="de-DE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Rohwerte</a:t>
            </a:r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Kompassdaten über I2C</a:t>
            </a:r>
          </a:p>
          <a:p>
            <a:pPr lvl="1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Auslesen der Orientierung des Roboters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17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GPS-Daten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DDDDDD"/>
                </a:solidFill>
              </a:rPr>
              <a:t>Datenstruktur des </a:t>
            </a:r>
            <a:r>
              <a:rPr lang="en-US" i="1">
                <a:solidFill>
                  <a:srgbClr val="DDDDDD"/>
                </a:solidFill>
              </a:rPr>
              <a:t>gpsd</a:t>
            </a:r>
            <a:r>
              <a:rPr lang="en-US">
                <a:solidFill>
                  <a:srgbClr val="DDDDDD"/>
                </a:solidFill>
              </a:rPr>
              <a:t>-Datensatzes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5879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GPS-Daten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Kalibration des Kompass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6024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8040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Das </a:t>
            </a:r>
            <a:r>
              <a:rPr lang="en-US" dirty="0" err="1" smtClean="0"/>
              <a:t>Robotikpraktikum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 der </a:t>
            </a:r>
            <a:r>
              <a:rPr lang="en-US" dirty="0" err="1" smtClean="0"/>
              <a:t>Uni</a:t>
            </a:r>
            <a:r>
              <a:rPr lang="en-US" dirty="0" smtClean="0"/>
              <a:t> Heidelberg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/>
                </a:solidFill>
              </a:rPr>
              <a:t>Angeboten</a:t>
            </a:r>
            <a:r>
              <a:rPr lang="en-US" dirty="0" smtClean="0">
                <a:solidFill>
                  <a:schemeClr val="accent1"/>
                </a:solidFill>
              </a:rPr>
              <a:t> von den AGs Bock und </a:t>
            </a:r>
            <a:r>
              <a:rPr lang="en-US" dirty="0" err="1" smtClean="0">
                <a:solidFill>
                  <a:schemeClr val="accent1"/>
                </a:solidFill>
              </a:rPr>
              <a:t>Mombaur</a:t>
            </a:r>
            <a:r>
              <a:rPr lang="en-US" dirty="0" smtClean="0">
                <a:solidFill>
                  <a:schemeClr val="accent1"/>
                </a:solidFill>
              </a:rPr>
              <a:t> am IWR</a:t>
            </a:r>
          </a:p>
          <a:p>
            <a:r>
              <a:rPr lang="en-US" dirty="0" err="1" smtClean="0">
                <a:solidFill>
                  <a:schemeClr val="accent1"/>
                </a:solidFill>
              </a:rPr>
              <a:t>Als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bis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zu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zwei</a:t>
            </a:r>
            <a:r>
              <a:rPr lang="en-US" dirty="0" smtClean="0">
                <a:solidFill>
                  <a:schemeClr val="accent1"/>
                </a:solidFill>
              </a:rPr>
              <a:t> FP-</a:t>
            </a:r>
            <a:r>
              <a:rPr lang="en-US" dirty="0" err="1" smtClean="0">
                <a:solidFill>
                  <a:schemeClr val="accent1"/>
                </a:solidFill>
              </a:rPr>
              <a:t>Versuche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anrechenbar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err="1" smtClean="0">
                <a:solidFill>
                  <a:schemeClr val="accent1"/>
                </a:solidFill>
              </a:rPr>
              <a:t>Semesterweise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Projekte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aus</a:t>
            </a:r>
            <a:r>
              <a:rPr lang="en-US" dirty="0" smtClean="0">
                <a:solidFill>
                  <a:schemeClr val="accent1"/>
                </a:solidFill>
              </a:rPr>
              <a:t> der </a:t>
            </a:r>
            <a:r>
              <a:rPr lang="en-US" dirty="0" err="1" smtClean="0">
                <a:solidFill>
                  <a:schemeClr val="accent1"/>
                </a:solidFill>
              </a:rPr>
              <a:t>Robotik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 err="1" smtClean="0">
                <a:solidFill>
                  <a:schemeClr val="accent1"/>
                </a:solidFill>
              </a:rPr>
              <a:t>Elektronik</a:t>
            </a:r>
            <a:endParaRPr lang="en-US" dirty="0" smtClean="0">
              <a:solidFill>
                <a:schemeClr val="accent1"/>
              </a:solidFill>
            </a:endParaRPr>
          </a:p>
          <a:p>
            <a:pPr lvl="1"/>
            <a:r>
              <a:rPr lang="en-US" dirty="0" err="1" smtClean="0">
                <a:solidFill>
                  <a:schemeClr val="accent1"/>
                </a:solidFill>
              </a:rPr>
              <a:t>Roboterbau</a:t>
            </a:r>
            <a:endParaRPr lang="en-US" dirty="0" smtClean="0">
              <a:solidFill>
                <a:schemeClr val="accent1"/>
              </a:solidFill>
            </a:endParaRPr>
          </a:p>
          <a:p>
            <a:pPr lvl="1"/>
            <a:r>
              <a:rPr lang="en-US" dirty="0" err="1" smtClean="0">
                <a:solidFill>
                  <a:schemeClr val="accent1"/>
                </a:solidFill>
              </a:rPr>
              <a:t>Programmierung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 err="1" smtClean="0">
                <a:solidFill>
                  <a:schemeClr val="accent1"/>
                </a:solidFill>
              </a:rPr>
              <a:t>Sensorik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6254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20</a:t>
            </a:fld>
            <a:endParaRPr lang="de-DE"/>
          </a:p>
        </p:txBody>
      </p:sp>
      <p:pic>
        <p:nvPicPr>
          <p:cNvPr id="5" name="Picture 4" descr="Navigation-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016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DDDDDD"/>
                </a:solidFill>
              </a:rPr>
              <a:t>Mathematik/Code dahinter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64185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Hinderniserkennung</a:t>
            </a:r>
            <a:endParaRPr lang="de-DE" dirty="0"/>
          </a:p>
        </p:txBody>
      </p:sp>
      <p:pic>
        <p:nvPicPr>
          <p:cNvPr id="5" name="Content Placeholder 4" descr="Obstancle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39" b="17139"/>
          <a:stretch>
            <a:fillRect/>
          </a:stretch>
        </p:blipFill>
        <p:spPr>
          <a:xfrm>
            <a:off x="1043608" y="1916832"/>
            <a:ext cx="6785722" cy="3814049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22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Hinderniserkennung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DDDDDD"/>
                </a:solidFill>
              </a:rPr>
              <a:t>Der Weg dahin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9166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Hinderniserkennung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2937"/>
            <a:ext cx="8229600" cy="2470118"/>
          </a:xfrm>
        </p:spPr>
        <p:txBody>
          <a:bodyPr/>
          <a:lstStyle/>
          <a:p>
            <a:r>
              <a:rPr lang="en-US" dirty="0" err="1" smtClean="0">
                <a:solidFill>
                  <a:srgbClr val="F0F0F0"/>
                </a:solidFill>
              </a:rPr>
              <a:t>Herausforderungen</a:t>
            </a:r>
            <a:r>
              <a:rPr lang="en-US" dirty="0" smtClean="0">
                <a:solidFill>
                  <a:srgbClr val="F0F0F0"/>
                </a:solidFill>
              </a:rPr>
              <a:t>:</a:t>
            </a:r>
          </a:p>
          <a:p>
            <a:pPr lvl="1"/>
            <a:r>
              <a:rPr lang="en-US" dirty="0" err="1" smtClean="0">
                <a:solidFill>
                  <a:srgbClr val="F0F0F0"/>
                </a:solidFill>
              </a:rPr>
              <a:t>Reflexionen</a:t>
            </a:r>
            <a:r>
              <a:rPr lang="en-US" dirty="0" smtClean="0">
                <a:solidFill>
                  <a:srgbClr val="F0F0F0"/>
                </a:solidFill>
              </a:rPr>
              <a:t> am </a:t>
            </a:r>
            <a:r>
              <a:rPr lang="en-US" dirty="0" err="1" smtClean="0">
                <a:solidFill>
                  <a:srgbClr val="F0F0F0"/>
                </a:solidFill>
              </a:rPr>
              <a:t>Boden</a:t>
            </a:r>
            <a:endParaRPr lang="en-US" dirty="0">
              <a:solidFill>
                <a:srgbClr val="F0F0F0"/>
              </a:solidFill>
            </a:endParaRPr>
          </a:p>
          <a:p>
            <a:pPr lvl="1"/>
            <a:r>
              <a:rPr lang="en-US" dirty="0" err="1" smtClean="0">
                <a:solidFill>
                  <a:srgbClr val="F0F0F0"/>
                </a:solidFill>
              </a:rPr>
              <a:t>Frontale</a:t>
            </a:r>
            <a:r>
              <a:rPr lang="en-US" dirty="0" smtClean="0">
                <a:solidFill>
                  <a:srgbClr val="F0F0F0"/>
                </a:solidFill>
              </a:rPr>
              <a:t> </a:t>
            </a:r>
            <a:r>
              <a:rPr lang="en-US" dirty="0" err="1" smtClean="0">
                <a:solidFill>
                  <a:srgbClr val="F0F0F0"/>
                </a:solidFill>
              </a:rPr>
              <a:t>Objekte</a:t>
            </a:r>
            <a:endParaRPr lang="en-US" dirty="0">
              <a:solidFill>
                <a:srgbClr val="F0F0F0"/>
              </a:solidFill>
            </a:endParaRPr>
          </a:p>
          <a:p>
            <a:pPr lvl="1"/>
            <a:r>
              <a:rPr lang="en-US" dirty="0" err="1" smtClean="0">
                <a:solidFill>
                  <a:srgbClr val="F0F0F0"/>
                </a:solidFill>
              </a:rPr>
              <a:t>Spontane</a:t>
            </a:r>
            <a:r>
              <a:rPr lang="en-US" dirty="0" smtClean="0">
                <a:solidFill>
                  <a:srgbClr val="F0F0F0"/>
                </a:solidFill>
              </a:rPr>
              <a:t> </a:t>
            </a:r>
            <a:r>
              <a:rPr lang="en-US" dirty="0" err="1" smtClean="0">
                <a:solidFill>
                  <a:srgbClr val="F0F0F0"/>
                </a:solidFill>
              </a:rPr>
              <a:t>Ausreißer</a:t>
            </a:r>
            <a:endParaRPr lang="en-US" dirty="0" smtClean="0">
              <a:solidFill>
                <a:srgbClr val="F0F0F0"/>
              </a:solidFill>
            </a:endParaRPr>
          </a:p>
          <a:p>
            <a:pPr lvl="1"/>
            <a:endParaRPr lang="en-US" dirty="0">
              <a:solidFill>
                <a:srgbClr val="F0F0F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623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Zusammenspiel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050" name="Picture 2" descr="I:\AAAUni\3.Semester\A Robotik-Praktikum\Bilder Doku\main.py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000240"/>
            <a:ext cx="9144702" cy="4132271"/>
          </a:xfrm>
          <a:prstGeom prst="rect">
            <a:avLst/>
          </a:prstGeom>
          <a:noFill/>
        </p:spPr>
      </p:pic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25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Erweiterung des Projekts durch:</a:t>
            </a:r>
          </a:p>
          <a:p>
            <a:pPr lvl="1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Hinderniserkennung über Kamera</a:t>
            </a:r>
          </a:p>
          <a:p>
            <a:pPr lvl="1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Routenplanung</a:t>
            </a:r>
          </a:p>
          <a:p>
            <a:pPr lvl="1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Geschwindigkeitsmodulation</a:t>
            </a:r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26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928802"/>
            <a:ext cx="8077200" cy="1673352"/>
          </a:xfrm>
        </p:spPr>
        <p:txBody>
          <a:bodyPr/>
          <a:lstStyle/>
          <a:p>
            <a:pPr algn="ctr"/>
            <a:r>
              <a:rPr lang="de-DE" dirty="0" smtClean="0"/>
              <a:t>Vielen Dank für Eure Aufmerksamkeit!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27</a:t>
            </a:fld>
            <a:endParaRPr lang="de-D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Aufgabenstellung</a:t>
            </a:r>
          </a:p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Das Team</a:t>
            </a:r>
          </a:p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Herangehensweise</a:t>
            </a:r>
          </a:p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Hardware</a:t>
            </a:r>
          </a:p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Praktikumsverlauf</a:t>
            </a:r>
          </a:p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Fahren</a:t>
            </a:r>
          </a:p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Navigation</a:t>
            </a:r>
          </a:p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Hinderniserkennung</a:t>
            </a:r>
          </a:p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Aufgetretene Probleme</a:t>
            </a:r>
          </a:p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Ausblick/Reflexion</a:t>
            </a:r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3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>
              <a:buNone/>
            </a:pPr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RC-Auto + </a:t>
            </a:r>
            <a:r>
              <a:rPr lang="de-DE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Raspberry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Pi + GPS-Modul + Hinderniserkennung = 					autonom fahrender Roboter </a:t>
            </a:r>
          </a:p>
          <a:p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4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Team</a:t>
            </a:r>
            <a:endParaRPr lang="de-DE" dirty="0"/>
          </a:p>
        </p:txBody>
      </p:sp>
      <p:pic>
        <p:nvPicPr>
          <p:cNvPr id="4" name="Inhaltsplatzhalter 3" descr="Team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17570" t="16369" r="9463"/>
          <a:stretch>
            <a:fillRect/>
          </a:stretch>
        </p:blipFill>
        <p:spPr>
          <a:xfrm rot="10800000">
            <a:off x="1928795" y="1813707"/>
            <a:ext cx="5286411" cy="4544250"/>
          </a:xfrm>
        </p:spPr>
      </p:pic>
      <p:sp>
        <p:nvSpPr>
          <p:cNvPr id="5" name="Textfeld 4"/>
          <p:cNvSpPr txBox="1"/>
          <p:nvPr/>
        </p:nvSpPr>
        <p:spPr>
          <a:xfrm>
            <a:off x="1285852" y="1571612"/>
            <a:ext cx="2457724" cy="92333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Gloria </a:t>
            </a:r>
            <a:r>
              <a:rPr lang="de-DE" dirty="0" err="1" smtClean="0">
                <a:solidFill>
                  <a:schemeClr val="bg1"/>
                </a:solidFill>
              </a:rPr>
              <a:t>Feher</a:t>
            </a:r>
            <a:endParaRPr lang="de-DE" dirty="0" smtClean="0">
              <a:solidFill>
                <a:schemeClr val="bg1"/>
              </a:solidFill>
            </a:endParaRPr>
          </a:p>
          <a:p>
            <a:r>
              <a:rPr lang="de-DE" dirty="0" smtClean="0">
                <a:solidFill>
                  <a:schemeClr val="bg1"/>
                </a:solidFill>
              </a:rPr>
              <a:t>Angewandte Informatik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3. Semester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6686276" y="2143116"/>
            <a:ext cx="2490041" cy="92333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Jannis  Andrija Schnitzer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Physik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7. Semester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857224" y="3286124"/>
            <a:ext cx="1768433" cy="92333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Jonathan </a:t>
            </a:r>
            <a:r>
              <a:rPr lang="de-DE" dirty="0" err="1" smtClean="0"/>
              <a:t>Förste</a:t>
            </a:r>
            <a:r>
              <a:rPr lang="de-DE" dirty="0" smtClean="0"/>
              <a:t> 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Physik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7. Semester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5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Herangehensweise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Intensive Recherche</a:t>
            </a:r>
          </a:p>
          <a:p>
            <a:pPr lvl="1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Entscheidungen:</a:t>
            </a:r>
          </a:p>
          <a:p>
            <a:pPr lvl="2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Auswahl des RC-Autos</a:t>
            </a:r>
          </a:p>
          <a:p>
            <a:pPr lvl="2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Modularer Aufbau</a:t>
            </a:r>
          </a:p>
          <a:p>
            <a:pPr lvl="2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Hinderniserkennung mit Ultraschallsensoren</a:t>
            </a:r>
          </a:p>
          <a:p>
            <a:pPr lvl="2"/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Verbindung der Komponenten</a:t>
            </a:r>
          </a:p>
          <a:p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Programmierung</a:t>
            </a:r>
          </a:p>
          <a:p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6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Reely</a:t>
            </a:r>
            <a:r>
              <a:rPr lang="en-GB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Rhino III Brushed:</a:t>
            </a:r>
          </a:p>
          <a:p>
            <a:pPr lvl="2"/>
            <a:r>
              <a:rPr lang="en-GB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Maßstab</a:t>
            </a:r>
            <a:r>
              <a:rPr lang="en-GB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:   1:10</a:t>
            </a:r>
          </a:p>
          <a:p>
            <a:pPr lvl="2"/>
            <a:r>
              <a:rPr lang="en-GB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Allrad</a:t>
            </a:r>
            <a:r>
              <a:rPr lang="en-GB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-Buggy </a:t>
            </a:r>
            <a:r>
              <a:rPr lang="en-GB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mit</a:t>
            </a:r>
            <a:r>
              <a:rPr lang="en-GB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540er </a:t>
            </a:r>
            <a:r>
              <a:rPr lang="en-GB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Elektromotor</a:t>
            </a:r>
            <a:endParaRPr lang="en-GB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2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MC 4519 </a:t>
            </a:r>
            <a:r>
              <a:rPr lang="de-DE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Lenkservo</a:t>
            </a:r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2"/>
            <a:endParaRPr lang="en-GB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endParaRPr lang="en-GB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endParaRPr lang="en-GB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1">
              <a:buNone/>
            </a:pPr>
            <a:endParaRPr lang="en-GB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endParaRPr lang="en-GB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Grafik 3" descr="Reely Rhino.jpg"/>
          <p:cNvPicPr>
            <a:picLocks noChangeAspect="1"/>
          </p:cNvPicPr>
          <p:nvPr/>
        </p:nvPicPr>
        <p:blipFill>
          <a:blip r:embed="rId3"/>
          <a:srcRect t="17708" b="17708"/>
          <a:stretch>
            <a:fillRect/>
          </a:stretch>
        </p:blipFill>
        <p:spPr>
          <a:xfrm>
            <a:off x="4318511" y="3714752"/>
            <a:ext cx="4396869" cy="2839665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7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Raspberry Pi (</a:t>
            </a:r>
            <a:r>
              <a:rPr lang="en-GB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Modell</a:t>
            </a:r>
            <a:r>
              <a:rPr lang="en-GB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B Rev. 1)</a:t>
            </a:r>
          </a:p>
          <a:p>
            <a:pPr lvl="2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700 MHz ARM1176JZF-S </a:t>
            </a:r>
            <a:r>
              <a:rPr lang="de-DE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core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CPU</a:t>
            </a:r>
          </a:p>
          <a:p>
            <a:pPr lvl="2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512 MB RAM</a:t>
            </a:r>
          </a:p>
          <a:p>
            <a:pPr lvl="2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8 x GPIO</a:t>
            </a:r>
          </a:p>
          <a:p>
            <a:pPr lvl="2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UART</a:t>
            </a:r>
          </a:p>
          <a:p>
            <a:pPr lvl="2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I2C </a:t>
            </a:r>
            <a:r>
              <a:rPr lang="de-DE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bus</a:t>
            </a:r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2"/>
            <a:endParaRPr lang="en-GB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endParaRPr lang="en-GB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Grafik 3" descr="raspberry_pi_model_b_rev2_12.jpg"/>
          <p:cNvPicPr>
            <a:picLocks noChangeAspect="1"/>
          </p:cNvPicPr>
          <p:nvPr/>
        </p:nvPicPr>
        <p:blipFill>
          <a:blip r:embed="rId3"/>
          <a:srcRect l="3469" t="13235" r="5193" b="10937"/>
          <a:stretch>
            <a:fillRect/>
          </a:stretch>
        </p:blipFill>
        <p:spPr>
          <a:xfrm>
            <a:off x="4097911" y="3643314"/>
            <a:ext cx="4546055" cy="2830562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8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Ultraschall-Sensoren (Modell HC-SR04) </a:t>
            </a:r>
          </a:p>
          <a:p>
            <a:pPr lvl="2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VCC +5V, GND 0V</a:t>
            </a:r>
          </a:p>
          <a:p>
            <a:pPr lvl="2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Distanzmessung: 2 – 400 cm</a:t>
            </a:r>
          </a:p>
          <a:p>
            <a:pPr lvl="2"/>
            <a:r>
              <a:rPr lang="de-DE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Messintervall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: 20ms 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  <a:sym typeface="Wingdings" pitchFamily="2" charset="2"/>
              </a:rPr>
              <a:t> max. 50 Messungen/Sekunde</a:t>
            </a:r>
          </a:p>
          <a:p>
            <a:pPr lvl="2"/>
            <a:r>
              <a:rPr lang="de-DE" dirty="0" err="1" smtClean="0">
                <a:solidFill>
                  <a:schemeClr val="accent2">
                    <a:lumMod val="20000"/>
                    <a:lumOff val="80000"/>
                  </a:schemeClr>
                </a:solidFill>
                <a:sym typeface="Wingdings" pitchFamily="2" charset="2"/>
              </a:rPr>
              <a:t>Messwinkel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  <a:sym typeface="Wingdings" pitchFamily="2" charset="2"/>
              </a:rPr>
              <a:t>: 15°</a:t>
            </a:r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Grafik 3" descr="Ultraschall-Sensoren (Modell HC-SR04).jpg"/>
          <p:cNvPicPr>
            <a:picLocks noChangeAspect="1"/>
          </p:cNvPicPr>
          <p:nvPr/>
        </p:nvPicPr>
        <p:blipFill>
          <a:blip r:embed="rId3"/>
          <a:srcRect l="5000" t="20000" r="10000" b="13333"/>
          <a:stretch>
            <a:fillRect/>
          </a:stretch>
        </p:blipFill>
        <p:spPr>
          <a:xfrm>
            <a:off x="4786314" y="4214818"/>
            <a:ext cx="4000528" cy="2353252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9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Benutzerdefiniert 1">
      <a:dk1>
        <a:sysClr val="windowText" lastClr="000000"/>
      </a:dk1>
      <a:lt1>
        <a:srgbClr val="000000"/>
      </a:lt1>
      <a:dk2>
        <a:srgbClr val="000000"/>
      </a:dk2>
      <a:lt2>
        <a:srgbClr val="000000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218</TotalTime>
  <Words>673</Words>
  <Application>Microsoft Macintosh PowerPoint</Application>
  <PresentationFormat>On-screen Show (4:3)</PresentationFormat>
  <Paragraphs>240</Paragraphs>
  <Slides>27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Modul</vt:lpstr>
      <vt:lpstr>GPS auf Rädern   Autonome Wegfindung mittels GPS</vt:lpstr>
      <vt:lpstr>Das Robotikpraktikum an der Uni Heidelberg</vt:lpstr>
      <vt:lpstr>Gliederung</vt:lpstr>
      <vt:lpstr>Aufgabenstellung</vt:lpstr>
      <vt:lpstr>Das Team</vt:lpstr>
      <vt:lpstr>Herangehensweise</vt:lpstr>
      <vt:lpstr>Hardware</vt:lpstr>
      <vt:lpstr>Hardware</vt:lpstr>
      <vt:lpstr>Hardware</vt:lpstr>
      <vt:lpstr>Hardware</vt:lpstr>
      <vt:lpstr>Praktikumsverlauf</vt:lpstr>
      <vt:lpstr>Praktikumsverlauf</vt:lpstr>
      <vt:lpstr>Fahren</vt:lpstr>
      <vt:lpstr>Fahren</vt:lpstr>
      <vt:lpstr>Fahren</vt:lpstr>
      <vt:lpstr>Fahren</vt:lpstr>
      <vt:lpstr>GPS-Daten</vt:lpstr>
      <vt:lpstr>GPS-Daten</vt:lpstr>
      <vt:lpstr>GPS-Daten</vt:lpstr>
      <vt:lpstr>Navigation</vt:lpstr>
      <vt:lpstr>Navigation</vt:lpstr>
      <vt:lpstr>Hinderniserkennung</vt:lpstr>
      <vt:lpstr>Hinderniserkennung</vt:lpstr>
      <vt:lpstr>Hinderniserkennung</vt:lpstr>
      <vt:lpstr>Zusammenspiel</vt:lpstr>
      <vt:lpstr>Ausblick</vt:lpstr>
      <vt:lpstr>Vielen Dank für Eure Aufmerksamkeit!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GPS auf Rädern  Gruppe B präsentiert:   MERAV 5000</dc:title>
  <dc:creator>Eve</dc:creator>
  <cp:lastModifiedBy>Jannis Schnitzer</cp:lastModifiedBy>
  <cp:revision>27</cp:revision>
  <dcterms:created xsi:type="dcterms:W3CDTF">2015-04-12T06:42:39Z</dcterms:created>
  <dcterms:modified xsi:type="dcterms:W3CDTF">2015-07-19T21:51:17Z</dcterms:modified>
</cp:coreProperties>
</file>