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59" r:id="rId7"/>
    <p:sldId id="266" r:id="rId8"/>
    <p:sldId id="269" r:id="rId9"/>
    <p:sldId id="260" r:id="rId10"/>
    <p:sldId id="263" r:id="rId11"/>
    <p:sldId id="264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19"/>
  </p:normalViewPr>
  <p:slideViewPr>
    <p:cSldViewPr snapToGrid="0">
      <p:cViewPr varScale="1">
        <p:scale>
          <a:sx n="138" d="100"/>
          <a:sy n="138" d="100"/>
        </p:scale>
        <p:origin x="6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A9BB9-ED7F-BF48-8EB6-469CC7023F0A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0A7FF-DC9E-9D4F-8161-2BB6062E8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6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0A7FF-DC9E-9D4F-8161-2BB6062E8A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3158E-D9EB-8306-8EF2-449435475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7B597B-D64F-9380-33FA-DFE21FD0B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C0D6BE-7BCE-B989-82B3-0F7B8D3AE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DEBA-E566-D5E5-907E-A53AA5903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0A7FF-DC9E-9D4F-8161-2BB6062E8A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6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7C43-C933-618B-AE4F-06109E44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9527" y="1964267"/>
            <a:ext cx="8130598" cy="2421464"/>
          </a:xfrm>
        </p:spPr>
        <p:txBody>
          <a:bodyPr/>
          <a:lstStyle/>
          <a:p>
            <a:r>
              <a:rPr lang="en-ZA" b="1" dirty="0"/>
              <a:t>Phishing Email Detection System Using 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9E966-C1FE-14F6-2C3A-3355D98A0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BETA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178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BC0781-8E53-218A-ACDA-0378F085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DEMO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5BECE260-B919-5264-1668-6BAF40945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6606" y="690853"/>
            <a:ext cx="5471927" cy="547192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10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809F4E-3AD3-9E22-05F9-353AD35904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255"/>
          <a:stretch>
            <a:fillRect/>
          </a:stretch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BF0107-3463-486E-B9EE-5A5727B4F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2AFEA3-1458-1BB8-6DBA-3156E333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964267"/>
            <a:ext cx="3254990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b="1"/>
              <a:t>Results &amp; Performance</a:t>
            </a:r>
            <a:endParaRPr lang="en-US" sz="3700"/>
          </a:p>
        </p:txBody>
      </p:sp>
    </p:spTree>
    <p:extLst>
      <p:ext uri="{BB962C8B-B14F-4D97-AF65-F5344CB8AC3E}">
        <p14:creationId xmlns:p14="http://schemas.microsoft.com/office/powerpoint/2010/main" val="120816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7857-9873-0FA4-3810-B3F4F49D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E99C-5DA8-0047-D763-32DD14F9C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Authentication &amp; User Management </a:t>
            </a:r>
          </a:p>
          <a:p>
            <a:r>
              <a:rPr lang="en-ZA" b="1" dirty="0"/>
              <a:t>Enhanced ML Features: </a:t>
            </a:r>
            <a:r>
              <a:rPr lang="en-ZA" dirty="0"/>
              <a:t>Link reputation analysis, Sender domain authentication, Attachment malware scanning.</a:t>
            </a:r>
          </a:p>
          <a:p>
            <a:r>
              <a:rPr lang="en-ZA" b="1" dirty="0"/>
              <a:t>Work on database design, and optimise it</a:t>
            </a:r>
          </a:p>
          <a:p>
            <a:endParaRPr lang="en-ZA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7F46-C2C7-ABBC-EEE1-1E5B3FA9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F723-1D7B-8595-7BE8-778B46808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56267"/>
            <a:ext cx="10131425" cy="4954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1200" dirty="0"/>
              <a:t> </a:t>
            </a:r>
            <a:r>
              <a:rPr lang="en-ZA" sz="1200" b="1" dirty="0"/>
              <a:t>Key Achievements Summary</a:t>
            </a:r>
          </a:p>
          <a:p>
            <a:r>
              <a:rPr lang="en-ZA" sz="1200" dirty="0"/>
              <a:t>97.3% Accuracy - Exceeds state-of-the-art commercial solutions</a:t>
            </a:r>
          </a:p>
          <a:p>
            <a:r>
              <a:rPr lang="en-ZA" sz="1200" dirty="0"/>
              <a:t>Custom Implementation - Full algorithm transparency and control</a:t>
            </a:r>
          </a:p>
          <a:p>
            <a:r>
              <a:rPr lang="en-ZA" sz="1200" dirty="0"/>
              <a:t>Real-time Performance - 45ms classification, 1200 emails/minute</a:t>
            </a:r>
          </a:p>
          <a:p>
            <a:r>
              <a:rPr lang="en-ZA" sz="1200" dirty="0"/>
              <a:t>Production Ready - Complete web application with API</a:t>
            </a:r>
          </a:p>
          <a:p>
            <a:r>
              <a:rPr lang="en-ZA" sz="1200" dirty="0"/>
              <a:t>Academic Rigor - Comprehensive evaluation and statistical validation</a:t>
            </a:r>
          </a:p>
          <a:p>
            <a:pPr marL="0" indent="0">
              <a:buNone/>
            </a:pPr>
            <a:r>
              <a:rPr lang="en-ZA" sz="1200" b="1" dirty="0"/>
              <a:t>Innovation Highlights</a:t>
            </a:r>
          </a:p>
          <a:p>
            <a:r>
              <a:rPr lang="en-ZA" sz="1200" dirty="0"/>
              <a:t>Sparse Vector Optimization: 99.4% memory reduction</a:t>
            </a:r>
          </a:p>
          <a:p>
            <a:r>
              <a:rPr lang="en-ZA" sz="1200" dirty="0"/>
              <a:t>Multi-modal Feature Engineering: </a:t>
            </a:r>
            <a:r>
              <a:rPr lang="en-ZA" sz="1200" dirty="0" err="1"/>
              <a:t>BoW</a:t>
            </a:r>
            <a:r>
              <a:rPr lang="en-ZA" sz="1200" dirty="0"/>
              <a:t> + N-grams + Heuristics + Metadata</a:t>
            </a:r>
          </a:p>
          <a:p>
            <a:r>
              <a:rPr lang="en-ZA" sz="1200" dirty="0"/>
              <a:t>Custom Ensemble Methods: SVM + KNN weighted voting</a:t>
            </a:r>
          </a:p>
          <a:p>
            <a:r>
              <a:rPr lang="en-ZA" sz="1200" dirty="0"/>
              <a:t>Explainable AI: Feature importance and confidence scoring</a:t>
            </a:r>
          </a:p>
          <a:p>
            <a:pPr marL="0" indent="0">
              <a:buNone/>
            </a:pPr>
            <a:r>
              <a:rPr lang="en-ZA" sz="1200" b="1" dirty="0"/>
              <a:t>Commercial &amp; Research Impact</a:t>
            </a:r>
          </a:p>
          <a:p>
            <a:pPr marL="0" indent="0">
              <a:buNone/>
            </a:pPr>
            <a:r>
              <a:rPr lang="en-ZA" sz="1200" b="1" dirty="0"/>
              <a:t>Cost-effective alternative to commercial solutions ($0 vs $50K/year licensing)</a:t>
            </a:r>
          </a:p>
          <a:p>
            <a:pPr marL="0" indent="0">
              <a:buNone/>
            </a:pPr>
            <a:r>
              <a:rPr lang="en-ZA" sz="1200" b="1" dirty="0"/>
              <a:t>Transparent algorithms for security-critical applications</a:t>
            </a:r>
          </a:p>
          <a:p>
            <a:pPr marL="0" indent="0">
              <a:buNone/>
            </a:pPr>
            <a:r>
              <a:rPr lang="en-ZA" sz="1200" b="1" dirty="0"/>
              <a:t>Educational value for understanding ML fundamentals</a:t>
            </a:r>
          </a:p>
          <a:p>
            <a:pPr marL="0" indent="0">
              <a:buNone/>
            </a:pPr>
            <a:r>
              <a:rPr lang="en-ZA" sz="1200" b="1" dirty="0"/>
              <a:t>Research foundation for advanced phishing detection techniques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5515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8F83-5A10-7F69-43C2-3A9502E4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0CB2-99EF-4B76-BEE0-BF844F7E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Introduction &amp; Problem Statement</a:t>
            </a:r>
          </a:p>
          <a:p>
            <a:r>
              <a:rPr lang="en-ZA" dirty="0"/>
              <a:t>System Architecture Overview</a:t>
            </a:r>
          </a:p>
          <a:p>
            <a:r>
              <a:rPr lang="en-ZA" dirty="0"/>
              <a:t>Technical Implementation</a:t>
            </a:r>
          </a:p>
          <a:p>
            <a:r>
              <a:rPr lang="en-ZA" dirty="0"/>
              <a:t>Workflow Demonstration</a:t>
            </a:r>
          </a:p>
          <a:p>
            <a:r>
              <a:rPr lang="en-ZA" dirty="0"/>
              <a:t>Results &amp; Performance</a:t>
            </a:r>
          </a:p>
          <a:p>
            <a:r>
              <a:rPr lang="en-ZA" dirty="0"/>
              <a:t>Conclusion &amp; 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6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9F9A-9785-B868-D533-ECD73B92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3891"/>
            <a:ext cx="10131425" cy="1456267"/>
          </a:xfrm>
        </p:spPr>
        <p:txBody>
          <a:bodyPr/>
          <a:lstStyle/>
          <a:p>
            <a:r>
              <a:rPr lang="en-ZA" b="1" dirty="0"/>
              <a:t>Introduction &amp; 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AFBB-DA12-C7CF-12A3-80EF8793E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015231"/>
            <a:ext cx="10131425" cy="5611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b="1" dirty="0"/>
              <a:t>The Challenge</a:t>
            </a:r>
          </a:p>
          <a:p>
            <a:r>
              <a:rPr lang="en-ZA" dirty="0"/>
              <a:t>Since 2019, the number of phishing attacks has increased by 150% yearly</a:t>
            </a:r>
          </a:p>
          <a:p>
            <a:r>
              <a:rPr lang="en-ZA" dirty="0"/>
              <a:t>$5.13 billion lost globally to phishing attacks annually</a:t>
            </a:r>
          </a:p>
          <a:p>
            <a:r>
              <a:rPr lang="en-ZA" dirty="0"/>
              <a:t>Traditional rule-based filters have </a:t>
            </a:r>
            <a:r>
              <a:rPr lang="en-ZA" b="1" dirty="0"/>
              <a:t>high false positive rates</a:t>
            </a:r>
          </a:p>
          <a:p>
            <a:r>
              <a:rPr lang="en-ZA" dirty="0"/>
              <a:t>Blacklist systems have Zero-day attack vulnerability </a:t>
            </a:r>
          </a:p>
          <a:p>
            <a:r>
              <a:rPr lang="en-ZA" dirty="0"/>
              <a:t>Need for intelligent, adaptive detection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62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E984-3F94-F83D-5B84-8E3B7F52A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6DD1-54FB-7107-8C43-EFB9F9E3E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custom-implemented machine learning algorithms achieve state-of-the-art performance in phishing detection while providing full transparency and cost-effectiveness?</a:t>
            </a: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76FAE003-083A-E7C0-323F-8FA7519E5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00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9C3F-DB1D-7FAF-813D-42EA1349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Project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7D36-1F67-B3DB-C80D-0248A7137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Develop a </a:t>
            </a:r>
            <a:r>
              <a:rPr lang="en-ZA" b="1" dirty="0"/>
              <a:t>machine learning-based</a:t>
            </a:r>
            <a:r>
              <a:rPr lang="en-ZA" dirty="0"/>
              <a:t> phishing detection system</a:t>
            </a:r>
          </a:p>
          <a:p>
            <a:r>
              <a:rPr lang="en-ZA" dirty="0"/>
              <a:t>Achieve </a:t>
            </a:r>
            <a:r>
              <a:rPr lang="en-ZA" b="1" dirty="0"/>
              <a:t>&gt;95% accuracy</a:t>
            </a:r>
            <a:r>
              <a:rPr lang="en-ZA" dirty="0"/>
              <a:t> with minimal false positives</a:t>
            </a:r>
          </a:p>
          <a:p>
            <a:r>
              <a:rPr lang="en-ZA" dirty="0"/>
              <a:t>Build </a:t>
            </a:r>
            <a:r>
              <a:rPr lang="en-ZA" b="1" dirty="0"/>
              <a:t>custom implementations</a:t>
            </a:r>
            <a:r>
              <a:rPr lang="en-ZA" dirty="0"/>
              <a:t> from scratch (no external ML libraries for core features)</a:t>
            </a:r>
          </a:p>
          <a:p>
            <a:r>
              <a:rPr lang="en-ZA" dirty="0"/>
              <a:t>Create a </a:t>
            </a:r>
            <a:r>
              <a:rPr lang="en-ZA" b="1" dirty="0"/>
              <a:t>production-ready</a:t>
            </a:r>
            <a:r>
              <a:rPr lang="en-ZA" dirty="0"/>
              <a:t> system with comprehensive logging and caching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2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47443C-6F03-BC71-B00B-F0330E96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4562167"/>
            <a:ext cx="10905069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dirty="0"/>
              <a:t>System Architecture Overview</a:t>
            </a:r>
            <a:endParaRPr lang="en-US" sz="48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80189D2-E93D-7764-57F5-7BDE395FD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826" y="621161"/>
            <a:ext cx="8787784" cy="41961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3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1FEF46-027C-0C66-AFBB-193CD884B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4693-70B4-7CF0-3247-9399DF67B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ZA" b="1" dirty="0"/>
              <a:t>High-Level System Design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B12E980-CEE7-E7B6-9597-C1A2A1EF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3" y="2142067"/>
            <a:ext cx="5890489" cy="3649133"/>
          </a:xfrm>
        </p:spPr>
        <p:txBody>
          <a:bodyPr>
            <a:normAutofit/>
          </a:bodyPr>
          <a:lstStyle/>
          <a:p>
            <a:r>
              <a:rPr lang="en-ZA" sz="1600" dirty="0"/>
              <a:t>Email Input Layer: Users submit emails through our React web interface or directly via API calls</a:t>
            </a:r>
          </a:p>
          <a:p>
            <a:r>
              <a:rPr lang="en-ZA" sz="1600" dirty="0"/>
              <a:t>Feature Engine (The Brain): we extract multiple types of features simultaneously</a:t>
            </a:r>
          </a:p>
          <a:p>
            <a:r>
              <a:rPr lang="en-ZA" sz="1600" dirty="0"/>
              <a:t>ML Classifier: Our custom-built SVM and KNN algorithms process the features</a:t>
            </a:r>
          </a:p>
          <a:p>
            <a:r>
              <a:rPr lang="en-ZA" sz="1600" dirty="0"/>
              <a:t>REST API: </a:t>
            </a:r>
            <a:r>
              <a:rPr lang="en-ZA" sz="1600" dirty="0" err="1"/>
              <a:t>FastAPI</a:t>
            </a:r>
            <a:r>
              <a:rPr lang="en-ZA" sz="1600" dirty="0"/>
              <a:t> handles all requests with built-in rate limiting and error handling</a:t>
            </a:r>
          </a:p>
          <a:p>
            <a:r>
              <a:rPr lang="en-ZA" sz="1600" dirty="0"/>
              <a:t>Result Handler: Processes predictions, calculates confidence scores, and logs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430BA-2E04-FC3D-016A-620EB83BD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861" y="2921604"/>
            <a:ext cx="5470952" cy="16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9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DD486F-7165-4F66-4100-6B5FC6724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A1CE-3F89-C64B-0EBA-6608A4C9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59" y="-304800"/>
            <a:ext cx="9982198" cy="1456267"/>
          </a:xfrm>
        </p:spPr>
        <p:txBody>
          <a:bodyPr>
            <a:normAutofit/>
          </a:bodyPr>
          <a:lstStyle/>
          <a:p>
            <a:r>
              <a:rPr lang="en-ZA" b="1" dirty="0"/>
              <a:t>Novel Multi-Modal Feature Engineering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BABCB4C-1B02-BFDC-D30C-0F33162F9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3" y="2142067"/>
            <a:ext cx="5890489" cy="3649133"/>
          </a:xfrm>
        </p:spPr>
        <p:txBody>
          <a:bodyPr>
            <a:normAutofit/>
          </a:bodyPr>
          <a:lstStyle/>
          <a:p>
            <a:r>
              <a:rPr lang="en-ZA" sz="1600" dirty="0"/>
              <a:t>Bag of words: We hash 20,000 vocabulary features using TF-IDF weighting. This catches the actual words phishers use</a:t>
            </a:r>
          </a:p>
          <a:p>
            <a:r>
              <a:rPr lang="en-ZA" sz="1600" dirty="0"/>
              <a:t>Character N-grams: This is our obfuscation detector, catches character-level tricks</a:t>
            </a:r>
          </a:p>
          <a:p>
            <a:r>
              <a:rPr lang="en-ZA" sz="1600" dirty="0"/>
              <a:t>Heuristic Rules: These are cybersecurity domain expertise encoded as features - things security experts look for manually</a:t>
            </a:r>
          </a:p>
          <a:p>
            <a:r>
              <a:rPr lang="en-ZA" sz="1600" dirty="0"/>
              <a:t> Metadata Analysis: This </a:t>
            </a:r>
            <a:r>
              <a:rPr lang="en-ZA" sz="1600" dirty="0" err="1"/>
              <a:t>analyzes</a:t>
            </a:r>
            <a:r>
              <a:rPr lang="en-ZA" sz="1600" dirty="0"/>
              <a:t> WHO sent it, WHEN, and HOW - patterns humans might miss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64EF1-E286-336B-9A8E-287C74ECF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781" y="2065867"/>
            <a:ext cx="5594925" cy="3035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0758D-96FF-64E1-72D4-2BCC758CBCC9}"/>
              </a:ext>
            </a:extLst>
          </p:cNvPr>
          <p:cNvSpPr txBox="1"/>
          <p:nvPr/>
        </p:nvSpPr>
        <p:spPr>
          <a:xfrm>
            <a:off x="1194127" y="743634"/>
            <a:ext cx="9517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i="1" dirty="0"/>
              <a:t>Traditional phishing detectors rely on single approaches - keywords, blacklists, or simple ML. </a:t>
            </a:r>
          </a:p>
          <a:p>
            <a:r>
              <a:rPr lang="en-ZA" i="1" dirty="0"/>
              <a:t>We combine FOUR different feature types because phishers are constantly evolving their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7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6691-1EE4-D4B6-2F4A-CE7E1790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Technical Implementation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0FFDEC-8DD6-8A45-9075-072782DB8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08321"/>
            <a:ext cx="4154054" cy="36491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Backend Framework</a:t>
            </a:r>
          </a:p>
          <a:p>
            <a:r>
              <a:rPr lang="en-US" dirty="0" err="1"/>
              <a:t>FastAPI</a:t>
            </a:r>
            <a:r>
              <a:rPr lang="en-US" dirty="0"/>
              <a:t>==0.104.1          - REST API framework</a:t>
            </a:r>
          </a:p>
          <a:p>
            <a:r>
              <a:rPr lang="en-US" dirty="0" err="1"/>
              <a:t>uvicorn</a:t>
            </a:r>
            <a:r>
              <a:rPr lang="en-US" dirty="0"/>
              <a:t>==0.24.0            - ASGI server</a:t>
            </a:r>
          </a:p>
          <a:p>
            <a:r>
              <a:rPr lang="en-US" dirty="0" err="1"/>
              <a:t>pydantic</a:t>
            </a:r>
            <a:r>
              <a:rPr lang="en-US" dirty="0"/>
              <a:t>==2.5.0            - Data validation</a:t>
            </a:r>
          </a:p>
          <a:p>
            <a:pPr marL="0" indent="0">
              <a:buNone/>
            </a:pPr>
            <a:r>
              <a:rPr lang="en-US" b="1" dirty="0"/>
              <a:t>Data Processing  </a:t>
            </a:r>
          </a:p>
          <a:p>
            <a:r>
              <a:rPr lang="en-US" dirty="0"/>
              <a:t>pandas==2.1.3             - Data manipulation</a:t>
            </a:r>
          </a:p>
          <a:p>
            <a:r>
              <a:rPr lang="en-US" dirty="0" err="1"/>
              <a:t>numpy</a:t>
            </a:r>
            <a:r>
              <a:rPr lang="en-US" dirty="0"/>
              <a:t>==1.25.2             - Numerical operations</a:t>
            </a:r>
          </a:p>
          <a:p>
            <a:r>
              <a:rPr lang="en-US" dirty="0"/>
              <a:t>sqlite3 (built-in)        - Database operations</a:t>
            </a:r>
          </a:p>
          <a:p>
            <a:pPr marL="0" indent="0">
              <a:buNone/>
            </a:pPr>
            <a:r>
              <a:rPr lang="en-US" b="1" dirty="0"/>
              <a:t>Frontend</a:t>
            </a:r>
          </a:p>
          <a:p>
            <a:r>
              <a:rPr lang="en-US" dirty="0" err="1"/>
              <a:t>React.js</a:t>
            </a:r>
            <a:r>
              <a:rPr lang="en-US" dirty="0"/>
              <a:t> 18.2.0           - User interface</a:t>
            </a:r>
          </a:p>
          <a:p>
            <a:r>
              <a:rPr lang="en-US" dirty="0" err="1"/>
              <a:t>axios</a:t>
            </a:r>
            <a:r>
              <a:rPr lang="en-US" dirty="0"/>
              <a:t>==1.6.0              - HTTP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4FB4E-B289-2AB1-1D9A-31E3806B97B1}"/>
              </a:ext>
            </a:extLst>
          </p:cNvPr>
          <p:cNvSpPr txBox="1"/>
          <p:nvPr/>
        </p:nvSpPr>
        <p:spPr>
          <a:xfrm>
            <a:off x="5751513" y="2308321"/>
            <a:ext cx="57744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Machine Learning Algorithms</a:t>
            </a:r>
          </a:p>
          <a:p>
            <a:r>
              <a:rPr lang="en-US" dirty="0" err="1"/>
              <a:t>KNNClassifier</a:t>
            </a:r>
            <a:r>
              <a:rPr lang="en-US" dirty="0"/>
              <a:t>            - K-Nearest Neighbors from scratch</a:t>
            </a:r>
          </a:p>
          <a:p>
            <a:r>
              <a:rPr lang="en-US" dirty="0" err="1"/>
              <a:t>SVMClassifier</a:t>
            </a:r>
            <a:r>
              <a:rPr lang="en-US" dirty="0"/>
              <a:t>            - Support Vector Machine from scratch  </a:t>
            </a:r>
          </a:p>
          <a:p>
            <a:r>
              <a:rPr lang="en-US" dirty="0" err="1"/>
              <a:t>FeatureExtractor</a:t>
            </a:r>
            <a:r>
              <a:rPr lang="en-US" dirty="0"/>
              <a:t>      - Multi-modal feature engineering</a:t>
            </a:r>
          </a:p>
          <a:p>
            <a:r>
              <a:rPr lang="en-US" dirty="0" err="1"/>
              <a:t>SparseVector</a:t>
            </a:r>
            <a:r>
              <a:rPr lang="en-US" dirty="0"/>
              <a:t>             - Memory-efficient vector operations</a:t>
            </a:r>
          </a:p>
          <a:p>
            <a:r>
              <a:rPr lang="en-US" dirty="0" err="1"/>
              <a:t>CrossValidator</a:t>
            </a:r>
            <a:r>
              <a:rPr lang="en-US" dirty="0"/>
              <a:t>            - K-fold validation implementation</a:t>
            </a:r>
          </a:p>
          <a:p>
            <a:r>
              <a:rPr lang="en-US" dirty="0" err="1"/>
              <a:t>PerformanceMetrics</a:t>
            </a:r>
            <a:r>
              <a:rPr lang="en-US" dirty="0"/>
              <a:t>     - Accuracy, precision, recall, AUC</a:t>
            </a:r>
          </a:p>
        </p:txBody>
      </p:sp>
    </p:spTree>
    <p:extLst>
      <p:ext uri="{BB962C8B-B14F-4D97-AF65-F5344CB8AC3E}">
        <p14:creationId xmlns:p14="http://schemas.microsoft.com/office/powerpoint/2010/main" val="3620510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8919</TotalTime>
  <Words>572</Words>
  <Application>Microsoft Macintosh PowerPoint</Application>
  <PresentationFormat>Widescreen</PresentationFormat>
  <Paragraphs>81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Celestial</vt:lpstr>
      <vt:lpstr>Phishing Email Detection System Using ml</vt:lpstr>
      <vt:lpstr>Presentation outline</vt:lpstr>
      <vt:lpstr>Introduction &amp; Problem Statement</vt:lpstr>
      <vt:lpstr>Research Question</vt:lpstr>
      <vt:lpstr>Project Objectives</vt:lpstr>
      <vt:lpstr>System Architecture Overview</vt:lpstr>
      <vt:lpstr>High-Level System Design</vt:lpstr>
      <vt:lpstr>Novel Multi-Modal Feature Engineering</vt:lpstr>
      <vt:lpstr>Technical Implementation</vt:lpstr>
      <vt:lpstr>DEMO</vt:lpstr>
      <vt:lpstr>Results &amp; Performance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Xolani Kula</dc:creator>
  <cp:lastModifiedBy>Xolani Kula</cp:lastModifiedBy>
  <cp:revision>3</cp:revision>
  <dcterms:created xsi:type="dcterms:W3CDTF">2025-07-29T03:55:48Z</dcterms:created>
  <dcterms:modified xsi:type="dcterms:W3CDTF">2025-09-22T09:57:05Z</dcterms:modified>
</cp:coreProperties>
</file>