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67" r:id="rId3"/>
    <p:sldId id="258" r:id="rId4"/>
    <p:sldId id="257" r:id="rId5"/>
    <p:sldId id="260" r:id="rId6"/>
    <p:sldId id="259" r:id="rId7"/>
    <p:sldId id="261" r:id="rId8"/>
    <p:sldId id="262" r:id="rId9"/>
    <p:sldId id="263" r:id="rId10"/>
    <p:sldId id="265"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8A48-A4FF-4E1E-9448-21EF9E9F4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F1FA8F-B132-44E2-9F85-4A5181F7D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46162-E78C-4EBD-8CDA-E5F92D5FDC45}"/>
              </a:ext>
            </a:extLst>
          </p:cNvPr>
          <p:cNvSpPr>
            <a:spLocks noGrp="1"/>
          </p:cNvSpPr>
          <p:nvPr>
            <p:ph type="dt" sz="half" idx="10"/>
          </p:nvPr>
        </p:nvSpPr>
        <p:spPr/>
        <p:txBody>
          <a:bodyPr/>
          <a:lstStyle/>
          <a:p>
            <a:fld id="{02AC24A9-CCB6-4F8D-B8DB-C2F3692CFA5A}" type="datetimeFigureOut">
              <a:rPr lang="en-US" smtClean="0"/>
              <a:t>1/10/2021</a:t>
            </a:fld>
            <a:endParaRPr lang="en-US" dirty="0"/>
          </a:p>
        </p:txBody>
      </p:sp>
      <p:sp>
        <p:nvSpPr>
          <p:cNvPr id="5" name="Footer Placeholder 4">
            <a:extLst>
              <a:ext uri="{FF2B5EF4-FFF2-40B4-BE49-F238E27FC236}">
                <a16:creationId xmlns:a16="http://schemas.microsoft.com/office/drawing/2014/main" id="{BE0770F2-EC0F-4D48-A49F-827AE5C90C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225097-0B3C-4613-B962-69AD1889EE3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68603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6995-2105-45A7-93A5-C8E82658D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53ECC8-EF2B-46BD-995C-F18C31D3C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405E4-2E5D-4B85-B847-A4AC72020EA9}"/>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4CB9E145-5924-447A-B889-6D5CF7181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A8946-5C8E-44DD-8967-B2D5617167F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343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CBB78-F3F8-43AD-99BC-7788AAD3B6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9100C2-FF8E-460B-A3DB-C5B01C336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21B14-2D23-491F-AB23-5378AFEC1D0F}"/>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D8D302AB-B28E-400F-ADD8-15E686691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9C147-7948-4B6B-8DD5-D589FA54B13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87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692-DB6D-4F7F-A42F-FAFAB3C19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F1A33D-C15A-4A02-B7E4-1FBD0C6FB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D3D30-9A09-4901-B257-49B9985190DC}"/>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5B93C0BC-75D8-4F4A-8E09-0DEDCE14D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E4F34-BC01-4092-8238-F736244ACB3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905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D58B-0510-4E62-B060-866CF6867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E99628-F3A0-4DC6-BA83-79E3A5682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9BF87-2621-4A3C-8997-A9583454B141}"/>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A9148E49-5F2B-4F1A-977A-43C19F3AD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C035B-5A0D-4F1B-B15F-50C4FAE5C12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858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F1CA-D420-4AB7-B59B-2E5092C6C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AB281-2449-452E-BC27-17571C0F8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BEE0E-A462-4800-96D0-E4F9B9EA2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58638-8D27-4FFE-AE58-AF7E6204C82A}"/>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6" name="Footer Placeholder 5">
            <a:extLst>
              <a:ext uri="{FF2B5EF4-FFF2-40B4-BE49-F238E27FC236}">
                <a16:creationId xmlns:a16="http://schemas.microsoft.com/office/drawing/2014/main" id="{5EC3C59A-FCA0-4E8A-9871-36D392D8A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24AFD-8E8F-4136-8C96-51516ADD88C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212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8C6B-CB1A-434D-918D-9E3A59C0F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C843EE-5FBE-40B2-9FB9-D68815E0B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D0A16-7540-4BD3-B43F-5DE123F85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3BEF1F-ED82-482C-8DA3-48ECC4C55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AC2F40-3E00-42E0-A6B4-1E260F4B62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45993C-CB30-408F-B709-EAD786E1709D}"/>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8" name="Footer Placeholder 7">
            <a:extLst>
              <a:ext uri="{FF2B5EF4-FFF2-40B4-BE49-F238E27FC236}">
                <a16:creationId xmlns:a16="http://schemas.microsoft.com/office/drawing/2014/main" id="{9BA77277-32F2-4F72-8D74-D97A6C7E7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F7E91-F62D-47DB-9A6A-C548367D096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092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BC2-6928-4FCD-B5C5-85D187933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9306AF-4B5B-4F4D-B75D-68FCBF647753}"/>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4" name="Footer Placeholder 3">
            <a:extLst>
              <a:ext uri="{FF2B5EF4-FFF2-40B4-BE49-F238E27FC236}">
                <a16:creationId xmlns:a16="http://schemas.microsoft.com/office/drawing/2014/main" id="{4619172C-8C20-424E-BEDD-5AFAB1D38A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9A807E-776F-4129-99F5-C2EA7A89413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350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DE3F5-BD97-4B35-A700-82F2C92F2031}"/>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3" name="Footer Placeholder 2">
            <a:extLst>
              <a:ext uri="{FF2B5EF4-FFF2-40B4-BE49-F238E27FC236}">
                <a16:creationId xmlns:a16="http://schemas.microsoft.com/office/drawing/2014/main" id="{A874CF92-B85F-48A6-99B5-A0890EC12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6A38A-5ADB-4A08-BD03-02620124380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37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44BE-5EED-49FE-9121-63A6966E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C06BE3-5D8F-4DF6-821B-713F7CA65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8CD305-8E71-4B27-A204-4136264E6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E0AAA-BCA0-4637-B3E5-A794BA98B4E4}"/>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6" name="Footer Placeholder 5">
            <a:extLst>
              <a:ext uri="{FF2B5EF4-FFF2-40B4-BE49-F238E27FC236}">
                <a16:creationId xmlns:a16="http://schemas.microsoft.com/office/drawing/2014/main" id="{66DF9C9E-F714-47D1-A831-25E841685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D334C-EFCF-4D63-959E-1F3F5954D51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15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B656-A62E-418B-8ECC-03E7724BF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34C3D-E7CB-4353-964B-1177238C3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332F2E-057C-47EB-BF45-F06AF767D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61415-FC7C-49EC-A7A4-F257908409CC}"/>
              </a:ext>
            </a:extLst>
          </p:cNvPr>
          <p:cNvSpPr>
            <a:spLocks noGrp="1"/>
          </p:cNvSpPr>
          <p:nvPr>
            <p:ph type="dt" sz="half" idx="10"/>
          </p:nvPr>
        </p:nvSpPr>
        <p:spPr/>
        <p:txBody>
          <a:bodyPr/>
          <a:lstStyle/>
          <a:p>
            <a:fld id="{02AC24A9-CCB6-4F8D-B8DB-C2F3692CFA5A}" type="datetimeFigureOut">
              <a:rPr lang="en-US" smtClean="0"/>
              <a:t>1/10/2021</a:t>
            </a:fld>
            <a:endParaRPr lang="en-US"/>
          </a:p>
        </p:txBody>
      </p:sp>
      <p:sp>
        <p:nvSpPr>
          <p:cNvPr id="6" name="Footer Placeholder 5">
            <a:extLst>
              <a:ext uri="{FF2B5EF4-FFF2-40B4-BE49-F238E27FC236}">
                <a16:creationId xmlns:a16="http://schemas.microsoft.com/office/drawing/2014/main" id="{60E2E8C3-9C11-46E9-92BA-3C9F6D0F1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AE701-3022-439C-BB76-A79D228F8E54}"/>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738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0CFA3-77E3-4E8F-87E8-704384D94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50C9D-D371-423A-B100-FE07EE6BA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E87F6-C040-408D-BB3C-292372D3A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1/10/2021</a:t>
            </a:fld>
            <a:endParaRPr lang="en-US"/>
          </a:p>
        </p:txBody>
      </p:sp>
      <p:sp>
        <p:nvSpPr>
          <p:cNvPr id="5" name="Footer Placeholder 4">
            <a:extLst>
              <a:ext uri="{FF2B5EF4-FFF2-40B4-BE49-F238E27FC236}">
                <a16:creationId xmlns:a16="http://schemas.microsoft.com/office/drawing/2014/main" id="{2A2A2A86-465C-483E-8BB9-3E75281A4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BB20D-ED5B-4604-8387-121BBD892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0054360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Bar+Crawl%3A+Detecting+Heavy+Drinking" TargetMode="External"/><Relationship Id="rId2" Type="http://schemas.openxmlformats.org/officeDocument/2006/relationships/hyperlink" Target="https://archive.ics.uci.edu/ml/datasets/Unmanned+Aerial+Vehicle+%28UAV%29+Intrusion+Det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A9926C2-D896-4918-88CF-91A8CF05EC1C}"/>
              </a:ext>
            </a:extLst>
          </p:cNvPr>
          <p:cNvPicPr>
            <a:picLocks noChangeAspect="1"/>
          </p:cNvPicPr>
          <p:nvPr/>
        </p:nvPicPr>
        <p:blipFill rotWithShape="1">
          <a:blip r:embed="rId2"/>
          <a:srcRect t="6849" r="23298" b="224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CB24E9-6042-45BC-BD69-0FC661F66C52}"/>
              </a:ext>
            </a:extLst>
          </p:cNvPr>
          <p:cNvSpPr>
            <a:spLocks noGrp="1"/>
          </p:cNvSpPr>
          <p:nvPr>
            <p:ph type="ctrTitle"/>
          </p:nvPr>
        </p:nvSpPr>
        <p:spPr>
          <a:xfrm>
            <a:off x="477981" y="1122363"/>
            <a:ext cx="4023360" cy="3204134"/>
          </a:xfrm>
        </p:spPr>
        <p:txBody>
          <a:bodyPr anchor="b">
            <a:normAutofit/>
          </a:bodyPr>
          <a:lstStyle/>
          <a:p>
            <a:pPr algn="l"/>
            <a:r>
              <a:rPr lang="en-US" sz="3700"/>
              <a:t>Learning to Detect Heavy Drinking Episodes Using Smartphone Accelerometer Data</a:t>
            </a:r>
          </a:p>
        </p:txBody>
      </p:sp>
      <p:sp>
        <p:nvSpPr>
          <p:cNvPr id="3" name="Subtitle 2">
            <a:extLst>
              <a:ext uri="{FF2B5EF4-FFF2-40B4-BE49-F238E27FC236}">
                <a16:creationId xmlns:a16="http://schemas.microsoft.com/office/drawing/2014/main" id="{D7E90321-9054-4B5D-9BF4-4B98889421EA}"/>
              </a:ext>
            </a:extLst>
          </p:cNvPr>
          <p:cNvSpPr>
            <a:spLocks noGrp="1"/>
          </p:cNvSpPr>
          <p:nvPr>
            <p:ph type="subTitle" idx="1"/>
          </p:nvPr>
        </p:nvSpPr>
        <p:spPr>
          <a:xfrm>
            <a:off x="477980" y="4872922"/>
            <a:ext cx="4023359" cy="1208141"/>
          </a:xfrm>
        </p:spPr>
        <p:txBody>
          <a:bodyPr>
            <a:normAutofit/>
          </a:bodyPr>
          <a:lstStyle/>
          <a:p>
            <a:pPr algn="l"/>
            <a:r>
              <a:rPr lang="fr-FR" sz="2000" dirty="0"/>
              <a:t>Projet de Python for Data </a:t>
            </a:r>
            <a:r>
              <a:rPr lang="fr-FR" sz="2000" dirty="0" err="1"/>
              <a:t>Analysis</a:t>
            </a:r>
            <a:endParaRPr lang="fr-FR" sz="2000" dirty="0"/>
          </a:p>
          <a:p>
            <a:pPr algn="l"/>
            <a:r>
              <a:rPr lang="fr-FR" sz="2000" dirty="0"/>
              <a:t>par Max CRASTES</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71502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DFA3-61F4-4560-A5D1-3480C4C887F5}"/>
              </a:ext>
            </a:extLst>
          </p:cNvPr>
          <p:cNvSpPr>
            <a:spLocks noGrp="1"/>
          </p:cNvSpPr>
          <p:nvPr>
            <p:ph type="title"/>
          </p:nvPr>
        </p:nvSpPr>
        <p:spPr/>
        <p:txBody>
          <a:bodyPr/>
          <a:lstStyle/>
          <a:p>
            <a:r>
              <a:rPr lang="fr-FR" dirty="0"/>
              <a:t>Les modèles</a:t>
            </a:r>
            <a:endParaRPr lang="en-US" dirty="0"/>
          </a:p>
        </p:txBody>
      </p:sp>
      <p:sp>
        <p:nvSpPr>
          <p:cNvPr id="3" name="Content Placeholder 2">
            <a:extLst>
              <a:ext uri="{FF2B5EF4-FFF2-40B4-BE49-F238E27FC236}">
                <a16:creationId xmlns:a16="http://schemas.microsoft.com/office/drawing/2014/main" id="{C4C116CF-AD79-4858-ABFE-0742DC3770DA}"/>
              </a:ext>
            </a:extLst>
          </p:cNvPr>
          <p:cNvSpPr>
            <a:spLocks noGrp="1"/>
          </p:cNvSpPr>
          <p:nvPr>
            <p:ph idx="1"/>
          </p:nvPr>
        </p:nvSpPr>
        <p:spPr/>
        <p:txBody>
          <a:bodyPr>
            <a:normAutofit fontScale="92500"/>
          </a:bodyPr>
          <a:lstStyle/>
          <a:p>
            <a:pPr marL="0" indent="0">
              <a:buNone/>
            </a:pPr>
            <a:r>
              <a:rPr lang="fr-FR" dirty="0"/>
              <a:t>Les deux autres modèles sont des classifications pour se mettre en lien avec l’étude. Les résultats sont donc positifs si TAC &gt; 0.08 et négatifs sinon</a:t>
            </a:r>
          </a:p>
          <a:p>
            <a:r>
              <a:rPr lang="fr-FR" dirty="0"/>
              <a:t>Gradient </a:t>
            </a:r>
            <a:r>
              <a:rPr lang="fr-FR" dirty="0" err="1"/>
              <a:t>Boosting</a:t>
            </a:r>
            <a:r>
              <a:rPr lang="fr-FR" dirty="0"/>
              <a:t> Classifier, ce modèle de gradient </a:t>
            </a:r>
            <a:r>
              <a:rPr lang="fr-FR" dirty="0" err="1"/>
              <a:t>boosting</a:t>
            </a:r>
            <a:r>
              <a:rPr lang="fr-FR" dirty="0"/>
              <a:t> est utilisé aussi bien en régression qu’en classification. Il permet de ciblé les différentes catégories à prédire et d’en faire un ensemble. Il semblé particulièrement adapté à cet étude.</a:t>
            </a:r>
          </a:p>
          <a:p>
            <a:r>
              <a:rPr lang="fr-FR" dirty="0" err="1"/>
              <a:t>Decision</a:t>
            </a:r>
            <a:r>
              <a:rPr lang="fr-FR" dirty="0"/>
              <a:t> </a:t>
            </a:r>
            <a:r>
              <a:rPr lang="fr-FR" dirty="0" err="1"/>
              <a:t>Tree</a:t>
            </a:r>
            <a:r>
              <a:rPr lang="fr-FR" dirty="0"/>
              <a:t> Classifier, ce modèle permet de séparé en 2 la base de données selon des critères et à multiples reprises. Ce modèle a été choisit aussi bien car il existe potentiellement des valeurs clés qui font la différence, que le fait que le meilleur modèle dans l’étude était un </a:t>
            </a:r>
            <a:r>
              <a:rPr lang="fr-FR" dirty="0" err="1"/>
              <a:t>RandomForest</a:t>
            </a:r>
            <a:r>
              <a:rPr lang="fr-FR" dirty="0"/>
              <a:t>, et le </a:t>
            </a:r>
            <a:r>
              <a:rPr lang="fr-FR" dirty="0" err="1"/>
              <a:t>decision</a:t>
            </a:r>
            <a:r>
              <a:rPr lang="fr-FR" dirty="0"/>
              <a:t> </a:t>
            </a:r>
            <a:r>
              <a:rPr lang="fr-FR" dirty="0" err="1"/>
              <a:t>tree</a:t>
            </a:r>
            <a:r>
              <a:rPr lang="fr-FR" dirty="0"/>
              <a:t> s’en rapprochait.</a:t>
            </a:r>
          </a:p>
          <a:p>
            <a:endParaRPr lang="fr-FR" dirty="0"/>
          </a:p>
          <a:p>
            <a:endParaRPr lang="en-US" dirty="0"/>
          </a:p>
        </p:txBody>
      </p:sp>
    </p:spTree>
    <p:extLst>
      <p:ext uri="{BB962C8B-B14F-4D97-AF65-F5344CB8AC3E}">
        <p14:creationId xmlns:p14="http://schemas.microsoft.com/office/powerpoint/2010/main" val="428141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5BF4-6496-4C46-9D22-D2FEB61ED3A1}"/>
              </a:ext>
            </a:extLst>
          </p:cNvPr>
          <p:cNvSpPr>
            <a:spLocks noGrp="1"/>
          </p:cNvSpPr>
          <p:nvPr>
            <p:ph type="title"/>
          </p:nvPr>
        </p:nvSpPr>
        <p:spPr/>
        <p:txBody>
          <a:bodyPr/>
          <a:lstStyle/>
          <a:p>
            <a:r>
              <a:rPr lang="fr-FR" dirty="0"/>
              <a:t>Les résultats</a:t>
            </a:r>
            <a:endParaRPr lang="en-US" dirty="0"/>
          </a:p>
        </p:txBody>
      </p:sp>
      <p:sp>
        <p:nvSpPr>
          <p:cNvPr id="3" name="Content Placeholder 2">
            <a:extLst>
              <a:ext uri="{FF2B5EF4-FFF2-40B4-BE49-F238E27FC236}">
                <a16:creationId xmlns:a16="http://schemas.microsoft.com/office/drawing/2014/main" id="{80F69443-EC18-46BB-8160-4FDD5B1C8952}"/>
              </a:ext>
            </a:extLst>
          </p:cNvPr>
          <p:cNvSpPr>
            <a:spLocks noGrp="1"/>
          </p:cNvSpPr>
          <p:nvPr>
            <p:ph idx="1"/>
          </p:nvPr>
        </p:nvSpPr>
        <p:spPr/>
        <p:txBody>
          <a:bodyPr>
            <a:normAutofit fontScale="92500"/>
          </a:bodyPr>
          <a:lstStyle/>
          <a:p>
            <a:pPr marL="0" indent="0">
              <a:buNone/>
            </a:pPr>
            <a:r>
              <a:rPr lang="fr-FR" dirty="0"/>
              <a:t>Les résultats ont été médiocre, malgré le fait qu’on obtient tout de même 80% de prédiction sur le test set (avec le gradient </a:t>
            </a:r>
            <a:r>
              <a:rPr lang="fr-FR" dirty="0" err="1"/>
              <a:t>boosting</a:t>
            </a:r>
            <a:r>
              <a:rPr lang="fr-FR" dirty="0"/>
              <a:t> classifier), les résultats peuvent fluctués assez car la base de données n’est malheureusement pas assez riche en données (mesures, participants, répartition des mesures sur l’état d’ébriété ou non) ni assez bien réglementé et dirigé (comment conserver le téléphone, problème de matériel, différents modèles de téléphones, perte de connexion du téléphone).</a:t>
            </a:r>
          </a:p>
          <a:p>
            <a:pPr marL="0" indent="0">
              <a:buNone/>
            </a:pPr>
            <a:r>
              <a:rPr lang="fr-FR" dirty="0"/>
              <a:t>J’aurai tout de même pu traité les informations différemment afin d’obtenir de meilleur résulta (ex: mettre le TAC dans les mesures de mouvements / vitesses /… en dupliquant la mesure du TAC sur toutes les vitesses correspondantes au lieu de faire l’inverse afin d’enrichir la base de données.</a:t>
            </a:r>
          </a:p>
        </p:txBody>
      </p:sp>
    </p:spTree>
    <p:extLst>
      <p:ext uri="{BB962C8B-B14F-4D97-AF65-F5344CB8AC3E}">
        <p14:creationId xmlns:p14="http://schemas.microsoft.com/office/powerpoint/2010/main" val="141679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DC03-5D48-4F45-A2C1-7F2BD58DFF19}"/>
              </a:ext>
            </a:extLst>
          </p:cNvPr>
          <p:cNvSpPr>
            <a:spLocks noGrp="1"/>
          </p:cNvSpPr>
          <p:nvPr>
            <p:ph type="title"/>
          </p:nvPr>
        </p:nvSpPr>
        <p:spPr/>
        <p:txBody>
          <a:bodyPr/>
          <a:lstStyle/>
          <a:p>
            <a:r>
              <a:rPr lang="fr-FR" dirty="0"/>
              <a:t>L’API</a:t>
            </a:r>
            <a:endParaRPr lang="en-US" dirty="0"/>
          </a:p>
        </p:txBody>
      </p:sp>
      <p:sp>
        <p:nvSpPr>
          <p:cNvPr id="3" name="Content Placeholder 2">
            <a:extLst>
              <a:ext uri="{FF2B5EF4-FFF2-40B4-BE49-F238E27FC236}">
                <a16:creationId xmlns:a16="http://schemas.microsoft.com/office/drawing/2014/main" id="{2C9E9A20-F8E2-4E91-8E42-9FECAE7C064D}"/>
              </a:ext>
            </a:extLst>
          </p:cNvPr>
          <p:cNvSpPr>
            <a:spLocks noGrp="1"/>
          </p:cNvSpPr>
          <p:nvPr>
            <p:ph idx="1"/>
          </p:nvPr>
        </p:nvSpPr>
        <p:spPr/>
        <p:txBody>
          <a:bodyPr>
            <a:normAutofit lnSpcReduction="10000"/>
          </a:bodyPr>
          <a:lstStyle/>
          <a:p>
            <a:pPr marL="0" indent="0">
              <a:buNone/>
            </a:pPr>
            <a:r>
              <a:rPr lang="fr-FR" dirty="0"/>
              <a:t>L’API n’est pas simple d’utilisation, en effet, les valeurs ne sont pas propices à entre en tant que tel. </a:t>
            </a:r>
          </a:p>
          <a:p>
            <a:pPr marL="0" indent="0">
              <a:buNone/>
            </a:pPr>
            <a:r>
              <a:rPr lang="fr-FR" dirty="0"/>
              <a:t>Soit l’API prend en compte les mesures d’accéléromètre, mais la fréquence et le nombre de mesure doivent être fixes et ceci revient à énormément de données, soit je prends en compte les nouveaux paramètres par soucis de nombres de valeurs, mais conserve les même problèmes.</a:t>
            </a:r>
          </a:p>
          <a:p>
            <a:pPr marL="0" indent="0">
              <a:buNone/>
            </a:pPr>
            <a:r>
              <a:rPr lang="fr-FR" dirty="0"/>
              <a:t>L’API n’est donc pas propice à ce type d’étude, néanmoins dans le cadre du projet, celui-ci a été réalisé dans API.py et une requête simple est envoyé dans request.py. Celui-ci prend en compte les 9 variables créés (mouvements, vitesses, …) par soucis de simplicité.</a:t>
            </a:r>
            <a:endParaRPr lang="en-US" dirty="0"/>
          </a:p>
        </p:txBody>
      </p:sp>
    </p:spTree>
    <p:extLst>
      <p:ext uri="{BB962C8B-B14F-4D97-AF65-F5344CB8AC3E}">
        <p14:creationId xmlns:p14="http://schemas.microsoft.com/office/powerpoint/2010/main" val="273796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8D81-7439-43A8-8366-CAD1A468C5B4}"/>
              </a:ext>
            </a:extLst>
          </p:cNvPr>
          <p:cNvSpPr>
            <a:spLocks noGrp="1"/>
          </p:cNvSpPr>
          <p:nvPr>
            <p:ph type="title"/>
          </p:nvPr>
        </p:nvSpPr>
        <p:spPr/>
        <p:txBody>
          <a:bodyPr/>
          <a:lstStyle/>
          <a:p>
            <a:r>
              <a:rPr lang="fr-FR" dirty="0"/>
              <a:t>Petite </a:t>
            </a:r>
            <a:r>
              <a:rPr lang="fr-FR" dirty="0" err="1"/>
              <a:t>paranthèse</a:t>
            </a:r>
            <a:endParaRPr lang="en-US" dirty="0"/>
          </a:p>
        </p:txBody>
      </p:sp>
      <p:sp>
        <p:nvSpPr>
          <p:cNvPr id="3" name="Content Placeholder 2">
            <a:extLst>
              <a:ext uri="{FF2B5EF4-FFF2-40B4-BE49-F238E27FC236}">
                <a16:creationId xmlns:a16="http://schemas.microsoft.com/office/drawing/2014/main" id="{DCD771D1-5D9F-4809-9C82-A22CE6D81E49}"/>
              </a:ext>
            </a:extLst>
          </p:cNvPr>
          <p:cNvSpPr>
            <a:spLocks noGrp="1"/>
          </p:cNvSpPr>
          <p:nvPr>
            <p:ph idx="1"/>
          </p:nvPr>
        </p:nvSpPr>
        <p:spPr/>
        <p:txBody>
          <a:bodyPr/>
          <a:lstStyle/>
          <a:p>
            <a:pPr marL="0" indent="0">
              <a:buNone/>
            </a:pPr>
            <a:r>
              <a:rPr lang="fr-FR" dirty="0"/>
              <a:t>Le </a:t>
            </a:r>
            <a:r>
              <a:rPr lang="fr-FR" dirty="0" err="1"/>
              <a:t>dataset</a:t>
            </a:r>
            <a:r>
              <a:rPr lang="fr-FR" dirty="0"/>
              <a:t> pris n’est pas le même que celui attribué, en effet, le </a:t>
            </a:r>
            <a:r>
              <a:rPr lang="fr-FR" dirty="0" err="1"/>
              <a:t>dataset</a:t>
            </a:r>
            <a:r>
              <a:rPr lang="fr-FR" dirty="0"/>
              <a:t> attribué (</a:t>
            </a:r>
            <a:r>
              <a:rPr lang="fr-FR" dirty="0" err="1"/>
              <a:t>Unmanned</a:t>
            </a:r>
            <a:r>
              <a:rPr lang="fr-FR" dirty="0"/>
              <a:t> </a:t>
            </a:r>
            <a:r>
              <a:rPr lang="fr-FR" dirty="0" err="1"/>
              <a:t>Aerial</a:t>
            </a:r>
            <a:r>
              <a:rPr lang="fr-FR" dirty="0"/>
              <a:t> </a:t>
            </a:r>
            <a:r>
              <a:rPr lang="fr-FR" dirty="0" err="1"/>
              <a:t>Vehicle</a:t>
            </a:r>
            <a:r>
              <a:rPr lang="fr-FR" dirty="0"/>
              <a:t> Intrusion </a:t>
            </a:r>
            <a:r>
              <a:rPr lang="fr-FR" dirty="0" err="1"/>
              <a:t>Detection</a:t>
            </a:r>
            <a:r>
              <a:rPr lang="fr-FR" dirty="0"/>
              <a:t>) été vide (</a:t>
            </a:r>
            <a:r>
              <a:rPr lang="fr-FR" dirty="0">
                <a:solidFill>
                  <a:schemeClr val="accent1">
                    <a:lumMod val="75000"/>
                  </a:schemeClr>
                </a:solidFill>
                <a:hlinkClick r:id="rId2">
                  <a:extLst>
                    <a:ext uri="{A12FA001-AC4F-418D-AE19-62706E023703}">
                      <ahyp:hlinkClr xmlns:ahyp="http://schemas.microsoft.com/office/drawing/2018/hyperlinkcolor" val="tx"/>
                    </a:ext>
                  </a:extLst>
                </a:hlinkClick>
              </a:rPr>
              <a:t>https://archive.ics.uci.edu/ml/datasets/Unmanned+Aerial+Vehicle+%28UAV%29+Intrusion+Detection</a:t>
            </a:r>
            <a:r>
              <a:rPr lang="fr-FR" dirty="0"/>
              <a:t>)</a:t>
            </a:r>
          </a:p>
          <a:p>
            <a:pPr marL="0" indent="0">
              <a:buNone/>
            </a:pPr>
            <a:r>
              <a:rPr lang="fr-FR" dirty="0"/>
              <a:t>Le </a:t>
            </a:r>
            <a:r>
              <a:rPr lang="fr-FR" dirty="0" err="1"/>
              <a:t>dataset</a:t>
            </a:r>
            <a:r>
              <a:rPr lang="fr-FR" dirty="0"/>
              <a:t> prit sur le même site est Bar Crawl: </a:t>
            </a:r>
            <a:r>
              <a:rPr lang="fr-FR" dirty="0" err="1"/>
              <a:t>Detecting</a:t>
            </a:r>
            <a:r>
              <a:rPr lang="fr-FR" dirty="0"/>
              <a:t> Heavy </a:t>
            </a:r>
            <a:r>
              <a:rPr lang="fr-FR" dirty="0" err="1"/>
              <a:t>Drinking</a:t>
            </a:r>
            <a:r>
              <a:rPr lang="fr-FR" dirty="0"/>
              <a:t> (</a:t>
            </a:r>
            <a:r>
              <a:rPr lang="fr-FR" u="sng" dirty="0">
                <a:solidFill>
                  <a:schemeClr val="accent1">
                    <a:lumMod val="75000"/>
                  </a:schemeClr>
                </a:solidFill>
                <a:hlinkClick r:id="rId3"/>
              </a:rPr>
              <a:t>https://archive.ics.uci.edu/ml/datasets/Bar+Crawl%3A+Detecting+Heavy+Drinking</a:t>
            </a:r>
            <a:r>
              <a:rPr lang="fr-FR" dirty="0"/>
              <a:t>)</a:t>
            </a:r>
          </a:p>
          <a:p>
            <a:pPr marL="0" indent="0">
              <a:buNone/>
            </a:pPr>
            <a:r>
              <a:rPr lang="fr-FR" dirty="0"/>
              <a:t>Article publié sur l’étude avec ce </a:t>
            </a:r>
            <a:r>
              <a:rPr lang="fr-FR" dirty="0" err="1"/>
              <a:t>dataset</a:t>
            </a:r>
            <a:r>
              <a:rPr lang="fr-FR" dirty="0"/>
              <a:t>:</a:t>
            </a:r>
          </a:p>
          <a:p>
            <a:pPr marL="0" indent="0">
              <a:buNone/>
            </a:pPr>
            <a:r>
              <a:rPr lang="en-US" dirty="0"/>
              <a:t>http://ceur-ws.org/Vol-2429/paper6.pdf</a:t>
            </a:r>
          </a:p>
        </p:txBody>
      </p:sp>
    </p:spTree>
    <p:extLst>
      <p:ext uri="{BB962C8B-B14F-4D97-AF65-F5344CB8AC3E}">
        <p14:creationId xmlns:p14="http://schemas.microsoft.com/office/powerpoint/2010/main" val="408681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41B2-0850-4567-B11E-64294C314E1F}"/>
              </a:ext>
            </a:extLst>
          </p:cNvPr>
          <p:cNvSpPr>
            <a:spLocks noGrp="1"/>
          </p:cNvSpPr>
          <p:nvPr>
            <p:ph type="title"/>
          </p:nvPr>
        </p:nvSpPr>
        <p:spPr/>
        <p:txBody>
          <a:bodyPr/>
          <a:lstStyle/>
          <a:p>
            <a:r>
              <a:rPr lang="fr-FR" b="1" dirty="0"/>
              <a:t>L’Objectif</a:t>
            </a:r>
            <a:endParaRPr lang="en-US" b="1" dirty="0"/>
          </a:p>
        </p:txBody>
      </p:sp>
      <p:sp>
        <p:nvSpPr>
          <p:cNvPr id="3" name="Content Placeholder 2">
            <a:extLst>
              <a:ext uri="{FF2B5EF4-FFF2-40B4-BE49-F238E27FC236}">
                <a16:creationId xmlns:a16="http://schemas.microsoft.com/office/drawing/2014/main" id="{7A502BD1-5657-4927-BB55-6C977A26A336}"/>
              </a:ext>
            </a:extLst>
          </p:cNvPr>
          <p:cNvSpPr>
            <a:spLocks noGrp="1"/>
          </p:cNvSpPr>
          <p:nvPr>
            <p:ph idx="1"/>
          </p:nvPr>
        </p:nvSpPr>
        <p:spPr/>
        <p:txBody>
          <a:bodyPr/>
          <a:lstStyle/>
          <a:p>
            <a:r>
              <a:rPr lang="fr-FR" dirty="0"/>
              <a:t>L’idée derrière cette étude est de pouvoir donner des messages préventifs pour l’alcool au bons moments pour limiter les risques et dangers dues à sa consomption</a:t>
            </a:r>
          </a:p>
          <a:p>
            <a:r>
              <a:rPr lang="en-US" dirty="0"/>
              <a:t>Site web pour </a:t>
            </a:r>
            <a:r>
              <a:rPr lang="en-US" dirty="0" err="1"/>
              <a:t>lequel</a:t>
            </a:r>
            <a:r>
              <a:rPr lang="en-US" dirty="0"/>
              <a:t> la recherche à </a:t>
            </a:r>
            <a:r>
              <a:rPr lang="en-US" dirty="0" err="1"/>
              <a:t>été</a:t>
            </a:r>
            <a:r>
              <a:rPr lang="en-US" dirty="0"/>
              <a:t> </a:t>
            </a:r>
            <a:r>
              <a:rPr lang="en-US" dirty="0" err="1"/>
              <a:t>effectué</a:t>
            </a:r>
            <a:r>
              <a:rPr lang="en-US" dirty="0"/>
              <a:t> :</a:t>
            </a:r>
          </a:p>
          <a:p>
            <a:pPr marL="0" indent="0" algn="just">
              <a:buNone/>
            </a:pPr>
            <a:r>
              <a:rPr lang="en-US" dirty="0">
                <a:solidFill>
                  <a:schemeClr val="accent1">
                    <a:lumMod val="60000"/>
                    <a:lumOff val="40000"/>
                  </a:schemeClr>
                </a:solidFill>
              </a:rPr>
              <a:t>https://www.scramsystems.com/scram-international/gb/</a:t>
            </a:r>
          </a:p>
          <a:p>
            <a:pPr marL="0" indent="0">
              <a:buNone/>
            </a:pPr>
            <a:endParaRPr lang="en-US" dirty="0"/>
          </a:p>
        </p:txBody>
      </p:sp>
    </p:spTree>
    <p:extLst>
      <p:ext uri="{BB962C8B-B14F-4D97-AF65-F5344CB8AC3E}">
        <p14:creationId xmlns:p14="http://schemas.microsoft.com/office/powerpoint/2010/main" val="49888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2B49-5889-4F77-B954-CC6CA3A0771F}"/>
              </a:ext>
            </a:extLst>
          </p:cNvPr>
          <p:cNvSpPr>
            <a:spLocks noGrp="1"/>
          </p:cNvSpPr>
          <p:nvPr>
            <p:ph type="ctrTitle"/>
          </p:nvPr>
        </p:nvSpPr>
        <p:spPr>
          <a:xfrm>
            <a:off x="561455" y="395626"/>
            <a:ext cx="4807380" cy="1390675"/>
          </a:xfrm>
        </p:spPr>
        <p:txBody>
          <a:bodyPr anchor="ctr">
            <a:normAutofit/>
          </a:bodyPr>
          <a:lstStyle/>
          <a:p>
            <a:pPr algn="l"/>
            <a:r>
              <a:rPr lang="fr-FR" sz="4400" b="1" dirty="0"/>
              <a:t>La base de données</a:t>
            </a:r>
            <a:endParaRPr lang="en-US" sz="4400" b="1" dirty="0"/>
          </a:p>
        </p:txBody>
      </p:sp>
      <p:sp>
        <p:nvSpPr>
          <p:cNvPr id="6" name="Subtitle 5">
            <a:extLst>
              <a:ext uri="{FF2B5EF4-FFF2-40B4-BE49-F238E27FC236}">
                <a16:creationId xmlns:a16="http://schemas.microsoft.com/office/drawing/2014/main" id="{BCF3B63B-9ADB-4B9D-9859-56416C6D05E8}"/>
              </a:ext>
            </a:extLst>
          </p:cNvPr>
          <p:cNvSpPr>
            <a:spLocks noGrp="1"/>
          </p:cNvSpPr>
          <p:nvPr>
            <p:ph type="subTitle" idx="1"/>
          </p:nvPr>
        </p:nvSpPr>
        <p:spPr>
          <a:xfrm>
            <a:off x="949233" y="1786300"/>
            <a:ext cx="10010503" cy="3856853"/>
          </a:xfrm>
        </p:spPr>
        <p:txBody>
          <a:bodyPr>
            <a:normAutofit fontScale="92500" lnSpcReduction="20000"/>
          </a:bodyPr>
          <a:lstStyle/>
          <a:p>
            <a:pPr marL="342900" indent="-342900" algn="l">
              <a:buFont typeface="Arial" panose="020B0604020202020204" pitchFamily="34" charset="0"/>
              <a:buChar char="•"/>
            </a:pPr>
            <a:r>
              <a:rPr lang="fr-FR" dirty="0"/>
              <a:t>La base de donnée a été donné par 3 étudiants et professeurs d’université</a:t>
            </a:r>
          </a:p>
          <a:p>
            <a:pPr marL="342900" indent="-342900" algn="l">
              <a:buFont typeface="Arial" panose="020B0604020202020204" pitchFamily="34" charset="0"/>
              <a:buChar char="•"/>
            </a:pPr>
            <a:r>
              <a:rPr lang="fr-FR" dirty="0"/>
              <a:t>Il a été généré à partir d’observations effectués sur 20 étudiants (21-23 ans) qui consomme de l’alcool régulièrement (en 2017)</a:t>
            </a:r>
          </a:p>
          <a:p>
            <a:pPr marL="342900" indent="-342900" algn="l">
              <a:buFont typeface="Arial" panose="020B0604020202020204" pitchFamily="34" charset="0"/>
              <a:buChar char="•"/>
            </a:pPr>
            <a:r>
              <a:rPr lang="fr-FR" dirty="0"/>
              <a:t>La base de données contient les coordonnées x, y, z d’un téléphone portable obtenues aux travers d’une application mobile mesurées sur une fréquence de 40Hz pendant 18h, les données collectées sur un bracelet mesurant le taux d’alcool dans le sang toutes les 30min</a:t>
            </a:r>
          </a:p>
          <a:p>
            <a:pPr marL="342900" indent="-342900" algn="l">
              <a:buFont typeface="Arial" panose="020B0604020202020204" pitchFamily="34" charset="0"/>
              <a:buChar char="•"/>
            </a:pPr>
            <a:r>
              <a:rPr lang="en-US" dirty="0"/>
              <a:t>Les </a:t>
            </a:r>
            <a:r>
              <a:rPr lang="en-US" dirty="0" err="1"/>
              <a:t>données</a:t>
            </a:r>
            <a:r>
              <a:rPr lang="en-US" dirty="0"/>
              <a:t> de 7 participants </a:t>
            </a:r>
            <a:r>
              <a:rPr lang="en-US" dirty="0" err="1"/>
              <a:t>ont</a:t>
            </a:r>
            <a:r>
              <a:rPr lang="en-US" dirty="0"/>
              <a:t> </a:t>
            </a:r>
            <a:r>
              <a:rPr lang="en-US" dirty="0" err="1"/>
              <a:t>été</a:t>
            </a:r>
            <a:r>
              <a:rPr lang="en-US" dirty="0"/>
              <a:t> </a:t>
            </a:r>
            <a:r>
              <a:rPr lang="en-US" dirty="0" err="1"/>
              <a:t>faussées</a:t>
            </a:r>
            <a:r>
              <a:rPr lang="en-US" dirty="0"/>
              <a:t> et </a:t>
            </a:r>
            <a:r>
              <a:rPr lang="en-US" dirty="0" err="1"/>
              <a:t>donc</a:t>
            </a:r>
            <a:r>
              <a:rPr lang="en-US" dirty="0"/>
              <a:t> ne </a:t>
            </a:r>
            <a:r>
              <a:rPr lang="en-US" dirty="0" err="1"/>
              <a:t>sont</a:t>
            </a:r>
            <a:r>
              <a:rPr lang="en-US" dirty="0"/>
              <a:t> pas </a:t>
            </a:r>
            <a:r>
              <a:rPr lang="en-US" dirty="0" err="1"/>
              <a:t>prises</a:t>
            </a:r>
            <a:r>
              <a:rPr lang="en-US" dirty="0"/>
              <a:t> </a:t>
            </a:r>
            <a:r>
              <a:rPr lang="en-US" dirty="0" err="1"/>
              <a:t>en</a:t>
            </a:r>
            <a:r>
              <a:rPr lang="en-US" dirty="0"/>
              <a:t> </a:t>
            </a:r>
            <a:r>
              <a:rPr lang="en-US" dirty="0" err="1"/>
              <a:t>compte</a:t>
            </a:r>
            <a:endParaRPr lang="en-US" dirty="0"/>
          </a:p>
          <a:p>
            <a:pPr marL="342900" indent="-342900" algn="l">
              <a:buFont typeface="Arial" panose="020B0604020202020204" pitchFamily="34" charset="0"/>
              <a:buChar char="•"/>
            </a:pPr>
            <a:r>
              <a:rPr lang="en-US" dirty="0"/>
              <a:t>Les </a:t>
            </a:r>
            <a:r>
              <a:rPr lang="en-US" dirty="0" err="1"/>
              <a:t>données</a:t>
            </a:r>
            <a:r>
              <a:rPr lang="en-US" dirty="0"/>
              <a:t> </a:t>
            </a:r>
            <a:r>
              <a:rPr lang="en-US" dirty="0" err="1"/>
              <a:t>d’accéléromètre</a:t>
            </a:r>
            <a:r>
              <a:rPr lang="en-US" dirty="0"/>
              <a:t> </a:t>
            </a:r>
            <a:r>
              <a:rPr lang="en-US" dirty="0" err="1"/>
              <a:t>telles</a:t>
            </a:r>
            <a:r>
              <a:rPr lang="en-US" dirty="0"/>
              <a:t> que </a:t>
            </a:r>
            <a:r>
              <a:rPr lang="en-US" dirty="0" err="1"/>
              <a:t>publiées</a:t>
            </a:r>
            <a:r>
              <a:rPr lang="en-US" dirty="0"/>
              <a:t> </a:t>
            </a:r>
            <a:r>
              <a:rPr lang="en-US" dirty="0" err="1"/>
              <a:t>ont</a:t>
            </a:r>
            <a:r>
              <a:rPr lang="en-US" dirty="0"/>
              <a:t> </a:t>
            </a:r>
            <a:r>
              <a:rPr lang="en-US" dirty="0" err="1"/>
              <a:t>été</a:t>
            </a:r>
            <a:r>
              <a:rPr lang="en-US" dirty="0"/>
              <a:t> </a:t>
            </a:r>
            <a:r>
              <a:rPr lang="en-US" dirty="0" err="1"/>
              <a:t>traité</a:t>
            </a:r>
            <a:r>
              <a:rPr lang="en-US" dirty="0"/>
              <a:t> avec un </a:t>
            </a:r>
            <a:r>
              <a:rPr lang="en-US" dirty="0" err="1"/>
              <a:t>filtre</a:t>
            </a:r>
            <a:r>
              <a:rPr lang="en-US" dirty="0"/>
              <a:t> </a:t>
            </a:r>
            <a:r>
              <a:rPr lang="en-US" dirty="0" err="1"/>
              <a:t>passe</a:t>
            </a:r>
            <a:r>
              <a:rPr lang="en-US" dirty="0"/>
              <a:t>-bas</a:t>
            </a:r>
          </a:p>
          <a:p>
            <a:pPr marL="342900" indent="-342900" algn="l">
              <a:buFont typeface="Arial" panose="020B0604020202020204" pitchFamily="34" charset="0"/>
              <a:buChar char="•"/>
            </a:pPr>
            <a:r>
              <a:rPr lang="en-US" dirty="0"/>
              <a:t>Les </a:t>
            </a:r>
            <a:r>
              <a:rPr lang="en-US" dirty="0" err="1"/>
              <a:t>données</a:t>
            </a:r>
            <a:r>
              <a:rPr lang="en-US" dirty="0"/>
              <a:t> </a:t>
            </a:r>
            <a:r>
              <a:rPr lang="en-US" dirty="0" err="1"/>
              <a:t>d’alcoolémie</a:t>
            </a:r>
            <a:r>
              <a:rPr lang="en-US" dirty="0"/>
              <a:t> (TAC) </a:t>
            </a:r>
            <a:r>
              <a:rPr lang="en-US" dirty="0" err="1"/>
              <a:t>ont</a:t>
            </a:r>
            <a:r>
              <a:rPr lang="en-US" dirty="0"/>
              <a:t> </a:t>
            </a:r>
            <a:r>
              <a:rPr lang="en-US" dirty="0" err="1"/>
              <a:t>été</a:t>
            </a:r>
            <a:r>
              <a:rPr lang="en-US" dirty="0"/>
              <a:t> </a:t>
            </a:r>
            <a:r>
              <a:rPr lang="en-US" dirty="0" err="1"/>
              <a:t>filtrées</a:t>
            </a:r>
            <a:r>
              <a:rPr lang="en-US" dirty="0"/>
              <a:t> et </a:t>
            </a:r>
            <a:r>
              <a:rPr lang="en-US" dirty="0" err="1"/>
              <a:t>déplacées</a:t>
            </a:r>
            <a:r>
              <a:rPr lang="en-US" dirty="0"/>
              <a:t> de 45min </a:t>
            </a:r>
            <a:r>
              <a:rPr lang="en-US" dirty="0" err="1"/>
              <a:t>en</a:t>
            </a:r>
            <a:r>
              <a:rPr lang="en-US" dirty="0"/>
              <a:t> </a:t>
            </a:r>
            <a:r>
              <a:rPr lang="en-US" dirty="0" err="1"/>
              <a:t>arrière</a:t>
            </a:r>
            <a:r>
              <a:rPr lang="en-US" dirty="0"/>
              <a:t> pour prendre </a:t>
            </a:r>
            <a:r>
              <a:rPr lang="en-US" dirty="0" err="1"/>
              <a:t>en</a:t>
            </a:r>
            <a:r>
              <a:rPr lang="en-US" dirty="0"/>
              <a:t> </a:t>
            </a:r>
            <a:r>
              <a:rPr lang="en-US" dirty="0" err="1"/>
              <a:t>compte</a:t>
            </a:r>
            <a:r>
              <a:rPr lang="en-US" dirty="0"/>
              <a:t> le temps que </a:t>
            </a:r>
            <a:r>
              <a:rPr lang="en-US" dirty="0" err="1"/>
              <a:t>l’alcool</a:t>
            </a:r>
            <a:r>
              <a:rPr lang="en-US" dirty="0"/>
              <a:t> </a:t>
            </a:r>
            <a:r>
              <a:rPr lang="en-US" dirty="0" err="1"/>
              <a:t>passe</a:t>
            </a:r>
            <a:r>
              <a:rPr lang="en-US" dirty="0"/>
              <a:t> dans le sang</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10853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8A89-5251-4CFB-B2AE-0ABE8A0B2A9A}"/>
              </a:ext>
            </a:extLst>
          </p:cNvPr>
          <p:cNvSpPr>
            <a:spLocks noGrp="1"/>
          </p:cNvSpPr>
          <p:nvPr>
            <p:ph type="title"/>
          </p:nvPr>
        </p:nvSpPr>
        <p:spPr/>
        <p:txBody>
          <a:bodyPr/>
          <a:lstStyle/>
          <a:p>
            <a:r>
              <a:rPr lang="fr-FR" dirty="0"/>
              <a:t>Le </a:t>
            </a:r>
            <a:r>
              <a:rPr lang="fr-FR" dirty="0" err="1"/>
              <a:t>dataset</a:t>
            </a:r>
            <a:endParaRPr lang="en-US" dirty="0"/>
          </a:p>
        </p:txBody>
      </p:sp>
      <p:sp>
        <p:nvSpPr>
          <p:cNvPr id="3" name="Content Placeholder 2">
            <a:extLst>
              <a:ext uri="{FF2B5EF4-FFF2-40B4-BE49-F238E27FC236}">
                <a16:creationId xmlns:a16="http://schemas.microsoft.com/office/drawing/2014/main" id="{F1B4D724-9F48-4C7B-9A90-08BFDA94F6F7}"/>
              </a:ext>
            </a:extLst>
          </p:cNvPr>
          <p:cNvSpPr>
            <a:spLocks noGrp="1"/>
          </p:cNvSpPr>
          <p:nvPr>
            <p:ph idx="1"/>
          </p:nvPr>
        </p:nvSpPr>
        <p:spPr/>
        <p:txBody>
          <a:bodyPr/>
          <a:lstStyle/>
          <a:p>
            <a:pPr marL="0" indent="0">
              <a:buNone/>
            </a:pPr>
            <a:r>
              <a:rPr lang="fr-FR" dirty="0"/>
              <a:t>Le </a:t>
            </a:r>
            <a:r>
              <a:rPr lang="fr-FR" dirty="0" err="1"/>
              <a:t>dataset</a:t>
            </a:r>
            <a:r>
              <a:rPr lang="fr-FR" dirty="0"/>
              <a:t> ce décompose en de multiples fichier csv :</a:t>
            </a:r>
          </a:p>
          <a:p>
            <a:r>
              <a:rPr lang="fr-FR" dirty="0"/>
              <a:t>Le premier contient les données d’accéléromètre, le PID du participant et le temps du relevé</a:t>
            </a:r>
          </a:p>
          <a:p>
            <a:r>
              <a:rPr lang="fr-FR" dirty="0"/>
              <a:t>Le deuxième est un dossier avec des fichiers csv de mesure du TAC (taux d’alcoolémie) et la date du relevé. Un fichier csv est disponible par participant. Ce fichier est présent en non traité et </a:t>
            </a:r>
            <a:r>
              <a:rPr lang="fr-FR" dirty="0" err="1"/>
              <a:t>pré-traité</a:t>
            </a:r>
            <a:r>
              <a:rPr lang="fr-FR" dirty="0"/>
              <a:t>.</a:t>
            </a:r>
          </a:p>
          <a:p>
            <a:r>
              <a:rPr lang="fr-FR" dirty="0"/>
              <a:t>Le dernier fichier csv regroupe la catégorie de téléphone utilisé pour les participants</a:t>
            </a:r>
          </a:p>
          <a:p>
            <a:endParaRPr lang="en-US" dirty="0"/>
          </a:p>
        </p:txBody>
      </p:sp>
    </p:spTree>
    <p:extLst>
      <p:ext uri="{BB962C8B-B14F-4D97-AF65-F5344CB8AC3E}">
        <p14:creationId xmlns:p14="http://schemas.microsoft.com/office/powerpoint/2010/main" val="152176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01D6-DF44-4468-94F3-788779CC3DC1}"/>
              </a:ext>
            </a:extLst>
          </p:cNvPr>
          <p:cNvSpPr>
            <a:spLocks noGrp="1"/>
          </p:cNvSpPr>
          <p:nvPr>
            <p:ph type="title"/>
          </p:nvPr>
        </p:nvSpPr>
        <p:spPr/>
        <p:txBody>
          <a:bodyPr/>
          <a:lstStyle/>
          <a:p>
            <a:r>
              <a:rPr lang="fr-FR" dirty="0"/>
              <a:t>Le traitement de la base de données</a:t>
            </a:r>
            <a:endParaRPr lang="en-US" dirty="0"/>
          </a:p>
        </p:txBody>
      </p:sp>
      <p:sp>
        <p:nvSpPr>
          <p:cNvPr id="3" name="Content Placeholder 2">
            <a:extLst>
              <a:ext uri="{FF2B5EF4-FFF2-40B4-BE49-F238E27FC236}">
                <a16:creationId xmlns:a16="http://schemas.microsoft.com/office/drawing/2014/main" id="{74CC2B89-8CBC-4518-B105-636793A8B9E7}"/>
              </a:ext>
            </a:extLst>
          </p:cNvPr>
          <p:cNvSpPr>
            <a:spLocks noGrp="1"/>
          </p:cNvSpPr>
          <p:nvPr>
            <p:ph idx="1"/>
          </p:nvPr>
        </p:nvSpPr>
        <p:spPr/>
        <p:txBody>
          <a:bodyPr>
            <a:normAutofit fontScale="92500"/>
          </a:bodyPr>
          <a:lstStyle/>
          <a:p>
            <a:r>
              <a:rPr lang="fr-FR" dirty="0"/>
              <a:t>Le premier objectif était de récupérer chaque </a:t>
            </a:r>
            <a:r>
              <a:rPr lang="fr-FR" dirty="0" err="1"/>
              <a:t>dataset</a:t>
            </a:r>
            <a:r>
              <a:rPr lang="fr-FR" dirty="0"/>
              <a:t> (sauf celui de la catégorie de téléphone, non utilisé dans l’étude ou dans cette recherche)</a:t>
            </a:r>
          </a:p>
          <a:p>
            <a:r>
              <a:rPr lang="fr-FR" dirty="0"/>
              <a:t>Le deuxième objectif était de lié les </a:t>
            </a:r>
            <a:r>
              <a:rPr lang="fr-FR" dirty="0" err="1"/>
              <a:t>datasets</a:t>
            </a:r>
            <a:r>
              <a:rPr lang="fr-FR" dirty="0"/>
              <a:t> (les mesures de TAC ne correspondent pas aux mesure de temps et les données sont dispersées par participants</a:t>
            </a:r>
          </a:p>
          <a:p>
            <a:r>
              <a:rPr lang="fr-FR" dirty="0"/>
              <a:t>Le troisième objectif était de créer des variables qui vont être traités à partir des </a:t>
            </a:r>
            <a:r>
              <a:rPr lang="fr-FR" dirty="0" err="1"/>
              <a:t>coordoonées</a:t>
            </a:r>
            <a:r>
              <a:rPr lang="fr-FR" dirty="0"/>
              <a:t> x, y, z. En effet, les </a:t>
            </a:r>
            <a:r>
              <a:rPr lang="fr-FR" dirty="0" err="1"/>
              <a:t>coordoonées</a:t>
            </a:r>
            <a:r>
              <a:rPr lang="fr-FR" dirty="0"/>
              <a:t> à elles seules ne sont pas forcément utiles car le référentiel utilisé n’est pas précisé (si celui-ci correspond au référentiel du téléphone, les données sont inutiles en tant que telle, si celui-ci est géocentrique, il y a potentiellement un rapprochement).</a:t>
            </a:r>
            <a:endParaRPr lang="en-US" dirty="0"/>
          </a:p>
        </p:txBody>
      </p:sp>
    </p:spTree>
    <p:extLst>
      <p:ext uri="{BB962C8B-B14F-4D97-AF65-F5344CB8AC3E}">
        <p14:creationId xmlns:p14="http://schemas.microsoft.com/office/powerpoint/2010/main" val="214418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01D6-DF44-4468-94F3-788779CC3DC1}"/>
              </a:ext>
            </a:extLst>
          </p:cNvPr>
          <p:cNvSpPr>
            <a:spLocks noGrp="1"/>
          </p:cNvSpPr>
          <p:nvPr>
            <p:ph type="title"/>
          </p:nvPr>
        </p:nvSpPr>
        <p:spPr/>
        <p:txBody>
          <a:bodyPr/>
          <a:lstStyle/>
          <a:p>
            <a:r>
              <a:rPr lang="fr-FR" dirty="0"/>
              <a:t>Le traitement de la base de données</a:t>
            </a:r>
            <a:endParaRPr lang="en-US" dirty="0"/>
          </a:p>
        </p:txBody>
      </p:sp>
      <p:sp>
        <p:nvSpPr>
          <p:cNvPr id="3" name="Content Placeholder 2">
            <a:extLst>
              <a:ext uri="{FF2B5EF4-FFF2-40B4-BE49-F238E27FC236}">
                <a16:creationId xmlns:a16="http://schemas.microsoft.com/office/drawing/2014/main" id="{74CC2B89-8CBC-4518-B105-636793A8B9E7}"/>
              </a:ext>
            </a:extLst>
          </p:cNvPr>
          <p:cNvSpPr>
            <a:spLocks noGrp="1"/>
          </p:cNvSpPr>
          <p:nvPr>
            <p:ph idx="1"/>
          </p:nvPr>
        </p:nvSpPr>
        <p:spPr/>
        <p:txBody>
          <a:bodyPr>
            <a:normAutofit/>
          </a:bodyPr>
          <a:lstStyle/>
          <a:p>
            <a:r>
              <a:rPr lang="fr-FR" dirty="0"/>
              <a:t>Les données crées à partir des coordonnées sont les mouvements déplacements entre 2 mesures, la vitesse de déplacement et l’accélération subie. Dedans, le minimum, le maximum et la moyenne de chaque élément sera prise en compte.</a:t>
            </a:r>
          </a:p>
          <a:p>
            <a:r>
              <a:rPr lang="fr-FR" dirty="0"/>
              <a:t>Le quatrième objectif est de construire des modèles prédictifs</a:t>
            </a:r>
          </a:p>
          <a:p>
            <a:r>
              <a:rPr lang="fr-FR" dirty="0"/>
              <a:t>Le dernier objectif est d’en faire une API simple.</a:t>
            </a:r>
            <a:endParaRPr lang="en-US" dirty="0"/>
          </a:p>
        </p:txBody>
      </p:sp>
    </p:spTree>
    <p:extLst>
      <p:ext uri="{BB962C8B-B14F-4D97-AF65-F5344CB8AC3E}">
        <p14:creationId xmlns:p14="http://schemas.microsoft.com/office/powerpoint/2010/main" val="426589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8E87-D003-43F8-928B-3BAA1BEF2806}"/>
              </a:ext>
            </a:extLst>
          </p:cNvPr>
          <p:cNvSpPr>
            <a:spLocks noGrp="1"/>
          </p:cNvSpPr>
          <p:nvPr>
            <p:ph type="title"/>
          </p:nvPr>
        </p:nvSpPr>
        <p:spPr/>
        <p:txBody>
          <a:bodyPr/>
          <a:lstStyle/>
          <a:p>
            <a:r>
              <a:rPr lang="fr-FR" dirty="0"/>
              <a:t>La création des nouvelles variables</a:t>
            </a:r>
            <a:endParaRPr lang="en-US" dirty="0"/>
          </a:p>
        </p:txBody>
      </p:sp>
      <p:sp>
        <p:nvSpPr>
          <p:cNvPr id="3" name="Content Placeholder 2">
            <a:extLst>
              <a:ext uri="{FF2B5EF4-FFF2-40B4-BE49-F238E27FC236}">
                <a16:creationId xmlns:a16="http://schemas.microsoft.com/office/drawing/2014/main" id="{867DE6CE-0412-48FC-9EA3-210B95D37F99}"/>
              </a:ext>
            </a:extLst>
          </p:cNvPr>
          <p:cNvSpPr>
            <a:spLocks noGrp="1"/>
          </p:cNvSpPr>
          <p:nvPr>
            <p:ph idx="1"/>
          </p:nvPr>
        </p:nvSpPr>
        <p:spPr>
          <a:xfrm>
            <a:off x="838200" y="1825625"/>
            <a:ext cx="10515600" cy="2263049"/>
          </a:xfrm>
        </p:spPr>
        <p:txBody>
          <a:bodyPr/>
          <a:lstStyle/>
          <a:p>
            <a:r>
              <a:rPr lang="fr-FR" dirty="0"/>
              <a:t>Pour la création de nouvelles variables, j’ai rassemblé toutes les données d’accéléromètre comprises entre 2 mesures de taux d’alcoolémie (en supprimant les valeurs avant la première mesure de TAC car la prise de mesure n’a pas débuté en même temps).</a:t>
            </a:r>
          </a:p>
        </p:txBody>
      </p:sp>
    </p:spTree>
    <p:extLst>
      <p:ext uri="{BB962C8B-B14F-4D97-AF65-F5344CB8AC3E}">
        <p14:creationId xmlns:p14="http://schemas.microsoft.com/office/powerpoint/2010/main" val="53568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DFA3-61F4-4560-A5D1-3480C4C887F5}"/>
              </a:ext>
            </a:extLst>
          </p:cNvPr>
          <p:cNvSpPr>
            <a:spLocks noGrp="1"/>
          </p:cNvSpPr>
          <p:nvPr>
            <p:ph type="title"/>
          </p:nvPr>
        </p:nvSpPr>
        <p:spPr/>
        <p:txBody>
          <a:bodyPr/>
          <a:lstStyle/>
          <a:p>
            <a:r>
              <a:rPr lang="fr-FR" dirty="0"/>
              <a:t>Les modèles</a:t>
            </a:r>
            <a:endParaRPr lang="en-US" dirty="0"/>
          </a:p>
        </p:txBody>
      </p:sp>
      <p:sp>
        <p:nvSpPr>
          <p:cNvPr id="3" name="Content Placeholder 2">
            <a:extLst>
              <a:ext uri="{FF2B5EF4-FFF2-40B4-BE49-F238E27FC236}">
                <a16:creationId xmlns:a16="http://schemas.microsoft.com/office/drawing/2014/main" id="{C4C116CF-AD79-4858-ABFE-0742DC3770DA}"/>
              </a:ext>
            </a:extLst>
          </p:cNvPr>
          <p:cNvSpPr>
            <a:spLocks noGrp="1"/>
          </p:cNvSpPr>
          <p:nvPr>
            <p:ph idx="1"/>
          </p:nvPr>
        </p:nvSpPr>
        <p:spPr/>
        <p:txBody>
          <a:bodyPr>
            <a:normAutofit lnSpcReduction="10000"/>
          </a:bodyPr>
          <a:lstStyle/>
          <a:p>
            <a:pPr marL="0" indent="0">
              <a:buNone/>
            </a:pPr>
            <a:r>
              <a:rPr lang="fr-FR" dirty="0"/>
              <a:t>3 modèles ont été effectuées, le premier est une régression, en effet, le taux d’alcoolémie est une valeur continue. Les deux autres sont des modèles de classification</a:t>
            </a:r>
          </a:p>
          <a:p>
            <a:r>
              <a:rPr lang="fr-FR" dirty="0"/>
              <a:t>Régression linéaire simple, on pourrait imaginer une simple corrélation entre quelqu’un d’alcoolisé et les mouvements effectués. Ce modèle s’avère être et ciblé autour d’une valeur d’alcoolémie du notamment à la faiblesse de la base de données (données pas très fiables aussi bien avec la position du téléphone qui peut être n’importe où, les déplacements ou non des participants et le faible nombre de données) et potentiellement un modèle ou des valeurs peu adaptés</a:t>
            </a:r>
          </a:p>
          <a:p>
            <a:endParaRPr lang="fr-FR" dirty="0"/>
          </a:p>
          <a:p>
            <a:endParaRPr lang="en-US" dirty="0"/>
          </a:p>
        </p:txBody>
      </p:sp>
    </p:spTree>
    <p:extLst>
      <p:ext uri="{BB962C8B-B14F-4D97-AF65-F5344CB8AC3E}">
        <p14:creationId xmlns:p14="http://schemas.microsoft.com/office/powerpoint/2010/main" val="26079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1167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Learning to Detect Heavy Drinking Episodes Using Smartphone Accelerometer Data</vt:lpstr>
      <vt:lpstr>Petite paranthèse</vt:lpstr>
      <vt:lpstr>L’Objectif</vt:lpstr>
      <vt:lpstr>La base de données</vt:lpstr>
      <vt:lpstr>Le dataset</vt:lpstr>
      <vt:lpstr>Le traitement de la base de données</vt:lpstr>
      <vt:lpstr>Le traitement de la base de données</vt:lpstr>
      <vt:lpstr>La création des nouvelles variables</vt:lpstr>
      <vt:lpstr>Les modèles</vt:lpstr>
      <vt:lpstr>Les modèles</vt:lpstr>
      <vt:lpstr>Les résultats</vt:lpstr>
      <vt:lpstr>L’API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Detect Heavy Drinking Episodes Using Smartphone Accelerometer Data</dc:title>
  <dc:creator>CRASTES Max</dc:creator>
  <cp:lastModifiedBy>CRASTES Max</cp:lastModifiedBy>
  <cp:revision>9</cp:revision>
  <dcterms:created xsi:type="dcterms:W3CDTF">2021-01-10T20:05:34Z</dcterms:created>
  <dcterms:modified xsi:type="dcterms:W3CDTF">2021-01-10T21:18:51Z</dcterms:modified>
</cp:coreProperties>
</file>