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77" r:id="rId23"/>
    <p:sldId id="267" r:id="rId24"/>
    <p:sldId id="268" r:id="rId25"/>
    <p:sldId id="26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9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0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1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3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0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6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7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3135-91C5-B44D-97D9-A610FC247CAE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8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43135-91C5-B44D-97D9-A610FC247CAE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33518-9351-A948-B388-DB7AA14E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应用实践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集成</a:t>
            </a:r>
            <a:r>
              <a:rPr lang="en-US" altLang="zh-CN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9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对单元测试的支持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默认使用</a:t>
            </a:r>
            <a:r>
              <a:rPr lang="en-US" altLang="zh-CN" dirty="0" smtClean="0"/>
              <a:t>Junit</a:t>
            </a:r>
          </a:p>
          <a:p>
            <a:r>
              <a:rPr lang="zh-CN" altLang="en-US" dirty="0" smtClean="0"/>
              <a:t>依赖</a:t>
            </a:r>
            <a:endParaRPr lang="en-US" altLang="zh-CN" dirty="0" smtClean="0"/>
          </a:p>
          <a:p>
            <a:pPr lvl="1"/>
            <a:r>
              <a:rPr lang="en-US" dirty="0" smtClean="0"/>
              <a:t>&lt;</a:t>
            </a:r>
            <a:r>
              <a:rPr lang="en-US" dirty="0"/>
              <a:t>dependency&gt;</a:t>
            </a:r>
            <a:br>
              <a:rPr lang="en-US" dirty="0"/>
            </a:br>
            <a:r>
              <a:rPr lang="en-US" dirty="0"/>
              <a:t>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smtClean="0"/>
              <a:t>spring-boot-starter-test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&lt;scope&gt;</a:t>
            </a:r>
            <a:r>
              <a:rPr lang="en-US" dirty="0" smtClean="0"/>
              <a:t>test</a:t>
            </a:r>
            <a:r>
              <a:rPr lang="en-US" dirty="0"/>
              <a:t>&lt;/scope&gt;</a:t>
            </a:r>
            <a:br>
              <a:rPr lang="en-US" dirty="0"/>
            </a:br>
            <a:r>
              <a:rPr lang="en-US" dirty="0"/>
              <a:t>&lt;/dependency&gt;</a:t>
            </a:r>
            <a:endParaRPr lang="en-US" altLang="zh-CN" dirty="0" smtClean="0"/>
          </a:p>
          <a:p>
            <a:r>
              <a:rPr lang="zh-CN" altLang="en-US" dirty="0" smtClean="0"/>
              <a:t>支持注解</a:t>
            </a:r>
            <a:endParaRPr lang="en-US" altLang="zh-CN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RunWith</a:t>
            </a:r>
            <a:r>
              <a:rPr lang="en-US" dirty="0" smtClean="0"/>
              <a:t>(</a:t>
            </a:r>
            <a:r>
              <a:rPr lang="en-US" dirty="0" err="1" smtClean="0"/>
              <a:t>SpringRunner.class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SpringBootTest</a:t>
            </a:r>
            <a:endParaRPr lang="en-US" dirty="0" smtClean="0"/>
          </a:p>
          <a:p>
            <a:pPr lvl="1"/>
            <a:r>
              <a:rPr lang="en-US" dirty="0" smtClean="0"/>
              <a:t>@Transactional</a:t>
            </a:r>
          </a:p>
          <a:p>
            <a:pPr lvl="1"/>
            <a:r>
              <a:rPr lang="en-US" altLang="zh-CN" dirty="0" smtClean="0"/>
              <a:t>@Test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4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集成</a:t>
            </a:r>
            <a:r>
              <a:rPr lang="en-US" altLang="zh-CN" dirty="0" err="1" smtClean="0"/>
              <a:t>MyBatis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引入</a:t>
            </a:r>
            <a:r>
              <a:rPr lang="en-US" altLang="zh-CN" dirty="0" smtClean="0"/>
              <a:t>starter</a:t>
            </a:r>
          </a:p>
          <a:p>
            <a:r>
              <a:rPr lang="en-US" dirty="0"/>
              <a:t>&lt;dependency&gt;</a:t>
            </a:r>
            <a:br>
              <a:rPr lang="en-US" dirty="0"/>
            </a:br>
            <a:r>
              <a:rPr lang="en-US" dirty="0"/>
              <a:t>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 smtClean="0"/>
              <a:t>org.mybatis.spring.boot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 smtClean="0"/>
              <a:t>mybatis</a:t>
            </a:r>
            <a:r>
              <a:rPr lang="en-US" dirty="0" smtClean="0"/>
              <a:t>-spring-boot-starter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&lt;version&gt;</a:t>
            </a:r>
            <a:r>
              <a:rPr lang="en-US" dirty="0" smtClean="0"/>
              <a:t>1.3.2</a:t>
            </a:r>
            <a:r>
              <a:rPr lang="en-US" dirty="0"/>
              <a:t>&lt;/version&gt;</a:t>
            </a:r>
            <a:br>
              <a:rPr lang="en-US" dirty="0"/>
            </a:b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64330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UserMapper.java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60" y="1932503"/>
            <a:ext cx="6312642" cy="25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4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&lt;?xml version="1.0" encoding="UTF-8"?&gt;</a:t>
            </a:r>
            <a:br>
              <a:rPr lang="en-US" dirty="0"/>
            </a:br>
            <a:r>
              <a:rPr lang="en-US" dirty="0"/>
              <a:t>&lt;!DOCTYPE mapper PUBLIC "-//</a:t>
            </a:r>
            <a:r>
              <a:rPr lang="en-US" dirty="0" err="1"/>
              <a:t>mybatis.org</a:t>
            </a:r>
            <a:r>
              <a:rPr lang="en-US" dirty="0"/>
              <a:t>//DTD Mapper 3.0//EN" "http://</a:t>
            </a:r>
            <a:r>
              <a:rPr lang="en-US" dirty="0" err="1"/>
              <a:t>mybatis.org</a:t>
            </a:r>
            <a:r>
              <a:rPr lang="en-US" dirty="0"/>
              <a:t>/</a:t>
            </a:r>
            <a:r>
              <a:rPr lang="en-US" dirty="0" err="1"/>
              <a:t>dtd</a:t>
            </a:r>
            <a:r>
              <a:rPr lang="en-US" dirty="0"/>
              <a:t>/mybatis-3-mapper.dtd"&gt;</a:t>
            </a:r>
            <a:br>
              <a:rPr lang="en-US" dirty="0"/>
            </a:br>
            <a:r>
              <a:rPr lang="en-US" dirty="0"/>
              <a:t>&lt;mapper namespace="</a:t>
            </a:r>
            <a:r>
              <a:rPr lang="en-US" dirty="0" err="1"/>
              <a:t>org.newit.microservice.databasedemo.dao.UserMapper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  &lt;insert id="insert" </a:t>
            </a:r>
            <a:r>
              <a:rPr lang="en-US" dirty="0" err="1"/>
              <a:t>keyProperty</a:t>
            </a:r>
            <a:r>
              <a:rPr lang="en-US" dirty="0"/>
              <a:t>="id" </a:t>
            </a:r>
            <a:r>
              <a:rPr lang="en-US" dirty="0" err="1"/>
              <a:t>useGeneratedKeys</a:t>
            </a:r>
            <a:r>
              <a:rPr lang="en-US" dirty="0"/>
              <a:t>="true" 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insert into user(name, </a:t>
            </a:r>
            <a:r>
              <a:rPr lang="en-US" dirty="0" err="1" smtClean="0"/>
              <a:t>created_time</a:t>
            </a:r>
            <a:r>
              <a:rPr lang="en-US" dirty="0" smtClean="0"/>
              <a:t>) values(#{name}, now())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&lt;/insert&gt;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&lt;select id="</a:t>
            </a:r>
            <a:r>
              <a:rPr lang="en-US" dirty="0" err="1"/>
              <a:t>selectById</a:t>
            </a:r>
            <a:r>
              <a:rPr lang="en-US" dirty="0"/>
              <a:t>" </a:t>
            </a:r>
            <a:r>
              <a:rPr lang="en-US" dirty="0" err="1"/>
              <a:t>resultType</a:t>
            </a:r>
            <a:r>
              <a:rPr lang="en-US" dirty="0"/>
              <a:t>="</a:t>
            </a:r>
            <a:r>
              <a:rPr lang="en-US" dirty="0" err="1"/>
              <a:t>org.newit.microservice.databasedemo.model.User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select</a:t>
            </a:r>
            <a:br>
              <a:rPr lang="en-US" dirty="0" smtClean="0"/>
            </a:br>
            <a:r>
              <a:rPr lang="en-US" dirty="0" smtClean="0"/>
              <a:t>      id</a:t>
            </a:r>
            <a:br>
              <a:rPr lang="en-US" dirty="0" smtClean="0"/>
            </a:br>
            <a:r>
              <a:rPr lang="en-US" dirty="0" smtClean="0"/>
              <a:t>      , name</a:t>
            </a:r>
            <a:br>
              <a:rPr lang="en-US" dirty="0" smtClean="0"/>
            </a:br>
            <a:r>
              <a:rPr lang="en-US" dirty="0" smtClean="0"/>
              <a:t>      , </a:t>
            </a:r>
            <a:r>
              <a:rPr lang="en-US" dirty="0" err="1" smtClean="0"/>
              <a:t>created_time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from user</a:t>
            </a:r>
            <a:br>
              <a:rPr lang="en-US" dirty="0" smtClean="0"/>
            </a:br>
            <a:r>
              <a:rPr lang="en-US" dirty="0" smtClean="0"/>
              <a:t>    where</a:t>
            </a:r>
            <a:br>
              <a:rPr lang="en-US" dirty="0" smtClean="0"/>
            </a:br>
            <a:r>
              <a:rPr lang="en-US" dirty="0" smtClean="0"/>
              <a:t>      id = #{id}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&lt;/select&gt;</a:t>
            </a:r>
            <a:br>
              <a:rPr lang="en-US" dirty="0"/>
            </a:br>
            <a:r>
              <a:rPr lang="en-US" dirty="0"/>
              <a:t>&lt;/mapper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8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application.properties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mybatis.mapper</a:t>
            </a:r>
            <a:r>
              <a:rPr lang="en-US" dirty="0"/>
              <a:t>-locations=</a:t>
            </a:r>
            <a:r>
              <a:rPr lang="en-US" dirty="0" err="1"/>
              <a:t>classpath:mapper</a:t>
            </a:r>
            <a:r>
              <a:rPr lang="en-US" dirty="0"/>
              <a:t>/*.</a:t>
            </a:r>
            <a:r>
              <a:rPr lang="en-US" dirty="0" smtClean="0"/>
              <a:t>xml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MapperScan</a:t>
            </a:r>
            <a:r>
              <a:rPr lang="en-US" dirty="0" smtClean="0"/>
              <a:t>(</a:t>
            </a:r>
            <a:r>
              <a:rPr lang="en-US" dirty="0" err="1"/>
              <a:t>basePackages</a:t>
            </a:r>
            <a:r>
              <a:rPr lang="en-US" dirty="0"/>
              <a:t> </a:t>
            </a:r>
            <a:r>
              <a:rPr lang="en-US" dirty="0" smtClean="0"/>
              <a:t>= “</a:t>
            </a:r>
            <a:r>
              <a:rPr lang="en-US" dirty="0" err="1" smtClean="0"/>
              <a:t>org.newit.microservice.databasedemo.dao</a:t>
            </a:r>
            <a:r>
              <a:rPr lang="en-US" dirty="0" smtClean="0"/>
              <a:t>.*”)</a:t>
            </a:r>
            <a:r>
              <a:rPr lang="zh-CN" altLang="en-US" dirty="0" smtClean="0"/>
              <a:t>    （可选）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39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数据库事务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手动实现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61" y="0"/>
            <a:ext cx="9284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61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提供的声明式事务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1018"/>
            <a:ext cx="12192000" cy="25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74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5184"/>
            <a:ext cx="9027290" cy="1185504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异常层次结构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img-my.csdn.net/uploads/201310/29/1383051170_4167.jpeg#pic_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456" y="-344385"/>
            <a:ext cx="5502959" cy="113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575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数据库隔离级别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029"/>
            <a:ext cx="12192000" cy="368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46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脏读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557" y="365125"/>
            <a:ext cx="7239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当下主流关系型数据库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Oracle</a:t>
            </a:r>
          </a:p>
          <a:p>
            <a:r>
              <a:rPr lang="en-US" altLang="zh-CN" dirty="0" smtClean="0"/>
              <a:t>MySQL</a:t>
            </a:r>
          </a:p>
          <a:p>
            <a:r>
              <a:rPr lang="en-US" altLang="zh-CN" dirty="0" smtClean="0"/>
              <a:t>Microsoft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</a:p>
          <a:p>
            <a:r>
              <a:rPr lang="en-US" altLang="zh-CN" dirty="0" smtClean="0"/>
              <a:t>DB2</a:t>
            </a:r>
          </a:p>
          <a:p>
            <a:r>
              <a:rPr lang="en-US" altLang="zh-CN" dirty="0" smtClean="0"/>
              <a:t>Microsoft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71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不可重复读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1027906"/>
            <a:ext cx="86487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55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252598"/>
            <a:ext cx="87376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Transaction</a:t>
            </a:r>
            <a:r>
              <a:rPr lang="zh-CN" altLang="en-US" dirty="0" smtClean="0"/>
              <a:t>自调用失效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可以从</a:t>
            </a:r>
            <a:r>
              <a:rPr lang="en-US" altLang="zh-CN" dirty="0" err="1" smtClean="0"/>
              <a:t>ApplicationContext</a:t>
            </a:r>
            <a:r>
              <a:rPr lang="zh-CN" altLang="en-US" dirty="0" smtClean="0"/>
              <a:t>中获取对应的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再进行调用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9041"/>
            <a:ext cx="12192000" cy="343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23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应用中遇到的问题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单表容量（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核</a:t>
            </a:r>
            <a:r>
              <a:rPr lang="en-US" altLang="zh-CN" dirty="0" smtClean="0"/>
              <a:t>16G</a:t>
            </a:r>
            <a:r>
              <a:rPr lang="zh-CN" altLang="en-US" dirty="0" smtClean="0"/>
              <a:t>，不连表，走索引）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大约</a:t>
            </a:r>
            <a:r>
              <a:rPr lang="en-US" altLang="zh-CN" dirty="0" smtClean="0"/>
              <a:t>1</a:t>
            </a:r>
            <a:r>
              <a:rPr lang="zh-CN" altLang="en-US" dirty="0" smtClean="0"/>
              <a:t>亿条记录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TPS</a:t>
            </a:r>
            <a:r>
              <a:rPr lang="zh-CN" altLang="en-US" dirty="0" smtClean="0"/>
              <a:t>约</a:t>
            </a:r>
            <a:r>
              <a:rPr lang="en-US" altLang="zh-CN" dirty="0" smtClean="0"/>
              <a:t>1W</a:t>
            </a:r>
          </a:p>
          <a:p>
            <a:r>
              <a:rPr lang="zh-CN" altLang="en-US" dirty="0" smtClean="0"/>
              <a:t>数据更多怎么办？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水平拆分（按照用户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取模）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垂直拆分（按照时间分库）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zh-CN" altLang="en-US" dirty="0" smtClean="0"/>
              <a:t>引入中间件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TDDL</a:t>
            </a:r>
          </a:p>
          <a:p>
            <a:pPr lvl="1"/>
            <a:r>
              <a:rPr lang="en-US" altLang="zh-CN" dirty="0" smtClean="0"/>
              <a:t>MYCAT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05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MYCAT</a:t>
            </a:r>
            <a:r>
              <a:rPr lang="zh-CN" altLang="en-US" dirty="0" smtClean="0"/>
              <a:t>架构图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www.mycat.io/index_files/a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8614558" cy="481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119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分库分表后的问题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数据跨表</a:t>
            </a:r>
            <a:r>
              <a:rPr lang="en-US" altLang="zh-CN" dirty="0" smtClean="0"/>
              <a:t>Join</a:t>
            </a:r>
          </a:p>
          <a:p>
            <a:pPr lvl="1"/>
            <a:r>
              <a:rPr lang="zh-CN" altLang="en-US" dirty="0" smtClean="0"/>
              <a:t>中间件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分次查询，逻辑</a:t>
            </a:r>
            <a:r>
              <a:rPr lang="en-US" altLang="zh-CN" dirty="0" smtClean="0"/>
              <a:t>join</a:t>
            </a:r>
          </a:p>
          <a:p>
            <a:r>
              <a:rPr lang="zh-CN" altLang="en-US" dirty="0" smtClean="0"/>
              <a:t>不同维度查询（买家订单，卖家订单）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冗余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搜索引擎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3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数据库编码规约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推荐</a:t>
            </a:r>
            <a:r>
              <a:rPr lang="en-US" altLang="zh-CN" dirty="0"/>
              <a:t>】</a:t>
            </a:r>
            <a:r>
              <a:rPr lang="zh-CN" altLang="en-US" dirty="0"/>
              <a:t>单表行数超过 </a:t>
            </a:r>
            <a:r>
              <a:rPr lang="en-US" altLang="zh-CN" dirty="0"/>
              <a:t>500 </a:t>
            </a:r>
            <a:r>
              <a:rPr lang="zh-CN" altLang="en-US" dirty="0"/>
              <a:t>万行或者单表容量超过 </a:t>
            </a:r>
            <a:r>
              <a:rPr lang="en-US" altLang="zh-CN" dirty="0"/>
              <a:t>2GB</a:t>
            </a:r>
            <a:r>
              <a:rPr lang="zh-CN" altLang="en-US" dirty="0"/>
              <a:t>，才推荐进行分库分表。 说明</a:t>
            </a:r>
            <a:r>
              <a:rPr lang="en-US" altLang="zh-CN" dirty="0"/>
              <a:t>:</a:t>
            </a:r>
            <a:r>
              <a:rPr lang="zh-CN" altLang="en-US" dirty="0"/>
              <a:t>如果预计三年后的数据量根本达不到这个级别，请不要在创建表时就分库分表。 </a:t>
            </a:r>
            <a:endParaRPr lang="zh-CN" altLang="en-US" dirty="0" smtClean="0"/>
          </a:p>
          <a:p>
            <a:r>
              <a:rPr lang="en-US" altLang="zh-CN" dirty="0"/>
              <a:t>【</a:t>
            </a:r>
            <a:r>
              <a:rPr lang="zh-CN" altLang="en-US" dirty="0"/>
              <a:t>强制</a:t>
            </a:r>
            <a:r>
              <a:rPr lang="en-US" altLang="zh-CN" dirty="0"/>
              <a:t>】</a:t>
            </a:r>
            <a:r>
              <a:rPr lang="zh-CN" altLang="en-US" dirty="0"/>
              <a:t>超过三个表禁止 </a:t>
            </a:r>
            <a:r>
              <a:rPr lang="en-US" altLang="zh-CN" dirty="0"/>
              <a:t>join</a:t>
            </a:r>
            <a:r>
              <a:rPr lang="zh-CN" altLang="en-US" dirty="0"/>
              <a:t>。需要 </a:t>
            </a:r>
            <a:r>
              <a:rPr lang="en-US" altLang="zh-CN" dirty="0"/>
              <a:t>join </a:t>
            </a:r>
            <a:r>
              <a:rPr lang="zh-CN" altLang="en-US" dirty="0"/>
              <a:t>的字段，数据类型必须绝对一致</a:t>
            </a:r>
            <a:r>
              <a:rPr lang="en-US" altLang="zh-CN" dirty="0"/>
              <a:t>;</a:t>
            </a:r>
            <a:r>
              <a:rPr lang="zh-CN" altLang="en-US" dirty="0"/>
              <a:t>多表关联查询时， 保证被关联的字段需要有索引。</a:t>
            </a:r>
            <a:br>
              <a:rPr lang="zh-CN" altLang="en-US" dirty="0"/>
            </a:br>
            <a:r>
              <a:rPr lang="zh-CN" altLang="en-US" dirty="0"/>
              <a:t>说明</a:t>
            </a:r>
            <a:r>
              <a:rPr lang="en-US" altLang="zh-CN" dirty="0"/>
              <a:t>:</a:t>
            </a:r>
            <a:r>
              <a:rPr lang="zh-CN" altLang="en-US" dirty="0"/>
              <a:t>即使双表 </a:t>
            </a:r>
            <a:r>
              <a:rPr lang="en-US" altLang="zh-CN" dirty="0"/>
              <a:t>join </a:t>
            </a:r>
            <a:r>
              <a:rPr lang="zh-CN" altLang="en-US" dirty="0"/>
              <a:t>也要注意表索引、</a:t>
            </a:r>
            <a:r>
              <a:rPr lang="en-US" altLang="zh-CN" dirty="0"/>
              <a:t>SQL </a:t>
            </a:r>
            <a:r>
              <a:rPr lang="zh-CN" altLang="en-US" dirty="0"/>
              <a:t>性能。 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强制</a:t>
            </a:r>
            <a:r>
              <a:rPr lang="en-US" altLang="zh-CN" dirty="0"/>
              <a:t>】</a:t>
            </a:r>
            <a:r>
              <a:rPr lang="zh-CN" altLang="en-US" dirty="0"/>
              <a:t>不得使用外键与级联，一切外键概念必须在应用层解决。 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强制</a:t>
            </a:r>
            <a:r>
              <a:rPr lang="en-US" altLang="zh-CN" dirty="0"/>
              <a:t>】</a:t>
            </a:r>
            <a:r>
              <a:rPr lang="zh-CN" altLang="en-US" dirty="0"/>
              <a:t>禁止使用存储过程，存储过程难以调试和扩展，更没有移植性。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优点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简单易用</a:t>
            </a:r>
            <a:endParaRPr lang="en-US" altLang="zh-CN" dirty="0" smtClean="0"/>
          </a:p>
          <a:p>
            <a:r>
              <a:rPr lang="zh-CN" altLang="en-US" dirty="0" smtClean="0"/>
              <a:t>价格低</a:t>
            </a:r>
            <a:endParaRPr lang="en-US" altLang="zh-CN" dirty="0" smtClean="0"/>
          </a:p>
          <a:p>
            <a:r>
              <a:rPr lang="zh-CN" altLang="en-US" dirty="0" smtClean="0"/>
              <a:t>性能高</a:t>
            </a:r>
            <a:endParaRPr lang="en-US" altLang="zh-CN" dirty="0" smtClean="0"/>
          </a:p>
          <a:p>
            <a:r>
              <a:rPr lang="zh-CN" altLang="en-US" dirty="0" smtClean="0"/>
              <a:t>可移植性高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033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访问数据库</a:t>
            </a:r>
            <a:r>
              <a:rPr lang="en-US" altLang="zh-CN" dirty="0" smtClean="0"/>
              <a:t>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JDBC——</a:t>
            </a:r>
            <a:r>
              <a:rPr lang="zh-CN" altLang="en-US" dirty="0" smtClean="0"/>
              <a:t>全手动</a:t>
            </a:r>
            <a:endParaRPr lang="en-US" altLang="zh-CN" dirty="0" smtClean="0"/>
          </a:p>
          <a:p>
            <a:r>
              <a:rPr lang="en-US" altLang="zh-CN" dirty="0" smtClean="0"/>
              <a:t>Hibernate——</a:t>
            </a:r>
            <a:r>
              <a:rPr lang="zh-CN" altLang="en-US" dirty="0" smtClean="0"/>
              <a:t>全自动</a:t>
            </a:r>
            <a:endParaRPr lang="en-US" altLang="zh-CN" dirty="0" smtClean="0"/>
          </a:p>
          <a:p>
            <a:r>
              <a:rPr lang="en-US" altLang="zh-CN" dirty="0" err="1" smtClean="0"/>
              <a:t>MyBatis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半自动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4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安装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8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`user` (  `id` </a:t>
            </a:r>
            <a:r>
              <a:rPr lang="en-US" dirty="0" err="1" smtClean="0"/>
              <a:t>bigint</a:t>
            </a:r>
            <a:r>
              <a:rPr lang="en-US" dirty="0" smtClean="0"/>
              <a:t>(20) NOT NULL AUTO_INCREMENT,  `name` varchar(50) DEFAULT NULL,  `password` varchar(50) DEFAULT NULL,  `</a:t>
            </a:r>
            <a:r>
              <a:rPr lang="en-US" dirty="0" err="1" smtClean="0"/>
              <a:t>created_time</a:t>
            </a:r>
            <a:r>
              <a:rPr lang="en-US" dirty="0" smtClean="0"/>
              <a:t>` </a:t>
            </a:r>
            <a:r>
              <a:rPr lang="en-US" dirty="0" err="1" smtClean="0"/>
              <a:t>datetime</a:t>
            </a:r>
            <a:r>
              <a:rPr lang="en-US" dirty="0" smtClean="0"/>
              <a:t> DEFAULT NULL,  `</a:t>
            </a:r>
            <a:r>
              <a:rPr lang="en-US" dirty="0" err="1" smtClean="0"/>
              <a:t>updated_time</a:t>
            </a:r>
            <a:r>
              <a:rPr lang="en-US" dirty="0" smtClean="0"/>
              <a:t>` </a:t>
            </a:r>
            <a:r>
              <a:rPr lang="en-US" dirty="0" err="1" smtClean="0"/>
              <a:t>datetime</a:t>
            </a:r>
            <a:r>
              <a:rPr lang="en-US" dirty="0" smtClean="0"/>
              <a:t> DEFAULT NULL,  PRIMARY KEY (`id`)) ENGINE=</a:t>
            </a:r>
            <a:r>
              <a:rPr lang="en-US" dirty="0" err="1" smtClean="0"/>
              <a:t>InnoDB</a:t>
            </a:r>
            <a:r>
              <a:rPr lang="en-US" dirty="0" smtClean="0"/>
              <a:t> AUTO_INCREMENT=2 DEFAULT CHARSET=latin1;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8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连接</a:t>
            </a:r>
            <a:r>
              <a:rPr lang="en-US" altLang="zh-CN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83982" cy="4351338"/>
          </a:xfrm>
        </p:spPr>
        <p:txBody>
          <a:bodyPr>
            <a:noAutofit/>
          </a:bodyPr>
          <a:lstStyle/>
          <a:p>
            <a:r>
              <a:rPr lang="en-US" sz="2400" dirty="0"/>
              <a:t>&lt;dependency&gt;</a:t>
            </a:r>
            <a:br>
              <a:rPr lang="en-US" sz="2400" dirty="0"/>
            </a:br>
            <a:r>
              <a:rPr lang="en-US" sz="2400" dirty="0" smtClean="0"/>
              <a:t>	 </a:t>
            </a:r>
            <a:r>
              <a:rPr lang="en-US" sz="2400" dirty="0"/>
              <a:t>&lt;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  <a:r>
              <a:rPr lang="en-US" sz="2400" dirty="0" err="1" smtClean="0"/>
              <a:t>org.springframework.boot</a:t>
            </a:r>
            <a:r>
              <a:rPr lang="en-US" sz="2400" dirty="0"/>
              <a:t>&lt;/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 smtClean="0"/>
              <a:t>	 </a:t>
            </a:r>
            <a:r>
              <a:rPr lang="en-US" sz="2400" dirty="0"/>
              <a:t>&lt;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  <a:r>
              <a:rPr lang="en-US" sz="2400" dirty="0" smtClean="0"/>
              <a:t>spring-boot-starter-</a:t>
            </a:r>
            <a:r>
              <a:rPr lang="en-US" sz="2400" dirty="0" err="1" smtClean="0"/>
              <a:t>jdbc</a:t>
            </a:r>
            <a:r>
              <a:rPr lang="en-US" sz="2400" dirty="0"/>
              <a:t>&lt;/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&lt;/dependency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dependency&gt;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	&lt;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  <a:r>
              <a:rPr lang="en-US" sz="2400" dirty="0" err="1" smtClean="0"/>
              <a:t>org.springframework.boot</a:t>
            </a:r>
            <a:r>
              <a:rPr lang="en-US" sz="2400" dirty="0"/>
              <a:t>&lt;/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	&lt;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  <a:r>
              <a:rPr lang="en-US" sz="2400" dirty="0" smtClean="0"/>
              <a:t>spring-boot-starter-web</a:t>
            </a:r>
            <a:r>
              <a:rPr lang="en-US" sz="2400" dirty="0"/>
              <a:t>&lt;/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&lt;/dependency</a:t>
            </a:r>
            <a:r>
              <a:rPr lang="en-US" sz="2400" dirty="0" smtClean="0"/>
              <a:t>&gt;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/>
              <a:t>dependency&gt;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	&lt;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  <a:r>
              <a:rPr lang="en-US" sz="2400" dirty="0" err="1" smtClean="0"/>
              <a:t>mysql</a:t>
            </a:r>
            <a:r>
              <a:rPr lang="en-US" sz="2400" dirty="0"/>
              <a:t>&lt;/</a:t>
            </a:r>
            <a:r>
              <a:rPr lang="en-US" sz="2400" dirty="0" err="1"/>
              <a:t>groupId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	&lt;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  <a:r>
              <a:rPr lang="en-US" sz="2400" dirty="0" err="1" smtClean="0"/>
              <a:t>mysql</a:t>
            </a:r>
            <a:r>
              <a:rPr lang="en-US" sz="2400" dirty="0" smtClean="0"/>
              <a:t>-connector-java</a:t>
            </a:r>
            <a:r>
              <a:rPr lang="en-US" sz="2400" dirty="0"/>
              <a:t>&lt;/</a:t>
            </a:r>
            <a:r>
              <a:rPr lang="en-US" sz="2400" dirty="0" err="1"/>
              <a:t>artifactId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 &lt;scope&gt;</a:t>
            </a:r>
            <a:r>
              <a:rPr lang="en-US" sz="2400" dirty="0" smtClean="0"/>
              <a:t>runtime</a:t>
            </a:r>
            <a:r>
              <a:rPr lang="en-US" sz="2400" dirty="0"/>
              <a:t>&lt;/scope&gt;</a:t>
            </a:r>
            <a:br>
              <a:rPr lang="en-US" sz="2400" dirty="0"/>
            </a:br>
            <a:r>
              <a:rPr lang="en-US" sz="2400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92251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SpringJdbc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3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6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单元测试三个原则 </a:t>
            </a:r>
            <a:r>
              <a:rPr lang="en-US" altLang="zh-CN" dirty="0" smtClean="0"/>
              <a:t>AIR</a:t>
            </a:r>
          </a:p>
          <a:p>
            <a:r>
              <a:rPr lang="en-US" dirty="0" err="1"/>
              <a:t>A:Automatic</a:t>
            </a:r>
            <a:r>
              <a:rPr lang="en-US" dirty="0"/>
              <a:t>(自动化</a:t>
            </a:r>
            <a:r>
              <a:rPr lang="en-US" dirty="0" smtClean="0"/>
              <a:t>)</a:t>
            </a:r>
            <a:endParaRPr lang="en-US" dirty="0" smtClean="0">
              <a:effectLst/>
            </a:endParaRPr>
          </a:p>
          <a:p>
            <a:r>
              <a:rPr lang="en-US" dirty="0" err="1"/>
              <a:t>I:Independent</a:t>
            </a:r>
            <a:r>
              <a:rPr lang="en-US" dirty="0"/>
              <a:t>(独立性) </a:t>
            </a:r>
            <a:endParaRPr lang="en-US" dirty="0" smtClean="0">
              <a:effectLst/>
            </a:endParaRPr>
          </a:p>
          <a:p>
            <a:r>
              <a:rPr lang="en-US" dirty="0" err="1"/>
              <a:t>R:Repeatable</a:t>
            </a:r>
            <a:r>
              <a:rPr lang="en-US" dirty="0"/>
              <a:t>(可重复) 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380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6153</TotalTime>
  <Words>400</Words>
  <Application>Microsoft Macintosh PowerPoint</Application>
  <PresentationFormat>Widescreen</PresentationFormat>
  <Paragraphs>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Calibri Light</vt:lpstr>
      <vt:lpstr>DengXian</vt:lpstr>
      <vt:lpstr>DengXian Light</vt:lpstr>
      <vt:lpstr>Arial</vt:lpstr>
      <vt:lpstr>Office Theme</vt:lpstr>
      <vt:lpstr>SpringBoot应用实践</vt:lpstr>
      <vt:lpstr>当下主流关系型数据库</vt:lpstr>
      <vt:lpstr>MySQL优点</vt:lpstr>
      <vt:lpstr>访问数据库ORM</vt:lpstr>
      <vt:lpstr>MySQL安装</vt:lpstr>
      <vt:lpstr>创建表</vt:lpstr>
      <vt:lpstr>使用SpringBoot连接MySQL</vt:lpstr>
      <vt:lpstr>使用SpringJdbc</vt:lpstr>
      <vt:lpstr>单元测试</vt:lpstr>
      <vt:lpstr>SpringBoot对单元测试的支持</vt:lpstr>
      <vt:lpstr>SpringBoot集成MyBatis</vt:lpstr>
      <vt:lpstr>创建UserMapper.java</vt:lpstr>
      <vt:lpstr>创建XML</vt:lpstr>
      <vt:lpstr>配置application.properties</vt:lpstr>
      <vt:lpstr>数据库事务——手动实现</vt:lpstr>
      <vt:lpstr>Spring提供的声明式事务</vt:lpstr>
      <vt:lpstr>Java异常层次结构</vt:lpstr>
      <vt:lpstr>数据库隔离级别</vt:lpstr>
      <vt:lpstr>脏读</vt:lpstr>
      <vt:lpstr>不可重复读</vt:lpstr>
      <vt:lpstr>幻读</vt:lpstr>
      <vt:lpstr>Transaction自调用失效</vt:lpstr>
      <vt:lpstr>MySQL应用中遇到的问题</vt:lpstr>
      <vt:lpstr>MYCAT架构图</vt:lpstr>
      <vt:lpstr>分库分表后的问题</vt:lpstr>
      <vt:lpstr>数据库编码规约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SpringBoot应用实践</dc:title>
  <dc:creator>Microsoft Office User</dc:creator>
  <cp:lastModifiedBy>Microsoft Office User</cp:lastModifiedBy>
  <cp:revision>27</cp:revision>
  <dcterms:created xsi:type="dcterms:W3CDTF">2019-05-17T01:51:13Z</dcterms:created>
  <dcterms:modified xsi:type="dcterms:W3CDTF">2019-05-21T08:25:04Z</dcterms:modified>
</cp:coreProperties>
</file>