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6/5/19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25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6/5/19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184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6/5/19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58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6/5/19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591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6/5/19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31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6/5/19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442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6/5/19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6/5/19</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6722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1D9284-D300-4297-87F7-E791DCC15DB1}" type="datetimeFigureOut">
              <a:rPr lang="en-US" smtClean="0"/>
              <a:t>6/5/19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946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D525BB-DA17-4BA0-B3C8-3AC3ABC827E6}" type="datetimeFigureOut">
              <a:rPr lang="en-US" smtClean="0"/>
              <a:t>6/5/19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962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6/5/19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36315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BC1C18-307B-4F68-A007-B5B542270E8D}" type="datetimeFigureOut">
              <a:rPr lang="en-US" smtClean="0"/>
              <a:t>6/5/19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693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Zookeeper</a:t>
            </a:r>
            <a:r>
              <a:rPr lang="zh-CN" altLang="en-US" dirty="0" smtClean="0"/>
              <a:t>介绍与实战</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2717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640474"/>
              </p:ext>
            </p:extLst>
          </p:nvPr>
        </p:nvGraphicFramePr>
        <p:xfrm>
          <a:off x="1097278" y="962526"/>
          <a:ext cx="9719110" cy="5654841"/>
        </p:xfrm>
        <a:graphic>
          <a:graphicData uri="http://schemas.openxmlformats.org/drawingml/2006/table">
            <a:tbl>
              <a:tblPr/>
              <a:tblGrid>
                <a:gridCol w="3125806"/>
                <a:gridCol w="6593304"/>
              </a:tblGrid>
              <a:tr h="365935">
                <a:tc>
                  <a:txBody>
                    <a:bodyPr/>
                    <a:lstStyle/>
                    <a:p>
                      <a:r>
                        <a:rPr lang="en-US" sz="1400">
                          <a:effectLst/>
                        </a:rPr>
                        <a:t>部分</a:t>
                      </a:r>
                    </a:p>
                  </a:txBody>
                  <a:tcPr marL="40675" marR="40675" marT="20337" marB="20337"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r>
                        <a:rPr lang="zh-TW" altLang="en-US" sz="1400">
                          <a:effectLst/>
                        </a:rPr>
                        <a:t>描述</a:t>
                      </a:r>
                    </a:p>
                  </a:txBody>
                  <a:tcPr marL="40675" marR="40675" marT="20337" marB="20337"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2218483">
                <a:tc>
                  <a:txBody>
                    <a:bodyPr/>
                    <a:lstStyle/>
                    <a:p>
                      <a:pPr fontAlgn="t"/>
                      <a:r>
                        <a:rPr lang="en-US" sz="1400">
                          <a:effectLst/>
                        </a:rPr>
                        <a:t>Client（客户端）</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zh-CN" altLang="en-US" sz="1400" dirty="0">
                          <a:solidFill>
                            <a:srgbClr val="333333"/>
                          </a:solidFill>
                          <a:effectLst/>
                        </a:rPr>
                        <a:t>客户端，我们的分布式应用集群中的一个节点，从服务器访问信息。对于特定的时间间隔，每个客户端向服务器发送消息以使服务器知道客户端是活跃的。</a:t>
                      </a:r>
                    </a:p>
                    <a:p>
                      <a:pPr fontAlgn="t"/>
                      <a:r>
                        <a:rPr lang="zh-CN" altLang="en-US" sz="1400" dirty="0">
                          <a:solidFill>
                            <a:srgbClr val="333333"/>
                          </a:solidFill>
                          <a:effectLst/>
                        </a:rPr>
                        <a:t>类似地，当客户端连接时，服务器发送确认码。如果连接的服务器没有响应，客户端会自动将消息重定向到另一个服务器。</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983450">
                <a:tc>
                  <a:txBody>
                    <a:bodyPr/>
                    <a:lstStyle/>
                    <a:p>
                      <a:pPr fontAlgn="t"/>
                      <a:r>
                        <a:rPr lang="en-US" sz="1400">
                          <a:effectLst/>
                        </a:rPr>
                        <a:t>Server（服务器）</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zh-CN" altLang="en-US" sz="1400">
                          <a:effectLst/>
                        </a:rPr>
                        <a:t>服务器，我们的</a:t>
                      </a:r>
                      <a:r>
                        <a:rPr lang="en-US" altLang="zh-CN" sz="1400">
                          <a:effectLst/>
                        </a:rPr>
                        <a:t>ZooKeeper</a:t>
                      </a:r>
                      <a:r>
                        <a:rPr lang="zh-CN" altLang="en-US" sz="1400">
                          <a:effectLst/>
                        </a:rPr>
                        <a:t>总体中的一个节点，为客户端提供所有的服务。向客户端发送确认码以告知服务器是活跃的。</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674693">
                <a:tc>
                  <a:txBody>
                    <a:bodyPr/>
                    <a:lstStyle/>
                    <a:p>
                      <a:pPr fontAlgn="t"/>
                      <a:r>
                        <a:rPr lang="en-US" sz="1400">
                          <a:effectLst/>
                        </a:rPr>
                        <a:t>Ensemble</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en-US" altLang="zh-CN" sz="1400">
                          <a:effectLst/>
                        </a:rPr>
                        <a:t>ZooKeeper</a:t>
                      </a:r>
                      <a:r>
                        <a:rPr lang="zh-CN" altLang="en-US" sz="1400">
                          <a:effectLst/>
                        </a:rPr>
                        <a:t>服务器组。形成</a:t>
                      </a:r>
                      <a:r>
                        <a:rPr lang="en-US" altLang="zh-CN" sz="1400">
                          <a:effectLst/>
                        </a:rPr>
                        <a:t>ensemble</a:t>
                      </a:r>
                      <a:r>
                        <a:rPr lang="zh-CN" altLang="en-US" sz="1400">
                          <a:effectLst/>
                        </a:rPr>
                        <a:t>所需的最小节点数为</a:t>
                      </a:r>
                      <a:r>
                        <a:rPr lang="en-US" altLang="zh-CN" sz="1400">
                          <a:effectLst/>
                        </a:rPr>
                        <a:t>3</a:t>
                      </a:r>
                      <a:r>
                        <a:rPr lang="zh-CN" altLang="en-US" sz="1400">
                          <a:effectLst/>
                        </a:rPr>
                        <a:t>。</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983450">
                <a:tc>
                  <a:txBody>
                    <a:bodyPr/>
                    <a:lstStyle/>
                    <a:p>
                      <a:pPr fontAlgn="t"/>
                      <a:r>
                        <a:rPr lang="en-US" sz="1400">
                          <a:effectLst/>
                        </a:rPr>
                        <a:t>Leader</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zh-CN" altLang="en-US" sz="1400">
                          <a:effectLst/>
                        </a:rPr>
                        <a:t>服务器节点，如果任何连接的节点失败，则执行自动恢复。</a:t>
                      </a:r>
                      <a:r>
                        <a:rPr lang="en-US" altLang="zh-CN" sz="1400">
                          <a:effectLst/>
                        </a:rPr>
                        <a:t>Leader</a:t>
                      </a:r>
                      <a:r>
                        <a:rPr lang="zh-CN" altLang="en-US" sz="1400">
                          <a:effectLst/>
                        </a:rPr>
                        <a:t>在服务启动时被选举。</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428830">
                <a:tc>
                  <a:txBody>
                    <a:bodyPr/>
                    <a:lstStyle/>
                    <a:p>
                      <a:pPr fontAlgn="t"/>
                      <a:r>
                        <a:rPr lang="en-US" sz="1400">
                          <a:effectLst/>
                        </a:rPr>
                        <a:t>Follower</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zh-CN" altLang="en-US" sz="1400" dirty="0">
                          <a:effectLst/>
                        </a:rPr>
                        <a:t>跟随</a:t>
                      </a:r>
                      <a:r>
                        <a:rPr lang="en-US" altLang="zh-CN" sz="1400" dirty="0">
                          <a:effectLst/>
                        </a:rPr>
                        <a:t>leader</a:t>
                      </a:r>
                      <a:r>
                        <a:rPr lang="zh-CN" altLang="en-US" sz="1400" dirty="0">
                          <a:effectLst/>
                        </a:rPr>
                        <a:t>指令的服务器节点。</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3573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层次命名</a:t>
            </a:r>
            <a:r>
              <a:rPr lang="zh-CN" altLang="en-US" b="1" dirty="0" smtClean="0"/>
              <a:t>空间</a:t>
            </a:r>
            <a:endParaRPr lang="en-US" dirty="0"/>
          </a:p>
        </p:txBody>
      </p:sp>
      <p:sp>
        <p:nvSpPr>
          <p:cNvPr id="3" name="Content Placeholder 2"/>
          <p:cNvSpPr>
            <a:spLocks noGrp="1"/>
          </p:cNvSpPr>
          <p:nvPr>
            <p:ph idx="1"/>
          </p:nvPr>
        </p:nvSpPr>
        <p:spPr/>
        <p:txBody>
          <a:bodyPr/>
          <a:lstStyle/>
          <a:p>
            <a:r>
              <a:rPr lang="zh-CN" altLang="en-US" dirty="0"/>
              <a:t>下图描述了用于内存表示的</a:t>
            </a:r>
            <a:r>
              <a:rPr lang="en-US" altLang="zh-CN" dirty="0" err="1"/>
              <a:t>ZooKeeper</a:t>
            </a:r>
            <a:r>
              <a:rPr lang="zh-CN" altLang="en-US" dirty="0"/>
              <a:t>文件系统的树结构。</a:t>
            </a:r>
            <a:r>
              <a:rPr lang="en-US" altLang="zh-CN" dirty="0" err="1"/>
              <a:t>ZooKeeper</a:t>
            </a:r>
            <a:r>
              <a:rPr lang="zh-CN" altLang="en-US" dirty="0"/>
              <a:t>节点称为</a:t>
            </a:r>
            <a:r>
              <a:rPr lang="zh-CN" altLang="en-US" b="1" dirty="0"/>
              <a:t> </a:t>
            </a:r>
            <a:r>
              <a:rPr lang="en-US" altLang="zh-CN" b="1" dirty="0" err="1"/>
              <a:t>znode</a:t>
            </a:r>
            <a:r>
              <a:rPr lang="en-US" altLang="zh-CN" b="1" dirty="0"/>
              <a:t> </a:t>
            </a:r>
            <a:r>
              <a:rPr lang="zh-CN" altLang="en-US" dirty="0"/>
              <a:t>。每个</a:t>
            </a:r>
            <a:r>
              <a:rPr lang="en-US" altLang="zh-CN" dirty="0" err="1"/>
              <a:t>znode</a:t>
            </a:r>
            <a:r>
              <a:rPr lang="zh-CN" altLang="en-US" dirty="0"/>
              <a:t>由一个名称标识，并用路径</a:t>
            </a:r>
            <a:r>
              <a:rPr lang="en-US" altLang="zh-CN" dirty="0"/>
              <a:t>(/)</a:t>
            </a:r>
            <a:r>
              <a:rPr lang="zh-CN" altLang="en-US" dirty="0"/>
              <a:t>序列分隔。</a:t>
            </a:r>
            <a:endParaRPr lang="en-US" dirty="0"/>
          </a:p>
        </p:txBody>
      </p:sp>
      <p:pic>
        <p:nvPicPr>
          <p:cNvPr id="4098" name="Picture 2" descr="å±å½åç©º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980" y="2609850"/>
            <a:ext cx="5715000"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107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在图中，首先有一个由“</a:t>
            </a:r>
            <a:r>
              <a:rPr lang="en-US" altLang="zh-CN" dirty="0"/>
              <a:t>/”</a:t>
            </a:r>
            <a:r>
              <a:rPr lang="zh-CN" altLang="en-US" dirty="0"/>
              <a:t>分隔的</a:t>
            </a:r>
            <a:r>
              <a:rPr lang="en-US" altLang="zh-CN" dirty="0" err="1"/>
              <a:t>znode</a:t>
            </a:r>
            <a:r>
              <a:rPr lang="zh-CN" altLang="en-US" dirty="0"/>
              <a:t>。在根目录下，你有两个逻辑命名空间</a:t>
            </a:r>
            <a:r>
              <a:rPr lang="zh-CN" altLang="en-US" b="1" dirty="0"/>
              <a:t> </a:t>
            </a:r>
            <a:r>
              <a:rPr lang="en-US" altLang="zh-CN" b="1" dirty="0" err="1"/>
              <a:t>config</a:t>
            </a:r>
            <a:r>
              <a:rPr lang="en-US" altLang="zh-CN" b="1" dirty="0"/>
              <a:t> </a:t>
            </a:r>
            <a:r>
              <a:rPr lang="zh-CN" altLang="en-US" dirty="0"/>
              <a:t>和</a:t>
            </a:r>
            <a:r>
              <a:rPr lang="zh-CN" altLang="en-US" b="1" dirty="0"/>
              <a:t> </a:t>
            </a:r>
            <a:r>
              <a:rPr lang="en-US" altLang="zh-CN" b="1" dirty="0"/>
              <a:t>workers </a:t>
            </a:r>
            <a:r>
              <a:rPr lang="zh-CN" altLang="en-US" dirty="0"/>
              <a:t>。</a:t>
            </a:r>
          </a:p>
          <a:p>
            <a:r>
              <a:rPr lang="en-US" altLang="zh-CN" b="1" dirty="0" err="1"/>
              <a:t>config</a:t>
            </a:r>
            <a:r>
              <a:rPr lang="en-US" altLang="zh-CN" b="1" dirty="0"/>
              <a:t> </a:t>
            </a:r>
            <a:r>
              <a:rPr lang="zh-CN" altLang="en-US" dirty="0"/>
              <a:t>命名空间用于集中式配置管理，</a:t>
            </a:r>
            <a:r>
              <a:rPr lang="en-US" altLang="zh-CN" b="1" dirty="0"/>
              <a:t>workers </a:t>
            </a:r>
            <a:r>
              <a:rPr lang="zh-CN" altLang="en-US" dirty="0"/>
              <a:t>命名空间用于命名。</a:t>
            </a:r>
          </a:p>
          <a:p>
            <a:r>
              <a:rPr lang="zh-CN" altLang="en-US" dirty="0"/>
              <a:t>在</a:t>
            </a:r>
            <a:r>
              <a:rPr lang="zh-CN" altLang="en-US" b="1" dirty="0"/>
              <a:t> </a:t>
            </a:r>
            <a:r>
              <a:rPr lang="en-US" altLang="zh-CN" b="1" dirty="0" err="1"/>
              <a:t>config</a:t>
            </a:r>
            <a:r>
              <a:rPr lang="en-US" altLang="zh-CN" b="1" dirty="0"/>
              <a:t> </a:t>
            </a:r>
            <a:r>
              <a:rPr lang="zh-CN" altLang="en-US" dirty="0"/>
              <a:t>命名空间下，每个</a:t>
            </a:r>
            <a:r>
              <a:rPr lang="en-US" altLang="zh-CN" dirty="0" err="1"/>
              <a:t>znode</a:t>
            </a:r>
            <a:r>
              <a:rPr lang="zh-CN" altLang="en-US" dirty="0"/>
              <a:t>最多可存储</a:t>
            </a:r>
            <a:r>
              <a:rPr lang="en-US" altLang="zh-CN" dirty="0"/>
              <a:t>1MB</a:t>
            </a:r>
            <a:r>
              <a:rPr lang="zh-CN" altLang="en-US" dirty="0"/>
              <a:t>的数据。这与</a:t>
            </a:r>
            <a:r>
              <a:rPr lang="en-US" altLang="zh-CN" dirty="0"/>
              <a:t>UNIX</a:t>
            </a:r>
            <a:r>
              <a:rPr lang="zh-CN" altLang="en-US" dirty="0"/>
              <a:t>文件系统相类似，除了父</a:t>
            </a:r>
            <a:r>
              <a:rPr lang="en-US" altLang="zh-CN" dirty="0" err="1"/>
              <a:t>znode</a:t>
            </a:r>
            <a:r>
              <a:rPr lang="zh-CN" altLang="en-US" dirty="0"/>
              <a:t>也可以存储数据。这种结构的主要目的是存储同步数据并描述</a:t>
            </a:r>
            <a:r>
              <a:rPr lang="en-US" altLang="zh-CN" dirty="0" err="1"/>
              <a:t>znode</a:t>
            </a:r>
            <a:r>
              <a:rPr lang="zh-CN" altLang="en-US" dirty="0"/>
              <a:t>的元数据。此结构称为</a:t>
            </a:r>
            <a:r>
              <a:rPr lang="zh-CN" altLang="en-US" b="1" dirty="0"/>
              <a:t> </a:t>
            </a:r>
            <a:r>
              <a:rPr lang="en-US" altLang="zh-CN" b="1" dirty="0" err="1"/>
              <a:t>ZooKeeper</a:t>
            </a:r>
            <a:r>
              <a:rPr lang="zh-CN" altLang="en-US" b="1" dirty="0"/>
              <a:t>数据模型</a:t>
            </a:r>
            <a:r>
              <a:rPr lang="zh-CN" altLang="en-US" dirty="0" smtClean="0"/>
              <a:t>。</a:t>
            </a:r>
            <a:endParaRPr lang="zh-CN" altLang="en-US" dirty="0"/>
          </a:p>
        </p:txBody>
      </p:sp>
    </p:spTree>
    <p:extLst>
      <p:ext uri="{BB962C8B-B14F-4D97-AF65-F5344CB8AC3E}">
        <p14:creationId xmlns:p14="http://schemas.microsoft.com/office/powerpoint/2010/main" val="1630816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err="1"/>
              <a:t>ZooKeeper</a:t>
            </a:r>
            <a:r>
              <a:rPr lang="zh-CN" altLang="en-US" dirty="0"/>
              <a:t>数据模型中的每个</a:t>
            </a:r>
            <a:r>
              <a:rPr lang="en-US" altLang="zh-CN" dirty="0" err="1"/>
              <a:t>znode</a:t>
            </a:r>
            <a:r>
              <a:rPr lang="zh-CN" altLang="en-US" dirty="0"/>
              <a:t>都维护着一个</a:t>
            </a:r>
            <a:r>
              <a:rPr lang="zh-CN" altLang="en-US" b="1" dirty="0"/>
              <a:t> </a:t>
            </a:r>
            <a:r>
              <a:rPr lang="en-US" altLang="zh-CN" b="1" dirty="0"/>
              <a:t>stat </a:t>
            </a:r>
            <a:r>
              <a:rPr lang="zh-CN" altLang="en-US" dirty="0"/>
              <a:t>结构。一个</a:t>
            </a:r>
            <a:r>
              <a:rPr lang="en-US" altLang="zh-CN" dirty="0"/>
              <a:t>stat</a:t>
            </a:r>
            <a:r>
              <a:rPr lang="zh-CN" altLang="en-US" dirty="0"/>
              <a:t>仅提供一个</a:t>
            </a:r>
            <a:r>
              <a:rPr lang="en-US" altLang="zh-CN" dirty="0" err="1"/>
              <a:t>znode</a:t>
            </a:r>
            <a:r>
              <a:rPr lang="zh-CN" altLang="en-US" dirty="0"/>
              <a:t>的</a:t>
            </a:r>
            <a:r>
              <a:rPr lang="zh-CN" altLang="en-US" b="1" dirty="0"/>
              <a:t>元数据</a:t>
            </a:r>
            <a:r>
              <a:rPr lang="zh-CN" altLang="en-US" dirty="0"/>
              <a:t>。它由版本号，操作控制列表</a:t>
            </a:r>
            <a:r>
              <a:rPr lang="en-US" altLang="zh-CN" dirty="0"/>
              <a:t>(ACL)</a:t>
            </a:r>
            <a:r>
              <a:rPr lang="zh-CN" altLang="en-US" dirty="0"/>
              <a:t>，时间戳和数据长度组成。</a:t>
            </a:r>
          </a:p>
          <a:p>
            <a:r>
              <a:rPr lang="zh-CN" altLang="en-US" b="1" dirty="0"/>
              <a:t>版本号</a:t>
            </a:r>
            <a:r>
              <a:rPr lang="zh-CN" altLang="en-US" dirty="0"/>
              <a:t> </a:t>
            </a:r>
            <a:r>
              <a:rPr lang="en-US" altLang="zh-CN" dirty="0"/>
              <a:t>- </a:t>
            </a:r>
            <a:r>
              <a:rPr lang="zh-CN" altLang="en-US" dirty="0"/>
              <a:t>每个</a:t>
            </a:r>
            <a:r>
              <a:rPr lang="en-US" altLang="zh-CN" dirty="0" err="1"/>
              <a:t>znode</a:t>
            </a:r>
            <a:r>
              <a:rPr lang="zh-CN" altLang="en-US" dirty="0"/>
              <a:t>都有版本号，这意味着每当与</a:t>
            </a:r>
            <a:r>
              <a:rPr lang="en-US" altLang="zh-CN" dirty="0" err="1"/>
              <a:t>znode</a:t>
            </a:r>
            <a:r>
              <a:rPr lang="zh-CN" altLang="en-US" dirty="0"/>
              <a:t>相关联的数据发生变化时，其对应的版本号也会增加。当多个</a:t>
            </a:r>
            <a:r>
              <a:rPr lang="en-US" altLang="zh-CN" dirty="0"/>
              <a:t>zookeeper</a:t>
            </a:r>
            <a:r>
              <a:rPr lang="zh-CN" altLang="en-US" dirty="0"/>
              <a:t>客户端尝试在同一</a:t>
            </a:r>
            <a:r>
              <a:rPr lang="en-US" altLang="zh-CN" dirty="0" err="1"/>
              <a:t>znode</a:t>
            </a:r>
            <a:r>
              <a:rPr lang="zh-CN" altLang="en-US" dirty="0"/>
              <a:t>上执行操作时，版本号的使用就很重要。</a:t>
            </a:r>
          </a:p>
          <a:p>
            <a:r>
              <a:rPr lang="zh-CN" altLang="en-US" b="1" dirty="0"/>
              <a:t>操作控制列表</a:t>
            </a:r>
            <a:r>
              <a:rPr lang="en-US" altLang="zh-CN" b="1" dirty="0"/>
              <a:t>(ACL)</a:t>
            </a:r>
            <a:r>
              <a:rPr lang="zh-CN" altLang="en-US" dirty="0"/>
              <a:t> </a:t>
            </a:r>
            <a:r>
              <a:rPr lang="en-US" altLang="zh-CN" dirty="0"/>
              <a:t>- ACL</a:t>
            </a:r>
            <a:r>
              <a:rPr lang="zh-CN" altLang="en-US" dirty="0"/>
              <a:t>基本上是访问</a:t>
            </a:r>
            <a:r>
              <a:rPr lang="en-US" altLang="zh-CN" dirty="0" err="1"/>
              <a:t>znode</a:t>
            </a:r>
            <a:r>
              <a:rPr lang="zh-CN" altLang="en-US" dirty="0"/>
              <a:t>的认证机制。它管理所有</a:t>
            </a:r>
            <a:r>
              <a:rPr lang="en-US" altLang="zh-CN" dirty="0" err="1"/>
              <a:t>znode</a:t>
            </a:r>
            <a:r>
              <a:rPr lang="zh-CN" altLang="en-US" dirty="0"/>
              <a:t>读取和写入操作。</a:t>
            </a:r>
          </a:p>
          <a:p>
            <a:r>
              <a:rPr lang="zh-CN" altLang="en-US" b="1" dirty="0"/>
              <a:t>时间戳</a:t>
            </a:r>
            <a:r>
              <a:rPr lang="zh-CN" altLang="en-US" dirty="0"/>
              <a:t> </a:t>
            </a:r>
            <a:r>
              <a:rPr lang="en-US" altLang="zh-CN" dirty="0"/>
              <a:t>- </a:t>
            </a:r>
            <a:r>
              <a:rPr lang="zh-CN" altLang="en-US" dirty="0"/>
              <a:t>时间戳表示创建和修改</a:t>
            </a:r>
            <a:r>
              <a:rPr lang="en-US" altLang="zh-CN" dirty="0" err="1"/>
              <a:t>znode</a:t>
            </a:r>
            <a:r>
              <a:rPr lang="zh-CN" altLang="en-US" dirty="0"/>
              <a:t>所经过的时间。它通常以毫秒为单位。</a:t>
            </a:r>
            <a:r>
              <a:rPr lang="en-US" altLang="zh-CN" dirty="0" err="1"/>
              <a:t>ZooKeeper</a:t>
            </a:r>
            <a:r>
              <a:rPr lang="zh-CN" altLang="en-US" dirty="0"/>
              <a:t>从“事务</a:t>
            </a:r>
            <a:r>
              <a:rPr lang="en-US" altLang="zh-CN" dirty="0"/>
              <a:t>ID"(</a:t>
            </a:r>
            <a:r>
              <a:rPr lang="en-US" altLang="zh-CN" dirty="0" err="1"/>
              <a:t>zxid</a:t>
            </a:r>
            <a:r>
              <a:rPr lang="en-US" altLang="zh-CN" dirty="0"/>
              <a:t>)</a:t>
            </a:r>
            <a:r>
              <a:rPr lang="zh-CN" altLang="en-US" dirty="0"/>
              <a:t>标识</a:t>
            </a:r>
            <a:r>
              <a:rPr lang="en-US" altLang="zh-CN" dirty="0" err="1"/>
              <a:t>znode</a:t>
            </a:r>
            <a:r>
              <a:rPr lang="zh-CN" altLang="en-US" dirty="0"/>
              <a:t>的每个更改。</a:t>
            </a:r>
            <a:r>
              <a:rPr lang="en-US" altLang="zh-CN" b="1" dirty="0" err="1"/>
              <a:t>Zxid</a:t>
            </a:r>
            <a:r>
              <a:rPr lang="en-US" altLang="zh-CN" b="1" dirty="0"/>
              <a:t> </a:t>
            </a:r>
            <a:r>
              <a:rPr lang="zh-CN" altLang="en-US" dirty="0"/>
              <a:t>是唯一的，并且为每个事务保留时间，以便你可以轻松地确定从一个请求到另一个请求所经过的时间。</a:t>
            </a:r>
          </a:p>
          <a:p>
            <a:r>
              <a:rPr lang="zh-CN" altLang="en-US" b="1" dirty="0"/>
              <a:t>数据长度</a:t>
            </a:r>
            <a:r>
              <a:rPr lang="zh-CN" altLang="en-US" dirty="0"/>
              <a:t> </a:t>
            </a:r>
            <a:r>
              <a:rPr lang="en-US" altLang="zh-CN" dirty="0"/>
              <a:t>- </a:t>
            </a:r>
            <a:r>
              <a:rPr lang="zh-CN" altLang="en-US" dirty="0"/>
              <a:t>存储在</a:t>
            </a:r>
            <a:r>
              <a:rPr lang="en-US" altLang="zh-CN" dirty="0" err="1"/>
              <a:t>znode</a:t>
            </a:r>
            <a:r>
              <a:rPr lang="zh-CN" altLang="en-US" dirty="0"/>
              <a:t>中的数据总量是数据长度。你最多可以存储</a:t>
            </a:r>
            <a:r>
              <a:rPr lang="en-US" altLang="zh-CN" dirty="0"/>
              <a:t>1MB</a:t>
            </a:r>
            <a:r>
              <a:rPr lang="zh-CN" altLang="en-US" dirty="0"/>
              <a:t>的数据。</a:t>
            </a:r>
          </a:p>
          <a:p>
            <a:endParaRPr lang="en-US" dirty="0"/>
          </a:p>
        </p:txBody>
      </p:sp>
    </p:spTree>
    <p:extLst>
      <p:ext uri="{BB962C8B-B14F-4D97-AF65-F5344CB8AC3E}">
        <p14:creationId xmlns:p14="http://schemas.microsoft.com/office/powerpoint/2010/main" val="960618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Znode的类型</a:t>
            </a:r>
            <a:endParaRPr lang="en-US" b="1" dirty="0"/>
          </a:p>
        </p:txBody>
      </p:sp>
      <p:sp>
        <p:nvSpPr>
          <p:cNvPr id="3" name="Content Placeholder 2"/>
          <p:cNvSpPr>
            <a:spLocks noGrp="1"/>
          </p:cNvSpPr>
          <p:nvPr>
            <p:ph idx="1"/>
          </p:nvPr>
        </p:nvSpPr>
        <p:spPr/>
        <p:txBody>
          <a:bodyPr/>
          <a:lstStyle/>
          <a:p>
            <a:r>
              <a:rPr lang="en-US" altLang="zh-CN" dirty="0" err="1"/>
              <a:t>Znode</a:t>
            </a:r>
            <a:r>
              <a:rPr lang="zh-CN" altLang="en-US" dirty="0"/>
              <a:t>被分为持久（</a:t>
            </a:r>
            <a:r>
              <a:rPr lang="en-US" altLang="zh-CN" dirty="0"/>
              <a:t>persistent</a:t>
            </a:r>
            <a:r>
              <a:rPr lang="zh-CN" altLang="en-US" dirty="0"/>
              <a:t>）节点，顺序（</a:t>
            </a:r>
            <a:r>
              <a:rPr lang="en-US" altLang="zh-CN" dirty="0"/>
              <a:t>sequential</a:t>
            </a:r>
            <a:r>
              <a:rPr lang="zh-CN" altLang="en-US" dirty="0"/>
              <a:t>）节点和临时（</a:t>
            </a:r>
            <a:r>
              <a:rPr lang="en-US" altLang="zh-CN" dirty="0"/>
              <a:t>ephemeral</a:t>
            </a:r>
            <a:r>
              <a:rPr lang="zh-CN" altLang="en-US" dirty="0"/>
              <a:t>）节点。</a:t>
            </a:r>
          </a:p>
          <a:p>
            <a:r>
              <a:rPr lang="zh-CN" altLang="en-US" b="1" dirty="0"/>
              <a:t>持久节点 </a:t>
            </a:r>
            <a:r>
              <a:rPr lang="zh-CN" altLang="en-US" dirty="0"/>
              <a:t> </a:t>
            </a:r>
            <a:r>
              <a:rPr lang="en-US" altLang="zh-CN" dirty="0"/>
              <a:t>- </a:t>
            </a:r>
            <a:r>
              <a:rPr lang="zh-CN" altLang="en-US" dirty="0"/>
              <a:t>即使在创建该特定</a:t>
            </a:r>
            <a:r>
              <a:rPr lang="en-US" altLang="zh-CN" dirty="0" err="1"/>
              <a:t>znode</a:t>
            </a:r>
            <a:r>
              <a:rPr lang="zh-CN" altLang="en-US" dirty="0"/>
              <a:t>的客户端断开连接后，持久节点仍然存在。默认情况下，除非另有说明，否则所有</a:t>
            </a:r>
            <a:r>
              <a:rPr lang="en-US" altLang="zh-CN" dirty="0" err="1"/>
              <a:t>znode</a:t>
            </a:r>
            <a:r>
              <a:rPr lang="zh-CN" altLang="en-US" dirty="0"/>
              <a:t>都是持久的。</a:t>
            </a:r>
          </a:p>
          <a:p>
            <a:r>
              <a:rPr lang="zh-CN" altLang="en-US" b="1" dirty="0"/>
              <a:t>临时节点 </a:t>
            </a:r>
            <a:r>
              <a:rPr lang="en-US" altLang="zh-CN" dirty="0"/>
              <a:t>- </a:t>
            </a:r>
            <a:r>
              <a:rPr lang="zh-CN" altLang="en-US" dirty="0"/>
              <a:t>客户端活跃时，临时节点就是有效的。当客户端与</a:t>
            </a:r>
            <a:r>
              <a:rPr lang="en-US" altLang="zh-CN" dirty="0" err="1"/>
              <a:t>ZooKeeper</a:t>
            </a:r>
            <a:r>
              <a:rPr lang="zh-CN" altLang="en-US" dirty="0"/>
              <a:t>集合断开连接时，临时节点会自动删除。因此，只有临时节点不允许有子节点。如果临时节点被删除，则下一个合适的节点将填充其位置。临时节点在</a:t>
            </a:r>
            <a:r>
              <a:rPr lang="en-US" altLang="zh-CN" dirty="0"/>
              <a:t>leader</a:t>
            </a:r>
            <a:r>
              <a:rPr lang="zh-CN" altLang="en-US" dirty="0"/>
              <a:t>选举中起着重要作用。</a:t>
            </a:r>
          </a:p>
          <a:p>
            <a:r>
              <a:rPr lang="zh-CN" altLang="en-US" b="1" dirty="0"/>
              <a:t>顺序节点 </a:t>
            </a:r>
            <a:r>
              <a:rPr lang="en-US" altLang="zh-CN" dirty="0"/>
              <a:t>- </a:t>
            </a:r>
            <a:r>
              <a:rPr lang="zh-CN" altLang="en-US" dirty="0"/>
              <a:t>顺序节点可以是持久的或临时的。当一个新的</a:t>
            </a:r>
            <a:r>
              <a:rPr lang="en-US" altLang="zh-CN" dirty="0" err="1"/>
              <a:t>znode</a:t>
            </a:r>
            <a:r>
              <a:rPr lang="zh-CN" altLang="en-US" dirty="0"/>
              <a:t>被创建为一个顺序节点时，</a:t>
            </a:r>
            <a:r>
              <a:rPr lang="en-US" altLang="zh-CN" dirty="0" err="1"/>
              <a:t>ZooKeeper</a:t>
            </a:r>
            <a:r>
              <a:rPr lang="zh-CN" altLang="en-US" dirty="0"/>
              <a:t>通过将</a:t>
            </a:r>
            <a:r>
              <a:rPr lang="en-US" altLang="zh-CN" dirty="0"/>
              <a:t>10</a:t>
            </a:r>
            <a:r>
              <a:rPr lang="zh-CN" altLang="en-US" dirty="0"/>
              <a:t>位的序列号附加到原始名称来设置</a:t>
            </a:r>
            <a:r>
              <a:rPr lang="en-US" altLang="zh-CN" dirty="0" err="1"/>
              <a:t>znode</a:t>
            </a:r>
            <a:r>
              <a:rPr lang="zh-CN" altLang="en-US" dirty="0"/>
              <a:t>的路径。例如，如果将具有路径</a:t>
            </a:r>
            <a:r>
              <a:rPr lang="zh-CN" altLang="en-US" b="1" dirty="0"/>
              <a:t> </a:t>
            </a:r>
            <a:r>
              <a:rPr lang="en-US" altLang="zh-CN" b="1" dirty="0"/>
              <a:t>/</a:t>
            </a:r>
            <a:r>
              <a:rPr lang="en-US" altLang="zh-CN" b="1" dirty="0" err="1"/>
              <a:t>myapp</a:t>
            </a:r>
            <a:r>
              <a:rPr lang="en-US" altLang="zh-CN" b="1" dirty="0"/>
              <a:t> </a:t>
            </a:r>
            <a:r>
              <a:rPr lang="zh-CN" altLang="en-US" dirty="0"/>
              <a:t>的</a:t>
            </a:r>
            <a:r>
              <a:rPr lang="en-US" altLang="zh-CN" dirty="0" err="1"/>
              <a:t>znode</a:t>
            </a:r>
            <a:r>
              <a:rPr lang="zh-CN" altLang="en-US" dirty="0"/>
              <a:t>创建为顺序节点，则</a:t>
            </a:r>
            <a:r>
              <a:rPr lang="en-US" altLang="zh-CN" dirty="0" err="1"/>
              <a:t>ZooKeeper</a:t>
            </a:r>
            <a:r>
              <a:rPr lang="zh-CN" altLang="en-US" dirty="0"/>
              <a:t>会将路径更改为</a:t>
            </a:r>
            <a:r>
              <a:rPr lang="zh-CN" altLang="en-US" b="1" dirty="0"/>
              <a:t> </a:t>
            </a:r>
            <a:r>
              <a:rPr lang="en-US" altLang="zh-CN" b="1" dirty="0"/>
              <a:t>/myapp0000000001 </a:t>
            </a:r>
            <a:r>
              <a:rPr lang="zh-CN" altLang="en-US" dirty="0"/>
              <a:t>，并将下一个序列号设置为</a:t>
            </a:r>
            <a:r>
              <a:rPr lang="en-US" altLang="zh-CN" dirty="0"/>
              <a:t>0000000002</a:t>
            </a:r>
            <a:r>
              <a:rPr lang="zh-CN" altLang="en-US" dirty="0"/>
              <a:t>。如果两个顺序节点是同时创建的，那么</a:t>
            </a:r>
            <a:r>
              <a:rPr lang="en-US" altLang="zh-CN" dirty="0" err="1"/>
              <a:t>ZooKeeper</a:t>
            </a:r>
            <a:r>
              <a:rPr lang="zh-CN" altLang="en-US" dirty="0"/>
              <a:t>不会对每个</a:t>
            </a:r>
            <a:r>
              <a:rPr lang="en-US" altLang="zh-CN" dirty="0" err="1"/>
              <a:t>znode</a:t>
            </a:r>
            <a:r>
              <a:rPr lang="zh-CN" altLang="en-US" dirty="0"/>
              <a:t>使用相同的数字。顺序节点在锁定和同步中起重要作用。</a:t>
            </a:r>
          </a:p>
          <a:p>
            <a:endParaRPr lang="en-US" dirty="0"/>
          </a:p>
        </p:txBody>
      </p:sp>
    </p:spTree>
    <p:extLst>
      <p:ext uri="{BB962C8B-B14F-4D97-AF65-F5344CB8AC3E}">
        <p14:creationId xmlns:p14="http://schemas.microsoft.com/office/powerpoint/2010/main" val="1712974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Sessions（会话</a:t>
            </a:r>
            <a:r>
              <a:rPr lang="en-US" b="1" dirty="0"/>
              <a:t>）</a:t>
            </a:r>
          </a:p>
        </p:txBody>
      </p:sp>
      <p:sp>
        <p:nvSpPr>
          <p:cNvPr id="3" name="Content Placeholder 2"/>
          <p:cNvSpPr>
            <a:spLocks noGrp="1"/>
          </p:cNvSpPr>
          <p:nvPr>
            <p:ph idx="1"/>
          </p:nvPr>
        </p:nvSpPr>
        <p:spPr/>
        <p:txBody>
          <a:bodyPr/>
          <a:lstStyle/>
          <a:p>
            <a:r>
              <a:rPr lang="zh-CN" altLang="en-US" dirty="0"/>
              <a:t>会话对于</a:t>
            </a:r>
            <a:r>
              <a:rPr lang="en-US" altLang="zh-CN" dirty="0" err="1"/>
              <a:t>ZooKeeper</a:t>
            </a:r>
            <a:r>
              <a:rPr lang="zh-CN" altLang="en-US" dirty="0"/>
              <a:t>的操作非常重要。会话中的请求按</a:t>
            </a:r>
            <a:r>
              <a:rPr lang="en-US" altLang="zh-CN" dirty="0"/>
              <a:t>FIFO</a:t>
            </a:r>
            <a:r>
              <a:rPr lang="zh-CN" altLang="en-US" dirty="0"/>
              <a:t>顺序执行。一旦客户端连接到服务器，将建立会话并向客户端分配</a:t>
            </a:r>
            <a:r>
              <a:rPr lang="zh-CN" altLang="en-US" b="1" dirty="0"/>
              <a:t>会话</a:t>
            </a:r>
            <a:r>
              <a:rPr lang="en-US" altLang="zh-CN" b="1" dirty="0"/>
              <a:t>ID </a:t>
            </a:r>
            <a:r>
              <a:rPr lang="zh-CN" altLang="en-US" dirty="0"/>
              <a:t>。</a:t>
            </a:r>
          </a:p>
          <a:p>
            <a:r>
              <a:rPr lang="zh-CN" altLang="en-US" dirty="0"/>
              <a:t>客户端以特定的时间间隔发送</a:t>
            </a:r>
            <a:r>
              <a:rPr lang="zh-CN" altLang="en-US" b="1" dirty="0"/>
              <a:t>心跳</a:t>
            </a:r>
            <a:r>
              <a:rPr lang="zh-CN" altLang="en-US" dirty="0"/>
              <a:t>以保持会话有效。如果</a:t>
            </a:r>
            <a:r>
              <a:rPr lang="en-US" altLang="zh-CN" dirty="0" err="1"/>
              <a:t>ZooKeeper</a:t>
            </a:r>
            <a:r>
              <a:rPr lang="zh-CN" altLang="en-US" dirty="0"/>
              <a:t>集合在超过服务器开启时指定的期间（会话超时）都没有从客户端接收到心跳，则它会判定客户端死机。</a:t>
            </a:r>
          </a:p>
          <a:p>
            <a:r>
              <a:rPr lang="zh-CN" altLang="en-US" dirty="0"/>
              <a:t>会话超时通常以毫秒为单位。当会话由于任何原因结束时，在该会话期间创建的临时节点也会被删除。</a:t>
            </a:r>
          </a:p>
          <a:p>
            <a:r>
              <a:rPr lang="zh-CN" altLang="en-US" dirty="0"/>
              <a:t/>
            </a:r>
            <a:br>
              <a:rPr lang="zh-CN" altLang="en-US" dirty="0"/>
            </a:br>
            <a:endParaRPr lang="en-US" dirty="0"/>
          </a:p>
        </p:txBody>
      </p:sp>
    </p:spTree>
    <p:extLst>
      <p:ext uri="{BB962C8B-B14F-4D97-AF65-F5344CB8AC3E}">
        <p14:creationId xmlns:p14="http://schemas.microsoft.com/office/powerpoint/2010/main" val="839302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Watches（监视</a:t>
            </a:r>
            <a:r>
              <a:rPr lang="en-US" b="1" dirty="0" smtClean="0"/>
              <a:t>）</a:t>
            </a:r>
            <a:endParaRPr lang="en-US" dirty="0"/>
          </a:p>
        </p:txBody>
      </p:sp>
      <p:sp>
        <p:nvSpPr>
          <p:cNvPr id="3" name="Content Placeholder 2"/>
          <p:cNvSpPr>
            <a:spLocks noGrp="1"/>
          </p:cNvSpPr>
          <p:nvPr>
            <p:ph idx="1"/>
          </p:nvPr>
        </p:nvSpPr>
        <p:spPr/>
        <p:txBody>
          <a:bodyPr/>
          <a:lstStyle/>
          <a:p>
            <a:r>
              <a:rPr lang="zh-CN" altLang="en-US" dirty="0"/>
              <a:t>监视是一种简单的机制，使客户端收到关于</a:t>
            </a:r>
            <a:r>
              <a:rPr lang="en-US" altLang="zh-CN" dirty="0" err="1"/>
              <a:t>ZooKeeper</a:t>
            </a:r>
            <a:r>
              <a:rPr lang="zh-CN" altLang="en-US" dirty="0"/>
              <a:t>集合中的更改的通知。客户端可以在读取特定</a:t>
            </a:r>
            <a:r>
              <a:rPr lang="en-US" altLang="zh-CN" dirty="0" err="1"/>
              <a:t>znode</a:t>
            </a:r>
            <a:r>
              <a:rPr lang="zh-CN" altLang="en-US" dirty="0"/>
              <a:t>时设置</a:t>
            </a:r>
            <a:r>
              <a:rPr lang="en-US" altLang="zh-CN" dirty="0"/>
              <a:t>Watches</a:t>
            </a:r>
            <a:r>
              <a:rPr lang="zh-CN" altLang="en-US" dirty="0"/>
              <a:t>。</a:t>
            </a:r>
            <a:r>
              <a:rPr lang="en-US" altLang="zh-CN" dirty="0"/>
              <a:t>Watches</a:t>
            </a:r>
            <a:r>
              <a:rPr lang="zh-CN" altLang="en-US" dirty="0"/>
              <a:t>会向注册的客户端发送任何</a:t>
            </a:r>
            <a:r>
              <a:rPr lang="en-US" altLang="zh-CN" dirty="0" err="1"/>
              <a:t>znode</a:t>
            </a:r>
            <a:r>
              <a:rPr lang="zh-CN" altLang="en-US" dirty="0"/>
              <a:t>（客户端注册表）更改的通知。</a:t>
            </a:r>
          </a:p>
          <a:p>
            <a:r>
              <a:rPr lang="en-US" altLang="zh-CN" dirty="0" err="1"/>
              <a:t>Znode</a:t>
            </a:r>
            <a:r>
              <a:rPr lang="zh-CN" altLang="en-US" dirty="0"/>
              <a:t>更改是与</a:t>
            </a:r>
            <a:r>
              <a:rPr lang="en-US" altLang="zh-CN" dirty="0" err="1"/>
              <a:t>znode</a:t>
            </a:r>
            <a:r>
              <a:rPr lang="zh-CN" altLang="en-US" dirty="0"/>
              <a:t>相关的数据的修改或</a:t>
            </a:r>
            <a:r>
              <a:rPr lang="en-US" altLang="zh-CN" dirty="0" err="1"/>
              <a:t>znode</a:t>
            </a:r>
            <a:r>
              <a:rPr lang="zh-CN" altLang="en-US" dirty="0"/>
              <a:t>的子项中的更改。只触发一次</a:t>
            </a:r>
            <a:r>
              <a:rPr lang="en-US" altLang="zh-CN" dirty="0"/>
              <a:t>watches</a:t>
            </a:r>
            <a:r>
              <a:rPr lang="zh-CN" altLang="en-US" dirty="0"/>
              <a:t>。如果客户端想要再次通知，则必须通过另一个读取操作来完成。当连接会话过期时，客户端将与服务器断开连接，相关的</a:t>
            </a:r>
            <a:r>
              <a:rPr lang="en-US" altLang="zh-CN" dirty="0"/>
              <a:t>watches</a:t>
            </a:r>
            <a:r>
              <a:rPr lang="zh-CN" altLang="en-US" dirty="0"/>
              <a:t>也将被删除。</a:t>
            </a:r>
          </a:p>
          <a:p>
            <a:endParaRPr lang="en-US" dirty="0"/>
          </a:p>
        </p:txBody>
      </p:sp>
    </p:spTree>
    <p:extLst>
      <p:ext uri="{BB962C8B-B14F-4D97-AF65-F5344CB8AC3E}">
        <p14:creationId xmlns:p14="http://schemas.microsoft.com/office/powerpoint/2010/main" val="151690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工作流</a:t>
            </a:r>
            <a:endParaRPr lang="en-US" dirty="0"/>
          </a:p>
        </p:txBody>
      </p:sp>
      <p:sp>
        <p:nvSpPr>
          <p:cNvPr id="3" name="Content Placeholder 2"/>
          <p:cNvSpPr>
            <a:spLocks noGrp="1"/>
          </p:cNvSpPr>
          <p:nvPr>
            <p:ph idx="1"/>
          </p:nvPr>
        </p:nvSpPr>
        <p:spPr/>
        <p:txBody>
          <a:bodyPr>
            <a:normAutofit fontScale="92500"/>
          </a:bodyPr>
          <a:lstStyle/>
          <a:p>
            <a:r>
              <a:rPr lang="zh-CN" altLang="en-US" dirty="0"/>
              <a:t>一旦</a:t>
            </a:r>
            <a:r>
              <a:rPr lang="en-US" altLang="zh-CN" dirty="0" err="1"/>
              <a:t>ZooKeeper</a:t>
            </a:r>
            <a:r>
              <a:rPr lang="zh-CN" altLang="en-US" dirty="0"/>
              <a:t>集合启动，它将等待客户端连接。客户端将连接到</a:t>
            </a:r>
            <a:r>
              <a:rPr lang="en-US" altLang="zh-CN" dirty="0" err="1"/>
              <a:t>ZooKeeper</a:t>
            </a:r>
            <a:r>
              <a:rPr lang="zh-CN" altLang="en-US" dirty="0"/>
              <a:t>集合中的一个节点。它可以是</a:t>
            </a:r>
            <a:r>
              <a:rPr lang="en-US" altLang="zh-CN" dirty="0"/>
              <a:t>leader</a:t>
            </a:r>
            <a:r>
              <a:rPr lang="zh-CN" altLang="en-US" dirty="0"/>
              <a:t>或</a:t>
            </a:r>
            <a:r>
              <a:rPr lang="en-US" altLang="zh-CN" dirty="0"/>
              <a:t>follower</a:t>
            </a:r>
            <a:r>
              <a:rPr lang="zh-CN" altLang="en-US" dirty="0"/>
              <a:t>节点。一旦客户端被连接，节点将向特定客户端分配会话</a:t>
            </a:r>
            <a:r>
              <a:rPr lang="en-US" altLang="zh-CN" dirty="0"/>
              <a:t>ID</a:t>
            </a:r>
            <a:r>
              <a:rPr lang="zh-CN" altLang="en-US" dirty="0"/>
              <a:t>并向该客户端发送确认。如果客户端没有收到确认，它将尝试连接</a:t>
            </a:r>
            <a:r>
              <a:rPr lang="en-US" altLang="zh-CN" dirty="0" err="1"/>
              <a:t>ZooKeeper</a:t>
            </a:r>
            <a:r>
              <a:rPr lang="zh-CN" altLang="en-US" dirty="0"/>
              <a:t>集合中的另一个节点。 一旦连接到节点，客户端将以有规律的间隔向节点发送心跳，以确保连接不会丢失。</a:t>
            </a:r>
          </a:p>
          <a:p>
            <a:r>
              <a:rPr lang="zh-CN" altLang="en-US" b="1" dirty="0"/>
              <a:t>如果客户端想要读取特定的</a:t>
            </a:r>
            <a:r>
              <a:rPr lang="en-US" altLang="zh-CN" b="1" dirty="0" err="1"/>
              <a:t>znode</a:t>
            </a:r>
            <a:r>
              <a:rPr lang="zh-CN" altLang="en-US" b="1" dirty="0"/>
              <a:t>，</a:t>
            </a:r>
            <a:r>
              <a:rPr lang="zh-CN" altLang="en-US" dirty="0"/>
              <a:t>它将会向具有</a:t>
            </a:r>
            <a:r>
              <a:rPr lang="en-US" altLang="zh-CN" dirty="0" err="1"/>
              <a:t>znode</a:t>
            </a:r>
            <a:r>
              <a:rPr lang="zh-CN" altLang="en-US" dirty="0"/>
              <a:t>路径的节点发送</a:t>
            </a:r>
            <a:r>
              <a:rPr lang="zh-CN" altLang="en-US" b="1" dirty="0"/>
              <a:t>读取请求</a:t>
            </a:r>
            <a:r>
              <a:rPr lang="zh-CN" altLang="en-US" dirty="0"/>
              <a:t>，并且节点通过从其自己的数据库获取来返回所请求的</a:t>
            </a:r>
            <a:r>
              <a:rPr lang="en-US" altLang="zh-CN" dirty="0" err="1"/>
              <a:t>znode</a:t>
            </a:r>
            <a:r>
              <a:rPr lang="zh-CN" altLang="en-US" dirty="0"/>
              <a:t>。为此，在</a:t>
            </a:r>
            <a:r>
              <a:rPr lang="en-US" altLang="zh-CN" dirty="0" err="1"/>
              <a:t>ZooKeeper</a:t>
            </a:r>
            <a:r>
              <a:rPr lang="zh-CN" altLang="en-US" dirty="0"/>
              <a:t>集合中读取速度很快。</a:t>
            </a:r>
          </a:p>
          <a:p>
            <a:r>
              <a:rPr lang="zh-CN" altLang="en-US" b="1" dirty="0"/>
              <a:t>如果客户端想要将数据存储在</a:t>
            </a:r>
            <a:r>
              <a:rPr lang="en-US" altLang="zh-CN" b="1" dirty="0" err="1"/>
              <a:t>ZooKeeper</a:t>
            </a:r>
            <a:r>
              <a:rPr lang="zh-CN" altLang="en-US" b="1" dirty="0"/>
              <a:t>集合中</a:t>
            </a:r>
            <a:r>
              <a:rPr lang="zh-CN" altLang="en-US" dirty="0"/>
              <a:t>，则会将</a:t>
            </a:r>
            <a:r>
              <a:rPr lang="en-US" altLang="zh-CN" dirty="0" err="1"/>
              <a:t>znode</a:t>
            </a:r>
            <a:r>
              <a:rPr lang="zh-CN" altLang="en-US" dirty="0"/>
              <a:t>路径和数据发送到服务器。连接的服务器将该请求转发给</a:t>
            </a:r>
            <a:r>
              <a:rPr lang="en-US" altLang="zh-CN" dirty="0"/>
              <a:t>leader</a:t>
            </a:r>
            <a:r>
              <a:rPr lang="zh-CN" altLang="en-US" dirty="0"/>
              <a:t>，然后</a:t>
            </a:r>
            <a:r>
              <a:rPr lang="en-US" altLang="zh-CN" dirty="0"/>
              <a:t>leader</a:t>
            </a:r>
            <a:r>
              <a:rPr lang="zh-CN" altLang="en-US" dirty="0"/>
              <a:t>将向所有的</a:t>
            </a:r>
            <a:r>
              <a:rPr lang="en-US" altLang="zh-CN" dirty="0"/>
              <a:t>follower</a:t>
            </a:r>
            <a:r>
              <a:rPr lang="zh-CN" altLang="en-US" dirty="0"/>
              <a:t>重新发出写入请求。如果只有大部分节点成功响应，而写入请求成功，则成功返回代码将被发送到客户端。 否则，写入请求失败。绝大多数节点被称为</a:t>
            </a:r>
            <a:r>
              <a:rPr lang="zh-CN" altLang="en-US" b="1" dirty="0"/>
              <a:t> </a:t>
            </a:r>
            <a:r>
              <a:rPr lang="en-US" altLang="zh-CN" b="1" dirty="0"/>
              <a:t>Quorum </a:t>
            </a:r>
            <a:r>
              <a:rPr lang="zh-CN" altLang="en-US" dirty="0"/>
              <a:t>。</a:t>
            </a:r>
          </a:p>
          <a:p>
            <a:r>
              <a:rPr lang="zh-CN" altLang="en-US" dirty="0"/>
              <a:t/>
            </a:r>
            <a:br>
              <a:rPr lang="zh-CN" altLang="en-US" dirty="0"/>
            </a:br>
            <a:endParaRPr lang="en-US" dirty="0"/>
          </a:p>
        </p:txBody>
      </p:sp>
    </p:spTree>
    <p:extLst>
      <p:ext uri="{BB962C8B-B14F-4D97-AF65-F5344CB8AC3E}">
        <p14:creationId xmlns:p14="http://schemas.microsoft.com/office/powerpoint/2010/main" val="1046191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ZooKeeper</a:t>
            </a:r>
            <a:r>
              <a:rPr lang="en-US" b="1" dirty="0" err="1" smtClean="0"/>
              <a:t>集合中的节点</a:t>
            </a:r>
            <a:endParaRPr lang="en-US" dirty="0"/>
          </a:p>
        </p:txBody>
      </p:sp>
      <p:sp>
        <p:nvSpPr>
          <p:cNvPr id="3" name="Content Placeholder 2"/>
          <p:cNvSpPr>
            <a:spLocks noGrp="1"/>
          </p:cNvSpPr>
          <p:nvPr>
            <p:ph idx="1"/>
          </p:nvPr>
        </p:nvSpPr>
        <p:spPr/>
        <p:txBody>
          <a:bodyPr>
            <a:normAutofit/>
          </a:bodyPr>
          <a:lstStyle/>
          <a:p>
            <a:r>
              <a:rPr lang="zh-CN" altLang="en-US" dirty="0"/>
              <a:t>让我们分析在</a:t>
            </a:r>
            <a:r>
              <a:rPr lang="en-US" altLang="zh-CN" dirty="0" err="1"/>
              <a:t>ZooKeeper</a:t>
            </a:r>
            <a:r>
              <a:rPr lang="zh-CN" altLang="en-US" dirty="0"/>
              <a:t>集合中拥有不同数量的节点的效果。</a:t>
            </a:r>
          </a:p>
          <a:p>
            <a:r>
              <a:rPr lang="zh-CN" altLang="en-US" dirty="0"/>
              <a:t>如果我们有</a:t>
            </a:r>
            <a:r>
              <a:rPr lang="zh-CN" altLang="en-US" b="1" dirty="0"/>
              <a:t>单个节点</a:t>
            </a:r>
            <a:r>
              <a:rPr lang="zh-CN" altLang="en-US" dirty="0"/>
              <a:t>，则当该节点故障时，</a:t>
            </a:r>
            <a:r>
              <a:rPr lang="en-US" altLang="zh-CN" dirty="0" err="1"/>
              <a:t>ZooKeeper</a:t>
            </a:r>
            <a:r>
              <a:rPr lang="zh-CN" altLang="en-US" dirty="0"/>
              <a:t>集合将故障。它有助于“单点故障</a:t>
            </a:r>
            <a:r>
              <a:rPr lang="en-US" altLang="zh-CN" dirty="0"/>
              <a:t>"</a:t>
            </a:r>
            <a:r>
              <a:rPr lang="zh-CN" altLang="en-US" dirty="0"/>
              <a:t>，不建议在生产环境中使用。</a:t>
            </a:r>
          </a:p>
          <a:p>
            <a:r>
              <a:rPr lang="zh-CN" altLang="en-US" dirty="0"/>
              <a:t>如果我们有</a:t>
            </a:r>
            <a:r>
              <a:rPr lang="zh-CN" altLang="en-US" b="1" dirty="0"/>
              <a:t>两个节点</a:t>
            </a:r>
            <a:r>
              <a:rPr lang="zh-CN" altLang="en-US" dirty="0"/>
              <a:t>而一个节点故障，我们没有占多数，因为两个中的一个不是多数。</a:t>
            </a:r>
          </a:p>
          <a:p>
            <a:r>
              <a:rPr lang="zh-CN" altLang="en-US" dirty="0"/>
              <a:t>如果我们有</a:t>
            </a:r>
            <a:r>
              <a:rPr lang="zh-CN" altLang="en-US" b="1" dirty="0"/>
              <a:t>三个节点</a:t>
            </a:r>
            <a:r>
              <a:rPr lang="zh-CN" altLang="en-US" dirty="0"/>
              <a:t>而一个节点故障，那么我们有大多数，因此，这是最低要求。</a:t>
            </a:r>
            <a:r>
              <a:rPr lang="en-US" altLang="zh-CN" dirty="0" err="1"/>
              <a:t>ZooKeeper</a:t>
            </a:r>
            <a:r>
              <a:rPr lang="zh-CN" altLang="en-US" dirty="0"/>
              <a:t>集合在实际生产环境中必须至少有三个节点。</a:t>
            </a:r>
          </a:p>
          <a:p>
            <a:r>
              <a:rPr lang="zh-CN" altLang="en-US" dirty="0"/>
              <a:t>如果我们有</a:t>
            </a:r>
            <a:r>
              <a:rPr lang="zh-CN" altLang="en-US" b="1" dirty="0"/>
              <a:t>四个节点</a:t>
            </a:r>
            <a:r>
              <a:rPr lang="zh-CN" altLang="en-US" dirty="0"/>
              <a:t>而两个节点故障，它将再次故障。类似于有三个节点，额外节点不用于任何目的，因此，最好添加奇数的节点，例如</a:t>
            </a:r>
            <a:r>
              <a:rPr lang="en-US" altLang="zh-CN" dirty="0"/>
              <a:t>3</a:t>
            </a:r>
            <a:r>
              <a:rPr lang="zh-CN" altLang="en-US" dirty="0"/>
              <a:t>，</a:t>
            </a:r>
            <a:r>
              <a:rPr lang="en-US" altLang="zh-CN" dirty="0"/>
              <a:t>5</a:t>
            </a:r>
            <a:r>
              <a:rPr lang="zh-CN" altLang="en-US" dirty="0"/>
              <a:t>，</a:t>
            </a:r>
            <a:r>
              <a:rPr lang="en-US" altLang="zh-CN" dirty="0"/>
              <a:t>7</a:t>
            </a:r>
            <a:r>
              <a:rPr lang="zh-CN" altLang="en-US" dirty="0"/>
              <a:t>。</a:t>
            </a:r>
          </a:p>
          <a:p>
            <a:r>
              <a:rPr lang="zh-CN" altLang="en-US" dirty="0"/>
              <a:t>我们知道写入过程比</a:t>
            </a:r>
            <a:r>
              <a:rPr lang="en-US" altLang="zh-CN" dirty="0" err="1"/>
              <a:t>ZooKeeper</a:t>
            </a:r>
            <a:r>
              <a:rPr lang="zh-CN" altLang="en-US" dirty="0"/>
              <a:t>集合中的读取过程要贵，因为所有节点都需要在数据库中写入相同的数据。因此，对于平衡的环境拥有较少数量（例如</a:t>
            </a:r>
            <a:r>
              <a:rPr lang="en-US" altLang="zh-CN" dirty="0"/>
              <a:t>3</a:t>
            </a:r>
            <a:r>
              <a:rPr lang="zh-CN" altLang="en-US" dirty="0"/>
              <a:t>，</a:t>
            </a:r>
            <a:r>
              <a:rPr lang="en-US" altLang="zh-CN" dirty="0"/>
              <a:t>5</a:t>
            </a:r>
            <a:r>
              <a:rPr lang="zh-CN" altLang="en-US" dirty="0"/>
              <a:t>，</a:t>
            </a:r>
            <a:r>
              <a:rPr lang="en-US" altLang="zh-CN" dirty="0"/>
              <a:t>7</a:t>
            </a:r>
            <a:r>
              <a:rPr lang="zh-CN" altLang="en-US" dirty="0"/>
              <a:t>）的节点比拥有大量的节点要好。</a:t>
            </a:r>
          </a:p>
          <a:p>
            <a:endParaRPr lang="en-US" dirty="0"/>
          </a:p>
        </p:txBody>
      </p:sp>
    </p:spTree>
    <p:extLst>
      <p:ext uri="{BB962C8B-B14F-4D97-AF65-F5344CB8AC3E}">
        <p14:creationId xmlns:p14="http://schemas.microsoft.com/office/powerpoint/2010/main" val="1513080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zh-CN" altLang="en-US" dirty="0"/>
              <a:t>下图描述了</a:t>
            </a:r>
            <a:r>
              <a:rPr lang="en-US" altLang="zh-CN" dirty="0" err="1"/>
              <a:t>ZooKeeper</a:t>
            </a:r>
            <a:r>
              <a:rPr lang="zh-CN" altLang="en-US" dirty="0"/>
              <a:t>工作流，后面的表说明了它的不同组件。</a:t>
            </a:r>
          </a:p>
          <a:p>
            <a:endParaRPr lang="en-US" dirty="0"/>
          </a:p>
        </p:txBody>
      </p:sp>
      <p:pic>
        <p:nvPicPr>
          <p:cNvPr id="5122" name="Picture 2" descr="ookeeper - å·¥ä½æ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104" y="2056677"/>
            <a:ext cx="6845969" cy="5134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6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概述</a:t>
            </a:r>
            <a:endParaRPr lang="en-US" dirty="0"/>
          </a:p>
        </p:txBody>
      </p:sp>
      <p:sp>
        <p:nvSpPr>
          <p:cNvPr id="3" name="Content Placeholder 2"/>
          <p:cNvSpPr>
            <a:spLocks noGrp="1"/>
          </p:cNvSpPr>
          <p:nvPr>
            <p:ph idx="1"/>
          </p:nvPr>
        </p:nvSpPr>
        <p:spPr/>
        <p:txBody>
          <a:bodyPr/>
          <a:lstStyle/>
          <a:p>
            <a:r>
              <a:rPr lang="en-US" altLang="zh-CN" dirty="0" err="1"/>
              <a:t>ZooKeeper</a:t>
            </a:r>
            <a:r>
              <a:rPr lang="zh-CN" altLang="en-US" dirty="0"/>
              <a:t>是一种分布式协调服务，用于管理大型主机。在分布式环境中协调和管理服务是一个复杂的过程。</a:t>
            </a:r>
            <a:r>
              <a:rPr lang="en-US" altLang="zh-CN" dirty="0" err="1"/>
              <a:t>ZooKeeper</a:t>
            </a:r>
            <a:r>
              <a:rPr lang="zh-CN" altLang="en-US" dirty="0"/>
              <a:t>通过其简单的架构和</a:t>
            </a:r>
            <a:r>
              <a:rPr lang="en-US" altLang="zh-CN" dirty="0"/>
              <a:t>API</a:t>
            </a:r>
            <a:r>
              <a:rPr lang="zh-CN" altLang="en-US" dirty="0"/>
              <a:t>解决了这个问题。</a:t>
            </a:r>
            <a:r>
              <a:rPr lang="en-US" altLang="zh-CN" dirty="0" err="1"/>
              <a:t>ZooKeeper</a:t>
            </a:r>
            <a:r>
              <a:rPr lang="zh-CN" altLang="en-US" dirty="0"/>
              <a:t>允许开发人员专注于核心应用程序逻辑，而不必担心应用程序的分布式特性。</a:t>
            </a:r>
          </a:p>
          <a:p>
            <a:r>
              <a:rPr lang="en-US" altLang="zh-CN" dirty="0" err="1"/>
              <a:t>ZooKeeper</a:t>
            </a:r>
            <a:r>
              <a:rPr lang="zh-CN" altLang="en-US" dirty="0"/>
              <a:t>框架最初是在“</a:t>
            </a:r>
            <a:r>
              <a:rPr lang="en-US" altLang="zh-CN" dirty="0"/>
              <a:t>Yahoo!"</a:t>
            </a:r>
            <a:r>
              <a:rPr lang="zh-CN" altLang="en-US" dirty="0"/>
              <a:t>上构建的，用于以简单而稳健的方式访问他们的应用程序。 后来，</a:t>
            </a:r>
            <a:r>
              <a:rPr lang="en-US" altLang="zh-CN" dirty="0"/>
              <a:t>Apache </a:t>
            </a:r>
            <a:r>
              <a:rPr lang="en-US" altLang="zh-CN" dirty="0" err="1"/>
              <a:t>ZooKeeper</a:t>
            </a:r>
            <a:r>
              <a:rPr lang="zh-CN" altLang="en-US" dirty="0"/>
              <a:t>成为</a:t>
            </a:r>
            <a:r>
              <a:rPr lang="en-US" altLang="zh-CN" dirty="0"/>
              <a:t>Hadoop</a:t>
            </a:r>
            <a:r>
              <a:rPr lang="zh-CN" altLang="en-US" dirty="0"/>
              <a:t>，</a:t>
            </a:r>
            <a:r>
              <a:rPr lang="en-US" altLang="zh-CN" dirty="0" err="1"/>
              <a:t>HBase</a:t>
            </a:r>
            <a:r>
              <a:rPr lang="zh-CN" altLang="en-US" dirty="0"/>
              <a:t>和其他分布式框架使用的有组织服务的标准。 例如，</a:t>
            </a:r>
            <a:r>
              <a:rPr lang="en-US" altLang="zh-CN" dirty="0"/>
              <a:t>Apache </a:t>
            </a:r>
            <a:r>
              <a:rPr lang="en-US" altLang="zh-CN" dirty="0" err="1"/>
              <a:t>HBase</a:t>
            </a:r>
            <a:r>
              <a:rPr lang="zh-CN" altLang="en-US" dirty="0"/>
              <a:t>使用</a:t>
            </a:r>
            <a:r>
              <a:rPr lang="en-US" altLang="zh-CN" dirty="0" err="1"/>
              <a:t>ZooKeeper</a:t>
            </a:r>
            <a:r>
              <a:rPr lang="zh-CN" altLang="en-US" dirty="0"/>
              <a:t>跟踪分布式数据的状态。</a:t>
            </a:r>
          </a:p>
          <a:p>
            <a:r>
              <a:rPr lang="zh-CN" altLang="en-US" dirty="0"/>
              <a:t/>
            </a:r>
            <a:br>
              <a:rPr lang="zh-CN" altLang="en-US" dirty="0"/>
            </a:br>
            <a:endParaRPr lang="en-US" dirty="0"/>
          </a:p>
        </p:txBody>
      </p:sp>
    </p:spTree>
    <p:extLst>
      <p:ext uri="{BB962C8B-B14F-4D97-AF65-F5344CB8AC3E}">
        <p14:creationId xmlns:p14="http://schemas.microsoft.com/office/powerpoint/2010/main" val="1706178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err="1"/>
              <a:t>leader</a:t>
            </a:r>
            <a:r>
              <a:rPr lang="en-US" b="1" dirty="0" err="1" smtClean="0"/>
              <a:t>选举</a:t>
            </a:r>
            <a:endParaRPr lang="en-US" dirty="0"/>
          </a:p>
        </p:txBody>
      </p:sp>
      <p:sp>
        <p:nvSpPr>
          <p:cNvPr id="3" name="Content Placeholder 2"/>
          <p:cNvSpPr>
            <a:spLocks noGrp="1"/>
          </p:cNvSpPr>
          <p:nvPr>
            <p:ph idx="1"/>
          </p:nvPr>
        </p:nvSpPr>
        <p:spPr>
          <a:xfrm>
            <a:off x="1097280" y="1845733"/>
            <a:ext cx="10058400" cy="4567099"/>
          </a:xfrm>
        </p:spPr>
        <p:txBody>
          <a:bodyPr>
            <a:normAutofit/>
          </a:bodyPr>
          <a:lstStyle/>
          <a:p>
            <a:r>
              <a:rPr lang="en-US" dirty="0" err="1"/>
              <a:t>让我们分析如何在ZooKeeper集合中选举leader节点。考虑一个集群中有N个节点。leader选举的过程如下</a:t>
            </a:r>
            <a:r>
              <a:rPr lang="en-US" dirty="0"/>
              <a:t>：</a:t>
            </a:r>
          </a:p>
          <a:p>
            <a:pPr lvl="1"/>
            <a:r>
              <a:rPr lang="en-US" dirty="0"/>
              <a:t>所有节点创建具有相同路径 /app/</a:t>
            </a:r>
            <a:r>
              <a:rPr lang="en-US" dirty="0" err="1"/>
              <a:t>leader_election</a:t>
            </a:r>
            <a:r>
              <a:rPr lang="en-US" dirty="0"/>
              <a:t>/</a:t>
            </a:r>
            <a:r>
              <a:rPr lang="en-US" dirty="0" err="1"/>
              <a:t>guid</a:t>
            </a:r>
            <a:r>
              <a:rPr lang="en-US" dirty="0"/>
              <a:t>_ 的顺序、临时节点</a:t>
            </a:r>
            <a:r>
              <a:rPr lang="en-US" dirty="0" smtClean="0"/>
              <a:t>。</a:t>
            </a:r>
            <a:endParaRPr lang="en-US" dirty="0"/>
          </a:p>
          <a:p>
            <a:pPr lvl="1"/>
            <a:r>
              <a:rPr lang="en-US" dirty="0"/>
              <a:t>ZooKeeper集合将附加10位序列号到路径，创建的znode将是 /app/</a:t>
            </a:r>
            <a:r>
              <a:rPr lang="en-US" dirty="0" err="1"/>
              <a:t>leader_election</a:t>
            </a:r>
            <a:r>
              <a:rPr lang="en-US" dirty="0"/>
              <a:t>/guid_0000000001，/app/</a:t>
            </a:r>
            <a:r>
              <a:rPr lang="en-US" dirty="0" err="1"/>
              <a:t>leader_election</a:t>
            </a:r>
            <a:r>
              <a:rPr lang="en-US" dirty="0"/>
              <a:t>/guid_0000000002等</a:t>
            </a:r>
            <a:r>
              <a:rPr lang="en-US" dirty="0" smtClean="0"/>
              <a:t>。</a:t>
            </a:r>
            <a:endParaRPr lang="en-US" dirty="0"/>
          </a:p>
          <a:p>
            <a:pPr lvl="1"/>
            <a:r>
              <a:rPr lang="en-US" dirty="0" err="1"/>
              <a:t>对于给定的实例，在znode中创建最小数字的节点成为leader，而所有其他节点是follower</a:t>
            </a:r>
            <a:r>
              <a:rPr lang="en-US" dirty="0" smtClean="0"/>
              <a:t>。</a:t>
            </a:r>
            <a:endParaRPr lang="en-US" dirty="0"/>
          </a:p>
          <a:p>
            <a:pPr lvl="1"/>
            <a:r>
              <a:rPr lang="en-US" dirty="0" err="1"/>
              <a:t>每个follower节点监视下一个具有最小数字的znode。例如，创建znode</a:t>
            </a:r>
            <a:r>
              <a:rPr lang="en-US" dirty="0"/>
              <a:t>/app/</a:t>
            </a:r>
            <a:r>
              <a:rPr lang="en-US" dirty="0" err="1"/>
              <a:t>leader_election</a:t>
            </a:r>
            <a:r>
              <a:rPr lang="en-US" dirty="0"/>
              <a:t>/guid_0000000008的节点将监视znode/app/</a:t>
            </a:r>
            <a:r>
              <a:rPr lang="en-US" dirty="0" err="1"/>
              <a:t>leader_election</a:t>
            </a:r>
            <a:r>
              <a:rPr lang="en-US" dirty="0"/>
              <a:t>/guid_0000000007，创建znode/app/</a:t>
            </a:r>
            <a:r>
              <a:rPr lang="en-US" dirty="0" err="1"/>
              <a:t>leader_election</a:t>
            </a:r>
            <a:r>
              <a:rPr lang="en-US" dirty="0"/>
              <a:t>/guid_0000000007的节点将监视znode/app/</a:t>
            </a:r>
            <a:r>
              <a:rPr lang="en-US" dirty="0" err="1"/>
              <a:t>leader_election</a:t>
            </a:r>
            <a:r>
              <a:rPr lang="en-US" dirty="0"/>
              <a:t>/guid_0000000006</a:t>
            </a:r>
            <a:r>
              <a:rPr lang="en-US" dirty="0" smtClean="0"/>
              <a:t>。</a:t>
            </a:r>
            <a:endParaRPr lang="en-US" dirty="0"/>
          </a:p>
          <a:p>
            <a:pPr lvl="1"/>
            <a:r>
              <a:rPr lang="en-US" dirty="0" err="1"/>
              <a:t>如果leader关闭，则其相应的znode</a:t>
            </a:r>
            <a:r>
              <a:rPr lang="en-US" dirty="0"/>
              <a:t>/app/</a:t>
            </a:r>
            <a:r>
              <a:rPr lang="en-US" dirty="0" err="1"/>
              <a:t>leader_electionN会被删除</a:t>
            </a:r>
            <a:r>
              <a:rPr lang="en-US" dirty="0" smtClean="0"/>
              <a:t>。</a:t>
            </a:r>
            <a:endParaRPr lang="en-US" dirty="0"/>
          </a:p>
          <a:p>
            <a:pPr lvl="1"/>
            <a:r>
              <a:rPr lang="en-US" dirty="0" err="1"/>
              <a:t>下一个在线follower节点将通过监视器获得关于leader移除的通知</a:t>
            </a:r>
            <a:r>
              <a:rPr lang="en-US" dirty="0" smtClean="0"/>
              <a:t>。</a:t>
            </a:r>
            <a:endParaRPr lang="en-US" dirty="0"/>
          </a:p>
          <a:p>
            <a:pPr lvl="1"/>
            <a:r>
              <a:rPr lang="en-US" dirty="0"/>
              <a:t>下一个在线follower节点将检查是否存在其他具有最小数字的znode。如果没有，那么它将承担leader的角色。否则，它找到的创建具有最小数字的znode的节点将作为leader</a:t>
            </a:r>
            <a:r>
              <a:rPr lang="en-US" dirty="0" smtClean="0"/>
              <a:t>。</a:t>
            </a:r>
            <a:endParaRPr lang="en-US" dirty="0"/>
          </a:p>
          <a:p>
            <a:pPr lvl="1"/>
            <a:r>
              <a:rPr lang="en-US" dirty="0" err="1"/>
              <a:t>类似地，所有其他follower节点选举创建具有最小数字的znode的节点作为leader</a:t>
            </a:r>
            <a:r>
              <a:rPr lang="en-US" dirty="0" smtClean="0"/>
              <a:t>。</a:t>
            </a:r>
            <a:endParaRPr lang="en-US" dirty="0"/>
          </a:p>
        </p:txBody>
      </p:sp>
    </p:spTree>
    <p:extLst>
      <p:ext uri="{BB962C8B-B14F-4D97-AF65-F5344CB8AC3E}">
        <p14:creationId xmlns:p14="http://schemas.microsoft.com/office/powerpoint/2010/main" val="856865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安装</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安装</a:t>
            </a:r>
            <a:r>
              <a:rPr lang="en-US" altLang="zh-CN" dirty="0" smtClean="0"/>
              <a:t>JDK</a:t>
            </a:r>
          </a:p>
          <a:p>
            <a:r>
              <a:rPr lang="en-US" altLang="zh-CN" dirty="0" smtClean="0"/>
              <a:t>2.</a:t>
            </a:r>
            <a:r>
              <a:rPr lang="zh-CN" altLang="en-US" dirty="0" smtClean="0"/>
              <a:t> 下载</a:t>
            </a:r>
            <a:endParaRPr lang="en-US" altLang="zh-CN" dirty="0" smtClean="0"/>
          </a:p>
          <a:p>
            <a:endParaRPr lang="en-US" dirty="0"/>
          </a:p>
        </p:txBody>
      </p:sp>
    </p:spTree>
    <p:extLst>
      <p:ext uri="{BB962C8B-B14F-4D97-AF65-F5344CB8AC3E}">
        <p14:creationId xmlns:p14="http://schemas.microsoft.com/office/powerpoint/2010/main" val="852716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CLI</a:t>
            </a:r>
            <a:endParaRPr lang="en-US" dirty="0"/>
          </a:p>
        </p:txBody>
      </p:sp>
      <p:sp>
        <p:nvSpPr>
          <p:cNvPr id="3" name="Content Placeholder 2"/>
          <p:cNvSpPr>
            <a:spLocks noGrp="1"/>
          </p:cNvSpPr>
          <p:nvPr>
            <p:ph idx="1"/>
          </p:nvPr>
        </p:nvSpPr>
        <p:spPr/>
        <p:txBody>
          <a:bodyPr/>
          <a:lstStyle/>
          <a:p>
            <a:r>
              <a:rPr lang="en-US" altLang="zh-CN" dirty="0" err="1"/>
              <a:t>ZooKeeper</a:t>
            </a:r>
            <a:r>
              <a:rPr lang="zh-CN" altLang="en-US" dirty="0"/>
              <a:t>命令行界面（</a:t>
            </a:r>
            <a:r>
              <a:rPr lang="en-US" altLang="zh-CN" dirty="0"/>
              <a:t>CLI</a:t>
            </a:r>
            <a:r>
              <a:rPr lang="zh-CN" altLang="en-US" dirty="0"/>
              <a:t>）用于与</a:t>
            </a:r>
            <a:r>
              <a:rPr lang="en-US" altLang="zh-CN" dirty="0" err="1"/>
              <a:t>ZooKeeper</a:t>
            </a:r>
            <a:r>
              <a:rPr lang="zh-CN" altLang="en-US" dirty="0"/>
              <a:t>集合进行交互以进行开发。它有助于调试和解决不同的选项。</a:t>
            </a:r>
            <a:br>
              <a:rPr lang="zh-CN" altLang="en-US" dirty="0"/>
            </a:br>
            <a:r>
              <a:rPr lang="nb-NO" dirty="0"/>
              <a:t>./</a:t>
            </a:r>
            <a:r>
              <a:rPr lang="nb-NO" dirty="0" err="1"/>
              <a:t>zkCli.sh</a:t>
            </a:r>
            <a:r>
              <a:rPr lang="nb-NO" dirty="0"/>
              <a:t> -server </a:t>
            </a:r>
            <a:r>
              <a:rPr lang="en-US" altLang="zh-CN" dirty="0" smtClean="0"/>
              <a:t>localhost</a:t>
            </a:r>
            <a:r>
              <a:rPr lang="nb-NO" smtClean="0"/>
              <a:t>:2181</a:t>
            </a:r>
            <a:endParaRPr lang="zh-CN" altLang="en-US" dirty="0"/>
          </a:p>
          <a:p>
            <a:r>
              <a:rPr lang="zh-CN" altLang="en-US" dirty="0"/>
              <a:t>要执行</a:t>
            </a:r>
            <a:r>
              <a:rPr lang="en-US" altLang="zh-CN" dirty="0" err="1"/>
              <a:t>ZooKeeper</a:t>
            </a:r>
            <a:r>
              <a:rPr lang="en-US" altLang="zh-CN" dirty="0"/>
              <a:t> CLI</a:t>
            </a:r>
            <a:r>
              <a:rPr lang="zh-CN" altLang="en-US" dirty="0"/>
              <a:t>操作，首先打开</a:t>
            </a:r>
            <a:r>
              <a:rPr lang="en-US" altLang="zh-CN" dirty="0" err="1"/>
              <a:t>ZooKeeper</a:t>
            </a:r>
            <a:r>
              <a:rPr lang="zh-CN" altLang="en-US" dirty="0" smtClean="0"/>
              <a:t>服务器，</a:t>
            </a:r>
            <a:r>
              <a:rPr lang="zh-CN" altLang="en-US" dirty="0"/>
              <a:t>然后打开</a:t>
            </a:r>
            <a:r>
              <a:rPr lang="en-US" altLang="zh-CN" dirty="0" err="1"/>
              <a:t>ZooKeeper</a:t>
            </a:r>
            <a:r>
              <a:rPr lang="zh-CN" altLang="en-US" dirty="0"/>
              <a:t>客户端（“</a:t>
            </a:r>
            <a:r>
              <a:rPr lang="en-US" altLang="zh-CN" dirty="0"/>
              <a:t>bin/</a:t>
            </a:r>
            <a:r>
              <a:rPr lang="en-US" altLang="zh-CN" dirty="0" err="1"/>
              <a:t>zkCli.sh</a:t>
            </a:r>
            <a:r>
              <a:rPr lang="en-US" altLang="zh-CN" dirty="0"/>
              <a:t>”</a:t>
            </a:r>
            <a:r>
              <a:rPr lang="zh-CN" altLang="en-US" dirty="0"/>
              <a:t>）。一旦客户端启动，你可以执行以下操作：</a:t>
            </a:r>
            <a:br>
              <a:rPr lang="zh-CN" altLang="en-US" dirty="0"/>
            </a:br>
            <a:r>
              <a:rPr lang="en-US" altLang="zh-CN" dirty="0"/>
              <a:t>1</a:t>
            </a:r>
            <a:r>
              <a:rPr lang="zh-CN" altLang="en-US" dirty="0"/>
              <a:t>、创建</a:t>
            </a:r>
            <a:r>
              <a:rPr lang="en-US" altLang="zh-CN" dirty="0" err="1"/>
              <a:t>znode</a:t>
            </a:r>
            <a:r>
              <a:rPr lang="zh-CN" altLang="en-US" dirty="0"/>
              <a:t/>
            </a:r>
            <a:br>
              <a:rPr lang="zh-CN" altLang="en-US" dirty="0"/>
            </a:br>
            <a:r>
              <a:rPr lang="en-US" altLang="zh-CN" dirty="0"/>
              <a:t>2</a:t>
            </a:r>
            <a:r>
              <a:rPr lang="zh-CN" altLang="en-US" dirty="0"/>
              <a:t>、获取数据</a:t>
            </a:r>
            <a:br>
              <a:rPr lang="zh-CN" altLang="en-US" dirty="0"/>
            </a:br>
            <a:r>
              <a:rPr lang="en-US" altLang="zh-CN" dirty="0"/>
              <a:t>3</a:t>
            </a:r>
            <a:r>
              <a:rPr lang="zh-CN" altLang="en-US" dirty="0"/>
              <a:t>、监视</a:t>
            </a:r>
            <a:r>
              <a:rPr lang="en-US" altLang="zh-CN" dirty="0" err="1"/>
              <a:t>znode</a:t>
            </a:r>
            <a:r>
              <a:rPr lang="zh-CN" altLang="en-US" dirty="0"/>
              <a:t>的变化</a:t>
            </a:r>
            <a:br>
              <a:rPr lang="zh-CN" altLang="en-US" dirty="0"/>
            </a:br>
            <a:r>
              <a:rPr lang="en-US" altLang="zh-CN" dirty="0"/>
              <a:t>4</a:t>
            </a:r>
            <a:r>
              <a:rPr lang="zh-CN" altLang="en-US" dirty="0"/>
              <a:t>、设置数据</a:t>
            </a:r>
            <a:br>
              <a:rPr lang="zh-CN" altLang="en-US" dirty="0"/>
            </a:br>
            <a:r>
              <a:rPr lang="en-US" altLang="zh-CN" dirty="0"/>
              <a:t>5</a:t>
            </a:r>
            <a:r>
              <a:rPr lang="zh-CN" altLang="en-US" dirty="0"/>
              <a:t>、创建</a:t>
            </a:r>
            <a:r>
              <a:rPr lang="en-US" altLang="zh-CN" dirty="0" err="1"/>
              <a:t>znode</a:t>
            </a:r>
            <a:r>
              <a:rPr lang="zh-CN" altLang="en-US" dirty="0"/>
              <a:t>的子节点</a:t>
            </a:r>
            <a:br>
              <a:rPr lang="zh-CN" altLang="en-US" dirty="0"/>
            </a:br>
            <a:r>
              <a:rPr lang="en-US" altLang="zh-CN" dirty="0"/>
              <a:t>6</a:t>
            </a:r>
            <a:r>
              <a:rPr lang="zh-CN" altLang="en-US" dirty="0"/>
              <a:t>、列出</a:t>
            </a:r>
            <a:r>
              <a:rPr lang="en-US" altLang="zh-CN" dirty="0" err="1"/>
              <a:t>znode</a:t>
            </a:r>
            <a:r>
              <a:rPr lang="zh-CN" altLang="en-US" dirty="0"/>
              <a:t>的子节点</a:t>
            </a:r>
            <a:br>
              <a:rPr lang="zh-CN" altLang="en-US" dirty="0"/>
            </a:br>
            <a:r>
              <a:rPr lang="en-US" altLang="zh-CN" dirty="0"/>
              <a:t>7</a:t>
            </a:r>
            <a:r>
              <a:rPr lang="zh-CN" altLang="en-US" dirty="0"/>
              <a:t>、检查状态</a:t>
            </a:r>
            <a:br>
              <a:rPr lang="zh-CN" altLang="en-US" dirty="0"/>
            </a:br>
            <a:r>
              <a:rPr lang="en-US" altLang="zh-CN" dirty="0"/>
              <a:t>8</a:t>
            </a:r>
            <a:r>
              <a:rPr lang="zh-CN" altLang="en-US" dirty="0"/>
              <a:t>、移除</a:t>
            </a:r>
            <a:r>
              <a:rPr lang="en-US" altLang="zh-CN" dirty="0"/>
              <a:t>/</a:t>
            </a:r>
            <a:r>
              <a:rPr lang="zh-CN" altLang="en-US" dirty="0"/>
              <a:t>删除</a:t>
            </a:r>
            <a:r>
              <a:rPr lang="en-US" altLang="zh-CN" dirty="0" err="1"/>
              <a:t>znode</a:t>
            </a:r>
            <a:endParaRPr lang="en-US" dirty="0"/>
          </a:p>
        </p:txBody>
      </p:sp>
    </p:spTree>
    <p:extLst>
      <p:ext uri="{BB962C8B-B14F-4D97-AF65-F5344CB8AC3E}">
        <p14:creationId xmlns:p14="http://schemas.microsoft.com/office/powerpoint/2010/main" val="2029518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创建</a:t>
            </a:r>
            <a:r>
              <a:rPr lang="en-US" b="1" dirty="0" err="1" smtClean="0"/>
              <a:t>Znodes</a:t>
            </a:r>
            <a:endParaRPr lang="en-US" dirty="0"/>
          </a:p>
        </p:txBody>
      </p:sp>
      <p:sp>
        <p:nvSpPr>
          <p:cNvPr id="3" name="Content Placeholder 2"/>
          <p:cNvSpPr>
            <a:spLocks noGrp="1"/>
          </p:cNvSpPr>
          <p:nvPr>
            <p:ph idx="1"/>
          </p:nvPr>
        </p:nvSpPr>
        <p:spPr/>
        <p:txBody>
          <a:bodyPr/>
          <a:lstStyle/>
          <a:p>
            <a:r>
              <a:rPr lang="zh-CN" altLang="en-US" dirty="0"/>
              <a:t>用给定的路径创建一个</a:t>
            </a:r>
            <a:r>
              <a:rPr lang="en-US" altLang="zh-CN" dirty="0" err="1"/>
              <a:t>znode</a:t>
            </a:r>
            <a:r>
              <a:rPr lang="zh-CN" altLang="en-US" dirty="0"/>
              <a:t>。</a:t>
            </a:r>
            <a:r>
              <a:rPr lang="en-US" altLang="zh-CN" dirty="0"/>
              <a:t>flag</a:t>
            </a:r>
            <a:r>
              <a:rPr lang="zh-CN" altLang="en-US" dirty="0"/>
              <a:t>参数指定创建的</a:t>
            </a:r>
            <a:r>
              <a:rPr lang="en-US" altLang="zh-CN" dirty="0" err="1"/>
              <a:t>znode</a:t>
            </a:r>
            <a:r>
              <a:rPr lang="zh-CN" altLang="en-US" dirty="0"/>
              <a:t>是临时的，持久的还是顺序的。默认情况下，所有</a:t>
            </a:r>
            <a:r>
              <a:rPr lang="en-US" altLang="zh-CN" dirty="0" err="1"/>
              <a:t>znode</a:t>
            </a:r>
            <a:r>
              <a:rPr lang="zh-CN" altLang="en-US" dirty="0"/>
              <a:t>都是持久的。</a:t>
            </a:r>
            <a:br>
              <a:rPr lang="zh-CN" altLang="en-US" dirty="0"/>
            </a:br>
            <a:r>
              <a:rPr lang="zh-CN" altLang="en-US" dirty="0"/>
              <a:t>当会话过期或客户端断开连接时，</a:t>
            </a:r>
            <a:r>
              <a:rPr lang="zh-CN" altLang="en-US" b="1" dirty="0"/>
              <a:t>临时节点</a:t>
            </a:r>
            <a:r>
              <a:rPr lang="zh-CN" altLang="en-US" dirty="0"/>
              <a:t>（</a:t>
            </a:r>
            <a:r>
              <a:rPr lang="en-US" altLang="zh-CN" dirty="0"/>
              <a:t>flag</a:t>
            </a:r>
            <a:r>
              <a:rPr lang="zh-CN" altLang="en-US" dirty="0"/>
              <a:t>：</a:t>
            </a:r>
            <a:r>
              <a:rPr lang="en-US" altLang="zh-CN" dirty="0"/>
              <a:t>-e</a:t>
            </a:r>
            <a:r>
              <a:rPr lang="zh-CN" altLang="en-US" dirty="0"/>
              <a:t>）将被自动删除。</a:t>
            </a:r>
            <a:br>
              <a:rPr lang="zh-CN" altLang="en-US" dirty="0"/>
            </a:br>
            <a:r>
              <a:rPr lang="zh-CN" altLang="en-US" b="1" dirty="0"/>
              <a:t>顺序节点</a:t>
            </a:r>
            <a:r>
              <a:rPr lang="zh-CN" altLang="en-US" dirty="0"/>
              <a:t>保证</a:t>
            </a:r>
            <a:r>
              <a:rPr lang="en-US" altLang="zh-CN" dirty="0" err="1"/>
              <a:t>znode</a:t>
            </a:r>
            <a:r>
              <a:rPr lang="zh-CN" altLang="en-US" dirty="0"/>
              <a:t>路径将是唯一的。</a:t>
            </a:r>
            <a:br>
              <a:rPr lang="zh-CN" altLang="en-US" dirty="0"/>
            </a:br>
            <a:r>
              <a:rPr lang="en-US" altLang="zh-CN" dirty="0" err="1"/>
              <a:t>ZooKeeper</a:t>
            </a:r>
            <a:r>
              <a:rPr lang="zh-CN" altLang="en-US" dirty="0"/>
              <a:t>集合将向</a:t>
            </a:r>
            <a:r>
              <a:rPr lang="en-US" altLang="zh-CN" dirty="0" err="1"/>
              <a:t>znode</a:t>
            </a:r>
            <a:r>
              <a:rPr lang="zh-CN" altLang="en-US" dirty="0"/>
              <a:t>路径填充</a:t>
            </a:r>
            <a:r>
              <a:rPr lang="en-US" altLang="zh-CN" dirty="0"/>
              <a:t>10</a:t>
            </a:r>
            <a:r>
              <a:rPr lang="zh-CN" altLang="en-US" dirty="0"/>
              <a:t>位序列号。例如，</a:t>
            </a:r>
            <a:r>
              <a:rPr lang="en-US" altLang="zh-CN" dirty="0" err="1"/>
              <a:t>znode</a:t>
            </a:r>
            <a:r>
              <a:rPr lang="zh-CN" altLang="en-US" dirty="0"/>
              <a:t>路径 </a:t>
            </a:r>
            <a:r>
              <a:rPr lang="en-US" altLang="zh-CN" dirty="0"/>
              <a:t>/</a:t>
            </a:r>
            <a:r>
              <a:rPr lang="en-US" altLang="zh-CN" dirty="0" err="1"/>
              <a:t>myapp</a:t>
            </a:r>
            <a:r>
              <a:rPr lang="en-US" altLang="zh-CN" dirty="0"/>
              <a:t> </a:t>
            </a:r>
            <a:r>
              <a:rPr lang="zh-CN" altLang="en-US" dirty="0"/>
              <a:t>将转换为</a:t>
            </a:r>
            <a:r>
              <a:rPr lang="en-US" altLang="zh-CN" dirty="0"/>
              <a:t>/myapp0000000001</a:t>
            </a:r>
            <a:r>
              <a:rPr lang="zh-CN" altLang="en-US" dirty="0"/>
              <a:t>，下一个序列号将为</a:t>
            </a:r>
            <a:r>
              <a:rPr lang="en-US" altLang="zh-CN" dirty="0"/>
              <a:t>/myapp0000000002</a:t>
            </a:r>
            <a:r>
              <a:rPr lang="zh-CN" altLang="en-US" dirty="0"/>
              <a:t>。如果没有指定</a:t>
            </a:r>
            <a:r>
              <a:rPr lang="en-US" altLang="zh-CN" dirty="0"/>
              <a:t>flag</a:t>
            </a:r>
            <a:r>
              <a:rPr lang="zh-CN" altLang="en-US" dirty="0"/>
              <a:t>，则</a:t>
            </a:r>
            <a:r>
              <a:rPr lang="en-US" altLang="zh-CN" dirty="0" err="1"/>
              <a:t>znode</a:t>
            </a:r>
            <a:r>
              <a:rPr lang="zh-CN" altLang="en-US" dirty="0"/>
              <a:t>被认为是持久的</a:t>
            </a:r>
            <a:r>
              <a:rPr lang="zh-CN" altLang="en-US" dirty="0" smtClean="0"/>
              <a:t>。</a:t>
            </a:r>
            <a:endParaRPr lang="en-US" altLang="zh-CN" dirty="0" smtClean="0"/>
          </a:p>
          <a:p>
            <a:r>
              <a:rPr lang="en-US" dirty="0"/>
              <a:t>create /path /</a:t>
            </a:r>
            <a:r>
              <a:rPr lang="en-US" dirty="0" smtClean="0"/>
              <a:t>data</a:t>
            </a:r>
          </a:p>
          <a:p>
            <a:endParaRPr lang="en-US" dirty="0"/>
          </a:p>
          <a:p>
            <a:r>
              <a:rPr lang="en-US" dirty="0"/>
              <a:t>create /</a:t>
            </a:r>
            <a:r>
              <a:rPr lang="en-US" dirty="0" err="1"/>
              <a:t>FirstZnode</a:t>
            </a:r>
            <a:r>
              <a:rPr lang="en-US" dirty="0"/>
              <a:t> “</a:t>
            </a:r>
            <a:r>
              <a:rPr lang="en-US" dirty="0" err="1"/>
              <a:t>Myfirstzookeeper</a:t>
            </a:r>
            <a:r>
              <a:rPr lang="en-US" dirty="0"/>
              <a:t>-app"</a:t>
            </a:r>
          </a:p>
        </p:txBody>
      </p:sp>
    </p:spTree>
    <p:extLst>
      <p:ext uri="{BB962C8B-B14F-4D97-AF65-F5344CB8AC3E}">
        <p14:creationId xmlns:p14="http://schemas.microsoft.com/office/powerpoint/2010/main" val="411597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获取</a:t>
            </a:r>
            <a:r>
              <a:rPr lang="zh-CN" altLang="en-US" b="1" dirty="0" smtClean="0"/>
              <a:t>数据</a:t>
            </a:r>
            <a:endParaRPr lang="en-US" dirty="0"/>
          </a:p>
        </p:txBody>
      </p:sp>
      <p:sp>
        <p:nvSpPr>
          <p:cNvPr id="3" name="Content Placeholder 2"/>
          <p:cNvSpPr>
            <a:spLocks noGrp="1"/>
          </p:cNvSpPr>
          <p:nvPr>
            <p:ph idx="1"/>
          </p:nvPr>
        </p:nvSpPr>
        <p:spPr/>
        <p:txBody>
          <a:bodyPr/>
          <a:lstStyle/>
          <a:p>
            <a:r>
              <a:rPr lang="zh-CN" altLang="en-US" dirty="0"/>
              <a:t>它返回</a:t>
            </a:r>
            <a:r>
              <a:rPr lang="en-US" altLang="zh-CN" dirty="0" err="1"/>
              <a:t>znode</a:t>
            </a:r>
            <a:r>
              <a:rPr lang="zh-CN" altLang="en-US" dirty="0"/>
              <a:t>的关联数据和指定</a:t>
            </a:r>
            <a:r>
              <a:rPr lang="en-US" altLang="zh-CN" dirty="0" err="1"/>
              <a:t>znode</a:t>
            </a:r>
            <a:r>
              <a:rPr lang="zh-CN" altLang="en-US" dirty="0"/>
              <a:t>的元数据。你将获得信息，例如上次修改数据的时间，修改的位置以及数据的相关信息。此</a:t>
            </a:r>
            <a:r>
              <a:rPr lang="en-US" altLang="zh-CN" dirty="0"/>
              <a:t>CLI</a:t>
            </a:r>
            <a:r>
              <a:rPr lang="zh-CN" altLang="en-US" dirty="0"/>
              <a:t>还用于分配监视器以显示数据相关的通知。</a:t>
            </a:r>
          </a:p>
          <a:p>
            <a:r>
              <a:rPr lang="zh-CN" altLang="en-US" dirty="0" smtClean="0"/>
              <a:t>语法：</a:t>
            </a:r>
            <a:r>
              <a:rPr lang="zh-CN" altLang="en-US" dirty="0"/>
              <a:t/>
            </a:r>
            <a:br>
              <a:rPr lang="zh-CN" altLang="en-US" dirty="0"/>
            </a:br>
            <a:r>
              <a:rPr lang="en-US" dirty="0"/>
              <a:t>get /</a:t>
            </a:r>
            <a:r>
              <a:rPr lang="en-US" dirty="0" smtClean="0"/>
              <a:t>path</a:t>
            </a:r>
          </a:p>
          <a:p>
            <a:endParaRPr lang="en-US" dirty="0"/>
          </a:p>
          <a:p>
            <a:r>
              <a:rPr lang="en-US" dirty="0"/>
              <a:t>get /</a:t>
            </a:r>
            <a:r>
              <a:rPr lang="en-US" dirty="0" err="1"/>
              <a:t>FirstZnode</a:t>
            </a:r>
            <a:r>
              <a:rPr lang="en-US" dirty="0"/>
              <a:t> </a:t>
            </a:r>
          </a:p>
        </p:txBody>
      </p:sp>
    </p:spTree>
    <p:extLst>
      <p:ext uri="{BB962C8B-B14F-4D97-AF65-F5344CB8AC3E}">
        <p14:creationId xmlns:p14="http://schemas.microsoft.com/office/powerpoint/2010/main" val="1959968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Watch</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6086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创建子项</a:t>
            </a:r>
            <a:r>
              <a:rPr lang="en-US" altLang="zh-CN" b="1" dirty="0"/>
              <a:t>/</a:t>
            </a:r>
            <a:r>
              <a:rPr lang="zh-CN" altLang="en-US" b="1" dirty="0"/>
              <a:t>子</a:t>
            </a:r>
            <a:r>
              <a:rPr lang="zh-CN" altLang="en-US" b="1" dirty="0" smtClean="0"/>
              <a:t>节点</a:t>
            </a:r>
            <a:endParaRPr lang="en-US" dirty="0"/>
          </a:p>
        </p:txBody>
      </p:sp>
      <p:sp>
        <p:nvSpPr>
          <p:cNvPr id="3" name="Content Placeholder 2"/>
          <p:cNvSpPr>
            <a:spLocks noGrp="1"/>
          </p:cNvSpPr>
          <p:nvPr>
            <p:ph idx="1"/>
          </p:nvPr>
        </p:nvSpPr>
        <p:spPr/>
        <p:txBody>
          <a:bodyPr/>
          <a:lstStyle/>
          <a:p>
            <a:r>
              <a:rPr lang="en-US" dirty="0"/>
              <a:t>create /parent/path/</a:t>
            </a:r>
            <a:r>
              <a:rPr lang="en-US" dirty="0" err="1"/>
              <a:t>subnode</a:t>
            </a:r>
            <a:r>
              <a:rPr lang="en-US" dirty="0"/>
              <a:t>/path /</a:t>
            </a:r>
            <a:r>
              <a:rPr lang="en-US" dirty="0" smtClean="0"/>
              <a:t>data</a:t>
            </a:r>
          </a:p>
          <a:p>
            <a:endParaRPr lang="en-US" dirty="0"/>
          </a:p>
          <a:p>
            <a:r>
              <a:rPr lang="en-US" dirty="0"/>
              <a:t>create /</a:t>
            </a:r>
            <a:r>
              <a:rPr lang="en-US" dirty="0" err="1"/>
              <a:t>FirstZnode</a:t>
            </a:r>
            <a:r>
              <a:rPr lang="en-US" dirty="0"/>
              <a:t>/Child1 </a:t>
            </a:r>
            <a:r>
              <a:rPr lang="en-US" dirty="0" err="1"/>
              <a:t>firstchildren</a:t>
            </a:r>
            <a:endParaRPr lang="en-US" dirty="0"/>
          </a:p>
        </p:txBody>
      </p:sp>
    </p:spTree>
    <p:extLst>
      <p:ext uri="{BB962C8B-B14F-4D97-AF65-F5344CB8AC3E}">
        <p14:creationId xmlns:p14="http://schemas.microsoft.com/office/powerpoint/2010/main" val="357924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列出</a:t>
            </a:r>
            <a:r>
              <a:rPr lang="zh-CN" altLang="en-US" b="1" dirty="0" smtClean="0"/>
              <a:t>子项</a:t>
            </a:r>
            <a:endParaRPr lang="en-US" dirty="0"/>
          </a:p>
        </p:txBody>
      </p:sp>
      <p:sp>
        <p:nvSpPr>
          <p:cNvPr id="3" name="Content Placeholder 2"/>
          <p:cNvSpPr>
            <a:spLocks noGrp="1"/>
          </p:cNvSpPr>
          <p:nvPr>
            <p:ph idx="1"/>
          </p:nvPr>
        </p:nvSpPr>
        <p:spPr/>
        <p:txBody>
          <a:bodyPr/>
          <a:lstStyle/>
          <a:p>
            <a:r>
              <a:rPr lang="en-US" dirty="0"/>
              <a:t>ls /</a:t>
            </a:r>
            <a:r>
              <a:rPr lang="en-US" dirty="0" smtClean="0"/>
              <a:t>path</a:t>
            </a:r>
          </a:p>
          <a:p>
            <a:endParaRPr lang="en-US" dirty="0"/>
          </a:p>
          <a:p>
            <a:r>
              <a:rPr lang="en-US" dirty="0"/>
              <a:t>ls /</a:t>
            </a:r>
            <a:r>
              <a:rPr lang="en-US" dirty="0" err="1"/>
              <a:t>MyFirstZnode</a:t>
            </a:r>
            <a:endParaRPr lang="en-US" dirty="0"/>
          </a:p>
        </p:txBody>
      </p:sp>
    </p:spTree>
    <p:extLst>
      <p:ext uri="{BB962C8B-B14F-4D97-AF65-F5344CB8AC3E}">
        <p14:creationId xmlns:p14="http://schemas.microsoft.com/office/powerpoint/2010/main" val="160177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检查</a:t>
            </a:r>
            <a:r>
              <a:rPr lang="zh-CN" altLang="en-US" b="1" dirty="0" smtClean="0"/>
              <a:t>状态</a:t>
            </a:r>
            <a:endParaRPr lang="en-US" dirty="0"/>
          </a:p>
        </p:txBody>
      </p:sp>
      <p:sp>
        <p:nvSpPr>
          <p:cNvPr id="3" name="Content Placeholder 2"/>
          <p:cNvSpPr>
            <a:spLocks noGrp="1"/>
          </p:cNvSpPr>
          <p:nvPr>
            <p:ph idx="1"/>
          </p:nvPr>
        </p:nvSpPr>
        <p:spPr/>
        <p:txBody>
          <a:bodyPr/>
          <a:lstStyle/>
          <a:p>
            <a:r>
              <a:rPr lang="en-US" dirty="0"/>
              <a:t>stat /</a:t>
            </a:r>
            <a:r>
              <a:rPr lang="en-US" dirty="0" smtClean="0"/>
              <a:t>path</a:t>
            </a:r>
          </a:p>
          <a:p>
            <a:endParaRPr lang="en-US" dirty="0"/>
          </a:p>
          <a:p>
            <a:r>
              <a:rPr lang="en-US" dirty="0"/>
              <a:t>stat /</a:t>
            </a:r>
            <a:r>
              <a:rPr lang="en-US" dirty="0" err="1"/>
              <a:t>FirstZnode</a:t>
            </a:r>
            <a:endParaRPr lang="en-US" dirty="0"/>
          </a:p>
        </p:txBody>
      </p:sp>
    </p:spTree>
    <p:extLst>
      <p:ext uri="{BB962C8B-B14F-4D97-AF65-F5344CB8AC3E}">
        <p14:creationId xmlns:p14="http://schemas.microsoft.com/office/powerpoint/2010/main" val="1540036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移除Znode</a:t>
            </a:r>
            <a:endParaRPr lang="en-US" b="1" dirty="0"/>
          </a:p>
        </p:txBody>
      </p:sp>
      <p:sp>
        <p:nvSpPr>
          <p:cNvPr id="3" name="Content Placeholder 2"/>
          <p:cNvSpPr>
            <a:spLocks noGrp="1"/>
          </p:cNvSpPr>
          <p:nvPr>
            <p:ph idx="1"/>
          </p:nvPr>
        </p:nvSpPr>
        <p:spPr/>
        <p:txBody>
          <a:bodyPr/>
          <a:lstStyle/>
          <a:p>
            <a:r>
              <a:rPr lang="zh-CN" altLang="en-US" dirty="0"/>
              <a:t>移除指定的</a:t>
            </a:r>
            <a:r>
              <a:rPr lang="en-US" altLang="zh-CN" dirty="0" err="1"/>
              <a:t>znode</a:t>
            </a:r>
            <a:r>
              <a:rPr lang="zh-CN" altLang="en-US" dirty="0"/>
              <a:t>并递归其所有子节点。只有在这样的</a:t>
            </a:r>
            <a:r>
              <a:rPr lang="en-US" altLang="zh-CN" dirty="0" err="1"/>
              <a:t>znode</a:t>
            </a:r>
            <a:r>
              <a:rPr lang="zh-CN" altLang="en-US" dirty="0"/>
              <a:t>可用的情况下才会发生。</a:t>
            </a:r>
            <a:endParaRPr lang="en-US" dirty="0" smtClean="0"/>
          </a:p>
          <a:p>
            <a:r>
              <a:rPr lang="en-US" dirty="0" err="1" smtClean="0"/>
              <a:t>rmr</a:t>
            </a:r>
            <a:r>
              <a:rPr lang="en-US" dirty="0" smtClean="0"/>
              <a:t> </a:t>
            </a:r>
            <a:r>
              <a:rPr lang="en-US" dirty="0"/>
              <a:t>/</a:t>
            </a:r>
            <a:r>
              <a:rPr lang="en-US" dirty="0" smtClean="0"/>
              <a:t>path</a:t>
            </a:r>
          </a:p>
          <a:p>
            <a:endParaRPr lang="en-US" dirty="0"/>
          </a:p>
          <a:p>
            <a:r>
              <a:rPr lang="en-US" dirty="0" err="1"/>
              <a:t>rmr</a:t>
            </a:r>
            <a:r>
              <a:rPr lang="en-US" dirty="0"/>
              <a:t> /</a:t>
            </a:r>
            <a:r>
              <a:rPr lang="en-US" dirty="0" err="1"/>
              <a:t>FirstZnode</a:t>
            </a:r>
            <a:endParaRPr lang="en-US" dirty="0"/>
          </a:p>
        </p:txBody>
      </p:sp>
    </p:spTree>
    <p:extLst>
      <p:ext uri="{BB962C8B-B14F-4D97-AF65-F5344CB8AC3E}">
        <p14:creationId xmlns:p14="http://schemas.microsoft.com/office/powerpoint/2010/main" val="1314303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分布式</a:t>
            </a:r>
            <a:r>
              <a:rPr lang="zh-CN" altLang="en-US" b="1" dirty="0" smtClean="0"/>
              <a:t>应用</a:t>
            </a:r>
            <a:endParaRPr lang="en-US" dirty="0"/>
          </a:p>
        </p:txBody>
      </p:sp>
      <p:sp>
        <p:nvSpPr>
          <p:cNvPr id="3" name="Content Placeholder 2"/>
          <p:cNvSpPr>
            <a:spLocks noGrp="1"/>
          </p:cNvSpPr>
          <p:nvPr>
            <p:ph idx="1"/>
          </p:nvPr>
        </p:nvSpPr>
        <p:spPr/>
        <p:txBody>
          <a:bodyPr/>
          <a:lstStyle/>
          <a:p>
            <a:r>
              <a:rPr lang="zh-CN" altLang="en-US" dirty="0"/>
              <a:t>分布式应用可以在给定时间（同时）在网络中的多个系统上运行，通过协调它们以快速有效的方式完成特定任务。通常来说，对于复杂而耗时的任务，非分布式应用（运行在单个系统中）需要几个小时才能完成，而分布式应用通过使用所有系统涉及的计算能力可以在几分钟内完成。</a:t>
            </a:r>
          </a:p>
          <a:p>
            <a:r>
              <a:rPr lang="zh-CN" altLang="en-US" dirty="0"/>
              <a:t>通过将分布式应用配置为在更多系统上运行，可以进一步减少完成任务的时间。分布式应用正在运行的一组系统称为</a:t>
            </a:r>
            <a:r>
              <a:rPr lang="zh-CN" altLang="en-US" b="1" dirty="0"/>
              <a:t>集群</a:t>
            </a:r>
            <a:r>
              <a:rPr lang="zh-CN" altLang="en-US" dirty="0"/>
              <a:t>，而在集群中运行的每台机器被称为</a:t>
            </a:r>
            <a:r>
              <a:rPr lang="zh-CN" altLang="en-US" b="1" dirty="0"/>
              <a:t>节点</a:t>
            </a:r>
            <a:r>
              <a:rPr lang="zh-CN" altLang="en-US" dirty="0"/>
              <a:t>。</a:t>
            </a:r>
          </a:p>
          <a:p>
            <a:endParaRPr lang="en-US" dirty="0"/>
          </a:p>
        </p:txBody>
      </p:sp>
      <p:pic>
        <p:nvPicPr>
          <p:cNvPr id="1026" name="Picture 2" descr="ookeeper æ¦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579" y="3857414"/>
            <a:ext cx="57150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189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Springboot</a:t>
            </a:r>
            <a:r>
              <a:rPr lang="zh-CN" altLang="en-US" dirty="0" smtClean="0"/>
              <a:t>集成</a:t>
            </a:r>
            <a:r>
              <a:rPr lang="en-US" altLang="zh-CN" dirty="0" smtClean="0"/>
              <a:t>Zookeeper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50857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a:t>
            </a:r>
            <a:r>
              <a:rPr lang="en-US" altLang="zh-CN" dirty="0" err="1" smtClean="0"/>
              <a:t>ZooKeeper</a:t>
            </a:r>
            <a:r>
              <a:rPr lang="zh-CN" altLang="en-US" smtClean="0"/>
              <a:t>能做什么</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2648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分布式应用的</a:t>
            </a:r>
            <a:r>
              <a:rPr lang="zh-CN" altLang="en-US" b="1" dirty="0" smtClean="0"/>
              <a:t>优点</a:t>
            </a:r>
            <a:endParaRPr lang="en-US" dirty="0"/>
          </a:p>
        </p:txBody>
      </p:sp>
      <p:sp>
        <p:nvSpPr>
          <p:cNvPr id="3" name="Content Placeholder 2"/>
          <p:cNvSpPr>
            <a:spLocks noGrp="1"/>
          </p:cNvSpPr>
          <p:nvPr>
            <p:ph idx="1"/>
          </p:nvPr>
        </p:nvSpPr>
        <p:spPr/>
        <p:txBody>
          <a:bodyPr/>
          <a:lstStyle/>
          <a:p>
            <a:r>
              <a:rPr lang="zh-CN" altLang="en-US" b="1" dirty="0"/>
              <a:t>可靠性</a:t>
            </a:r>
            <a:r>
              <a:rPr lang="zh-CN" altLang="en-US" dirty="0"/>
              <a:t> </a:t>
            </a:r>
            <a:r>
              <a:rPr lang="en-US" altLang="zh-CN" dirty="0"/>
              <a:t>- </a:t>
            </a:r>
            <a:r>
              <a:rPr lang="zh-CN" altLang="en-US" dirty="0"/>
              <a:t>单个或几个系统的故障不会使整个系统出现故障。</a:t>
            </a:r>
          </a:p>
          <a:p>
            <a:r>
              <a:rPr lang="zh-CN" altLang="en-US" b="1" dirty="0"/>
              <a:t>可扩展性</a:t>
            </a:r>
            <a:r>
              <a:rPr lang="zh-CN" altLang="en-US" dirty="0"/>
              <a:t> </a:t>
            </a:r>
            <a:r>
              <a:rPr lang="en-US" altLang="zh-CN" dirty="0"/>
              <a:t>- </a:t>
            </a:r>
            <a:r>
              <a:rPr lang="zh-CN" altLang="en-US" dirty="0"/>
              <a:t>可以在需要时增加性能，通过添加更多机器，在应用程序配置中进行微小的更改，而不会有停机时间。</a:t>
            </a:r>
          </a:p>
          <a:p>
            <a:r>
              <a:rPr lang="zh-CN" altLang="en-US" b="1" dirty="0"/>
              <a:t>透明性</a:t>
            </a:r>
            <a:r>
              <a:rPr lang="zh-CN" altLang="en-US" dirty="0"/>
              <a:t> </a:t>
            </a:r>
            <a:r>
              <a:rPr lang="en-US" altLang="zh-CN" dirty="0"/>
              <a:t>- </a:t>
            </a:r>
            <a:r>
              <a:rPr lang="zh-CN" altLang="en-US" dirty="0"/>
              <a:t>隐藏系统的复杂性，并将其显示为单个实体</a:t>
            </a:r>
            <a:r>
              <a:rPr lang="en-US" altLang="zh-CN" dirty="0"/>
              <a:t>/</a:t>
            </a:r>
            <a:r>
              <a:rPr lang="zh-CN" altLang="en-US" dirty="0"/>
              <a:t>应用程序。</a:t>
            </a:r>
          </a:p>
          <a:p>
            <a:endParaRPr lang="en-US" dirty="0"/>
          </a:p>
        </p:txBody>
      </p:sp>
    </p:spTree>
    <p:extLst>
      <p:ext uri="{BB962C8B-B14F-4D97-AF65-F5344CB8AC3E}">
        <p14:creationId xmlns:p14="http://schemas.microsoft.com/office/powerpoint/2010/main" val="199105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分布式应用的</a:t>
            </a:r>
            <a:r>
              <a:rPr lang="zh-CN" altLang="en-US" b="1" dirty="0" smtClean="0"/>
              <a:t>挑战</a:t>
            </a:r>
            <a:endParaRPr lang="en-US" dirty="0"/>
          </a:p>
        </p:txBody>
      </p:sp>
      <p:sp>
        <p:nvSpPr>
          <p:cNvPr id="3" name="Content Placeholder 2"/>
          <p:cNvSpPr>
            <a:spLocks noGrp="1"/>
          </p:cNvSpPr>
          <p:nvPr>
            <p:ph idx="1"/>
          </p:nvPr>
        </p:nvSpPr>
        <p:spPr/>
        <p:txBody>
          <a:bodyPr/>
          <a:lstStyle/>
          <a:p>
            <a:r>
              <a:rPr lang="zh-CN" altLang="en-US" b="1" dirty="0"/>
              <a:t>竞争条件</a:t>
            </a:r>
            <a:r>
              <a:rPr lang="zh-CN" altLang="en-US" dirty="0"/>
              <a:t> </a:t>
            </a:r>
            <a:r>
              <a:rPr lang="en-US" altLang="zh-CN" dirty="0"/>
              <a:t>- </a:t>
            </a:r>
            <a:r>
              <a:rPr lang="zh-CN" altLang="en-US" dirty="0"/>
              <a:t>两个或多个机器尝试执行特定任务，实际上只需在任意给定时间由单个机器完成。例如，共享资源只能在任意给定时间由单个机器修改。</a:t>
            </a:r>
          </a:p>
          <a:p>
            <a:r>
              <a:rPr lang="zh-CN" altLang="en-US" b="1" dirty="0"/>
              <a:t>死锁</a:t>
            </a:r>
            <a:r>
              <a:rPr lang="zh-CN" altLang="en-US" dirty="0"/>
              <a:t> </a:t>
            </a:r>
            <a:r>
              <a:rPr lang="en-US" altLang="zh-CN" dirty="0"/>
              <a:t>- </a:t>
            </a:r>
            <a:r>
              <a:rPr lang="zh-CN" altLang="en-US" dirty="0"/>
              <a:t>两个或多个操作等待彼此无限期完成。</a:t>
            </a:r>
          </a:p>
          <a:p>
            <a:r>
              <a:rPr lang="zh-CN" altLang="en-US" b="1" dirty="0"/>
              <a:t>不一致</a:t>
            </a:r>
            <a:r>
              <a:rPr lang="zh-CN" altLang="en-US" dirty="0"/>
              <a:t> </a:t>
            </a:r>
            <a:r>
              <a:rPr lang="en-US" altLang="zh-CN" dirty="0"/>
              <a:t>- </a:t>
            </a:r>
            <a:r>
              <a:rPr lang="zh-CN" altLang="en-US" dirty="0"/>
              <a:t>数据的部分失败。</a:t>
            </a:r>
          </a:p>
          <a:p>
            <a:endParaRPr lang="en-US" dirty="0"/>
          </a:p>
        </p:txBody>
      </p:sp>
    </p:spTree>
    <p:extLst>
      <p:ext uri="{BB962C8B-B14F-4D97-AF65-F5344CB8AC3E}">
        <p14:creationId xmlns:p14="http://schemas.microsoft.com/office/powerpoint/2010/main" val="1158874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什么是Apache</a:t>
            </a:r>
            <a:r>
              <a:rPr lang="en-US" b="1" dirty="0"/>
              <a:t> </a:t>
            </a:r>
            <a:r>
              <a:rPr lang="en-US" b="1" dirty="0" err="1" smtClean="0"/>
              <a:t>ZooKeeper</a:t>
            </a:r>
            <a:endParaRPr lang="en-US" dirty="0"/>
          </a:p>
        </p:txBody>
      </p:sp>
      <p:sp>
        <p:nvSpPr>
          <p:cNvPr id="3" name="Content Placeholder 2"/>
          <p:cNvSpPr>
            <a:spLocks noGrp="1"/>
          </p:cNvSpPr>
          <p:nvPr>
            <p:ph idx="1"/>
          </p:nvPr>
        </p:nvSpPr>
        <p:spPr>
          <a:xfrm>
            <a:off x="1097280" y="1845734"/>
            <a:ext cx="10058400" cy="4482878"/>
          </a:xfrm>
        </p:spPr>
        <p:txBody>
          <a:bodyPr>
            <a:normAutofit lnSpcReduction="10000"/>
          </a:bodyPr>
          <a:lstStyle/>
          <a:p>
            <a:r>
              <a:rPr lang="en-US" altLang="zh-CN" dirty="0"/>
              <a:t>Apache </a:t>
            </a:r>
            <a:r>
              <a:rPr lang="en-US" altLang="zh-CN" dirty="0" err="1"/>
              <a:t>ZooKeeper</a:t>
            </a:r>
            <a:r>
              <a:rPr lang="zh-CN" altLang="en-US" dirty="0"/>
              <a:t>是由集群（节点组）使用的一种服务，用于在自身之间协调，并通过稳健的同步技术维护共享数据。</a:t>
            </a:r>
            <a:r>
              <a:rPr lang="en-US" altLang="zh-CN" dirty="0" err="1"/>
              <a:t>ZooKeeper</a:t>
            </a:r>
            <a:r>
              <a:rPr lang="zh-CN" altLang="en-US" dirty="0"/>
              <a:t>本身是一个分布式应用程序，为写入分布式应用程序提供服务。</a:t>
            </a:r>
          </a:p>
          <a:p>
            <a:r>
              <a:rPr lang="en-US" altLang="zh-CN" dirty="0" err="1"/>
              <a:t>ZooKeeper</a:t>
            </a:r>
            <a:r>
              <a:rPr lang="zh-CN" altLang="en-US" dirty="0"/>
              <a:t>提供的常见服务如下 </a:t>
            </a:r>
            <a:r>
              <a:rPr lang="en-US" altLang="zh-CN" dirty="0"/>
              <a:t>:</a:t>
            </a:r>
          </a:p>
          <a:p>
            <a:pPr lvl="1"/>
            <a:r>
              <a:rPr lang="zh-CN" altLang="en-US" b="1" dirty="0"/>
              <a:t>命名服务</a:t>
            </a:r>
            <a:r>
              <a:rPr lang="zh-CN" altLang="en-US" dirty="0"/>
              <a:t> </a:t>
            </a:r>
            <a:r>
              <a:rPr lang="en-US" altLang="zh-CN" dirty="0"/>
              <a:t>- </a:t>
            </a:r>
            <a:r>
              <a:rPr lang="zh-CN" altLang="en-US" dirty="0"/>
              <a:t>按名称标识集群中的节点。它类似于</a:t>
            </a:r>
            <a:r>
              <a:rPr lang="en-US" altLang="zh-CN" dirty="0"/>
              <a:t>DNS</a:t>
            </a:r>
            <a:r>
              <a:rPr lang="zh-CN" altLang="en-US" dirty="0"/>
              <a:t>，但仅对于节点。</a:t>
            </a:r>
          </a:p>
          <a:p>
            <a:pPr lvl="1"/>
            <a:r>
              <a:rPr lang="zh-CN" altLang="en-US" b="1" dirty="0"/>
              <a:t>配置管理</a:t>
            </a:r>
            <a:r>
              <a:rPr lang="zh-CN" altLang="en-US" dirty="0"/>
              <a:t> </a:t>
            </a:r>
            <a:r>
              <a:rPr lang="en-US" altLang="zh-CN" dirty="0"/>
              <a:t>- </a:t>
            </a:r>
            <a:r>
              <a:rPr lang="zh-CN" altLang="en-US" dirty="0"/>
              <a:t>加入节点的最近的和最新的系统配置信息。</a:t>
            </a:r>
          </a:p>
          <a:p>
            <a:pPr lvl="1"/>
            <a:r>
              <a:rPr lang="zh-CN" altLang="en-US" b="1" dirty="0"/>
              <a:t>集群管理</a:t>
            </a:r>
            <a:r>
              <a:rPr lang="zh-CN" altLang="en-US" dirty="0"/>
              <a:t> </a:t>
            </a:r>
            <a:r>
              <a:rPr lang="en-US" altLang="zh-CN" dirty="0"/>
              <a:t>- </a:t>
            </a:r>
            <a:r>
              <a:rPr lang="zh-CN" altLang="en-US" dirty="0"/>
              <a:t>实时地在集群和节点状态中加入</a:t>
            </a:r>
            <a:r>
              <a:rPr lang="en-US" altLang="zh-CN" dirty="0"/>
              <a:t>/</a:t>
            </a:r>
            <a:r>
              <a:rPr lang="zh-CN" altLang="en-US" dirty="0"/>
              <a:t>离开节点。</a:t>
            </a:r>
          </a:p>
          <a:p>
            <a:pPr lvl="1"/>
            <a:r>
              <a:rPr lang="zh-CN" altLang="en-US" b="1" dirty="0"/>
              <a:t>选举算法</a:t>
            </a:r>
            <a:r>
              <a:rPr lang="zh-CN" altLang="en-US" dirty="0"/>
              <a:t> </a:t>
            </a:r>
            <a:r>
              <a:rPr lang="en-US" altLang="zh-CN" dirty="0"/>
              <a:t>- </a:t>
            </a:r>
            <a:r>
              <a:rPr lang="zh-CN" altLang="en-US" dirty="0"/>
              <a:t>选举一个节点作为协调目的的</a:t>
            </a:r>
            <a:r>
              <a:rPr lang="en-US" altLang="zh-CN" dirty="0"/>
              <a:t>leader</a:t>
            </a:r>
            <a:r>
              <a:rPr lang="zh-CN" altLang="en-US" dirty="0"/>
              <a:t>。</a:t>
            </a:r>
          </a:p>
          <a:p>
            <a:pPr lvl="1"/>
            <a:r>
              <a:rPr lang="zh-CN" altLang="en-US" b="1" dirty="0"/>
              <a:t>锁定和同步服务</a:t>
            </a:r>
            <a:r>
              <a:rPr lang="zh-CN" altLang="en-US" dirty="0"/>
              <a:t> </a:t>
            </a:r>
            <a:r>
              <a:rPr lang="en-US" altLang="zh-CN" dirty="0"/>
              <a:t>- </a:t>
            </a:r>
            <a:r>
              <a:rPr lang="zh-CN" altLang="en-US" dirty="0"/>
              <a:t>在修改数据的同时锁定数据。此机制可帮助你在连接其他分布式应用程序（如</a:t>
            </a:r>
            <a:r>
              <a:rPr lang="en-US" altLang="zh-CN" dirty="0"/>
              <a:t>Apache </a:t>
            </a:r>
            <a:r>
              <a:rPr lang="en-US" altLang="zh-CN" dirty="0" err="1"/>
              <a:t>HBase</a:t>
            </a:r>
            <a:r>
              <a:rPr lang="zh-CN" altLang="en-US" dirty="0"/>
              <a:t>）时进行自动故障恢复。</a:t>
            </a:r>
          </a:p>
          <a:p>
            <a:pPr lvl="1"/>
            <a:r>
              <a:rPr lang="zh-CN" altLang="en-US" b="1" dirty="0"/>
              <a:t>高度可靠的数据注册表</a:t>
            </a:r>
            <a:r>
              <a:rPr lang="zh-CN" altLang="en-US" dirty="0"/>
              <a:t> </a:t>
            </a:r>
            <a:r>
              <a:rPr lang="en-US" altLang="zh-CN" dirty="0"/>
              <a:t>- </a:t>
            </a:r>
            <a:r>
              <a:rPr lang="zh-CN" altLang="en-US" dirty="0"/>
              <a:t>即使在一个或几个节点关闭时也可以获得数据。</a:t>
            </a:r>
          </a:p>
          <a:p>
            <a:r>
              <a:rPr lang="zh-CN" altLang="en-US" dirty="0"/>
              <a:t>分布式应用程序提供了很多好处，但它们也抛出了一些复杂和难以解决的挑战。</a:t>
            </a:r>
            <a:r>
              <a:rPr lang="en-US" altLang="zh-CN" dirty="0" err="1"/>
              <a:t>ZooKeeper</a:t>
            </a:r>
            <a:r>
              <a:rPr lang="zh-CN" altLang="en-US" dirty="0"/>
              <a:t>框架提供了一个完整的机制来克服所有的挑战。竞争条件和死锁使用</a:t>
            </a:r>
            <a:r>
              <a:rPr lang="zh-CN" altLang="en-US" b="1" dirty="0"/>
              <a:t>故障安全同步方法</a:t>
            </a:r>
            <a:r>
              <a:rPr lang="zh-CN" altLang="en-US" dirty="0"/>
              <a:t>进行处理。另一个主要缺点是数据的不一致性，</a:t>
            </a:r>
            <a:r>
              <a:rPr lang="en-US" altLang="zh-CN" dirty="0" err="1"/>
              <a:t>ZooKeeper</a:t>
            </a:r>
            <a:r>
              <a:rPr lang="zh-CN" altLang="en-US" dirty="0"/>
              <a:t>使用</a:t>
            </a:r>
            <a:r>
              <a:rPr lang="zh-CN" altLang="en-US" b="1" dirty="0"/>
              <a:t>原子性</a:t>
            </a:r>
            <a:r>
              <a:rPr lang="zh-CN" altLang="en-US" dirty="0"/>
              <a:t>解析。</a:t>
            </a:r>
          </a:p>
          <a:p>
            <a:endParaRPr lang="en-US" dirty="0"/>
          </a:p>
        </p:txBody>
      </p:sp>
    </p:spTree>
    <p:extLst>
      <p:ext uri="{BB962C8B-B14F-4D97-AF65-F5344CB8AC3E}">
        <p14:creationId xmlns:p14="http://schemas.microsoft.com/office/powerpoint/2010/main" val="902268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ZooKeeper</a:t>
            </a:r>
            <a:r>
              <a:rPr lang="en-US" b="1" dirty="0" err="1" smtClean="0"/>
              <a:t>的好处</a:t>
            </a:r>
            <a:endParaRPr lang="en-US" dirty="0"/>
          </a:p>
        </p:txBody>
      </p:sp>
      <p:sp>
        <p:nvSpPr>
          <p:cNvPr id="3" name="Content Placeholder 2"/>
          <p:cNvSpPr>
            <a:spLocks noGrp="1"/>
          </p:cNvSpPr>
          <p:nvPr>
            <p:ph idx="1"/>
          </p:nvPr>
        </p:nvSpPr>
        <p:spPr/>
        <p:txBody>
          <a:bodyPr/>
          <a:lstStyle/>
          <a:p>
            <a:r>
              <a:rPr lang="zh-CN" altLang="en-US" b="1" dirty="0"/>
              <a:t>简单的分布式协调过程</a:t>
            </a:r>
            <a:endParaRPr lang="zh-CN" altLang="en-US" dirty="0"/>
          </a:p>
          <a:p>
            <a:r>
              <a:rPr lang="zh-CN" altLang="en-US" b="1" dirty="0"/>
              <a:t>同步</a:t>
            </a:r>
            <a:r>
              <a:rPr lang="zh-CN" altLang="en-US" dirty="0"/>
              <a:t> </a:t>
            </a:r>
            <a:r>
              <a:rPr lang="en-US" altLang="zh-CN" dirty="0"/>
              <a:t>- </a:t>
            </a:r>
            <a:r>
              <a:rPr lang="zh-CN" altLang="en-US" dirty="0"/>
              <a:t>服务器进程之间的相互排斥和协作。此过程有助于</a:t>
            </a:r>
            <a:r>
              <a:rPr lang="en-US" altLang="zh-CN" dirty="0"/>
              <a:t>Apache </a:t>
            </a:r>
            <a:r>
              <a:rPr lang="en-US" altLang="zh-CN" dirty="0" err="1"/>
              <a:t>HBase</a:t>
            </a:r>
            <a:r>
              <a:rPr lang="zh-CN" altLang="en-US" dirty="0"/>
              <a:t>进行配置管理。</a:t>
            </a:r>
          </a:p>
          <a:p>
            <a:r>
              <a:rPr lang="zh-CN" altLang="en-US" b="1" dirty="0"/>
              <a:t>有序的消息</a:t>
            </a:r>
            <a:endParaRPr lang="zh-CN" altLang="en-US" dirty="0"/>
          </a:p>
          <a:p>
            <a:r>
              <a:rPr lang="zh-CN" altLang="en-US" b="1" dirty="0"/>
              <a:t>序列化</a:t>
            </a:r>
            <a:r>
              <a:rPr lang="zh-CN" altLang="en-US" dirty="0"/>
              <a:t> </a:t>
            </a:r>
            <a:r>
              <a:rPr lang="en-US" altLang="zh-CN" dirty="0"/>
              <a:t>- </a:t>
            </a:r>
            <a:r>
              <a:rPr lang="zh-CN" altLang="en-US" dirty="0"/>
              <a:t>根据特定规则对数据进行编码。确保应用程序运行一致。这种方法可以在</a:t>
            </a:r>
            <a:r>
              <a:rPr lang="en-US" altLang="zh-CN" dirty="0"/>
              <a:t>MapReduce</a:t>
            </a:r>
            <a:r>
              <a:rPr lang="zh-CN" altLang="en-US" dirty="0"/>
              <a:t>中用来协调队列以执行运行的线程。</a:t>
            </a:r>
          </a:p>
          <a:p>
            <a:r>
              <a:rPr lang="zh-CN" altLang="en-US" b="1" dirty="0"/>
              <a:t>可靠性</a:t>
            </a:r>
            <a:endParaRPr lang="zh-CN" altLang="en-US" dirty="0"/>
          </a:p>
          <a:p>
            <a:r>
              <a:rPr lang="zh-CN" altLang="en-US" b="1" dirty="0"/>
              <a:t>原子性</a:t>
            </a:r>
            <a:r>
              <a:rPr lang="zh-CN" altLang="en-US" dirty="0"/>
              <a:t> </a:t>
            </a:r>
            <a:r>
              <a:rPr lang="en-US" altLang="zh-CN" dirty="0"/>
              <a:t>- </a:t>
            </a:r>
            <a:r>
              <a:rPr lang="zh-CN" altLang="en-US" dirty="0"/>
              <a:t>数据转移完全成功或完全失败，但没有事务是部分的</a:t>
            </a:r>
            <a:r>
              <a:rPr lang="zh-CN" altLang="en-US" dirty="0" smtClean="0"/>
              <a:t>。</a:t>
            </a:r>
            <a:endParaRPr lang="zh-CN" altLang="en-US" dirty="0"/>
          </a:p>
        </p:txBody>
      </p:sp>
    </p:spTree>
    <p:extLst>
      <p:ext uri="{BB962C8B-B14F-4D97-AF65-F5344CB8AC3E}">
        <p14:creationId xmlns:p14="http://schemas.microsoft.com/office/powerpoint/2010/main" val="1613301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基础</a:t>
            </a:r>
            <a:endParaRPr lang="en-US" dirty="0"/>
          </a:p>
        </p:txBody>
      </p:sp>
      <p:sp>
        <p:nvSpPr>
          <p:cNvPr id="3" name="Content Placeholder 2"/>
          <p:cNvSpPr>
            <a:spLocks noGrp="1"/>
          </p:cNvSpPr>
          <p:nvPr>
            <p:ph idx="1"/>
          </p:nvPr>
        </p:nvSpPr>
        <p:spPr/>
        <p:txBody>
          <a:bodyPr/>
          <a:lstStyle/>
          <a:p>
            <a:r>
              <a:rPr lang="en-US" dirty="0" err="1"/>
              <a:t>在深入了解ZooKeeper的运作之前，让我们来看看ZooKeeper的基本概念。我们将在本章中讨论以下主题</a:t>
            </a:r>
            <a:r>
              <a:rPr lang="en-US" dirty="0"/>
              <a:t>：</a:t>
            </a:r>
            <a:br>
              <a:rPr lang="en-US" dirty="0"/>
            </a:br>
            <a:r>
              <a:rPr lang="en-US" dirty="0"/>
              <a:t>1、Architecture（架构）</a:t>
            </a:r>
            <a:br>
              <a:rPr lang="en-US" dirty="0"/>
            </a:br>
            <a:r>
              <a:rPr lang="en-US" dirty="0"/>
              <a:t>2、Hierarchical </a:t>
            </a:r>
            <a:r>
              <a:rPr lang="en-US" dirty="0" err="1"/>
              <a:t>namespace（层次命名空间</a:t>
            </a:r>
            <a:r>
              <a:rPr lang="en-US" dirty="0"/>
              <a:t>）</a:t>
            </a:r>
            <a:br>
              <a:rPr lang="en-US" dirty="0"/>
            </a:br>
            <a:r>
              <a:rPr lang="en-US" dirty="0"/>
              <a:t>3、Session（会话）</a:t>
            </a:r>
            <a:br>
              <a:rPr lang="en-US" dirty="0"/>
            </a:br>
            <a:r>
              <a:rPr lang="en-US" dirty="0"/>
              <a:t>4、Watches（监视）</a:t>
            </a:r>
          </a:p>
        </p:txBody>
      </p:sp>
    </p:spTree>
    <p:extLst>
      <p:ext uri="{BB962C8B-B14F-4D97-AF65-F5344CB8AC3E}">
        <p14:creationId xmlns:p14="http://schemas.microsoft.com/office/powerpoint/2010/main" val="55887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ZooKeeper</a:t>
            </a:r>
            <a:r>
              <a:rPr lang="en-US" b="1" dirty="0" err="1" smtClean="0"/>
              <a:t>的架构</a:t>
            </a:r>
            <a:endParaRPr lang="en-US" dirty="0"/>
          </a:p>
        </p:txBody>
      </p:sp>
      <p:sp>
        <p:nvSpPr>
          <p:cNvPr id="3" name="Content Placeholder 2"/>
          <p:cNvSpPr>
            <a:spLocks noGrp="1"/>
          </p:cNvSpPr>
          <p:nvPr>
            <p:ph idx="1"/>
          </p:nvPr>
        </p:nvSpPr>
        <p:spPr/>
        <p:txBody>
          <a:bodyPr/>
          <a:lstStyle/>
          <a:p>
            <a:endParaRPr lang="en-US"/>
          </a:p>
        </p:txBody>
      </p:sp>
      <p:pic>
        <p:nvPicPr>
          <p:cNvPr id="2050" name="Picture 2" descr="ooKeeperçæ¶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995" y="1737360"/>
            <a:ext cx="6795437" cy="5243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719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1463</TotalTime>
  <Words>1314</Words>
  <Application>Microsoft Macintosh PowerPoint</Application>
  <PresentationFormat>Widescreen</PresentationFormat>
  <Paragraphs>131</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Calibri Light</vt:lpstr>
      <vt:lpstr>宋体</vt:lpstr>
      <vt:lpstr>新細明體</vt:lpstr>
      <vt:lpstr>Retrospect</vt:lpstr>
      <vt:lpstr>Zookeeper介绍与实战</vt:lpstr>
      <vt:lpstr>Zookeeper 概述</vt:lpstr>
      <vt:lpstr>分布式应用</vt:lpstr>
      <vt:lpstr>分布式应用的优点</vt:lpstr>
      <vt:lpstr>分布式应用的挑战</vt:lpstr>
      <vt:lpstr>什么是Apache ZooKeeper</vt:lpstr>
      <vt:lpstr>ZooKeeper的好处</vt:lpstr>
      <vt:lpstr>Zookeeper 基础</vt:lpstr>
      <vt:lpstr>ZooKeeper的架构</vt:lpstr>
      <vt:lpstr>PowerPoint Presentation</vt:lpstr>
      <vt:lpstr>层次命名空间</vt:lpstr>
      <vt:lpstr>PowerPoint Presentation</vt:lpstr>
      <vt:lpstr>PowerPoint Presentation</vt:lpstr>
      <vt:lpstr>Znode的类型</vt:lpstr>
      <vt:lpstr>Sessions（会话）</vt:lpstr>
      <vt:lpstr>Watches（监视）</vt:lpstr>
      <vt:lpstr>Zookeeper 工作流</vt:lpstr>
      <vt:lpstr>ZooKeeper集合中的节点</vt:lpstr>
      <vt:lpstr>PowerPoint Presentation</vt:lpstr>
      <vt:lpstr>Zookeeper leader选举</vt:lpstr>
      <vt:lpstr>Zookeeper 安装</vt:lpstr>
      <vt:lpstr>Zookeeper CLI</vt:lpstr>
      <vt:lpstr>创建Znodes</vt:lpstr>
      <vt:lpstr>获取数据</vt:lpstr>
      <vt:lpstr>Watch</vt:lpstr>
      <vt:lpstr>创建子项/子节点</vt:lpstr>
      <vt:lpstr>列出子项</vt:lpstr>
      <vt:lpstr>检查状态</vt:lpstr>
      <vt:lpstr>移除Znode</vt:lpstr>
      <vt:lpstr>Springboot集成Zookeeper</vt:lpstr>
      <vt:lpstr>使用ZooKeeper能做什么</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Zookeeper介绍与实战</dc:title>
  <dc:creator>Microsoft Office User</dc:creator>
  <cp:lastModifiedBy>Microsoft Office User</cp:lastModifiedBy>
  <cp:revision>19</cp:revision>
  <dcterms:created xsi:type="dcterms:W3CDTF">2019-06-04T06:47:33Z</dcterms:created>
  <dcterms:modified xsi:type="dcterms:W3CDTF">2019-06-05T09:01:01Z</dcterms:modified>
</cp:coreProperties>
</file>