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67" r:id="rId15"/>
    <p:sldId id="270" r:id="rId16"/>
    <p:sldId id="271" r:id="rId17"/>
    <p:sldId id="272" r:id="rId18"/>
    <p:sldId id="273" r:id="rId19"/>
    <p:sldId id="274" r:id="rId20"/>
    <p:sldId id="275" r:id="rId21"/>
    <p:sldId id="277" r:id="rId22"/>
    <p:sldId id="276" r:id="rId23"/>
    <p:sldId id="282" r:id="rId24"/>
    <p:sldId id="279" r:id="rId25"/>
    <p:sldId id="280" r:id="rId26"/>
    <p:sldId id="281" r:id="rId27"/>
    <p:sldId id="27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6"/>
  </p:normalViewPr>
  <p:slideViewPr>
    <p:cSldViewPr snapToGrid="0" snapToObjects="1">
      <p:cViewPr varScale="1">
        <p:scale>
          <a:sx n="106" d="100"/>
          <a:sy n="106" d="100"/>
        </p:scale>
        <p:origin x="79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2FBA2E-9270-9E41-BB2F-2150B630958F}" type="datetimeFigureOut">
              <a:rPr lang="en-US" smtClean="0"/>
              <a:t>6/5/19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4D8EEA-4359-B349-85EF-F6168FF0F653}" type="slidenum">
              <a:rPr lang="en-US" smtClean="0"/>
              <a:t>‹#›</a:t>
            </a:fld>
            <a:endParaRPr lang="en-US"/>
          </a:p>
        </p:txBody>
      </p:sp>
    </p:spTree>
    <p:extLst>
      <p:ext uri="{BB962C8B-B14F-4D97-AF65-F5344CB8AC3E}">
        <p14:creationId xmlns:p14="http://schemas.microsoft.com/office/powerpoint/2010/main" val="2058317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 Id="rId3" Type="http://schemas.openxmlformats.org/officeDocument/2006/relationships/hyperlink" Target="https://kafka.apache.org/quickstart"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https://kafka.apache.org/quickstart</a:t>
            </a:r>
            <a:endParaRPr lang="en-US" dirty="0"/>
          </a:p>
        </p:txBody>
      </p:sp>
      <p:sp>
        <p:nvSpPr>
          <p:cNvPr id="4" name="Slide Number Placeholder 3"/>
          <p:cNvSpPr>
            <a:spLocks noGrp="1"/>
          </p:cNvSpPr>
          <p:nvPr>
            <p:ph type="sldNum" sz="quarter" idx="10"/>
          </p:nvPr>
        </p:nvSpPr>
        <p:spPr/>
        <p:txBody>
          <a:bodyPr/>
          <a:lstStyle/>
          <a:p>
            <a:fld id="{BA4D8EEA-4359-B349-85EF-F6168FF0F653}" type="slidenum">
              <a:rPr lang="en-US" smtClean="0"/>
              <a:t>20</a:t>
            </a:fld>
            <a:endParaRPr lang="en-US"/>
          </a:p>
        </p:txBody>
      </p:sp>
    </p:spTree>
    <p:extLst>
      <p:ext uri="{BB962C8B-B14F-4D97-AF65-F5344CB8AC3E}">
        <p14:creationId xmlns:p14="http://schemas.microsoft.com/office/powerpoint/2010/main" val="326068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So there is no surprise there—the original topic has no replicas and is on server 0, the only server in our cluster when we created it.</a:t>
            </a:r>
            <a:endParaRPr lang="en-US" dirty="0"/>
          </a:p>
        </p:txBody>
      </p:sp>
      <p:sp>
        <p:nvSpPr>
          <p:cNvPr id="4" name="Slide Number Placeholder 3"/>
          <p:cNvSpPr>
            <a:spLocks noGrp="1"/>
          </p:cNvSpPr>
          <p:nvPr>
            <p:ph type="sldNum" sz="quarter" idx="10"/>
          </p:nvPr>
        </p:nvSpPr>
        <p:spPr/>
        <p:txBody>
          <a:bodyPr/>
          <a:lstStyle/>
          <a:p>
            <a:fld id="{BA4D8EEA-4359-B349-85EF-F6168FF0F653}" type="slidenum">
              <a:rPr lang="en-US" smtClean="0"/>
              <a:t>21</a:t>
            </a:fld>
            <a:endParaRPr lang="en-US"/>
          </a:p>
        </p:txBody>
      </p:sp>
    </p:spTree>
    <p:extLst>
      <p:ext uri="{BB962C8B-B14F-4D97-AF65-F5344CB8AC3E}">
        <p14:creationId xmlns:p14="http://schemas.microsoft.com/office/powerpoint/2010/main" val="529975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CF50C3-54C0-404E-8A49-2BE6AAC3CBFD}" type="datetimeFigureOut">
              <a:rPr lang="en-US" smtClean="0"/>
              <a:t>6/5/19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92189-A5C7-624D-B101-3B62E2A6C588}" type="slidenum">
              <a:rPr lang="en-US" smtClean="0"/>
              <a:t>‹#›</a:t>
            </a:fld>
            <a:endParaRPr lang="en-US"/>
          </a:p>
        </p:txBody>
      </p:sp>
    </p:spTree>
    <p:extLst>
      <p:ext uri="{BB962C8B-B14F-4D97-AF65-F5344CB8AC3E}">
        <p14:creationId xmlns:p14="http://schemas.microsoft.com/office/powerpoint/2010/main" val="2089158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CF50C3-54C0-404E-8A49-2BE6AAC3CBFD}" type="datetimeFigureOut">
              <a:rPr lang="en-US" smtClean="0"/>
              <a:t>6/5/19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92189-A5C7-624D-B101-3B62E2A6C588}" type="slidenum">
              <a:rPr lang="en-US" smtClean="0"/>
              <a:t>‹#›</a:t>
            </a:fld>
            <a:endParaRPr lang="en-US"/>
          </a:p>
        </p:txBody>
      </p:sp>
    </p:spTree>
    <p:extLst>
      <p:ext uri="{BB962C8B-B14F-4D97-AF65-F5344CB8AC3E}">
        <p14:creationId xmlns:p14="http://schemas.microsoft.com/office/powerpoint/2010/main" val="940844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CF50C3-54C0-404E-8A49-2BE6AAC3CBFD}" type="datetimeFigureOut">
              <a:rPr lang="en-US" smtClean="0"/>
              <a:t>6/5/19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92189-A5C7-624D-B101-3B62E2A6C588}" type="slidenum">
              <a:rPr lang="en-US" smtClean="0"/>
              <a:t>‹#›</a:t>
            </a:fld>
            <a:endParaRPr lang="en-US"/>
          </a:p>
        </p:txBody>
      </p:sp>
    </p:spTree>
    <p:extLst>
      <p:ext uri="{BB962C8B-B14F-4D97-AF65-F5344CB8AC3E}">
        <p14:creationId xmlns:p14="http://schemas.microsoft.com/office/powerpoint/2010/main" val="851704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CF50C3-54C0-404E-8A49-2BE6AAC3CBFD}" type="datetimeFigureOut">
              <a:rPr lang="en-US" smtClean="0"/>
              <a:t>6/5/19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92189-A5C7-624D-B101-3B62E2A6C588}" type="slidenum">
              <a:rPr lang="en-US" smtClean="0"/>
              <a:t>‹#›</a:t>
            </a:fld>
            <a:endParaRPr lang="en-US"/>
          </a:p>
        </p:txBody>
      </p:sp>
    </p:spTree>
    <p:extLst>
      <p:ext uri="{BB962C8B-B14F-4D97-AF65-F5344CB8AC3E}">
        <p14:creationId xmlns:p14="http://schemas.microsoft.com/office/powerpoint/2010/main" val="1834322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CF50C3-54C0-404E-8A49-2BE6AAC3CBFD}" type="datetimeFigureOut">
              <a:rPr lang="en-US" smtClean="0"/>
              <a:t>6/5/19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92189-A5C7-624D-B101-3B62E2A6C588}" type="slidenum">
              <a:rPr lang="en-US" smtClean="0"/>
              <a:t>‹#›</a:t>
            </a:fld>
            <a:endParaRPr lang="en-US"/>
          </a:p>
        </p:txBody>
      </p:sp>
    </p:spTree>
    <p:extLst>
      <p:ext uri="{BB962C8B-B14F-4D97-AF65-F5344CB8AC3E}">
        <p14:creationId xmlns:p14="http://schemas.microsoft.com/office/powerpoint/2010/main" val="189676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CF50C3-54C0-404E-8A49-2BE6AAC3CBFD}" type="datetimeFigureOut">
              <a:rPr lang="en-US" smtClean="0"/>
              <a:t>6/5/19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92189-A5C7-624D-B101-3B62E2A6C588}" type="slidenum">
              <a:rPr lang="en-US" smtClean="0"/>
              <a:t>‹#›</a:t>
            </a:fld>
            <a:endParaRPr lang="en-US"/>
          </a:p>
        </p:txBody>
      </p:sp>
    </p:spTree>
    <p:extLst>
      <p:ext uri="{BB962C8B-B14F-4D97-AF65-F5344CB8AC3E}">
        <p14:creationId xmlns:p14="http://schemas.microsoft.com/office/powerpoint/2010/main" val="1031237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CF50C3-54C0-404E-8A49-2BE6AAC3CBFD}" type="datetimeFigureOut">
              <a:rPr lang="en-US" smtClean="0"/>
              <a:t>6/5/19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892189-A5C7-624D-B101-3B62E2A6C588}" type="slidenum">
              <a:rPr lang="en-US" smtClean="0"/>
              <a:t>‹#›</a:t>
            </a:fld>
            <a:endParaRPr lang="en-US"/>
          </a:p>
        </p:txBody>
      </p:sp>
    </p:spTree>
    <p:extLst>
      <p:ext uri="{BB962C8B-B14F-4D97-AF65-F5344CB8AC3E}">
        <p14:creationId xmlns:p14="http://schemas.microsoft.com/office/powerpoint/2010/main" val="1807765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CF50C3-54C0-404E-8A49-2BE6AAC3CBFD}" type="datetimeFigureOut">
              <a:rPr lang="en-US" smtClean="0"/>
              <a:t>6/5/19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892189-A5C7-624D-B101-3B62E2A6C588}" type="slidenum">
              <a:rPr lang="en-US" smtClean="0"/>
              <a:t>‹#›</a:t>
            </a:fld>
            <a:endParaRPr lang="en-US"/>
          </a:p>
        </p:txBody>
      </p:sp>
    </p:spTree>
    <p:extLst>
      <p:ext uri="{BB962C8B-B14F-4D97-AF65-F5344CB8AC3E}">
        <p14:creationId xmlns:p14="http://schemas.microsoft.com/office/powerpoint/2010/main" val="516692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CF50C3-54C0-404E-8A49-2BE6AAC3CBFD}" type="datetimeFigureOut">
              <a:rPr lang="en-US" smtClean="0"/>
              <a:t>6/5/19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892189-A5C7-624D-B101-3B62E2A6C588}" type="slidenum">
              <a:rPr lang="en-US" smtClean="0"/>
              <a:t>‹#›</a:t>
            </a:fld>
            <a:endParaRPr lang="en-US"/>
          </a:p>
        </p:txBody>
      </p:sp>
    </p:spTree>
    <p:extLst>
      <p:ext uri="{BB962C8B-B14F-4D97-AF65-F5344CB8AC3E}">
        <p14:creationId xmlns:p14="http://schemas.microsoft.com/office/powerpoint/2010/main" val="1769118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CF50C3-54C0-404E-8A49-2BE6AAC3CBFD}" type="datetimeFigureOut">
              <a:rPr lang="en-US" smtClean="0"/>
              <a:t>6/5/19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92189-A5C7-624D-B101-3B62E2A6C588}" type="slidenum">
              <a:rPr lang="en-US" smtClean="0"/>
              <a:t>‹#›</a:t>
            </a:fld>
            <a:endParaRPr lang="en-US"/>
          </a:p>
        </p:txBody>
      </p:sp>
    </p:spTree>
    <p:extLst>
      <p:ext uri="{BB962C8B-B14F-4D97-AF65-F5344CB8AC3E}">
        <p14:creationId xmlns:p14="http://schemas.microsoft.com/office/powerpoint/2010/main" val="1656024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CF50C3-54C0-404E-8A49-2BE6AAC3CBFD}" type="datetimeFigureOut">
              <a:rPr lang="en-US" smtClean="0"/>
              <a:t>6/5/19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92189-A5C7-624D-B101-3B62E2A6C588}" type="slidenum">
              <a:rPr lang="en-US" smtClean="0"/>
              <a:t>‹#›</a:t>
            </a:fld>
            <a:endParaRPr lang="en-US"/>
          </a:p>
        </p:txBody>
      </p:sp>
    </p:spTree>
    <p:extLst>
      <p:ext uri="{BB962C8B-B14F-4D97-AF65-F5344CB8AC3E}">
        <p14:creationId xmlns:p14="http://schemas.microsoft.com/office/powerpoint/2010/main" val="14082440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CF50C3-54C0-404E-8A49-2BE6AAC3CBFD}" type="datetimeFigureOut">
              <a:rPr lang="en-US" smtClean="0"/>
              <a:t>6/5/19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892189-A5C7-624D-B101-3B62E2A6C588}" type="slidenum">
              <a:rPr lang="en-US" smtClean="0"/>
              <a:t>‹#›</a:t>
            </a:fld>
            <a:endParaRPr lang="en-US"/>
          </a:p>
        </p:txBody>
      </p:sp>
    </p:spTree>
    <p:extLst>
      <p:ext uri="{BB962C8B-B14F-4D97-AF65-F5344CB8AC3E}">
        <p14:creationId xmlns:p14="http://schemas.microsoft.com/office/powerpoint/2010/main" val="1087601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tackoverflow.com/questions/27191347/why-i-cannot-connect-to-kafka-from-outsid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Kafka</a:t>
            </a:r>
            <a:r>
              <a:rPr lang="zh-CN" altLang="en-US" dirty="0" smtClean="0"/>
              <a:t>应用与实践</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23852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53384471"/>
              </p:ext>
            </p:extLst>
          </p:nvPr>
        </p:nvGraphicFramePr>
        <p:xfrm>
          <a:off x="838200" y="1825625"/>
          <a:ext cx="10531642" cy="3865313"/>
        </p:xfrm>
        <a:graphic>
          <a:graphicData uri="http://schemas.openxmlformats.org/drawingml/2006/table">
            <a:tbl>
              <a:tblPr firstRow="1" bandRow="1">
                <a:tableStyleId>{5C22544A-7EE6-4342-B048-85BDC9FD1C3A}</a:tableStyleId>
              </a:tblPr>
              <a:tblGrid>
                <a:gridCol w="2614863"/>
                <a:gridCol w="7916779"/>
              </a:tblGrid>
              <a:tr h="411924">
                <a:tc>
                  <a:txBody>
                    <a:bodyPr/>
                    <a:lstStyle/>
                    <a:p>
                      <a:r>
                        <a:rPr lang="zh-CN" altLang="en-US" dirty="0" smtClean="0"/>
                        <a:t>名称</a:t>
                      </a:r>
                      <a:endParaRPr lang="en-US" dirty="0"/>
                    </a:p>
                  </a:txBody>
                  <a:tcPr/>
                </a:tc>
                <a:tc>
                  <a:txBody>
                    <a:bodyPr/>
                    <a:lstStyle/>
                    <a:p>
                      <a:r>
                        <a:rPr lang="zh-CN" altLang="en-US" dirty="0" smtClean="0"/>
                        <a:t>解释</a:t>
                      </a:r>
                      <a:endParaRPr lang="en-US" dirty="0"/>
                    </a:p>
                  </a:txBody>
                  <a:tcPr/>
                </a:tc>
              </a:tr>
              <a:tr h="1320413">
                <a:tc>
                  <a:txBody>
                    <a:bodyPr/>
                    <a:lstStyle/>
                    <a:p>
                      <a:r>
                        <a:rPr lang="en-US" sz="1800" b="1" i="0" kern="1200" dirty="0" err="1" smtClean="0">
                          <a:solidFill>
                            <a:schemeClr val="dk1"/>
                          </a:solidFill>
                          <a:effectLst/>
                          <a:latin typeface="+mn-lt"/>
                          <a:ea typeface="+mn-ea"/>
                          <a:cs typeface="+mn-cs"/>
                        </a:rPr>
                        <a:t>Producers（生产者</a:t>
                      </a:r>
                      <a:r>
                        <a:rPr lang="en-US" sz="1800" b="1" i="0" kern="1200" dirty="0" smtClean="0">
                          <a:solidFill>
                            <a:schemeClr val="dk1"/>
                          </a:solidFill>
                          <a:effectLst/>
                          <a:latin typeface="+mn-lt"/>
                          <a:ea typeface="+mn-ea"/>
                          <a:cs typeface="+mn-cs"/>
                        </a:rPr>
                        <a:t>）</a:t>
                      </a:r>
                      <a:endParaRPr lang="en-US" dirty="0"/>
                    </a:p>
                  </a:txBody>
                  <a:tcPr/>
                </a:tc>
                <a:tc>
                  <a:txBody>
                    <a:bodyPr/>
                    <a:lstStyle/>
                    <a:p>
                      <a:r>
                        <a:rPr lang="zh-CN" altLang="en-US" sz="1800" b="0" i="0" kern="1200" dirty="0" smtClean="0">
                          <a:solidFill>
                            <a:schemeClr val="dk1"/>
                          </a:solidFill>
                          <a:effectLst/>
                          <a:latin typeface="+mn-lt"/>
                          <a:ea typeface="+mn-ea"/>
                          <a:cs typeface="+mn-cs"/>
                        </a:rPr>
                        <a:t>生产者是发送给一个或多个</a:t>
                      </a:r>
                      <a:r>
                        <a:rPr lang="en-US" altLang="zh-CN" sz="1800" b="0" i="0" kern="1200" dirty="0" smtClean="0">
                          <a:solidFill>
                            <a:schemeClr val="dk1"/>
                          </a:solidFill>
                          <a:effectLst/>
                          <a:latin typeface="+mn-lt"/>
                          <a:ea typeface="+mn-ea"/>
                          <a:cs typeface="+mn-cs"/>
                        </a:rPr>
                        <a:t>Kafka</a:t>
                      </a:r>
                      <a:r>
                        <a:rPr lang="zh-CN" altLang="en-US" sz="1800" b="0" i="0" kern="1200" dirty="0" smtClean="0">
                          <a:solidFill>
                            <a:schemeClr val="dk1"/>
                          </a:solidFill>
                          <a:effectLst/>
                          <a:latin typeface="+mn-lt"/>
                          <a:ea typeface="+mn-ea"/>
                          <a:cs typeface="+mn-cs"/>
                        </a:rPr>
                        <a:t>主题的消息的发布者。 生产者向</a:t>
                      </a:r>
                      <a:r>
                        <a:rPr lang="en-US" altLang="zh-CN" sz="1800" b="0" i="0" kern="1200" dirty="0" smtClean="0">
                          <a:solidFill>
                            <a:schemeClr val="dk1"/>
                          </a:solidFill>
                          <a:effectLst/>
                          <a:latin typeface="+mn-lt"/>
                          <a:ea typeface="+mn-ea"/>
                          <a:cs typeface="+mn-cs"/>
                        </a:rPr>
                        <a:t>Kafka</a:t>
                      </a:r>
                      <a:r>
                        <a:rPr lang="zh-CN" altLang="en-US" sz="1800" b="0" i="0" kern="1200" dirty="0" smtClean="0">
                          <a:solidFill>
                            <a:schemeClr val="dk1"/>
                          </a:solidFill>
                          <a:effectLst/>
                          <a:latin typeface="+mn-lt"/>
                          <a:ea typeface="+mn-ea"/>
                          <a:cs typeface="+mn-cs"/>
                        </a:rPr>
                        <a:t>经纪人发送数据。 每当生产者将消息发布给代理时，代理只需将消息附加到最后一个段文件。 实际上，该消息将被附加到分区。 生产者还可以向他们选择的分区发送消息。</a:t>
                      </a:r>
                      <a:endParaRPr lang="en-US" dirty="0"/>
                    </a:p>
                  </a:txBody>
                  <a:tcPr/>
                </a:tc>
              </a:tr>
              <a:tr h="710992">
                <a:tc>
                  <a:txBody>
                    <a:bodyPr/>
                    <a:lstStyle/>
                    <a:p>
                      <a:r>
                        <a:rPr lang="en-US" sz="1800" b="1" i="0" kern="1200" dirty="0" err="1" smtClean="0">
                          <a:solidFill>
                            <a:schemeClr val="dk1"/>
                          </a:solidFill>
                          <a:effectLst/>
                          <a:latin typeface="+mn-lt"/>
                          <a:ea typeface="+mn-ea"/>
                          <a:cs typeface="+mn-cs"/>
                        </a:rPr>
                        <a:t>Consumers（消费者</a:t>
                      </a:r>
                      <a:r>
                        <a:rPr lang="en-US" sz="1800" b="1" i="0" kern="1200" dirty="0" smtClean="0">
                          <a:solidFill>
                            <a:schemeClr val="dk1"/>
                          </a:solidFill>
                          <a:effectLst/>
                          <a:latin typeface="+mn-lt"/>
                          <a:ea typeface="+mn-ea"/>
                          <a:cs typeface="+mn-cs"/>
                        </a:rPr>
                        <a:t>）</a:t>
                      </a:r>
                      <a:endParaRPr lang="en-US" dirty="0"/>
                    </a:p>
                  </a:txBody>
                  <a:tcPr/>
                </a:tc>
                <a:tc>
                  <a:txBody>
                    <a:bodyPr/>
                    <a:lstStyle/>
                    <a:p>
                      <a:r>
                        <a:rPr lang="en-US" altLang="zh-CN" sz="1800" b="1" i="0" kern="1200" dirty="0" smtClean="0">
                          <a:solidFill>
                            <a:schemeClr val="dk1"/>
                          </a:solidFill>
                          <a:effectLst/>
                          <a:latin typeface="+mn-lt"/>
                          <a:ea typeface="+mn-ea"/>
                          <a:cs typeface="+mn-cs"/>
                        </a:rPr>
                        <a:t>Consumers</a:t>
                      </a:r>
                      <a:r>
                        <a:rPr lang="zh-CN" altLang="en-US" sz="1800" b="0" i="0" kern="1200" dirty="0" smtClean="0">
                          <a:solidFill>
                            <a:schemeClr val="dk1"/>
                          </a:solidFill>
                          <a:effectLst/>
                          <a:latin typeface="+mn-lt"/>
                          <a:ea typeface="+mn-ea"/>
                          <a:cs typeface="+mn-cs"/>
                        </a:rPr>
                        <a:t>从经纪人处读取数据。 消费者订阅一个或多个主题，并通过从代理中提取数据来使用已发布的消息。</a:t>
                      </a:r>
                      <a:endParaRPr lang="en-US" dirty="0"/>
                    </a:p>
                  </a:txBody>
                  <a:tcPr/>
                </a:tc>
              </a:tr>
              <a:tr h="710992">
                <a:tc>
                  <a:txBody>
                    <a:bodyPr/>
                    <a:lstStyle/>
                    <a:p>
                      <a:r>
                        <a:rPr lang="en-US" sz="1800" b="1" i="0" kern="1200" dirty="0" err="1" smtClean="0">
                          <a:solidFill>
                            <a:schemeClr val="dk1"/>
                          </a:solidFill>
                          <a:effectLst/>
                          <a:latin typeface="+mn-lt"/>
                          <a:ea typeface="+mn-ea"/>
                          <a:cs typeface="+mn-cs"/>
                        </a:rPr>
                        <a:t>Leader（领导者</a:t>
                      </a:r>
                      <a:r>
                        <a:rPr lang="en-US" sz="1800" b="1" i="0" kern="1200" dirty="0" smtClean="0">
                          <a:solidFill>
                            <a:schemeClr val="dk1"/>
                          </a:solidFill>
                          <a:effectLst/>
                          <a:latin typeface="+mn-lt"/>
                          <a:ea typeface="+mn-ea"/>
                          <a:cs typeface="+mn-cs"/>
                        </a:rPr>
                        <a:t>）</a:t>
                      </a:r>
                      <a:endParaRPr lang="en-US" dirty="0"/>
                    </a:p>
                  </a:txBody>
                  <a:tcPr/>
                </a:tc>
                <a:tc>
                  <a:txBody>
                    <a:bodyPr/>
                    <a:lstStyle/>
                    <a:p>
                      <a:r>
                        <a:rPr lang="zh-CN" altLang="en-US" sz="1800" b="0" i="0" kern="1200" dirty="0" smtClean="0">
                          <a:solidFill>
                            <a:schemeClr val="dk1"/>
                          </a:solidFill>
                          <a:effectLst/>
                          <a:latin typeface="+mn-lt"/>
                          <a:ea typeface="+mn-ea"/>
                          <a:cs typeface="+mn-cs"/>
                        </a:rPr>
                        <a:t> </a:t>
                      </a:r>
                      <a:r>
                        <a:rPr lang="en-US" altLang="zh-CN" sz="1800" b="0" i="0" kern="1200" dirty="0" smtClean="0">
                          <a:solidFill>
                            <a:schemeClr val="dk1"/>
                          </a:solidFill>
                          <a:effectLst/>
                          <a:latin typeface="+mn-lt"/>
                          <a:ea typeface="+mn-ea"/>
                          <a:cs typeface="+mn-cs"/>
                        </a:rPr>
                        <a:t>Leader </a:t>
                      </a:r>
                      <a:r>
                        <a:rPr lang="zh-CN" altLang="en-US" sz="1800" b="0" i="0" kern="1200" dirty="0" smtClean="0">
                          <a:solidFill>
                            <a:schemeClr val="dk1"/>
                          </a:solidFill>
                          <a:effectLst/>
                          <a:latin typeface="+mn-lt"/>
                          <a:ea typeface="+mn-ea"/>
                          <a:cs typeface="+mn-cs"/>
                        </a:rPr>
                        <a:t>是负责给定分区的所有读取和写入的节点。每个分区都有一个服务器充当</a:t>
                      </a:r>
                      <a:r>
                        <a:rPr lang="en-US" altLang="zh-CN" sz="1800" b="1" i="0" kern="1200" dirty="0" smtClean="0">
                          <a:solidFill>
                            <a:schemeClr val="dk1"/>
                          </a:solidFill>
                          <a:effectLst/>
                          <a:latin typeface="+mn-lt"/>
                          <a:ea typeface="+mn-ea"/>
                          <a:cs typeface="+mn-cs"/>
                        </a:rPr>
                        <a:t>Leader</a:t>
                      </a:r>
                      <a:endParaRPr lang="en-US" dirty="0"/>
                    </a:p>
                  </a:txBody>
                  <a:tcPr/>
                </a:tc>
              </a:tr>
              <a:tr h="710992">
                <a:tc>
                  <a:txBody>
                    <a:bodyPr/>
                    <a:lstStyle/>
                    <a:p>
                      <a:r>
                        <a:rPr lang="en-US" sz="1800" b="1" i="0" kern="1200" dirty="0" err="1" smtClean="0">
                          <a:solidFill>
                            <a:schemeClr val="dk1"/>
                          </a:solidFill>
                          <a:effectLst/>
                          <a:latin typeface="+mn-lt"/>
                          <a:ea typeface="+mn-ea"/>
                          <a:cs typeface="+mn-cs"/>
                        </a:rPr>
                        <a:t>Follower（追随者</a:t>
                      </a:r>
                      <a:r>
                        <a:rPr lang="en-US" sz="1800" b="1" i="0" kern="1200" dirty="0" smtClean="0">
                          <a:solidFill>
                            <a:schemeClr val="dk1"/>
                          </a:solidFill>
                          <a:effectLst/>
                          <a:latin typeface="+mn-lt"/>
                          <a:ea typeface="+mn-ea"/>
                          <a:cs typeface="+mn-cs"/>
                        </a:rPr>
                        <a:t>）</a:t>
                      </a:r>
                      <a:endParaRPr lang="en-US" dirty="0"/>
                    </a:p>
                  </a:txBody>
                  <a:tcPr/>
                </a:tc>
                <a:tc>
                  <a:txBody>
                    <a:bodyPr/>
                    <a:lstStyle/>
                    <a:p>
                      <a:r>
                        <a:rPr lang="zh-CN" altLang="en-US" sz="1800" b="0" i="0" kern="1200" dirty="0" smtClean="0">
                          <a:solidFill>
                            <a:schemeClr val="dk1"/>
                          </a:solidFill>
                          <a:effectLst/>
                          <a:latin typeface="+mn-lt"/>
                          <a:ea typeface="+mn-ea"/>
                          <a:cs typeface="+mn-cs"/>
                        </a:rPr>
                        <a:t>跟随领导者指令的节点被称为</a:t>
                      </a:r>
                      <a:r>
                        <a:rPr lang="en-US" altLang="zh-CN" sz="1800" b="1" i="0" kern="1200" dirty="0" smtClean="0">
                          <a:solidFill>
                            <a:schemeClr val="dk1"/>
                          </a:solidFill>
                          <a:effectLst/>
                          <a:latin typeface="+mn-lt"/>
                          <a:ea typeface="+mn-ea"/>
                          <a:cs typeface="+mn-cs"/>
                        </a:rPr>
                        <a:t>Follower</a:t>
                      </a:r>
                      <a:r>
                        <a:rPr lang="zh-CN" altLang="en-US" sz="1800" b="0" i="0" kern="1200" dirty="0" smtClean="0">
                          <a:solidFill>
                            <a:schemeClr val="dk1"/>
                          </a:solidFill>
                          <a:effectLst/>
                          <a:latin typeface="+mn-lt"/>
                          <a:ea typeface="+mn-ea"/>
                          <a:cs typeface="+mn-cs"/>
                        </a:rPr>
                        <a:t>。 如果领导失败，一个追随者将自动成为新的领导者。 跟随者作为正常消费者，拉取消息并更新其自己的数据存储。</a:t>
                      </a:r>
                      <a:endParaRPr lang="en-US" dirty="0"/>
                    </a:p>
                  </a:txBody>
                  <a:tcPr/>
                </a:tc>
              </a:tr>
            </a:tbl>
          </a:graphicData>
        </a:graphic>
      </p:graphicFrame>
    </p:spTree>
    <p:extLst>
      <p:ext uri="{BB962C8B-B14F-4D97-AF65-F5344CB8AC3E}">
        <p14:creationId xmlns:p14="http://schemas.microsoft.com/office/powerpoint/2010/main" val="160073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3074" name="Picture 2" descr="undamenta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0063" y="2201779"/>
            <a:ext cx="8542421" cy="4313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149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6252" y="363537"/>
            <a:ext cx="5577258" cy="6176963"/>
          </a:xfrm>
          <a:prstGeom prst="rect">
            <a:avLst/>
          </a:prstGeom>
        </p:spPr>
      </p:pic>
      <p:pic>
        <p:nvPicPr>
          <p:cNvPr id="5" name="Picture 4"/>
          <p:cNvPicPr>
            <a:picLocks noChangeAspect="1"/>
          </p:cNvPicPr>
          <p:nvPr/>
        </p:nvPicPr>
        <p:blipFill>
          <a:blip r:embed="rId3"/>
          <a:stretch>
            <a:fillRect/>
          </a:stretch>
        </p:blipFill>
        <p:spPr>
          <a:xfrm>
            <a:off x="4919245" y="226218"/>
            <a:ext cx="8369300" cy="6451600"/>
          </a:xfrm>
          <a:prstGeom prst="rect">
            <a:avLst/>
          </a:prstGeom>
        </p:spPr>
      </p:pic>
    </p:spTree>
    <p:extLst>
      <p:ext uri="{BB962C8B-B14F-4D97-AF65-F5344CB8AC3E}">
        <p14:creationId xmlns:p14="http://schemas.microsoft.com/office/powerpoint/2010/main" val="1544650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198015"/>
            <a:ext cx="12192000" cy="6461969"/>
          </a:xfrm>
          <a:prstGeom prst="rect">
            <a:avLst/>
          </a:prstGeom>
        </p:spPr>
      </p:pic>
    </p:spTree>
    <p:extLst>
      <p:ext uri="{BB962C8B-B14F-4D97-AF65-F5344CB8AC3E}">
        <p14:creationId xmlns:p14="http://schemas.microsoft.com/office/powerpoint/2010/main" val="1954593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Apache Kafka </a:t>
            </a:r>
            <a:r>
              <a:rPr lang="en-US" b="1" dirty="0" smtClean="0"/>
              <a:t>工作流程</a:t>
            </a:r>
            <a:endParaRPr lang="en-US" dirty="0"/>
          </a:p>
        </p:txBody>
      </p:sp>
      <p:sp>
        <p:nvSpPr>
          <p:cNvPr id="3" name="Content Placeholder 2"/>
          <p:cNvSpPr>
            <a:spLocks noGrp="1"/>
          </p:cNvSpPr>
          <p:nvPr>
            <p:ph idx="1"/>
          </p:nvPr>
        </p:nvSpPr>
        <p:spPr/>
        <p:txBody>
          <a:bodyPr/>
          <a:lstStyle/>
          <a:p>
            <a:r>
              <a:rPr lang="en-US" altLang="zh-CN" dirty="0"/>
              <a:t>Kafka</a:t>
            </a:r>
            <a:r>
              <a:rPr lang="zh-CN" altLang="en-US" dirty="0"/>
              <a:t>只是分为一个或多个分区的主题的集合。 </a:t>
            </a:r>
            <a:r>
              <a:rPr lang="en-US" altLang="zh-CN" dirty="0"/>
              <a:t>Kafka</a:t>
            </a:r>
            <a:r>
              <a:rPr lang="zh-CN" altLang="en-US" dirty="0"/>
              <a:t>分区是消息的线性有序序列，其中每个消息由它们的索引</a:t>
            </a:r>
            <a:r>
              <a:rPr lang="en-US" altLang="zh-CN" dirty="0"/>
              <a:t>(</a:t>
            </a:r>
            <a:r>
              <a:rPr lang="zh-CN" altLang="en-US" dirty="0"/>
              <a:t>称为偏移</a:t>
            </a:r>
            <a:r>
              <a:rPr lang="en-US" altLang="zh-CN" dirty="0"/>
              <a:t>)</a:t>
            </a:r>
            <a:r>
              <a:rPr lang="zh-CN" altLang="en-US" dirty="0"/>
              <a:t>来标识。 </a:t>
            </a:r>
            <a:r>
              <a:rPr lang="en-US" altLang="zh-CN" dirty="0"/>
              <a:t>Kafka</a:t>
            </a:r>
            <a:r>
              <a:rPr lang="zh-CN" altLang="en-US" dirty="0"/>
              <a:t>集群中的所有数据都是不相连的分区联合。 传入消息写在分区的末尾，消息由消费者顺序读取。 通过将消息复制到不同的代理提供持久性。</a:t>
            </a:r>
          </a:p>
          <a:p>
            <a:r>
              <a:rPr lang="en-US" altLang="zh-CN" dirty="0"/>
              <a:t>Kafka</a:t>
            </a:r>
            <a:r>
              <a:rPr lang="zh-CN" altLang="en-US" dirty="0"/>
              <a:t>以快速，可靠，持久，容错和零停机的方式提供基于</a:t>
            </a:r>
            <a:r>
              <a:rPr lang="en-US" altLang="zh-CN" dirty="0"/>
              <a:t>pub-sub</a:t>
            </a:r>
            <a:r>
              <a:rPr lang="zh-CN" altLang="en-US" dirty="0"/>
              <a:t>和队列的消息系统。 在这两种情况下，生产者只需将消息发送到主题，消费者可以根据自己的需要选择任何一种类型的消息传递系统。 让我们按照下一节中的步骤来了解消费者如何选择他们选择的消息系统</a:t>
            </a:r>
            <a:r>
              <a:rPr lang="zh-CN" altLang="en-US" dirty="0" smtClean="0"/>
              <a:t>。</a:t>
            </a:r>
            <a:endParaRPr lang="zh-CN" altLang="en-US" dirty="0"/>
          </a:p>
        </p:txBody>
      </p:sp>
    </p:spTree>
    <p:extLst>
      <p:ext uri="{BB962C8B-B14F-4D97-AF65-F5344CB8AC3E}">
        <p14:creationId xmlns:p14="http://schemas.microsoft.com/office/powerpoint/2010/main" val="1615603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发布 </a:t>
            </a:r>
            <a:r>
              <a:rPr lang="en-US" altLang="zh-CN" b="1" dirty="0"/>
              <a:t>- </a:t>
            </a:r>
            <a:r>
              <a:rPr lang="zh-CN" altLang="en-US" b="1" dirty="0"/>
              <a:t>订阅消息的工作</a:t>
            </a:r>
            <a:r>
              <a:rPr lang="zh-CN" altLang="en-US" b="1" dirty="0" smtClean="0"/>
              <a:t>流程</a:t>
            </a:r>
            <a:endParaRPr lang="en-US" dirty="0"/>
          </a:p>
        </p:txBody>
      </p:sp>
      <p:sp>
        <p:nvSpPr>
          <p:cNvPr id="3" name="Content Placeholder 2"/>
          <p:cNvSpPr>
            <a:spLocks noGrp="1"/>
          </p:cNvSpPr>
          <p:nvPr>
            <p:ph idx="1"/>
          </p:nvPr>
        </p:nvSpPr>
        <p:spPr>
          <a:xfrm>
            <a:off x="838200" y="1825624"/>
            <a:ext cx="10515600" cy="5032375"/>
          </a:xfrm>
        </p:spPr>
        <p:txBody>
          <a:bodyPr>
            <a:normAutofit fontScale="77500" lnSpcReduction="20000"/>
          </a:bodyPr>
          <a:lstStyle/>
          <a:p>
            <a:r>
              <a:rPr lang="zh-CN" altLang="en-US" dirty="0"/>
              <a:t>生产者定期向主题发送消息。</a:t>
            </a:r>
          </a:p>
          <a:p>
            <a:r>
              <a:rPr lang="en-US" altLang="zh-CN" dirty="0"/>
              <a:t>Kafka</a:t>
            </a:r>
            <a:r>
              <a:rPr lang="zh-CN" altLang="en-US" dirty="0"/>
              <a:t>代理存储为该特定主题配置的分区中的所有消息。 它确保消息在分区之间平等共享。 如果生产者发送两个消息并且有两个分区，</a:t>
            </a:r>
            <a:r>
              <a:rPr lang="en-US" altLang="zh-CN" dirty="0"/>
              <a:t>Kafka</a:t>
            </a:r>
            <a:r>
              <a:rPr lang="zh-CN" altLang="en-US" dirty="0"/>
              <a:t>将在第一分区中存储一个消息，在第二分区中存储第二消息。</a:t>
            </a:r>
          </a:p>
          <a:p>
            <a:r>
              <a:rPr lang="zh-CN" altLang="en-US" dirty="0"/>
              <a:t>消费者订阅特定主题。</a:t>
            </a:r>
          </a:p>
          <a:p>
            <a:r>
              <a:rPr lang="zh-CN" altLang="en-US" dirty="0"/>
              <a:t>一旦消费者订阅主题，</a:t>
            </a:r>
            <a:r>
              <a:rPr lang="en-US" altLang="zh-CN" dirty="0"/>
              <a:t>Kafka</a:t>
            </a:r>
            <a:r>
              <a:rPr lang="zh-CN" altLang="en-US" dirty="0"/>
              <a:t>将向消费者提供主题的当前偏移，并且还将偏移保存在</a:t>
            </a:r>
            <a:r>
              <a:rPr lang="en-US" altLang="zh-CN" dirty="0"/>
              <a:t>Zookeeper</a:t>
            </a:r>
            <a:r>
              <a:rPr lang="zh-CN" altLang="en-US" dirty="0"/>
              <a:t>系综中。</a:t>
            </a:r>
          </a:p>
          <a:p>
            <a:r>
              <a:rPr lang="zh-CN" altLang="en-US" dirty="0"/>
              <a:t>消费者将定期请求</a:t>
            </a:r>
            <a:r>
              <a:rPr lang="en-US" altLang="zh-CN" dirty="0"/>
              <a:t>Kafka(</a:t>
            </a:r>
            <a:r>
              <a:rPr lang="zh-CN" altLang="en-US" dirty="0"/>
              <a:t>如</a:t>
            </a:r>
            <a:r>
              <a:rPr lang="en-US" altLang="zh-CN" dirty="0"/>
              <a:t>100 </a:t>
            </a:r>
            <a:r>
              <a:rPr lang="en-US" altLang="zh-CN" dirty="0" err="1"/>
              <a:t>Ms</a:t>
            </a:r>
            <a:r>
              <a:rPr lang="en-US" altLang="zh-CN" dirty="0"/>
              <a:t>)</a:t>
            </a:r>
            <a:r>
              <a:rPr lang="zh-CN" altLang="en-US" dirty="0"/>
              <a:t>新消息。</a:t>
            </a:r>
          </a:p>
          <a:p>
            <a:r>
              <a:rPr lang="zh-CN" altLang="en-US" dirty="0"/>
              <a:t>一旦</a:t>
            </a:r>
            <a:r>
              <a:rPr lang="en-US" altLang="zh-CN" dirty="0"/>
              <a:t>Kafka</a:t>
            </a:r>
            <a:r>
              <a:rPr lang="zh-CN" altLang="en-US" dirty="0"/>
              <a:t>收到来自生产者的消息，它将这些消息转发给消费者。</a:t>
            </a:r>
          </a:p>
          <a:p>
            <a:r>
              <a:rPr lang="zh-CN" altLang="en-US" dirty="0"/>
              <a:t>消费者将收到消息并进行处理。</a:t>
            </a:r>
          </a:p>
          <a:p>
            <a:r>
              <a:rPr lang="zh-CN" altLang="en-US" dirty="0"/>
              <a:t>一旦消息被处理，消费者将向</a:t>
            </a:r>
            <a:r>
              <a:rPr lang="en-US" altLang="zh-CN" dirty="0"/>
              <a:t>Kafka</a:t>
            </a:r>
            <a:r>
              <a:rPr lang="zh-CN" altLang="en-US" dirty="0"/>
              <a:t>代理发送确认。</a:t>
            </a:r>
          </a:p>
          <a:p>
            <a:r>
              <a:rPr lang="zh-CN" altLang="en-US" dirty="0"/>
              <a:t>一旦</a:t>
            </a:r>
            <a:r>
              <a:rPr lang="en-US" altLang="zh-CN" dirty="0"/>
              <a:t>Kafka</a:t>
            </a:r>
            <a:r>
              <a:rPr lang="zh-CN" altLang="en-US" dirty="0"/>
              <a:t>收到确认，它将偏移更改为新值，并在</a:t>
            </a:r>
            <a:r>
              <a:rPr lang="en-US" altLang="zh-CN" dirty="0"/>
              <a:t>Zookeeper</a:t>
            </a:r>
            <a:r>
              <a:rPr lang="zh-CN" altLang="en-US" dirty="0"/>
              <a:t>中更新它。 由于偏移在</a:t>
            </a:r>
            <a:r>
              <a:rPr lang="en-US" altLang="zh-CN" dirty="0"/>
              <a:t>Zookeeper</a:t>
            </a:r>
            <a:r>
              <a:rPr lang="zh-CN" altLang="en-US" dirty="0"/>
              <a:t>中维护，消费者可以正确地读取下一封邮件，即使在服务器暴力期间。</a:t>
            </a:r>
          </a:p>
          <a:p>
            <a:r>
              <a:rPr lang="zh-CN" altLang="en-US" dirty="0"/>
              <a:t>以上流程将重复，直到消费者停止请求。</a:t>
            </a:r>
          </a:p>
          <a:p>
            <a:r>
              <a:rPr lang="zh-CN" altLang="en-US" dirty="0"/>
              <a:t>消费者可以随时回退</a:t>
            </a:r>
            <a:r>
              <a:rPr lang="en-US" altLang="zh-CN" dirty="0"/>
              <a:t>/</a:t>
            </a:r>
            <a:r>
              <a:rPr lang="zh-CN" altLang="en-US" dirty="0"/>
              <a:t>跳到所需的主题偏移量，并阅读所有后续</a:t>
            </a:r>
            <a:r>
              <a:rPr lang="zh-CN" altLang="en-US" dirty="0" smtClean="0"/>
              <a:t>消息。</a:t>
            </a:r>
          </a:p>
        </p:txBody>
      </p:sp>
    </p:spTree>
    <p:extLst>
      <p:ext uri="{BB962C8B-B14F-4D97-AF65-F5344CB8AC3E}">
        <p14:creationId xmlns:p14="http://schemas.microsoft.com/office/powerpoint/2010/main" val="246325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队列消息</a:t>
            </a:r>
            <a:r>
              <a:rPr lang="en-US" altLang="zh-CN" b="1" dirty="0"/>
              <a:t>/</a:t>
            </a:r>
            <a:r>
              <a:rPr lang="zh-CN" altLang="en-US" b="1" dirty="0"/>
              <a:t>用户组的</a:t>
            </a:r>
            <a:r>
              <a:rPr lang="zh-CN" altLang="en-US" b="1" dirty="0" smtClean="0"/>
              <a:t>工作流</a:t>
            </a:r>
            <a:endParaRPr lang="en-US" dirty="0"/>
          </a:p>
        </p:txBody>
      </p:sp>
      <p:sp>
        <p:nvSpPr>
          <p:cNvPr id="3" name="Content Placeholder 2"/>
          <p:cNvSpPr>
            <a:spLocks noGrp="1"/>
          </p:cNvSpPr>
          <p:nvPr>
            <p:ph idx="1"/>
          </p:nvPr>
        </p:nvSpPr>
        <p:spPr>
          <a:xfrm>
            <a:off x="838200" y="1825624"/>
            <a:ext cx="10515600" cy="4863933"/>
          </a:xfrm>
        </p:spPr>
        <p:txBody>
          <a:bodyPr>
            <a:normAutofit fontScale="77500" lnSpcReduction="20000"/>
          </a:bodyPr>
          <a:lstStyle/>
          <a:p>
            <a:r>
              <a:rPr lang="zh-CN" altLang="en-US" dirty="0"/>
              <a:t>在队列消息传递系统而不是单个消费者中，具有相同组</a:t>
            </a:r>
            <a:r>
              <a:rPr lang="en-US" altLang="zh-CN" dirty="0"/>
              <a:t>ID </a:t>
            </a:r>
            <a:r>
              <a:rPr lang="zh-CN" altLang="en-US" dirty="0"/>
              <a:t>的一组消费者将订阅主题。 简单来说，订阅具有相同</a:t>
            </a:r>
            <a:r>
              <a:rPr lang="en-US" altLang="zh-CN" dirty="0"/>
              <a:t>Group ID </a:t>
            </a:r>
            <a:r>
              <a:rPr lang="zh-CN" altLang="en-US" dirty="0"/>
              <a:t>的主题的消费者被认为是单个组，并且消息在它们之间共享。 让我们检查这个系统的实际工作流程。</a:t>
            </a:r>
          </a:p>
          <a:p>
            <a:r>
              <a:rPr lang="zh-CN" altLang="en-US" dirty="0"/>
              <a:t>生产者以固定间隔向某个主题发送消息。</a:t>
            </a:r>
          </a:p>
          <a:p>
            <a:r>
              <a:rPr lang="en-US" altLang="zh-CN" dirty="0"/>
              <a:t>Kafka</a:t>
            </a:r>
            <a:r>
              <a:rPr lang="zh-CN" altLang="en-US" dirty="0"/>
              <a:t>存储在为该特定主题配置的分区中的所有消息，类似于前面的方案。</a:t>
            </a:r>
          </a:p>
          <a:p>
            <a:r>
              <a:rPr lang="zh-CN" altLang="en-US" dirty="0"/>
              <a:t>单个消费者订阅特定主题，假设 </a:t>
            </a:r>
            <a:r>
              <a:rPr lang="en-US" altLang="zh-CN" dirty="0"/>
              <a:t>Topic-01 </a:t>
            </a:r>
            <a:r>
              <a:rPr lang="zh-CN" altLang="en-US" dirty="0"/>
              <a:t>为 </a:t>
            </a:r>
            <a:r>
              <a:rPr lang="en-US" altLang="zh-CN" dirty="0"/>
              <a:t>Group ID </a:t>
            </a:r>
            <a:r>
              <a:rPr lang="zh-CN" altLang="en-US" dirty="0"/>
              <a:t>为 </a:t>
            </a:r>
            <a:r>
              <a:rPr lang="en-US" altLang="zh-CN" dirty="0"/>
              <a:t>Group-1 </a:t>
            </a:r>
            <a:r>
              <a:rPr lang="zh-CN" altLang="en-US" dirty="0"/>
              <a:t>。</a:t>
            </a:r>
          </a:p>
          <a:p>
            <a:r>
              <a:rPr lang="en-US" altLang="zh-CN" dirty="0"/>
              <a:t>Kafka</a:t>
            </a:r>
            <a:r>
              <a:rPr lang="zh-CN" altLang="en-US" dirty="0"/>
              <a:t>以与发布 </a:t>
            </a:r>
            <a:r>
              <a:rPr lang="en-US" altLang="zh-CN" dirty="0"/>
              <a:t>- </a:t>
            </a:r>
            <a:r>
              <a:rPr lang="zh-CN" altLang="en-US" dirty="0"/>
              <a:t>订阅消息相同的方式与消费者交互，直到新消费者以相同的组</a:t>
            </a:r>
            <a:r>
              <a:rPr lang="en-US" altLang="zh-CN" dirty="0"/>
              <a:t>ID </a:t>
            </a:r>
            <a:r>
              <a:rPr lang="zh-CN" altLang="en-US" dirty="0"/>
              <a:t>订阅相同主题 </a:t>
            </a:r>
            <a:r>
              <a:rPr lang="en-US" altLang="zh-CN" dirty="0"/>
              <a:t>Topic-01  1 </a:t>
            </a:r>
            <a:r>
              <a:rPr lang="zh-CN" altLang="en-US" dirty="0"/>
              <a:t>。</a:t>
            </a:r>
          </a:p>
          <a:p>
            <a:r>
              <a:rPr lang="zh-CN" altLang="en-US" dirty="0"/>
              <a:t>一旦新消费者到达，</a:t>
            </a:r>
            <a:r>
              <a:rPr lang="en-US" altLang="zh-CN" dirty="0"/>
              <a:t>Kafka</a:t>
            </a:r>
            <a:r>
              <a:rPr lang="zh-CN" altLang="en-US" dirty="0"/>
              <a:t>将其操作切换到共享模式，并在两个消费者之间共享数据。 此共享将继续，直到用户数达到为该特定主题配置的分区数。</a:t>
            </a:r>
          </a:p>
          <a:p>
            <a:r>
              <a:rPr lang="zh-CN" altLang="en-US" dirty="0"/>
              <a:t>一旦消费者的数量超过分区的数量，新消费者将不会接收任何进一步的消息，直到现有消费者取消订阅任何一个消费者。 出现这种情况是因为</a:t>
            </a:r>
            <a:r>
              <a:rPr lang="en-US" altLang="zh-CN" dirty="0"/>
              <a:t>Kafka</a:t>
            </a:r>
            <a:r>
              <a:rPr lang="zh-CN" altLang="en-US" dirty="0"/>
              <a:t>中的每个消费者将被分配至少一个分区，并且一旦所有分区被分配给现有消费者，新消费者将必须等待。</a:t>
            </a:r>
          </a:p>
          <a:p>
            <a:r>
              <a:rPr lang="zh-CN" altLang="en-US" dirty="0"/>
              <a:t>此功能也称为使用者组。 同样，</a:t>
            </a:r>
            <a:r>
              <a:rPr lang="en-US" altLang="zh-CN" dirty="0"/>
              <a:t>Kafka</a:t>
            </a:r>
            <a:r>
              <a:rPr lang="zh-CN" altLang="en-US" dirty="0"/>
              <a:t>将以非常简单和高效的方式提供两个系统中最好</a:t>
            </a:r>
            <a:r>
              <a:rPr lang="zh-CN" altLang="en-US" dirty="0" smtClean="0"/>
              <a:t>的</a:t>
            </a:r>
            <a:endParaRPr lang="zh-CN" altLang="en-US" dirty="0"/>
          </a:p>
        </p:txBody>
      </p:sp>
    </p:spTree>
    <p:extLst>
      <p:ext uri="{BB962C8B-B14F-4D97-AF65-F5344CB8AC3E}">
        <p14:creationId xmlns:p14="http://schemas.microsoft.com/office/powerpoint/2010/main" val="1131374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ZooKeeper</a:t>
            </a:r>
            <a:r>
              <a:rPr lang="en-US" b="1" dirty="0" err="1" smtClean="0"/>
              <a:t>的作用</a:t>
            </a:r>
            <a:endParaRPr lang="en-US" dirty="0"/>
          </a:p>
        </p:txBody>
      </p:sp>
      <p:sp>
        <p:nvSpPr>
          <p:cNvPr id="3" name="Content Placeholder 2"/>
          <p:cNvSpPr>
            <a:spLocks noGrp="1"/>
          </p:cNvSpPr>
          <p:nvPr>
            <p:ph idx="1"/>
          </p:nvPr>
        </p:nvSpPr>
        <p:spPr/>
        <p:txBody>
          <a:bodyPr/>
          <a:lstStyle/>
          <a:p>
            <a:r>
              <a:rPr lang="en-US" altLang="zh-CN" dirty="0"/>
              <a:t>Apache Kafka</a:t>
            </a:r>
            <a:r>
              <a:rPr lang="zh-CN" altLang="en-US" dirty="0"/>
              <a:t>的一个关键依赖是</a:t>
            </a:r>
            <a:r>
              <a:rPr lang="en-US" altLang="zh-CN" dirty="0"/>
              <a:t>Apache Zookeeper</a:t>
            </a:r>
            <a:r>
              <a:rPr lang="zh-CN" altLang="en-US" dirty="0"/>
              <a:t>，它是一个分布式配置和同步服务。 </a:t>
            </a:r>
            <a:r>
              <a:rPr lang="en-US" altLang="zh-CN" dirty="0"/>
              <a:t>Zookeeper</a:t>
            </a:r>
            <a:r>
              <a:rPr lang="zh-CN" altLang="en-US" dirty="0"/>
              <a:t>是</a:t>
            </a:r>
            <a:r>
              <a:rPr lang="en-US" altLang="zh-CN" dirty="0"/>
              <a:t>Kafka</a:t>
            </a:r>
            <a:r>
              <a:rPr lang="zh-CN" altLang="en-US" dirty="0"/>
              <a:t>代理和消费者之间的协调接口。 </a:t>
            </a:r>
            <a:r>
              <a:rPr lang="en-US" altLang="zh-CN" dirty="0"/>
              <a:t>Kafka</a:t>
            </a:r>
            <a:r>
              <a:rPr lang="zh-CN" altLang="en-US" dirty="0"/>
              <a:t>服务器通过</a:t>
            </a:r>
            <a:r>
              <a:rPr lang="en-US" altLang="zh-CN" dirty="0"/>
              <a:t>Zookeeper</a:t>
            </a:r>
            <a:r>
              <a:rPr lang="zh-CN" altLang="en-US" dirty="0"/>
              <a:t>集群共享信息。 </a:t>
            </a:r>
            <a:r>
              <a:rPr lang="en-US" altLang="zh-CN" dirty="0"/>
              <a:t>Kafka</a:t>
            </a:r>
            <a:r>
              <a:rPr lang="zh-CN" altLang="en-US" dirty="0"/>
              <a:t>在</a:t>
            </a:r>
            <a:r>
              <a:rPr lang="en-US" altLang="zh-CN" dirty="0"/>
              <a:t>Zookeeper</a:t>
            </a:r>
            <a:r>
              <a:rPr lang="zh-CN" altLang="en-US" dirty="0"/>
              <a:t>中存储基本元数据，例如关于主题，代理，消费者偏移</a:t>
            </a:r>
            <a:r>
              <a:rPr lang="en-US" altLang="zh-CN" dirty="0"/>
              <a:t>(</a:t>
            </a:r>
            <a:r>
              <a:rPr lang="zh-CN" altLang="en-US" dirty="0"/>
              <a:t>队列读取器</a:t>
            </a:r>
            <a:r>
              <a:rPr lang="en-US" altLang="zh-CN" dirty="0"/>
              <a:t>)</a:t>
            </a:r>
            <a:r>
              <a:rPr lang="zh-CN" altLang="en-US" dirty="0"/>
              <a:t>等的信息。</a:t>
            </a:r>
          </a:p>
          <a:p>
            <a:r>
              <a:rPr lang="zh-CN" altLang="en-US" dirty="0"/>
              <a:t>由于所有关键信息存储在</a:t>
            </a:r>
            <a:r>
              <a:rPr lang="en-US" altLang="zh-CN" dirty="0"/>
              <a:t>Zookeeper</a:t>
            </a:r>
            <a:r>
              <a:rPr lang="zh-CN" altLang="en-US" dirty="0"/>
              <a:t>中，并且它通常在其整体上复制此数据，因此</a:t>
            </a:r>
            <a:r>
              <a:rPr lang="en-US" altLang="zh-CN" dirty="0"/>
              <a:t>Kafka</a:t>
            </a:r>
            <a:r>
              <a:rPr lang="zh-CN" altLang="en-US" dirty="0"/>
              <a:t>代理</a:t>
            </a:r>
            <a:r>
              <a:rPr lang="en-US" altLang="zh-CN" dirty="0"/>
              <a:t>/ Zookeeper</a:t>
            </a:r>
            <a:r>
              <a:rPr lang="zh-CN" altLang="en-US" dirty="0"/>
              <a:t>的故障不会影响</a:t>
            </a:r>
            <a:r>
              <a:rPr lang="en-US" altLang="zh-CN" dirty="0"/>
              <a:t>Kafka</a:t>
            </a:r>
            <a:r>
              <a:rPr lang="zh-CN" altLang="en-US" dirty="0"/>
              <a:t>集群的状态。 </a:t>
            </a:r>
            <a:r>
              <a:rPr lang="zh-CN" altLang="en-US" dirty="0" smtClean="0"/>
              <a:t>一旦</a:t>
            </a:r>
            <a:r>
              <a:rPr lang="en-US" altLang="zh-CN" dirty="0"/>
              <a:t>Zookeeper</a:t>
            </a:r>
            <a:r>
              <a:rPr lang="zh-CN" altLang="en-US" dirty="0"/>
              <a:t>重新</a:t>
            </a:r>
            <a:r>
              <a:rPr lang="zh-CN" altLang="en-US" dirty="0" smtClean="0"/>
              <a:t>启动，</a:t>
            </a:r>
            <a:r>
              <a:rPr lang="en-US" altLang="zh-CN" dirty="0" smtClean="0"/>
              <a:t> Kafka</a:t>
            </a:r>
            <a:r>
              <a:rPr lang="zh-CN" altLang="en-US" dirty="0" smtClean="0"/>
              <a:t>将恢复状态。</a:t>
            </a:r>
            <a:r>
              <a:rPr lang="zh-CN" altLang="en-US" dirty="0"/>
              <a:t> 这为</a:t>
            </a:r>
            <a:r>
              <a:rPr lang="en-US" altLang="zh-CN" dirty="0"/>
              <a:t>Kafka</a:t>
            </a:r>
            <a:r>
              <a:rPr lang="zh-CN" altLang="en-US" dirty="0"/>
              <a:t>带来了零停机时间。</a:t>
            </a:r>
            <a:r>
              <a:rPr lang="en-US" altLang="zh-CN" dirty="0"/>
              <a:t>Kafka</a:t>
            </a:r>
            <a:r>
              <a:rPr lang="zh-CN" altLang="en-US" dirty="0"/>
              <a:t>代理之间的领导者选举也通过使用</a:t>
            </a:r>
            <a:r>
              <a:rPr lang="en-US" altLang="zh-CN" dirty="0"/>
              <a:t>Zookeeper</a:t>
            </a:r>
            <a:r>
              <a:rPr lang="zh-CN" altLang="en-US" dirty="0"/>
              <a:t>在领导者失败的情况下完成</a:t>
            </a:r>
            <a:r>
              <a:rPr lang="zh-CN" altLang="en-US" dirty="0" smtClean="0"/>
              <a:t>。</a:t>
            </a:r>
            <a:endParaRPr lang="zh-CN" altLang="en-US" dirty="0"/>
          </a:p>
        </p:txBody>
      </p:sp>
    </p:spTree>
    <p:extLst>
      <p:ext uri="{BB962C8B-B14F-4D97-AF65-F5344CB8AC3E}">
        <p14:creationId xmlns:p14="http://schemas.microsoft.com/office/powerpoint/2010/main" val="174903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Kafka</a:t>
            </a:r>
            <a:r>
              <a:rPr lang="zh-CN" altLang="en-US" dirty="0" smtClean="0"/>
              <a:t>的安装</a:t>
            </a:r>
            <a:endParaRPr lang="en-US" dirty="0"/>
          </a:p>
        </p:txBody>
      </p:sp>
      <p:sp>
        <p:nvSpPr>
          <p:cNvPr id="3" name="Content Placeholder 2"/>
          <p:cNvSpPr>
            <a:spLocks noGrp="1"/>
          </p:cNvSpPr>
          <p:nvPr>
            <p:ph idx="1"/>
          </p:nvPr>
        </p:nvSpPr>
        <p:spPr>
          <a:xfrm>
            <a:off x="838200" y="1825624"/>
            <a:ext cx="10515600" cy="4803775"/>
          </a:xfrm>
        </p:spPr>
        <p:txBody>
          <a:bodyPr>
            <a:normAutofit lnSpcReduction="10000"/>
          </a:bodyPr>
          <a:lstStyle/>
          <a:p>
            <a:r>
              <a:rPr lang="en-US" altLang="zh-CN" dirty="0" smtClean="0"/>
              <a:t>1.</a:t>
            </a:r>
            <a:r>
              <a:rPr lang="zh-CN" altLang="en-US" dirty="0" smtClean="0"/>
              <a:t> </a:t>
            </a:r>
            <a:r>
              <a:rPr lang="en-US" altLang="zh-CN" dirty="0" smtClean="0"/>
              <a:t>JDK</a:t>
            </a:r>
          </a:p>
          <a:p>
            <a:r>
              <a:rPr lang="en-US" altLang="zh-CN" dirty="0" smtClean="0"/>
              <a:t>2.</a:t>
            </a:r>
            <a:r>
              <a:rPr lang="zh-CN" altLang="en-US" dirty="0" smtClean="0"/>
              <a:t> </a:t>
            </a:r>
            <a:r>
              <a:rPr lang="en-US" altLang="zh-CN" dirty="0" err="1" smtClean="0"/>
              <a:t>ZooKeeper</a:t>
            </a:r>
            <a:endParaRPr lang="en-US" altLang="zh-CN" dirty="0" smtClean="0"/>
          </a:p>
          <a:p>
            <a:pPr lvl="1"/>
            <a:r>
              <a:rPr lang="en-US" altLang="zh-CN" dirty="0" err="1" smtClean="0"/>
              <a:t>wget</a:t>
            </a:r>
            <a:r>
              <a:rPr lang="zh-CN" altLang="en-US" dirty="0" smtClean="0"/>
              <a:t> </a:t>
            </a:r>
            <a:r>
              <a:rPr lang="en-US" altLang="zh-CN" dirty="0" smtClean="0"/>
              <a:t>https://apache.org/dist/zookeeper/stable/apache-zookeeper-3.5.5-bin.tar.gz</a:t>
            </a:r>
          </a:p>
          <a:p>
            <a:pPr lvl="1"/>
            <a:r>
              <a:rPr lang="en-US" altLang="zh-CN" dirty="0" smtClean="0"/>
              <a:t>tar -</a:t>
            </a:r>
            <a:r>
              <a:rPr lang="en-US" altLang="zh-CN" dirty="0" err="1" smtClean="0"/>
              <a:t>zxf</a:t>
            </a:r>
            <a:r>
              <a:rPr lang="en-US" altLang="zh-CN" dirty="0" smtClean="0"/>
              <a:t> apache-zookeeper-3.5.5-bin.tar.gz</a:t>
            </a:r>
          </a:p>
          <a:p>
            <a:pPr lvl="1"/>
            <a:r>
              <a:rPr lang="en-US" altLang="zh-CN" dirty="0" err="1" smtClean="0"/>
              <a:t>mkdir</a:t>
            </a:r>
            <a:r>
              <a:rPr lang="en-US" altLang="zh-CN" dirty="0" smtClean="0"/>
              <a:t> data</a:t>
            </a:r>
          </a:p>
          <a:p>
            <a:pPr lvl="1"/>
            <a:r>
              <a:rPr lang="en-US" altLang="zh-CN" dirty="0" err="1" smtClean="0"/>
              <a:t>cp</a:t>
            </a:r>
            <a:r>
              <a:rPr lang="en-US" altLang="zh-CN" dirty="0" smtClean="0"/>
              <a:t> </a:t>
            </a:r>
            <a:r>
              <a:rPr lang="en-US" altLang="zh-CN" dirty="0" err="1" smtClean="0"/>
              <a:t>zoo_sample.cfg</a:t>
            </a:r>
            <a:r>
              <a:rPr lang="en-US" altLang="zh-CN" dirty="0" smtClean="0"/>
              <a:t> </a:t>
            </a:r>
            <a:r>
              <a:rPr lang="en-US" altLang="zh-CN" dirty="0" err="1" smtClean="0"/>
              <a:t>zoo.cfg</a:t>
            </a:r>
            <a:endParaRPr lang="en-US" altLang="zh-CN" dirty="0" smtClean="0"/>
          </a:p>
          <a:p>
            <a:pPr lvl="1"/>
            <a:r>
              <a:rPr lang="en-US" altLang="zh-CN" dirty="0" smtClean="0"/>
              <a:t>bin/</a:t>
            </a:r>
            <a:r>
              <a:rPr lang="en-US" altLang="zh-CN" dirty="0" err="1" smtClean="0"/>
              <a:t>zkServer.sh</a:t>
            </a:r>
            <a:r>
              <a:rPr lang="en-US" altLang="zh-CN" dirty="0" smtClean="0"/>
              <a:t> start</a:t>
            </a:r>
          </a:p>
          <a:p>
            <a:r>
              <a:rPr lang="en-US" altLang="zh-CN" dirty="0" smtClean="0"/>
              <a:t>3.</a:t>
            </a:r>
            <a:r>
              <a:rPr lang="zh-CN" altLang="en-US" dirty="0" smtClean="0"/>
              <a:t>  </a:t>
            </a:r>
            <a:r>
              <a:rPr lang="en-US" altLang="zh-CN" dirty="0" smtClean="0"/>
              <a:t>Kafka</a:t>
            </a:r>
          </a:p>
          <a:p>
            <a:pPr lvl="1"/>
            <a:r>
              <a:rPr lang="en-US" altLang="zh-CN" dirty="0" err="1" smtClean="0"/>
              <a:t>wget</a:t>
            </a:r>
            <a:r>
              <a:rPr lang="zh-CN" altLang="en-US" dirty="0" smtClean="0"/>
              <a:t> </a:t>
            </a:r>
            <a:r>
              <a:rPr lang="en-US" altLang="zh-CN" dirty="0" smtClean="0"/>
              <a:t>http://mirror.bit.edu.cn/apache/kafka/2.2.1/kafka_2.11-2.2.1.tgz</a:t>
            </a:r>
          </a:p>
          <a:p>
            <a:pPr lvl="1"/>
            <a:r>
              <a:rPr lang="en-US" altLang="zh-CN" dirty="0" smtClean="0"/>
              <a:t>tar</a:t>
            </a:r>
            <a:r>
              <a:rPr lang="zh-CN" altLang="en-US" dirty="0" smtClean="0"/>
              <a:t> </a:t>
            </a:r>
            <a:r>
              <a:rPr lang="mr-IN" altLang="zh-CN" dirty="0" smtClean="0"/>
              <a:t>–</a:t>
            </a:r>
            <a:r>
              <a:rPr lang="en-US" altLang="zh-CN" dirty="0" err="1" smtClean="0"/>
              <a:t>zxf</a:t>
            </a:r>
            <a:r>
              <a:rPr lang="zh-CN" altLang="en-US" dirty="0" smtClean="0"/>
              <a:t> </a:t>
            </a:r>
            <a:r>
              <a:rPr lang="en-US" altLang="zh-CN" dirty="0" smtClean="0"/>
              <a:t>kafka_2.11-2.2.1.tgz</a:t>
            </a:r>
          </a:p>
          <a:p>
            <a:pPr lvl="1"/>
            <a:r>
              <a:rPr lang="en-US" dirty="0" smtClean="0"/>
              <a:t>bin/</a:t>
            </a:r>
            <a:r>
              <a:rPr lang="en-US" dirty="0" err="1" smtClean="0"/>
              <a:t>kafka</a:t>
            </a:r>
            <a:r>
              <a:rPr lang="en-US" dirty="0" smtClean="0"/>
              <a:t>-server-</a:t>
            </a:r>
            <a:r>
              <a:rPr lang="en-US" dirty="0" err="1" smtClean="0"/>
              <a:t>start.sh</a:t>
            </a:r>
            <a:r>
              <a:rPr lang="en-US" dirty="0" smtClean="0"/>
              <a:t> </a:t>
            </a:r>
            <a:r>
              <a:rPr lang="en-US" dirty="0" err="1" smtClean="0"/>
              <a:t>config</a:t>
            </a:r>
            <a:r>
              <a:rPr lang="en-US" dirty="0" smtClean="0"/>
              <a:t>/</a:t>
            </a:r>
            <a:r>
              <a:rPr lang="en-US" dirty="0" err="1" smtClean="0"/>
              <a:t>server.properties</a:t>
            </a:r>
            <a:endParaRPr lang="en-US" altLang="zh-CN" dirty="0" smtClean="0"/>
          </a:p>
          <a:p>
            <a:pPr lvl="1"/>
            <a:endParaRPr lang="en-US" altLang="zh-CN" dirty="0" smtClean="0"/>
          </a:p>
          <a:p>
            <a:pPr lvl="1"/>
            <a:endParaRPr lang="en-US" dirty="0"/>
          </a:p>
        </p:txBody>
      </p:sp>
    </p:spTree>
    <p:extLst>
      <p:ext uri="{BB962C8B-B14F-4D97-AF65-F5344CB8AC3E}">
        <p14:creationId xmlns:p14="http://schemas.microsoft.com/office/powerpoint/2010/main" val="454877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kafka</a:t>
            </a:r>
            <a:r>
              <a:rPr lang="zh-CN" altLang="en-US" dirty="0" smtClean="0"/>
              <a:t>的基本操作</a:t>
            </a:r>
            <a:endParaRPr lang="en-US" dirty="0"/>
          </a:p>
        </p:txBody>
      </p:sp>
      <p:sp>
        <p:nvSpPr>
          <p:cNvPr id="3" name="Content Placeholder 2"/>
          <p:cNvSpPr>
            <a:spLocks noGrp="1"/>
          </p:cNvSpPr>
          <p:nvPr>
            <p:ph idx="1"/>
          </p:nvPr>
        </p:nvSpPr>
        <p:spPr>
          <a:xfrm>
            <a:off x="838200" y="1825624"/>
            <a:ext cx="10515600" cy="4803775"/>
          </a:xfrm>
        </p:spPr>
        <p:txBody>
          <a:bodyPr>
            <a:normAutofit/>
          </a:bodyPr>
          <a:lstStyle/>
          <a:p>
            <a:r>
              <a:rPr lang="zh-CN" altLang="en-US" dirty="0" smtClean="0"/>
              <a:t>创建一个</a:t>
            </a:r>
            <a:r>
              <a:rPr lang="en-US" altLang="zh-CN" dirty="0" smtClean="0"/>
              <a:t>topic</a:t>
            </a:r>
          </a:p>
          <a:p>
            <a:pPr lvl="1"/>
            <a:r>
              <a:rPr lang="en-US" dirty="0" smtClean="0"/>
              <a:t>./</a:t>
            </a:r>
            <a:r>
              <a:rPr lang="en-US" dirty="0" err="1" smtClean="0"/>
              <a:t>kafka-topics.sh</a:t>
            </a:r>
            <a:r>
              <a:rPr lang="en-US" dirty="0" smtClean="0"/>
              <a:t> --create --zookeeper localhost:2181 --replication-factor 1 --partitions 1 --topic topic-name-</a:t>
            </a:r>
            <a:r>
              <a:rPr lang="en-US" dirty="0" err="1" smtClean="0"/>
              <a:t>newit</a:t>
            </a:r>
            <a:endParaRPr lang="en-US" dirty="0" smtClean="0"/>
          </a:p>
          <a:p>
            <a:r>
              <a:rPr lang="zh-CN" altLang="en-US" dirty="0" smtClean="0"/>
              <a:t>获取</a:t>
            </a:r>
            <a:r>
              <a:rPr lang="en-US" altLang="zh-CN" dirty="0" smtClean="0"/>
              <a:t>topic</a:t>
            </a:r>
            <a:r>
              <a:rPr lang="zh-CN" altLang="en-US" dirty="0" smtClean="0"/>
              <a:t>列表</a:t>
            </a:r>
            <a:endParaRPr lang="en-US" altLang="zh-CN" dirty="0" smtClean="0"/>
          </a:p>
          <a:p>
            <a:pPr lvl="1"/>
            <a:r>
              <a:rPr lang="en-US" dirty="0" smtClean="0"/>
              <a:t>./</a:t>
            </a:r>
            <a:r>
              <a:rPr lang="en-US" dirty="0" err="1" smtClean="0"/>
              <a:t>kafka-topics.sh</a:t>
            </a:r>
            <a:r>
              <a:rPr lang="en-US" dirty="0" smtClean="0"/>
              <a:t> --list --zookeeper localhost:2181</a:t>
            </a:r>
          </a:p>
          <a:p>
            <a:r>
              <a:rPr lang="zh-CN" altLang="en-US" dirty="0" smtClean="0"/>
              <a:t>启动生产者发送消息</a:t>
            </a:r>
            <a:endParaRPr lang="en-US" altLang="zh-CN" dirty="0" smtClean="0"/>
          </a:p>
          <a:p>
            <a:pPr lvl="1"/>
            <a:r>
              <a:rPr lang="en-US" dirty="0" smtClean="0"/>
              <a:t>./</a:t>
            </a:r>
            <a:r>
              <a:rPr lang="en-US" dirty="0" err="1" smtClean="0"/>
              <a:t>kafka</a:t>
            </a:r>
            <a:r>
              <a:rPr lang="en-US" dirty="0" smtClean="0"/>
              <a:t>-console-</a:t>
            </a:r>
            <a:r>
              <a:rPr lang="en-US" dirty="0" err="1" smtClean="0"/>
              <a:t>producer.sh</a:t>
            </a:r>
            <a:r>
              <a:rPr lang="en-US" dirty="0" smtClean="0"/>
              <a:t> --broker-list localhost:9092 --topic topic-name-</a:t>
            </a:r>
            <a:r>
              <a:rPr lang="en-US" dirty="0" err="1" smtClean="0"/>
              <a:t>newit</a:t>
            </a:r>
            <a:endParaRPr lang="en-US" dirty="0" smtClean="0"/>
          </a:p>
          <a:p>
            <a:r>
              <a:rPr lang="zh-CN" altLang="en-US" dirty="0" smtClean="0"/>
              <a:t>启动消费者以接收消息</a:t>
            </a:r>
            <a:endParaRPr lang="en-US" altLang="zh-CN" dirty="0" smtClean="0"/>
          </a:p>
          <a:p>
            <a:pPr lvl="1"/>
            <a:r>
              <a:rPr lang="en-US" altLang="zh-CN" dirty="0" smtClean="0"/>
              <a:t>./</a:t>
            </a:r>
            <a:r>
              <a:rPr lang="en-US" altLang="zh-CN" dirty="0" err="1" smtClean="0"/>
              <a:t>kafka</a:t>
            </a:r>
            <a:r>
              <a:rPr lang="en-US" altLang="zh-CN" dirty="0" smtClean="0"/>
              <a:t>-console-</a:t>
            </a:r>
            <a:r>
              <a:rPr lang="en-US" altLang="zh-CN" dirty="0" err="1" smtClean="0"/>
              <a:t>consumer.sh</a:t>
            </a:r>
            <a:r>
              <a:rPr lang="en-US" altLang="zh-CN" dirty="0" smtClean="0"/>
              <a:t> --bootstrap-server localhost:9092 --topic topic-name-</a:t>
            </a:r>
            <a:r>
              <a:rPr lang="en-US" altLang="zh-CN" dirty="0" err="1" smtClean="0"/>
              <a:t>newit</a:t>
            </a:r>
            <a:r>
              <a:rPr lang="en-US" altLang="zh-CN" dirty="0" smtClean="0"/>
              <a:t>  --from-beginning</a:t>
            </a:r>
            <a:endParaRPr lang="zh-CN" altLang="en-US" dirty="0" smtClean="0"/>
          </a:p>
          <a:p>
            <a:pPr lvl="1"/>
            <a:endParaRPr lang="en-US" dirty="0" smtClean="0"/>
          </a:p>
        </p:txBody>
      </p:sp>
    </p:spTree>
    <p:extLst>
      <p:ext uri="{BB962C8B-B14F-4D97-AF65-F5344CB8AC3E}">
        <p14:creationId xmlns:p14="http://schemas.microsoft.com/office/powerpoint/2010/main" val="2137945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关于</a:t>
            </a:r>
            <a:r>
              <a:rPr lang="en-US" altLang="zh-CN" dirty="0" err="1" smtClean="0"/>
              <a:t>kafka</a:t>
            </a:r>
            <a:endParaRPr lang="en-US" dirty="0"/>
          </a:p>
        </p:txBody>
      </p:sp>
      <p:sp>
        <p:nvSpPr>
          <p:cNvPr id="3" name="Content Placeholder 2"/>
          <p:cNvSpPr>
            <a:spLocks noGrp="1"/>
          </p:cNvSpPr>
          <p:nvPr>
            <p:ph idx="1"/>
          </p:nvPr>
        </p:nvSpPr>
        <p:spPr/>
        <p:txBody>
          <a:bodyPr/>
          <a:lstStyle/>
          <a:p>
            <a:r>
              <a:rPr lang="en-US" dirty="0"/>
              <a:t>Apache Kafka起源于LinkedIn，后来于2011年成为开源Apache项目，然后于2012年成为First-class </a:t>
            </a:r>
            <a:r>
              <a:rPr lang="en-US" dirty="0" err="1"/>
              <a:t>Apache项目。Kafka是用Scala和Java编写的</a:t>
            </a:r>
            <a:r>
              <a:rPr lang="en-US" dirty="0"/>
              <a:t>。 Apache </a:t>
            </a:r>
            <a:r>
              <a:rPr lang="en-US" dirty="0" err="1"/>
              <a:t>Kafka是基于发布订阅的容错消息系统</a:t>
            </a:r>
            <a:r>
              <a:rPr lang="en-US" dirty="0"/>
              <a:t>。 它是快速，可扩展和设计分布</a:t>
            </a:r>
            <a:r>
              <a:rPr lang="en-US" dirty="0" smtClean="0"/>
              <a:t>。</a:t>
            </a:r>
          </a:p>
          <a:p>
            <a:r>
              <a:rPr lang="en-US" altLang="zh-CN" dirty="0"/>
              <a:t>Kafka</a:t>
            </a:r>
            <a:r>
              <a:rPr lang="zh-CN" altLang="en-US" dirty="0"/>
              <a:t>专为分布式高吞吐量系统而设计。 </a:t>
            </a:r>
            <a:r>
              <a:rPr lang="en-US" altLang="zh-CN" dirty="0"/>
              <a:t>Kafka</a:t>
            </a:r>
            <a:r>
              <a:rPr lang="zh-CN" altLang="en-US" dirty="0"/>
              <a:t>往往工作得很好，作为一个更传统的消息代理的替代品。 与其他消息传递系统相比，</a:t>
            </a:r>
            <a:r>
              <a:rPr lang="en-US" altLang="zh-CN" dirty="0"/>
              <a:t>Kafka</a:t>
            </a:r>
            <a:r>
              <a:rPr lang="zh-CN" altLang="en-US" dirty="0"/>
              <a:t>具有更好的吞吐量，内置分区，复制和固有的容错能力，这使得它非常适合大规模消息处理应用程序。</a:t>
            </a:r>
            <a:endParaRPr lang="en-US" dirty="0"/>
          </a:p>
        </p:txBody>
      </p:sp>
    </p:spTree>
    <p:extLst>
      <p:ext uri="{BB962C8B-B14F-4D97-AF65-F5344CB8AC3E}">
        <p14:creationId xmlns:p14="http://schemas.microsoft.com/office/powerpoint/2010/main" val="1616637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设置</a:t>
            </a:r>
            <a:r>
              <a:rPr lang="en-US" altLang="zh-CN" dirty="0" smtClean="0"/>
              <a:t>broker</a:t>
            </a:r>
            <a:r>
              <a:rPr lang="zh-CN" altLang="en-US" dirty="0" smtClean="0"/>
              <a:t> </a:t>
            </a:r>
            <a:r>
              <a:rPr lang="en-US" altLang="zh-CN" dirty="0" smtClean="0"/>
              <a:t>cluster</a:t>
            </a:r>
            <a:endParaRPr lang="en-US" dirty="0"/>
          </a:p>
        </p:txBody>
      </p:sp>
      <p:sp>
        <p:nvSpPr>
          <p:cNvPr id="3" name="Content Placeholder 2"/>
          <p:cNvSpPr>
            <a:spLocks noGrp="1"/>
          </p:cNvSpPr>
          <p:nvPr>
            <p:ph idx="1"/>
          </p:nvPr>
        </p:nvSpPr>
        <p:spPr>
          <a:xfrm>
            <a:off x="838200" y="1825625"/>
            <a:ext cx="7511716" cy="4351338"/>
          </a:xfrm>
        </p:spPr>
        <p:txBody>
          <a:bodyPr>
            <a:normAutofit fontScale="85000" lnSpcReduction="20000"/>
          </a:bodyPr>
          <a:lstStyle/>
          <a:p>
            <a:r>
              <a:rPr lang="en-US" dirty="0" err="1" smtClean="0"/>
              <a:t>cp</a:t>
            </a:r>
            <a:r>
              <a:rPr lang="en-US" dirty="0"/>
              <a:t> </a:t>
            </a:r>
            <a:r>
              <a:rPr lang="en-US" dirty="0" err="1" smtClean="0"/>
              <a:t>config</a:t>
            </a:r>
            <a:r>
              <a:rPr lang="en-US" dirty="0" smtClean="0"/>
              <a:t>/</a:t>
            </a:r>
            <a:r>
              <a:rPr lang="en-US" dirty="0" err="1" smtClean="0"/>
              <a:t>server.properties</a:t>
            </a:r>
            <a:r>
              <a:rPr lang="en-US" dirty="0" smtClean="0"/>
              <a:t> </a:t>
            </a:r>
            <a:r>
              <a:rPr lang="en-US" dirty="0" err="1" smtClean="0"/>
              <a:t>config</a:t>
            </a:r>
            <a:r>
              <a:rPr lang="en-US" dirty="0" smtClean="0"/>
              <a:t>/server-1.properties</a:t>
            </a:r>
          </a:p>
          <a:p>
            <a:r>
              <a:rPr lang="en-US" dirty="0" err="1" smtClean="0"/>
              <a:t>cp</a:t>
            </a:r>
            <a:r>
              <a:rPr lang="en-US" dirty="0"/>
              <a:t> </a:t>
            </a:r>
            <a:r>
              <a:rPr lang="en-US" dirty="0" err="1" smtClean="0"/>
              <a:t>config</a:t>
            </a:r>
            <a:r>
              <a:rPr lang="en-US" dirty="0" smtClean="0"/>
              <a:t>/</a:t>
            </a:r>
            <a:r>
              <a:rPr lang="en-US" dirty="0" err="1" smtClean="0"/>
              <a:t>server.properties</a:t>
            </a:r>
            <a:r>
              <a:rPr lang="en-US" dirty="0" smtClean="0"/>
              <a:t> </a:t>
            </a:r>
            <a:r>
              <a:rPr lang="en-US" dirty="0" err="1" smtClean="0"/>
              <a:t>config</a:t>
            </a:r>
            <a:r>
              <a:rPr lang="en-US" dirty="0" smtClean="0"/>
              <a:t>/server-</a:t>
            </a:r>
            <a:r>
              <a:rPr lang="en-US" altLang="zh-CN" dirty="0" smtClean="0"/>
              <a:t>2</a:t>
            </a:r>
            <a:r>
              <a:rPr lang="en-US" dirty="0" smtClean="0"/>
              <a:t>.properties</a:t>
            </a:r>
          </a:p>
          <a:p>
            <a:r>
              <a:rPr lang="en-US" altLang="zh-CN" dirty="0" err="1" smtClean="0"/>
              <a:t>nohup</a:t>
            </a:r>
            <a:r>
              <a:rPr lang="zh-CN" altLang="en-US" dirty="0" smtClean="0"/>
              <a:t> </a:t>
            </a:r>
            <a:r>
              <a:rPr lang="en-US" dirty="0" smtClean="0"/>
              <a:t>bin/</a:t>
            </a:r>
            <a:r>
              <a:rPr lang="en-US" dirty="0" err="1" smtClean="0"/>
              <a:t>kafka</a:t>
            </a:r>
            <a:r>
              <a:rPr lang="en-US" dirty="0" smtClean="0"/>
              <a:t>-server-</a:t>
            </a:r>
            <a:r>
              <a:rPr lang="en-US" dirty="0" err="1" smtClean="0"/>
              <a:t>start.sh</a:t>
            </a:r>
            <a:r>
              <a:rPr lang="en-US" dirty="0" smtClean="0"/>
              <a:t> </a:t>
            </a:r>
            <a:r>
              <a:rPr lang="en-US" dirty="0" err="1" smtClean="0"/>
              <a:t>config</a:t>
            </a:r>
            <a:r>
              <a:rPr lang="en-US" dirty="0" smtClean="0"/>
              <a:t>/server-1.properties </a:t>
            </a:r>
            <a:r>
              <a:rPr lang="en-US" dirty="0"/>
              <a:t>&gt;/</a:t>
            </a:r>
            <a:r>
              <a:rPr lang="en-US" dirty="0" smtClean="0"/>
              <a:t>dev/null</a:t>
            </a:r>
            <a:r>
              <a:rPr lang="zh-CN" altLang="en-US" dirty="0" smtClean="0"/>
              <a:t> </a:t>
            </a:r>
            <a:r>
              <a:rPr lang="en-US" altLang="zh-CN" dirty="0" smtClean="0"/>
              <a:t>2&gt;&amp;1</a:t>
            </a:r>
            <a:r>
              <a:rPr lang="zh-CN" altLang="en-US" dirty="0" smtClean="0"/>
              <a:t> </a:t>
            </a:r>
            <a:r>
              <a:rPr lang="en-US" dirty="0" smtClean="0"/>
              <a:t>&amp;</a:t>
            </a:r>
          </a:p>
          <a:p>
            <a:r>
              <a:rPr lang="en-US" altLang="zh-CN" dirty="0" err="1" smtClean="0"/>
              <a:t>nohup</a:t>
            </a:r>
            <a:r>
              <a:rPr lang="zh-CN" altLang="en-US" dirty="0" smtClean="0"/>
              <a:t>  </a:t>
            </a:r>
            <a:r>
              <a:rPr lang="en-US" dirty="0" smtClean="0"/>
              <a:t>bin/</a:t>
            </a:r>
            <a:r>
              <a:rPr lang="en-US" dirty="0" err="1" smtClean="0"/>
              <a:t>kafka</a:t>
            </a:r>
            <a:r>
              <a:rPr lang="en-US" dirty="0" smtClean="0"/>
              <a:t>-server-</a:t>
            </a:r>
            <a:r>
              <a:rPr lang="en-US" dirty="0" err="1" smtClean="0"/>
              <a:t>start.sh</a:t>
            </a:r>
            <a:r>
              <a:rPr lang="en-US" dirty="0" smtClean="0"/>
              <a:t> </a:t>
            </a:r>
            <a:r>
              <a:rPr lang="en-US" dirty="0" err="1" smtClean="0"/>
              <a:t>config</a:t>
            </a:r>
            <a:r>
              <a:rPr lang="en-US" dirty="0" smtClean="0"/>
              <a:t>/server-</a:t>
            </a:r>
            <a:r>
              <a:rPr lang="en-US" altLang="zh-CN" dirty="0" smtClean="0"/>
              <a:t>2</a:t>
            </a:r>
            <a:r>
              <a:rPr lang="en-US" dirty="0" smtClean="0"/>
              <a:t>.properties</a:t>
            </a:r>
            <a:r>
              <a:rPr lang="zh-CN" altLang="en-US" dirty="0" smtClean="0"/>
              <a:t> </a:t>
            </a:r>
            <a:r>
              <a:rPr lang="en-US" dirty="0" smtClean="0"/>
              <a:t>&gt;/dev/null</a:t>
            </a:r>
            <a:r>
              <a:rPr lang="zh-CN" altLang="en-US" dirty="0" smtClean="0"/>
              <a:t> </a:t>
            </a:r>
            <a:r>
              <a:rPr lang="en-US" altLang="zh-CN" dirty="0" smtClean="0"/>
              <a:t>2&gt;&amp;1</a:t>
            </a:r>
            <a:r>
              <a:rPr lang="en-US" dirty="0" smtClean="0"/>
              <a:t> &amp;</a:t>
            </a:r>
          </a:p>
          <a:p>
            <a:r>
              <a:rPr lang="en-US" dirty="0"/>
              <a:t>bin/</a:t>
            </a:r>
            <a:r>
              <a:rPr lang="en-US" dirty="0" err="1"/>
              <a:t>kafka-topics.sh</a:t>
            </a:r>
            <a:r>
              <a:rPr lang="en-US" dirty="0"/>
              <a:t> --create --bootstrap-server localhost:9092 --replication-factor 3 --partitions 1 --topic </a:t>
            </a:r>
            <a:r>
              <a:rPr lang="en-US" dirty="0" smtClean="0"/>
              <a:t>my-replicated-topic</a:t>
            </a:r>
          </a:p>
          <a:p>
            <a:r>
              <a:rPr lang="en-US" dirty="0" smtClean="0"/>
              <a:t>bin/</a:t>
            </a:r>
            <a:r>
              <a:rPr lang="en-US" dirty="0" err="1" smtClean="0"/>
              <a:t>kafka-topics.sh</a:t>
            </a:r>
            <a:r>
              <a:rPr lang="en-US" dirty="0" smtClean="0"/>
              <a:t> --list --bootstrap-server localhost:9092</a:t>
            </a:r>
          </a:p>
          <a:p>
            <a:r>
              <a:rPr lang="en-US" dirty="0" smtClean="0"/>
              <a:t>bin/</a:t>
            </a:r>
            <a:r>
              <a:rPr lang="en-US" dirty="0" err="1" smtClean="0"/>
              <a:t>kafka-topics.sh</a:t>
            </a:r>
            <a:r>
              <a:rPr lang="en-US" dirty="0" smtClean="0"/>
              <a:t> --describe --bootstrap-server localhost:9092 --topic my-replicated-topic</a:t>
            </a:r>
            <a:endParaRPr lang="en-US" dirty="0"/>
          </a:p>
          <a:p>
            <a:endParaRPr lang="en-US" dirty="0"/>
          </a:p>
        </p:txBody>
      </p:sp>
      <p:pic>
        <p:nvPicPr>
          <p:cNvPr id="4" name="Picture 3"/>
          <p:cNvPicPr>
            <a:picLocks noChangeAspect="1"/>
          </p:cNvPicPr>
          <p:nvPr/>
        </p:nvPicPr>
        <p:blipFill>
          <a:blip r:embed="rId3"/>
          <a:stretch>
            <a:fillRect/>
          </a:stretch>
        </p:blipFill>
        <p:spPr>
          <a:xfrm>
            <a:off x="8153400" y="2956551"/>
            <a:ext cx="4038600" cy="2667000"/>
          </a:xfrm>
          <a:prstGeom prst="rect">
            <a:avLst/>
          </a:prstGeom>
        </p:spPr>
      </p:pic>
    </p:spTree>
    <p:extLst>
      <p:ext uri="{BB962C8B-B14F-4D97-AF65-F5344CB8AC3E}">
        <p14:creationId xmlns:p14="http://schemas.microsoft.com/office/powerpoint/2010/main" val="1943622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bin/</a:t>
            </a:r>
            <a:r>
              <a:rPr lang="en-US" dirty="0" err="1" smtClean="0"/>
              <a:t>kafka-topics.sh</a:t>
            </a:r>
            <a:r>
              <a:rPr lang="en-US" dirty="0" smtClean="0"/>
              <a:t> --describe --bootstrap-server localhost:9092 --topic topic-name-</a:t>
            </a:r>
            <a:r>
              <a:rPr lang="en-US" dirty="0" err="1" smtClean="0"/>
              <a:t>newit</a:t>
            </a:r>
            <a:endParaRPr lang="en-US" dirty="0" smtClean="0"/>
          </a:p>
          <a:p>
            <a:pPr fontAlgn="base"/>
            <a:r>
              <a:rPr lang="en-US" dirty="0"/>
              <a:t>bin/</a:t>
            </a:r>
            <a:r>
              <a:rPr lang="en-US" dirty="0" err="1"/>
              <a:t>kafka</a:t>
            </a:r>
            <a:r>
              <a:rPr lang="en-US" dirty="0"/>
              <a:t>-console-</a:t>
            </a:r>
            <a:r>
              <a:rPr lang="en-US" dirty="0" err="1"/>
              <a:t>producer.sh</a:t>
            </a:r>
            <a:r>
              <a:rPr lang="en-US" dirty="0"/>
              <a:t> --broker-list localhost:9092 --topic </a:t>
            </a:r>
            <a:r>
              <a:rPr lang="en-US" dirty="0" smtClean="0"/>
              <a:t>my-replicated-topic</a:t>
            </a:r>
          </a:p>
          <a:p>
            <a:pPr lvl="1" fontAlgn="base"/>
            <a:r>
              <a:rPr lang="en-US" altLang="zh-CN" dirty="0" smtClean="0"/>
              <a:t>message</a:t>
            </a:r>
            <a:r>
              <a:rPr lang="zh-CN" altLang="en-US" dirty="0" smtClean="0"/>
              <a:t> </a:t>
            </a:r>
            <a:r>
              <a:rPr lang="en-US" altLang="zh-CN" dirty="0" smtClean="0"/>
              <a:t>1</a:t>
            </a:r>
          </a:p>
          <a:p>
            <a:pPr lvl="1" fontAlgn="base"/>
            <a:r>
              <a:rPr lang="en-US" altLang="zh-CN" dirty="0" smtClean="0"/>
              <a:t>message</a:t>
            </a:r>
            <a:r>
              <a:rPr lang="zh-CN" altLang="en-US" dirty="0" smtClean="0"/>
              <a:t> </a:t>
            </a:r>
            <a:r>
              <a:rPr lang="en-US" altLang="zh-CN" dirty="0" smtClean="0"/>
              <a:t>2</a:t>
            </a:r>
            <a:r>
              <a:rPr lang="zh-CN" altLang="en-US" dirty="0" smtClean="0"/>
              <a:t> </a:t>
            </a:r>
            <a:r>
              <a:rPr lang="mr-IN" altLang="zh-CN" dirty="0" smtClean="0"/>
              <a:t>…</a:t>
            </a:r>
            <a:endParaRPr lang="en-US" altLang="zh-CN" dirty="0" smtClean="0"/>
          </a:p>
          <a:p>
            <a:pPr fontAlgn="base"/>
            <a:r>
              <a:rPr lang="en-US" dirty="0" smtClean="0"/>
              <a:t>bin/</a:t>
            </a:r>
            <a:r>
              <a:rPr lang="en-US" dirty="0" err="1" smtClean="0"/>
              <a:t>kafka</a:t>
            </a:r>
            <a:r>
              <a:rPr lang="en-US" dirty="0" smtClean="0"/>
              <a:t>-console-</a:t>
            </a:r>
            <a:r>
              <a:rPr lang="en-US" dirty="0" err="1" smtClean="0"/>
              <a:t>consumer.sh</a:t>
            </a:r>
            <a:r>
              <a:rPr lang="en-US" dirty="0" smtClean="0"/>
              <a:t> --bootstrap-server localhost:9092 --from-beginning --topic my-replicated-topic</a:t>
            </a:r>
            <a:br>
              <a:rPr lang="en-US" dirty="0" smtClean="0"/>
            </a:br>
            <a:r>
              <a:rPr lang="en-US" dirty="0" smtClean="0"/>
              <a:t>	</a:t>
            </a:r>
            <a:endParaRPr lang="en-US" dirty="0"/>
          </a:p>
        </p:txBody>
      </p:sp>
    </p:spTree>
    <p:extLst>
      <p:ext uri="{BB962C8B-B14F-4D97-AF65-F5344CB8AC3E}">
        <p14:creationId xmlns:p14="http://schemas.microsoft.com/office/powerpoint/2010/main" val="320907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broker</a:t>
            </a:r>
            <a:r>
              <a:rPr lang="zh-CN" altLang="en-US" dirty="0" smtClean="0"/>
              <a:t>主从切换</a:t>
            </a:r>
            <a:endParaRPr lang="en-US" dirty="0"/>
          </a:p>
        </p:txBody>
      </p:sp>
      <p:sp>
        <p:nvSpPr>
          <p:cNvPr id="3" name="Content Placeholder 2"/>
          <p:cNvSpPr>
            <a:spLocks noGrp="1"/>
          </p:cNvSpPr>
          <p:nvPr>
            <p:ph idx="1"/>
          </p:nvPr>
        </p:nvSpPr>
        <p:spPr/>
        <p:txBody>
          <a:bodyPr/>
          <a:lstStyle/>
          <a:p>
            <a:r>
              <a:rPr lang="en-US" dirty="0" err="1" smtClean="0"/>
              <a:t>ps</a:t>
            </a:r>
            <a:r>
              <a:rPr lang="en-US" dirty="0"/>
              <a:t> </a:t>
            </a:r>
            <a:r>
              <a:rPr lang="en-US" dirty="0" smtClean="0"/>
              <a:t>aux | grep</a:t>
            </a:r>
            <a:r>
              <a:rPr lang="en-US" dirty="0"/>
              <a:t> </a:t>
            </a:r>
            <a:r>
              <a:rPr lang="en-US" dirty="0" smtClean="0"/>
              <a:t>server-1.properties</a:t>
            </a:r>
          </a:p>
          <a:p>
            <a:r>
              <a:rPr lang="en-US" altLang="zh-CN" dirty="0" err="1" smtClean="0"/>
              <a:t>sudo</a:t>
            </a:r>
            <a:r>
              <a:rPr lang="zh-CN" altLang="en-US" dirty="0" smtClean="0"/>
              <a:t> </a:t>
            </a:r>
            <a:r>
              <a:rPr lang="en-US" altLang="zh-CN" dirty="0" smtClean="0"/>
              <a:t>kill</a:t>
            </a:r>
            <a:r>
              <a:rPr lang="zh-CN" altLang="en-US" dirty="0" smtClean="0"/>
              <a:t> </a:t>
            </a:r>
            <a:r>
              <a:rPr lang="en-US" altLang="zh-CN" dirty="0" smtClean="0"/>
              <a:t>-9</a:t>
            </a:r>
            <a:r>
              <a:rPr lang="zh-CN" altLang="en-US" dirty="0" smtClean="0"/>
              <a:t> </a:t>
            </a:r>
            <a:r>
              <a:rPr lang="en-US" altLang="zh-CN" dirty="0" smtClean="0"/>
              <a:t>PID</a:t>
            </a:r>
          </a:p>
          <a:p>
            <a:r>
              <a:rPr lang="en-US" altLang="zh-CN" dirty="0" smtClean="0"/>
              <a:t>leader</a:t>
            </a:r>
            <a:r>
              <a:rPr lang="zh-CN" altLang="en-US" dirty="0" smtClean="0"/>
              <a:t>发生了切换</a:t>
            </a:r>
            <a:endParaRPr lang="en-US" dirty="0"/>
          </a:p>
        </p:txBody>
      </p:sp>
    </p:spTree>
    <p:extLst>
      <p:ext uri="{BB962C8B-B14F-4D97-AF65-F5344CB8AC3E}">
        <p14:creationId xmlns:p14="http://schemas.microsoft.com/office/powerpoint/2010/main" val="949377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外部链接</a:t>
            </a:r>
            <a:r>
              <a:rPr lang="en-US" altLang="zh-CN" dirty="0" smtClean="0"/>
              <a:t>AWS</a:t>
            </a:r>
            <a:r>
              <a:rPr lang="zh-CN" altLang="en-US" dirty="0" smtClean="0"/>
              <a:t>需要修改</a:t>
            </a:r>
            <a:r>
              <a:rPr lang="en-US" altLang="zh-CN" dirty="0" err="1" smtClean="0"/>
              <a:t>server.properties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stackoverflow.com/questions/27191347/why-i-cannot-connect-to-kafka-from-outside</a:t>
            </a:r>
            <a:endParaRPr lang="en-US" dirty="0" smtClean="0"/>
          </a:p>
          <a:p>
            <a:r>
              <a:rPr lang="en-US" dirty="0" err="1"/>
              <a:t>advertised.listeners</a:t>
            </a:r>
            <a:r>
              <a:rPr lang="en-US" dirty="0"/>
              <a:t>=PLAINTEXT://</a:t>
            </a:r>
            <a:r>
              <a:rPr lang="en-US" dirty="0" smtClean="0"/>
              <a:t>ec2-52-82-44-93.cn-northwest-1.compute.amazonaws.com.cn:9092</a:t>
            </a:r>
          </a:p>
          <a:p>
            <a:r>
              <a:rPr lang="en-US" altLang="zh-CN" dirty="0" smtClean="0"/>
              <a:t>OR</a:t>
            </a:r>
          </a:p>
          <a:p>
            <a:r>
              <a:rPr lang="zh-CN" altLang="en-US" dirty="0" smtClean="0"/>
              <a:t>修改本机</a:t>
            </a:r>
            <a:r>
              <a:rPr lang="en-US" altLang="zh-CN" dirty="0" smtClean="0"/>
              <a:t>HOST(</a:t>
            </a:r>
            <a:r>
              <a:rPr lang="zh-CN" altLang="en-US" dirty="0" smtClean="0"/>
              <a:t>不推荐</a:t>
            </a:r>
            <a:r>
              <a:rPr lang="en-US" altLang="zh-CN" dirty="0" smtClean="0"/>
              <a:t>)</a:t>
            </a:r>
            <a:endParaRPr lang="en-US" dirty="0"/>
          </a:p>
        </p:txBody>
      </p:sp>
    </p:spTree>
    <p:extLst>
      <p:ext uri="{BB962C8B-B14F-4D97-AF65-F5344CB8AC3E}">
        <p14:creationId xmlns:p14="http://schemas.microsoft.com/office/powerpoint/2010/main" val="130012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配置属性</a:t>
            </a:r>
            <a:endParaRPr lang="en-US" dirty="0"/>
          </a:p>
        </p:txBody>
      </p:sp>
      <p:sp>
        <p:nvSpPr>
          <p:cNvPr id="3" name="Content Placeholder 2"/>
          <p:cNvSpPr>
            <a:spLocks noGrp="1"/>
          </p:cNvSpPr>
          <p:nvPr>
            <p:ph idx="1"/>
          </p:nvPr>
        </p:nvSpPr>
        <p:spPr/>
        <p:txBody>
          <a:bodyPr/>
          <a:lstStyle/>
          <a:p>
            <a:endParaRPr lang="en-US" dirty="0"/>
          </a:p>
        </p:txBody>
      </p:sp>
      <p:pic>
        <p:nvPicPr>
          <p:cNvPr id="6" name="Picture 5"/>
          <p:cNvPicPr>
            <a:picLocks noChangeAspect="1"/>
          </p:cNvPicPr>
          <p:nvPr/>
        </p:nvPicPr>
        <p:blipFill>
          <a:blip r:embed="rId2"/>
          <a:stretch>
            <a:fillRect/>
          </a:stretch>
        </p:blipFill>
        <p:spPr>
          <a:xfrm>
            <a:off x="0" y="1423017"/>
            <a:ext cx="12192000" cy="5335440"/>
          </a:xfrm>
          <a:prstGeom prst="rect">
            <a:avLst/>
          </a:prstGeom>
        </p:spPr>
      </p:pic>
    </p:spTree>
    <p:extLst>
      <p:ext uri="{BB962C8B-B14F-4D97-AF65-F5344CB8AC3E}">
        <p14:creationId xmlns:p14="http://schemas.microsoft.com/office/powerpoint/2010/main" val="712379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配置</a:t>
            </a:r>
            <a:r>
              <a:rPr lang="en-US" altLang="zh-CN" dirty="0" smtClean="0"/>
              <a:t>Consumer</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60208" y="2278647"/>
            <a:ext cx="11589398" cy="2967121"/>
          </a:xfrm>
          <a:prstGeom prst="rect">
            <a:avLst/>
          </a:prstGeom>
        </p:spPr>
      </p:pic>
    </p:spTree>
    <p:extLst>
      <p:ext uri="{BB962C8B-B14F-4D97-AF65-F5344CB8AC3E}">
        <p14:creationId xmlns:p14="http://schemas.microsoft.com/office/powerpoint/2010/main" val="12451913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配置</a:t>
            </a:r>
            <a:r>
              <a:rPr lang="en-US" altLang="zh-CN" dirty="0" smtClean="0"/>
              <a:t>Producer</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1690688"/>
            <a:ext cx="12192000" cy="4833257"/>
          </a:xfrm>
          <a:prstGeom prst="rect">
            <a:avLst/>
          </a:prstGeom>
        </p:spPr>
      </p:pic>
    </p:spTree>
    <p:extLst>
      <p:ext uri="{BB962C8B-B14F-4D97-AF65-F5344CB8AC3E}">
        <p14:creationId xmlns:p14="http://schemas.microsoft.com/office/powerpoint/2010/main" val="1648910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Springboot</a:t>
            </a:r>
            <a:r>
              <a:rPr lang="zh-CN" altLang="en-US" dirty="0" smtClean="0"/>
              <a:t>集成</a:t>
            </a:r>
            <a:r>
              <a:rPr lang="en-US" altLang="zh-CN" dirty="0" err="1" smtClean="0"/>
              <a:t>kafka</a:t>
            </a:r>
            <a:endParaRPr lang="en-US" dirty="0"/>
          </a:p>
        </p:txBody>
      </p:sp>
      <p:sp>
        <p:nvSpPr>
          <p:cNvPr id="3" name="Content Placeholder 2"/>
          <p:cNvSpPr>
            <a:spLocks noGrp="1"/>
          </p:cNvSpPr>
          <p:nvPr>
            <p:ph idx="1"/>
          </p:nvPr>
        </p:nvSpPr>
        <p:spPr/>
        <p:txBody>
          <a:bodyPr/>
          <a:lstStyle/>
          <a:p>
            <a:r>
              <a:rPr lang="zh-CN" altLang="en-US" dirty="0" smtClean="0"/>
              <a:t>引入依赖</a:t>
            </a:r>
            <a:endParaRPr lang="en-US" altLang="zh-CN" dirty="0" smtClean="0"/>
          </a:p>
          <a:p>
            <a:r>
              <a:rPr lang="en-US" dirty="0"/>
              <a:t>&lt;dependency&gt;</a:t>
            </a:r>
            <a:br>
              <a:rPr lang="en-US" dirty="0"/>
            </a:br>
            <a:r>
              <a:rPr lang="en-US" dirty="0"/>
              <a:t>  &lt;</a:t>
            </a:r>
            <a:r>
              <a:rPr lang="en-US" dirty="0" err="1"/>
              <a:t>groupId</a:t>
            </a:r>
            <a:r>
              <a:rPr lang="en-US" dirty="0"/>
              <a:t>&gt;</a:t>
            </a:r>
            <a:r>
              <a:rPr lang="en-US" dirty="0" err="1" smtClean="0"/>
              <a:t>org.springframework.kafka</a:t>
            </a:r>
            <a:r>
              <a:rPr lang="en-US" dirty="0"/>
              <a:t>&lt;/</a:t>
            </a:r>
            <a:r>
              <a:rPr lang="en-US" dirty="0" err="1"/>
              <a:t>groupId</a:t>
            </a:r>
            <a:r>
              <a:rPr lang="en-US" dirty="0"/>
              <a:t>&gt;</a:t>
            </a:r>
            <a:br>
              <a:rPr lang="en-US" dirty="0"/>
            </a:br>
            <a:r>
              <a:rPr lang="en-US" dirty="0"/>
              <a:t>  &lt;</a:t>
            </a:r>
            <a:r>
              <a:rPr lang="en-US" dirty="0" err="1"/>
              <a:t>artifactId</a:t>
            </a:r>
            <a:r>
              <a:rPr lang="en-US" dirty="0"/>
              <a:t>&gt;</a:t>
            </a:r>
            <a:r>
              <a:rPr lang="en-US" dirty="0" smtClean="0"/>
              <a:t>spring-</a:t>
            </a:r>
            <a:r>
              <a:rPr lang="en-US" dirty="0" err="1" smtClean="0"/>
              <a:t>kafka</a:t>
            </a:r>
            <a:r>
              <a:rPr lang="en-US" dirty="0"/>
              <a:t>&lt;/</a:t>
            </a:r>
            <a:r>
              <a:rPr lang="en-US" dirty="0" err="1"/>
              <a:t>artifactId</a:t>
            </a:r>
            <a:r>
              <a:rPr lang="en-US" dirty="0"/>
              <a:t>&gt;</a:t>
            </a:r>
            <a:br>
              <a:rPr lang="en-US" dirty="0"/>
            </a:br>
            <a:r>
              <a:rPr lang="en-US" dirty="0"/>
              <a:t>&lt;/dependency&gt;</a:t>
            </a:r>
          </a:p>
        </p:txBody>
      </p:sp>
    </p:spTree>
    <p:extLst>
      <p:ext uri="{BB962C8B-B14F-4D97-AF65-F5344CB8AC3E}">
        <p14:creationId xmlns:p14="http://schemas.microsoft.com/office/powerpoint/2010/main" val="1462218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什么是消息</a:t>
            </a:r>
            <a:r>
              <a:rPr lang="zh-CN" altLang="en-US" b="1" dirty="0" smtClean="0"/>
              <a:t>系统</a:t>
            </a:r>
            <a:endParaRPr lang="en-US" dirty="0"/>
          </a:p>
        </p:txBody>
      </p:sp>
      <p:sp>
        <p:nvSpPr>
          <p:cNvPr id="3" name="Content Placeholder 2"/>
          <p:cNvSpPr>
            <a:spLocks noGrp="1"/>
          </p:cNvSpPr>
          <p:nvPr>
            <p:ph idx="1"/>
          </p:nvPr>
        </p:nvSpPr>
        <p:spPr/>
        <p:txBody>
          <a:bodyPr/>
          <a:lstStyle/>
          <a:p>
            <a:r>
              <a:rPr lang="zh-CN" altLang="en-US" dirty="0"/>
              <a:t>消息系统负责将数据从一个应用程序传输到另一个应用程序，因此应用程序可以专注于数据，但不担心如何共享它。 分布式消息传递基于可靠消息队列的概念。 消息在客户端应用程序和消息传递系统之间异步排队。 有两种类型的消息模式可用 </a:t>
            </a:r>
            <a:r>
              <a:rPr lang="en-US" altLang="zh-CN" dirty="0"/>
              <a:t>- </a:t>
            </a:r>
            <a:r>
              <a:rPr lang="zh-CN" altLang="en-US" dirty="0"/>
              <a:t>一种是点对点，另一种是发布 </a:t>
            </a:r>
            <a:r>
              <a:rPr lang="en-US" altLang="zh-CN" dirty="0"/>
              <a:t>- </a:t>
            </a:r>
            <a:r>
              <a:rPr lang="zh-CN" altLang="en-US" dirty="0"/>
              <a:t>订阅</a:t>
            </a:r>
            <a:r>
              <a:rPr lang="en-US" altLang="zh-CN" dirty="0"/>
              <a:t>(pub-sub)</a:t>
            </a:r>
            <a:r>
              <a:rPr lang="zh-CN" altLang="en-US" dirty="0"/>
              <a:t>消息系统。 大多数消息模式遵循</a:t>
            </a:r>
            <a:r>
              <a:rPr lang="zh-CN" altLang="en-US" b="1" dirty="0"/>
              <a:t> </a:t>
            </a:r>
            <a:r>
              <a:rPr lang="en-US" altLang="zh-CN" b="1" dirty="0"/>
              <a:t>pub-sub </a:t>
            </a:r>
            <a:r>
              <a:rPr lang="zh-CN" altLang="en-US" dirty="0" smtClean="0"/>
              <a:t>。</a:t>
            </a:r>
            <a:endParaRPr lang="zh-CN" altLang="en-US" dirty="0"/>
          </a:p>
        </p:txBody>
      </p:sp>
    </p:spTree>
    <p:extLst>
      <p:ext uri="{BB962C8B-B14F-4D97-AF65-F5344CB8AC3E}">
        <p14:creationId xmlns:p14="http://schemas.microsoft.com/office/powerpoint/2010/main" val="376157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点对点消息</a:t>
            </a:r>
            <a:r>
              <a:rPr lang="zh-CN" altLang="en-US" b="1" dirty="0" smtClean="0"/>
              <a:t>系统</a:t>
            </a:r>
            <a:endParaRPr lang="en-US" dirty="0"/>
          </a:p>
        </p:txBody>
      </p:sp>
      <p:sp>
        <p:nvSpPr>
          <p:cNvPr id="3" name="Content Placeholder 2"/>
          <p:cNvSpPr>
            <a:spLocks noGrp="1"/>
          </p:cNvSpPr>
          <p:nvPr>
            <p:ph idx="1"/>
          </p:nvPr>
        </p:nvSpPr>
        <p:spPr/>
        <p:txBody>
          <a:bodyPr/>
          <a:lstStyle/>
          <a:p>
            <a:r>
              <a:rPr lang="zh-CN" altLang="en-US" dirty="0"/>
              <a:t>在点对点系统中，消息被保留在队列中。 一个或多个消费者可以消耗队列中的消息，但是特定消息只能由最多一个消费者消费。 一旦消费者读取队列中的消息，它就从该队列中消失。 该系统的典型示例是订单处理系统，其中每个订单将由一个订单处理器处理，但多个订单处理器也可以同时工作。 下图描述了结构。</a:t>
            </a:r>
            <a:endParaRPr lang="en-US" dirty="0"/>
          </a:p>
        </p:txBody>
      </p:sp>
      <p:pic>
        <p:nvPicPr>
          <p:cNvPr id="1026" name="Picture 2" descr="oint-to-point Messaging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4442" y="3847645"/>
            <a:ext cx="7283116" cy="3010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28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发布 </a:t>
            </a:r>
            <a:r>
              <a:rPr lang="en-US" altLang="zh-CN" b="1" dirty="0"/>
              <a:t>- </a:t>
            </a:r>
            <a:r>
              <a:rPr lang="zh-CN" altLang="en-US" b="1" dirty="0"/>
              <a:t>订阅消息</a:t>
            </a:r>
            <a:r>
              <a:rPr lang="zh-CN" altLang="en-US" b="1" dirty="0" smtClean="0"/>
              <a:t>系统</a:t>
            </a:r>
            <a:endParaRPr lang="en-US" dirty="0"/>
          </a:p>
        </p:txBody>
      </p:sp>
      <p:sp>
        <p:nvSpPr>
          <p:cNvPr id="3" name="Content Placeholder 2"/>
          <p:cNvSpPr>
            <a:spLocks noGrp="1"/>
          </p:cNvSpPr>
          <p:nvPr>
            <p:ph idx="1"/>
          </p:nvPr>
        </p:nvSpPr>
        <p:spPr/>
        <p:txBody>
          <a:bodyPr/>
          <a:lstStyle/>
          <a:p>
            <a:r>
              <a:rPr lang="zh-CN" altLang="en-US" dirty="0"/>
              <a:t>在发布 </a:t>
            </a:r>
            <a:r>
              <a:rPr lang="en-US" altLang="zh-CN" dirty="0"/>
              <a:t>- </a:t>
            </a:r>
            <a:r>
              <a:rPr lang="zh-CN" altLang="en-US" dirty="0"/>
              <a:t>订阅系统中，消息被保留在主题中。 与点对点系统不同，消费者可以订阅一个或多个主题并使用该主题中的所有消息。 在发布 </a:t>
            </a:r>
            <a:r>
              <a:rPr lang="en-US" altLang="zh-CN" dirty="0"/>
              <a:t>- </a:t>
            </a:r>
            <a:r>
              <a:rPr lang="zh-CN" altLang="en-US" dirty="0"/>
              <a:t>订阅系统中，消息生产者称为发布者，消息使用者称为订阅者。 一个现实生活的例子</a:t>
            </a:r>
            <a:r>
              <a:rPr lang="zh-CN" altLang="en-US" dirty="0" smtClean="0"/>
              <a:t>是电视</a:t>
            </a:r>
            <a:r>
              <a:rPr lang="zh-CN" altLang="en-US" dirty="0"/>
              <a:t>，它发布不同的渠道，如运动，电影，音乐等，任何人都可以订阅自己的频道集，并获得他们订阅的频道时可用。</a:t>
            </a:r>
            <a:endParaRPr lang="en-US" dirty="0"/>
          </a:p>
        </p:txBody>
      </p:sp>
      <p:pic>
        <p:nvPicPr>
          <p:cNvPr id="2050" name="Picture 2" descr="ublish-Subscribe Messaging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9336" y="3854449"/>
            <a:ext cx="6653463" cy="2860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4442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什么是</a:t>
            </a:r>
            <a:r>
              <a:rPr lang="en-US" b="1" dirty="0" err="1" smtClean="0"/>
              <a:t>Kafka</a:t>
            </a:r>
            <a:endParaRPr lang="en-US" dirty="0"/>
          </a:p>
        </p:txBody>
      </p:sp>
      <p:sp>
        <p:nvSpPr>
          <p:cNvPr id="3" name="Content Placeholder 2"/>
          <p:cNvSpPr>
            <a:spLocks noGrp="1"/>
          </p:cNvSpPr>
          <p:nvPr>
            <p:ph idx="1"/>
          </p:nvPr>
        </p:nvSpPr>
        <p:spPr/>
        <p:txBody>
          <a:bodyPr/>
          <a:lstStyle/>
          <a:p>
            <a:r>
              <a:rPr lang="en-US" altLang="zh-CN" dirty="0"/>
              <a:t>Apache Kafka</a:t>
            </a:r>
            <a:r>
              <a:rPr lang="zh-CN" altLang="en-US" dirty="0"/>
              <a:t>是一个分布式发布 </a:t>
            </a:r>
            <a:r>
              <a:rPr lang="en-US" altLang="zh-CN" dirty="0"/>
              <a:t>- </a:t>
            </a:r>
            <a:r>
              <a:rPr lang="zh-CN" altLang="en-US" dirty="0"/>
              <a:t>订阅消息系统和一个强大的队列，可以处理大量的数据，并使您能够将消息从一个端点传递到另一个端点。 </a:t>
            </a:r>
            <a:r>
              <a:rPr lang="en-US" altLang="zh-CN" dirty="0"/>
              <a:t>Kafka</a:t>
            </a:r>
            <a:r>
              <a:rPr lang="zh-CN" altLang="en-US" dirty="0"/>
              <a:t>适合离线和在线消息消费。 </a:t>
            </a:r>
            <a:r>
              <a:rPr lang="en-US" altLang="zh-CN" dirty="0"/>
              <a:t>Kafka</a:t>
            </a:r>
            <a:r>
              <a:rPr lang="zh-CN" altLang="en-US" dirty="0"/>
              <a:t>消息保留在磁盘上，并在群集内复制以防止数据丢失。 </a:t>
            </a:r>
            <a:r>
              <a:rPr lang="en-US" altLang="zh-CN" dirty="0"/>
              <a:t>Kafka</a:t>
            </a:r>
            <a:r>
              <a:rPr lang="zh-CN" altLang="en-US" dirty="0"/>
              <a:t>构建在</a:t>
            </a:r>
            <a:r>
              <a:rPr lang="en-US" altLang="zh-CN" dirty="0" err="1"/>
              <a:t>ZooKeeper</a:t>
            </a:r>
            <a:r>
              <a:rPr lang="zh-CN" altLang="en-US" dirty="0"/>
              <a:t>同步服务之上。 它与</a:t>
            </a:r>
            <a:r>
              <a:rPr lang="en-US" altLang="zh-CN" dirty="0"/>
              <a:t>Apache Storm</a:t>
            </a:r>
            <a:r>
              <a:rPr lang="zh-CN" altLang="en-US" dirty="0"/>
              <a:t>和</a:t>
            </a:r>
            <a:r>
              <a:rPr lang="en-US" altLang="zh-CN" dirty="0"/>
              <a:t>Spark</a:t>
            </a:r>
            <a:r>
              <a:rPr lang="zh-CN" altLang="en-US" dirty="0"/>
              <a:t>非常好地集成，用于实时流式数据分析。</a:t>
            </a:r>
            <a:endParaRPr lang="en-US" dirty="0"/>
          </a:p>
        </p:txBody>
      </p:sp>
    </p:spTree>
    <p:extLst>
      <p:ext uri="{BB962C8B-B14F-4D97-AF65-F5344CB8AC3E}">
        <p14:creationId xmlns:p14="http://schemas.microsoft.com/office/powerpoint/2010/main" val="1221933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kafka</a:t>
            </a:r>
            <a:r>
              <a:rPr lang="zh-CN" altLang="en-US" dirty="0" smtClean="0"/>
              <a:t>的优点</a:t>
            </a:r>
            <a:endParaRPr lang="en-US" dirty="0"/>
          </a:p>
        </p:txBody>
      </p:sp>
      <p:sp>
        <p:nvSpPr>
          <p:cNvPr id="3" name="Content Placeholder 2"/>
          <p:cNvSpPr>
            <a:spLocks noGrp="1"/>
          </p:cNvSpPr>
          <p:nvPr>
            <p:ph idx="1"/>
          </p:nvPr>
        </p:nvSpPr>
        <p:spPr/>
        <p:txBody>
          <a:bodyPr/>
          <a:lstStyle/>
          <a:p>
            <a:r>
              <a:rPr lang="zh-CN" altLang="en-US" b="1" dirty="0"/>
              <a:t>可靠性</a:t>
            </a:r>
            <a:r>
              <a:rPr lang="zh-CN" altLang="en-US" dirty="0"/>
              <a:t> </a:t>
            </a:r>
            <a:r>
              <a:rPr lang="en-US" altLang="zh-CN" dirty="0"/>
              <a:t>- Kafka</a:t>
            </a:r>
            <a:r>
              <a:rPr lang="zh-CN" altLang="en-US" dirty="0"/>
              <a:t>是分布式，分区，复制和容错的。</a:t>
            </a:r>
          </a:p>
          <a:p>
            <a:r>
              <a:rPr lang="zh-CN" altLang="en-US" b="1" dirty="0"/>
              <a:t>可扩展性</a:t>
            </a:r>
            <a:r>
              <a:rPr lang="zh-CN" altLang="en-US" dirty="0"/>
              <a:t> </a:t>
            </a:r>
            <a:r>
              <a:rPr lang="en-US" altLang="zh-CN" dirty="0"/>
              <a:t>- Kafka</a:t>
            </a:r>
            <a:r>
              <a:rPr lang="zh-CN" altLang="en-US" dirty="0"/>
              <a:t>消息传递系统轻松缩放，无需停机。</a:t>
            </a:r>
          </a:p>
          <a:p>
            <a:r>
              <a:rPr lang="zh-CN" altLang="en-US" b="1" dirty="0"/>
              <a:t>耐用性</a:t>
            </a:r>
            <a:r>
              <a:rPr lang="zh-CN" altLang="en-US" dirty="0"/>
              <a:t> </a:t>
            </a:r>
            <a:r>
              <a:rPr lang="en-US" altLang="zh-CN" dirty="0"/>
              <a:t>- Kafka</a:t>
            </a:r>
            <a:r>
              <a:rPr lang="zh-CN" altLang="en-US" dirty="0"/>
              <a:t>使用分布式提交日志，这意味着消息会尽可能快地保留在磁盘上，因此它是持久的。</a:t>
            </a:r>
          </a:p>
          <a:p>
            <a:r>
              <a:rPr lang="zh-CN" altLang="en-US" b="1" dirty="0"/>
              <a:t>性能</a:t>
            </a:r>
            <a:r>
              <a:rPr lang="zh-CN" altLang="en-US" dirty="0"/>
              <a:t> </a:t>
            </a:r>
            <a:r>
              <a:rPr lang="en-US" altLang="zh-CN" dirty="0"/>
              <a:t>- Kafka</a:t>
            </a:r>
            <a:r>
              <a:rPr lang="zh-CN" altLang="en-US" dirty="0"/>
              <a:t>对于发布和订阅消息都具有高吞吐量。 即使存储了许多</a:t>
            </a:r>
            <a:r>
              <a:rPr lang="en-US" altLang="zh-CN" dirty="0"/>
              <a:t>TB</a:t>
            </a:r>
            <a:r>
              <a:rPr lang="zh-CN" altLang="en-US" dirty="0"/>
              <a:t>的消息，它也保持稳定的性能</a:t>
            </a:r>
            <a:r>
              <a:rPr lang="zh-CN" altLang="en-US" dirty="0" smtClean="0"/>
              <a:t>。</a:t>
            </a:r>
            <a:endParaRPr lang="en-US" altLang="zh-CN" dirty="0" smtClean="0"/>
          </a:p>
          <a:p>
            <a:endParaRPr lang="en-US" altLang="zh-CN" dirty="0"/>
          </a:p>
          <a:p>
            <a:r>
              <a:rPr lang="en-US" altLang="zh-CN" dirty="0" smtClean="0"/>
              <a:t>Kafka</a:t>
            </a:r>
            <a:r>
              <a:rPr lang="zh-CN" altLang="en-US" dirty="0"/>
              <a:t>非常快，并保证零停机和零数据丢失。</a:t>
            </a:r>
            <a:endParaRPr lang="en-US" dirty="0"/>
          </a:p>
        </p:txBody>
      </p:sp>
    </p:spTree>
    <p:extLst>
      <p:ext uri="{BB962C8B-B14F-4D97-AF65-F5344CB8AC3E}">
        <p14:creationId xmlns:p14="http://schemas.microsoft.com/office/powerpoint/2010/main" val="1019508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b="1" dirty="0" smtClean="0"/>
              <a:t>用例</a:t>
            </a:r>
            <a:endParaRPr lang="en-US" dirty="0"/>
          </a:p>
        </p:txBody>
      </p:sp>
      <p:sp>
        <p:nvSpPr>
          <p:cNvPr id="3" name="Content Placeholder 2"/>
          <p:cNvSpPr>
            <a:spLocks noGrp="1"/>
          </p:cNvSpPr>
          <p:nvPr>
            <p:ph idx="1"/>
          </p:nvPr>
        </p:nvSpPr>
        <p:spPr/>
        <p:txBody>
          <a:bodyPr/>
          <a:lstStyle/>
          <a:p>
            <a:r>
              <a:rPr lang="en-US" altLang="zh-CN" dirty="0"/>
              <a:t>Kafka</a:t>
            </a:r>
            <a:r>
              <a:rPr lang="zh-CN" altLang="en-US" dirty="0"/>
              <a:t>可以在许多用例中使用。 其中一些列出</a:t>
            </a:r>
            <a:r>
              <a:rPr lang="zh-CN" altLang="en-US" dirty="0" smtClean="0"/>
              <a:t>如下</a:t>
            </a:r>
            <a:endParaRPr lang="en-US" altLang="zh-CN" dirty="0" smtClean="0"/>
          </a:p>
          <a:p>
            <a:pPr lvl="1"/>
            <a:r>
              <a:rPr lang="zh-CN" altLang="en-US" b="1" dirty="0"/>
              <a:t>指标</a:t>
            </a:r>
            <a:r>
              <a:rPr lang="zh-CN" altLang="en-US" dirty="0"/>
              <a:t> </a:t>
            </a:r>
            <a:r>
              <a:rPr lang="en-US" altLang="zh-CN" dirty="0"/>
              <a:t>- Kafka</a:t>
            </a:r>
            <a:r>
              <a:rPr lang="zh-CN" altLang="en-US" dirty="0"/>
              <a:t>通常用于操作监控数据。 这涉及聚合来自分布式应用程序的统计信息，以产生操作数据的集中馈送。</a:t>
            </a:r>
          </a:p>
          <a:p>
            <a:pPr lvl="1"/>
            <a:r>
              <a:rPr lang="zh-CN" altLang="en-US" b="1" dirty="0"/>
              <a:t>日志聚合解决方案</a:t>
            </a:r>
            <a:r>
              <a:rPr lang="zh-CN" altLang="en-US" dirty="0"/>
              <a:t> </a:t>
            </a:r>
            <a:r>
              <a:rPr lang="en-US" altLang="zh-CN" dirty="0"/>
              <a:t>- Kafka</a:t>
            </a:r>
            <a:r>
              <a:rPr lang="zh-CN" altLang="en-US" dirty="0"/>
              <a:t>可用于跨组织从多个服务收集日志，并使它们以标准格式提供给多个服务器。</a:t>
            </a:r>
          </a:p>
          <a:p>
            <a:pPr lvl="1"/>
            <a:r>
              <a:rPr lang="zh-CN" altLang="en-US" b="1" dirty="0"/>
              <a:t>流处理</a:t>
            </a:r>
            <a:r>
              <a:rPr lang="zh-CN" altLang="en-US" dirty="0"/>
              <a:t> </a:t>
            </a:r>
            <a:r>
              <a:rPr lang="en-US" altLang="zh-CN" dirty="0"/>
              <a:t>- </a:t>
            </a:r>
            <a:r>
              <a:rPr lang="zh-CN" altLang="en-US" dirty="0"/>
              <a:t>流行的框架</a:t>
            </a:r>
            <a:r>
              <a:rPr lang="en-US" altLang="zh-CN" dirty="0"/>
              <a:t>(</a:t>
            </a:r>
            <a:r>
              <a:rPr lang="zh-CN" altLang="en-US" dirty="0"/>
              <a:t>如</a:t>
            </a:r>
            <a:r>
              <a:rPr lang="en-US" altLang="zh-CN" dirty="0"/>
              <a:t>Storm</a:t>
            </a:r>
            <a:r>
              <a:rPr lang="zh-CN" altLang="en-US" dirty="0"/>
              <a:t>和</a:t>
            </a:r>
            <a:r>
              <a:rPr lang="en-US" altLang="zh-CN" dirty="0"/>
              <a:t>Spark Streaming)</a:t>
            </a:r>
            <a:r>
              <a:rPr lang="zh-CN" altLang="en-US" dirty="0"/>
              <a:t>从主题中读取数据，对其进行处理，并将处理后的数据写入新主题，供用户和应用程序使用。 </a:t>
            </a:r>
            <a:r>
              <a:rPr lang="en-US" altLang="zh-CN" dirty="0"/>
              <a:t>Kafka</a:t>
            </a:r>
            <a:r>
              <a:rPr lang="zh-CN" altLang="en-US" dirty="0"/>
              <a:t>的强耐久性在流处理的上下文中也非常有用</a:t>
            </a:r>
            <a:r>
              <a:rPr lang="zh-CN" altLang="en-US" dirty="0" smtClean="0"/>
              <a:t>。</a:t>
            </a:r>
            <a:endParaRPr lang="zh-CN" altLang="en-US" dirty="0"/>
          </a:p>
        </p:txBody>
      </p:sp>
    </p:spTree>
    <p:extLst>
      <p:ext uri="{BB962C8B-B14F-4D97-AF65-F5344CB8AC3E}">
        <p14:creationId xmlns:p14="http://schemas.microsoft.com/office/powerpoint/2010/main" val="784652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030029469"/>
              </p:ext>
            </p:extLst>
          </p:nvPr>
        </p:nvGraphicFramePr>
        <p:xfrm>
          <a:off x="0" y="2"/>
          <a:ext cx="12103768" cy="6762127"/>
        </p:xfrm>
        <a:graphic>
          <a:graphicData uri="http://schemas.openxmlformats.org/drawingml/2006/table">
            <a:tbl>
              <a:tblPr firstRow="1" bandRow="1">
                <a:tableStyleId>{5C22544A-7EE6-4342-B048-85BDC9FD1C3A}</a:tableStyleId>
              </a:tblPr>
              <a:tblGrid>
                <a:gridCol w="3563733"/>
                <a:gridCol w="8540035"/>
              </a:tblGrid>
              <a:tr h="331079">
                <a:tc>
                  <a:txBody>
                    <a:bodyPr/>
                    <a:lstStyle/>
                    <a:p>
                      <a:r>
                        <a:rPr lang="zh-CN" altLang="en-US" dirty="0" smtClean="0"/>
                        <a:t>名称</a:t>
                      </a:r>
                      <a:endParaRPr lang="en-US" dirty="0"/>
                    </a:p>
                  </a:txBody>
                  <a:tcPr/>
                </a:tc>
                <a:tc>
                  <a:txBody>
                    <a:bodyPr/>
                    <a:lstStyle/>
                    <a:p>
                      <a:r>
                        <a:rPr lang="zh-CN" altLang="en-US" dirty="0" smtClean="0"/>
                        <a:t>解释</a:t>
                      </a:r>
                      <a:endParaRPr lang="en-US" dirty="0"/>
                    </a:p>
                  </a:txBody>
                  <a:tcPr/>
                </a:tc>
              </a:tr>
              <a:tr h="1076005">
                <a:tc>
                  <a:txBody>
                    <a:bodyPr/>
                    <a:lstStyle/>
                    <a:p>
                      <a:r>
                        <a:rPr lang="en-US" sz="1800" b="1" i="0" kern="1200" dirty="0" err="1" smtClean="0">
                          <a:solidFill>
                            <a:schemeClr val="dk1"/>
                          </a:solidFill>
                          <a:effectLst/>
                          <a:latin typeface="+mn-lt"/>
                          <a:ea typeface="+mn-ea"/>
                          <a:cs typeface="+mn-cs"/>
                        </a:rPr>
                        <a:t>Topics（主题</a:t>
                      </a:r>
                      <a:r>
                        <a:rPr lang="en-US" sz="1800" b="1" i="0" kern="1200" dirty="0" smtClean="0">
                          <a:solidFill>
                            <a:schemeClr val="dk1"/>
                          </a:solidFill>
                          <a:effectLst/>
                          <a:latin typeface="+mn-lt"/>
                          <a:ea typeface="+mn-ea"/>
                          <a:cs typeface="+mn-cs"/>
                        </a:rPr>
                        <a:t>）</a:t>
                      </a:r>
                      <a:endParaRPr lang="en-US" dirty="0"/>
                    </a:p>
                  </a:txBody>
                  <a:tcPr/>
                </a:tc>
                <a:tc>
                  <a:txBody>
                    <a:bodyPr/>
                    <a:lstStyle/>
                    <a:p>
                      <a:r>
                        <a:rPr lang="zh-CN" altLang="en-US" sz="1800" b="0" i="0" kern="1200" dirty="0" smtClean="0">
                          <a:solidFill>
                            <a:schemeClr val="dk1"/>
                          </a:solidFill>
                          <a:effectLst/>
                          <a:latin typeface="+mn-lt"/>
                          <a:ea typeface="+mn-ea"/>
                          <a:cs typeface="+mn-cs"/>
                        </a:rPr>
                        <a:t>属于特定类别的消息流称为主题。 数据存储在主题中。</a:t>
                      </a:r>
                    </a:p>
                    <a:p>
                      <a:r>
                        <a:rPr lang="zh-CN" altLang="en-US" sz="1800" b="0" i="0" kern="1200" dirty="0" smtClean="0">
                          <a:solidFill>
                            <a:schemeClr val="dk1"/>
                          </a:solidFill>
                          <a:effectLst/>
                          <a:latin typeface="+mn-lt"/>
                          <a:ea typeface="+mn-ea"/>
                          <a:cs typeface="+mn-cs"/>
                        </a:rPr>
                        <a:t>主题被拆分成分区。 对于每个主题，</a:t>
                      </a:r>
                      <a:r>
                        <a:rPr lang="en-US" altLang="zh-CN" sz="1800" b="0" i="0" kern="1200" dirty="0" smtClean="0">
                          <a:solidFill>
                            <a:schemeClr val="dk1"/>
                          </a:solidFill>
                          <a:effectLst/>
                          <a:latin typeface="+mn-lt"/>
                          <a:ea typeface="+mn-ea"/>
                          <a:cs typeface="+mn-cs"/>
                        </a:rPr>
                        <a:t>Kafka</a:t>
                      </a:r>
                      <a:r>
                        <a:rPr lang="zh-CN" altLang="en-US" sz="1800" b="0" i="0" kern="1200" dirty="0" smtClean="0">
                          <a:solidFill>
                            <a:schemeClr val="dk1"/>
                          </a:solidFill>
                          <a:effectLst/>
                          <a:latin typeface="+mn-lt"/>
                          <a:ea typeface="+mn-ea"/>
                          <a:cs typeface="+mn-cs"/>
                        </a:rPr>
                        <a:t>保存一个分区的数据。 每个这样的分区包含不可变有序序列的消息。 分区被实现为具有相等大小的一组分段文件。</a:t>
                      </a:r>
                    </a:p>
                    <a:p>
                      <a:endParaRPr lang="en-US" dirty="0"/>
                    </a:p>
                  </a:txBody>
                  <a:tcPr/>
                </a:tc>
              </a:tr>
              <a:tr h="331079">
                <a:tc>
                  <a:txBody>
                    <a:bodyPr/>
                    <a:lstStyle/>
                    <a:p>
                      <a:r>
                        <a:rPr lang="en-US" sz="1800" b="1" i="0" kern="1200" dirty="0" err="1" smtClean="0">
                          <a:solidFill>
                            <a:schemeClr val="dk1"/>
                          </a:solidFill>
                          <a:effectLst/>
                          <a:latin typeface="+mn-lt"/>
                          <a:ea typeface="+mn-ea"/>
                          <a:cs typeface="+mn-cs"/>
                        </a:rPr>
                        <a:t>Partition（分区</a:t>
                      </a:r>
                      <a:r>
                        <a:rPr lang="en-US" sz="1800" b="1" i="0" kern="1200" dirty="0" smtClean="0">
                          <a:solidFill>
                            <a:schemeClr val="dk1"/>
                          </a:solidFill>
                          <a:effectLst/>
                          <a:latin typeface="+mn-lt"/>
                          <a:ea typeface="+mn-ea"/>
                          <a:cs typeface="+mn-cs"/>
                        </a:rPr>
                        <a:t>）</a:t>
                      </a:r>
                      <a:endParaRPr lang="en-US" dirty="0"/>
                    </a:p>
                  </a:txBody>
                  <a:tcPr/>
                </a:tc>
                <a:tc>
                  <a:txBody>
                    <a:bodyPr/>
                    <a:lstStyle/>
                    <a:p>
                      <a:r>
                        <a:rPr lang="zh-CN" altLang="en-US" sz="1800" b="0" i="0" kern="1200" dirty="0" smtClean="0">
                          <a:solidFill>
                            <a:schemeClr val="dk1"/>
                          </a:solidFill>
                          <a:effectLst/>
                          <a:latin typeface="+mn-lt"/>
                          <a:ea typeface="+mn-ea"/>
                          <a:cs typeface="+mn-cs"/>
                        </a:rPr>
                        <a:t>主题可能有许多分区，因此它可以处理任意数量的数据。</a:t>
                      </a:r>
                      <a:endParaRPr lang="en-US" dirty="0"/>
                    </a:p>
                  </a:txBody>
                  <a:tcPr/>
                </a:tc>
              </a:tr>
              <a:tr h="331079">
                <a:tc>
                  <a:txBody>
                    <a:bodyPr/>
                    <a:lstStyle/>
                    <a:p>
                      <a:r>
                        <a:rPr lang="en-US" sz="1800" b="1" i="0" kern="1200" dirty="0" smtClean="0">
                          <a:solidFill>
                            <a:schemeClr val="dk1"/>
                          </a:solidFill>
                          <a:effectLst/>
                          <a:latin typeface="+mn-lt"/>
                          <a:ea typeface="+mn-ea"/>
                          <a:cs typeface="+mn-cs"/>
                        </a:rPr>
                        <a:t>Partition </a:t>
                      </a:r>
                      <a:r>
                        <a:rPr lang="en-US" sz="1800" b="1" i="0" kern="1200" dirty="0" err="1" smtClean="0">
                          <a:solidFill>
                            <a:schemeClr val="dk1"/>
                          </a:solidFill>
                          <a:effectLst/>
                          <a:latin typeface="+mn-lt"/>
                          <a:ea typeface="+mn-ea"/>
                          <a:cs typeface="+mn-cs"/>
                        </a:rPr>
                        <a:t>offset（分区偏移</a:t>
                      </a:r>
                      <a:r>
                        <a:rPr lang="en-US" sz="1800" b="1" i="0" kern="1200" dirty="0" smtClean="0">
                          <a:solidFill>
                            <a:schemeClr val="dk1"/>
                          </a:solidFill>
                          <a:effectLst/>
                          <a:latin typeface="+mn-lt"/>
                          <a:ea typeface="+mn-ea"/>
                          <a:cs typeface="+mn-cs"/>
                        </a:rPr>
                        <a:t>）</a:t>
                      </a:r>
                      <a:endParaRPr lang="en-US" dirty="0"/>
                    </a:p>
                  </a:txBody>
                  <a:tcPr/>
                </a:tc>
                <a:tc>
                  <a:txBody>
                    <a:bodyPr/>
                    <a:lstStyle/>
                    <a:p>
                      <a:r>
                        <a:rPr lang="zh-CN" altLang="en-US" sz="1800" b="0" i="0" kern="1200" dirty="0" smtClean="0">
                          <a:solidFill>
                            <a:schemeClr val="dk1"/>
                          </a:solidFill>
                          <a:effectLst/>
                          <a:latin typeface="+mn-lt"/>
                          <a:ea typeface="+mn-ea"/>
                          <a:cs typeface="+mn-cs"/>
                        </a:rPr>
                        <a:t>每个分区消息具有称为</a:t>
                      </a:r>
                      <a:r>
                        <a:rPr lang="zh-CN" altLang="en-US" dirty="0" smtClean="0"/>
                        <a:t> </a:t>
                      </a:r>
                      <a:r>
                        <a:rPr lang="en-US" altLang="zh-CN" dirty="0" smtClean="0"/>
                        <a:t>offset </a:t>
                      </a:r>
                      <a:r>
                        <a:rPr lang="zh-CN" altLang="en-US" sz="1800" b="0" i="0" kern="1200" dirty="0" smtClean="0">
                          <a:solidFill>
                            <a:schemeClr val="dk1"/>
                          </a:solidFill>
                          <a:effectLst/>
                          <a:latin typeface="+mn-lt"/>
                          <a:ea typeface="+mn-ea"/>
                          <a:cs typeface="+mn-cs"/>
                        </a:rPr>
                        <a:t>的唯一序列标识。</a:t>
                      </a:r>
                      <a:endParaRPr lang="en-US" dirty="0"/>
                    </a:p>
                  </a:txBody>
                  <a:tcPr/>
                </a:tc>
              </a:tr>
              <a:tr h="403444">
                <a:tc>
                  <a:txBody>
                    <a:bodyPr/>
                    <a:lstStyle/>
                    <a:p>
                      <a:r>
                        <a:rPr lang="en-US" sz="1800" b="1" i="0" kern="1200" dirty="0" smtClean="0">
                          <a:solidFill>
                            <a:schemeClr val="dk1"/>
                          </a:solidFill>
                          <a:effectLst/>
                          <a:latin typeface="+mn-lt"/>
                          <a:ea typeface="+mn-ea"/>
                          <a:cs typeface="+mn-cs"/>
                        </a:rPr>
                        <a:t>Replicas of </a:t>
                      </a:r>
                      <a:r>
                        <a:rPr lang="en-US" sz="1800" b="1" i="0" kern="1200" dirty="0" err="1" smtClean="0">
                          <a:solidFill>
                            <a:schemeClr val="dk1"/>
                          </a:solidFill>
                          <a:effectLst/>
                          <a:latin typeface="+mn-lt"/>
                          <a:ea typeface="+mn-ea"/>
                          <a:cs typeface="+mn-cs"/>
                        </a:rPr>
                        <a:t>partition（分区备份</a:t>
                      </a:r>
                      <a:r>
                        <a:rPr lang="en-US" sz="1800" b="1" i="0" kern="1200" dirty="0" smtClean="0">
                          <a:solidFill>
                            <a:schemeClr val="dk1"/>
                          </a:solidFill>
                          <a:effectLst/>
                          <a:latin typeface="+mn-lt"/>
                          <a:ea typeface="+mn-ea"/>
                          <a:cs typeface="+mn-cs"/>
                        </a:rPr>
                        <a:t>）</a:t>
                      </a:r>
                      <a:endParaRPr lang="en-US" dirty="0"/>
                    </a:p>
                  </a:txBody>
                  <a:tcPr/>
                </a:tc>
                <a:tc>
                  <a:txBody>
                    <a:bodyPr/>
                    <a:lstStyle/>
                    <a:p>
                      <a:r>
                        <a:rPr lang="zh-CN" altLang="en-US" sz="1800" b="0" i="0" kern="1200" dirty="0" smtClean="0">
                          <a:solidFill>
                            <a:schemeClr val="dk1"/>
                          </a:solidFill>
                          <a:effectLst/>
                          <a:latin typeface="+mn-lt"/>
                          <a:ea typeface="+mn-ea"/>
                          <a:cs typeface="+mn-cs"/>
                        </a:rPr>
                        <a:t>副本只是一个分区的备份。 副本从不读取或写入数据。 它们用于防止数据丢失。</a:t>
                      </a:r>
                      <a:endParaRPr lang="en-US" dirty="0"/>
                    </a:p>
                  </a:txBody>
                  <a:tcPr/>
                </a:tc>
              </a:tr>
              <a:tr h="2069241">
                <a:tc>
                  <a:txBody>
                    <a:bodyPr/>
                    <a:lstStyle/>
                    <a:p>
                      <a:r>
                        <a:rPr lang="en-US" sz="1800" b="1" i="0" kern="1200" dirty="0" err="1" smtClean="0">
                          <a:solidFill>
                            <a:schemeClr val="dk1"/>
                          </a:solidFill>
                          <a:effectLst/>
                          <a:latin typeface="+mn-lt"/>
                          <a:ea typeface="+mn-ea"/>
                          <a:cs typeface="+mn-cs"/>
                        </a:rPr>
                        <a:t>Brokers（经纪人</a:t>
                      </a:r>
                      <a:r>
                        <a:rPr lang="en-US" sz="1800" b="1" i="0" kern="1200" dirty="0" smtClean="0">
                          <a:solidFill>
                            <a:schemeClr val="dk1"/>
                          </a:solidFill>
                          <a:effectLst/>
                          <a:latin typeface="+mn-lt"/>
                          <a:ea typeface="+mn-ea"/>
                          <a:cs typeface="+mn-cs"/>
                        </a:rPr>
                        <a:t>）</a:t>
                      </a:r>
                      <a:endParaRPr lang="en-US" dirty="0"/>
                    </a:p>
                  </a:txBody>
                  <a:tcPr/>
                </a:tc>
                <a:tc>
                  <a:txBody>
                    <a:bodyPr/>
                    <a:lstStyle/>
                    <a:p>
                      <a:pPr marL="285750" indent="-285750">
                        <a:buFont typeface="Arial" charset="0"/>
                        <a:buChar char="•"/>
                      </a:pPr>
                      <a:r>
                        <a:rPr lang="zh-CN" altLang="en-US" sz="1800" b="0" i="0" kern="1200" dirty="0" smtClean="0">
                          <a:solidFill>
                            <a:schemeClr val="dk1"/>
                          </a:solidFill>
                          <a:effectLst/>
                          <a:latin typeface="+mn-lt"/>
                          <a:ea typeface="+mn-ea"/>
                          <a:cs typeface="+mn-cs"/>
                        </a:rPr>
                        <a:t>代理是负责维护发布数据的简单系统。 每个代理中的每个主题可以具有零个或多个分区。 假设，如果在一个主题和</a:t>
                      </a:r>
                      <a:r>
                        <a:rPr lang="en-US" altLang="zh-CN" sz="1800" b="0" i="0" kern="1200" dirty="0" smtClean="0">
                          <a:solidFill>
                            <a:schemeClr val="dk1"/>
                          </a:solidFill>
                          <a:effectLst/>
                          <a:latin typeface="+mn-lt"/>
                          <a:ea typeface="+mn-ea"/>
                          <a:cs typeface="+mn-cs"/>
                        </a:rPr>
                        <a:t>N</a:t>
                      </a:r>
                      <a:r>
                        <a:rPr lang="zh-CN" altLang="en-US" sz="1800" b="0" i="0" kern="1200" dirty="0" smtClean="0">
                          <a:solidFill>
                            <a:schemeClr val="dk1"/>
                          </a:solidFill>
                          <a:effectLst/>
                          <a:latin typeface="+mn-lt"/>
                          <a:ea typeface="+mn-ea"/>
                          <a:cs typeface="+mn-cs"/>
                        </a:rPr>
                        <a:t>个代理中有</a:t>
                      </a:r>
                      <a:r>
                        <a:rPr lang="en-US" altLang="zh-CN" sz="1800" b="0" i="0" kern="1200" dirty="0" smtClean="0">
                          <a:solidFill>
                            <a:schemeClr val="dk1"/>
                          </a:solidFill>
                          <a:effectLst/>
                          <a:latin typeface="+mn-lt"/>
                          <a:ea typeface="+mn-ea"/>
                          <a:cs typeface="+mn-cs"/>
                        </a:rPr>
                        <a:t>N</a:t>
                      </a:r>
                      <a:r>
                        <a:rPr lang="zh-CN" altLang="en-US" sz="1800" b="0" i="0" kern="1200" dirty="0" smtClean="0">
                          <a:solidFill>
                            <a:schemeClr val="dk1"/>
                          </a:solidFill>
                          <a:effectLst/>
                          <a:latin typeface="+mn-lt"/>
                          <a:ea typeface="+mn-ea"/>
                          <a:cs typeface="+mn-cs"/>
                        </a:rPr>
                        <a:t>个分区，每个代理将有一个分区。</a:t>
                      </a:r>
                      <a:endParaRPr lang="en-US" altLang="zh-CN" sz="1800" b="0" i="0" kern="1200" dirty="0" smtClean="0">
                        <a:solidFill>
                          <a:schemeClr val="dk1"/>
                        </a:solidFill>
                        <a:effectLst/>
                        <a:latin typeface="+mn-lt"/>
                        <a:ea typeface="+mn-ea"/>
                        <a:cs typeface="+mn-cs"/>
                      </a:endParaRPr>
                    </a:p>
                    <a:p>
                      <a:pPr marL="285750" indent="-285750">
                        <a:buFont typeface="Arial" charset="0"/>
                        <a:buChar char="•"/>
                      </a:pPr>
                      <a:r>
                        <a:rPr lang="zh-CN" altLang="en-US" sz="1800" b="0" i="0" kern="1200" dirty="0" smtClean="0">
                          <a:solidFill>
                            <a:schemeClr val="dk1"/>
                          </a:solidFill>
                          <a:effectLst/>
                          <a:latin typeface="+mn-lt"/>
                          <a:ea typeface="+mn-ea"/>
                          <a:cs typeface="+mn-cs"/>
                        </a:rPr>
                        <a:t>假设在一个主题中有</a:t>
                      </a:r>
                      <a:r>
                        <a:rPr lang="en-US" altLang="zh-CN" sz="1800" b="0" i="0" kern="1200" dirty="0" smtClean="0">
                          <a:solidFill>
                            <a:schemeClr val="dk1"/>
                          </a:solidFill>
                          <a:effectLst/>
                          <a:latin typeface="+mn-lt"/>
                          <a:ea typeface="+mn-ea"/>
                          <a:cs typeface="+mn-cs"/>
                        </a:rPr>
                        <a:t>N</a:t>
                      </a:r>
                      <a:r>
                        <a:rPr lang="zh-CN" altLang="en-US" sz="1800" b="0" i="0" kern="1200" dirty="0" smtClean="0">
                          <a:solidFill>
                            <a:schemeClr val="dk1"/>
                          </a:solidFill>
                          <a:effectLst/>
                          <a:latin typeface="+mn-lt"/>
                          <a:ea typeface="+mn-ea"/>
                          <a:cs typeface="+mn-cs"/>
                        </a:rPr>
                        <a:t>个分区并且多于</a:t>
                      </a:r>
                      <a:r>
                        <a:rPr lang="en-US" altLang="zh-CN" sz="1800" b="0" i="0" kern="1200" dirty="0" smtClean="0">
                          <a:solidFill>
                            <a:schemeClr val="dk1"/>
                          </a:solidFill>
                          <a:effectLst/>
                          <a:latin typeface="+mn-lt"/>
                          <a:ea typeface="+mn-ea"/>
                          <a:cs typeface="+mn-cs"/>
                        </a:rPr>
                        <a:t>N</a:t>
                      </a:r>
                      <a:r>
                        <a:rPr lang="zh-CN" altLang="en-US" sz="1800" b="0" i="0" kern="1200" dirty="0" smtClean="0">
                          <a:solidFill>
                            <a:schemeClr val="dk1"/>
                          </a:solidFill>
                          <a:effectLst/>
                          <a:latin typeface="+mn-lt"/>
                          <a:ea typeface="+mn-ea"/>
                          <a:cs typeface="+mn-cs"/>
                        </a:rPr>
                        <a:t>个代理</a:t>
                      </a:r>
                      <a:r>
                        <a:rPr lang="en-US" altLang="zh-CN" sz="1800" b="0" i="0" kern="1200" dirty="0" smtClean="0">
                          <a:solidFill>
                            <a:schemeClr val="dk1"/>
                          </a:solidFill>
                          <a:effectLst/>
                          <a:latin typeface="+mn-lt"/>
                          <a:ea typeface="+mn-ea"/>
                          <a:cs typeface="+mn-cs"/>
                        </a:rPr>
                        <a:t>(n + m)</a:t>
                      </a:r>
                      <a:r>
                        <a:rPr lang="zh-CN" altLang="en-US" sz="1800" b="0" i="0" kern="1200" dirty="0" smtClean="0">
                          <a:solidFill>
                            <a:schemeClr val="dk1"/>
                          </a:solidFill>
                          <a:effectLst/>
                          <a:latin typeface="+mn-lt"/>
                          <a:ea typeface="+mn-ea"/>
                          <a:cs typeface="+mn-cs"/>
                        </a:rPr>
                        <a:t>，则第一个</a:t>
                      </a:r>
                      <a:r>
                        <a:rPr lang="en-US" altLang="zh-CN" sz="1800" b="0" i="0" kern="1200" dirty="0" smtClean="0">
                          <a:solidFill>
                            <a:schemeClr val="dk1"/>
                          </a:solidFill>
                          <a:effectLst/>
                          <a:latin typeface="+mn-lt"/>
                          <a:ea typeface="+mn-ea"/>
                          <a:cs typeface="+mn-cs"/>
                        </a:rPr>
                        <a:t>N</a:t>
                      </a:r>
                      <a:r>
                        <a:rPr lang="zh-CN" altLang="en-US" sz="1800" b="0" i="0" kern="1200" dirty="0" smtClean="0">
                          <a:solidFill>
                            <a:schemeClr val="dk1"/>
                          </a:solidFill>
                          <a:effectLst/>
                          <a:latin typeface="+mn-lt"/>
                          <a:ea typeface="+mn-ea"/>
                          <a:cs typeface="+mn-cs"/>
                        </a:rPr>
                        <a:t>代理将具有一个分区，并且下一个</a:t>
                      </a:r>
                      <a:r>
                        <a:rPr lang="en-US" altLang="zh-CN" sz="1800" b="0" i="0" kern="1200" dirty="0" smtClean="0">
                          <a:solidFill>
                            <a:schemeClr val="dk1"/>
                          </a:solidFill>
                          <a:effectLst/>
                          <a:latin typeface="+mn-lt"/>
                          <a:ea typeface="+mn-ea"/>
                          <a:cs typeface="+mn-cs"/>
                        </a:rPr>
                        <a:t>M</a:t>
                      </a:r>
                      <a:r>
                        <a:rPr lang="zh-CN" altLang="en-US" sz="1800" b="0" i="0" kern="1200" dirty="0" smtClean="0">
                          <a:solidFill>
                            <a:schemeClr val="dk1"/>
                          </a:solidFill>
                          <a:effectLst/>
                          <a:latin typeface="+mn-lt"/>
                          <a:ea typeface="+mn-ea"/>
                          <a:cs typeface="+mn-cs"/>
                        </a:rPr>
                        <a:t>代理将不具有用于该特定主题的任何分区。</a:t>
                      </a:r>
                      <a:endParaRPr lang="en-US" altLang="zh-CN" sz="1800" b="0" i="0" kern="1200" dirty="0" smtClean="0">
                        <a:solidFill>
                          <a:schemeClr val="dk1"/>
                        </a:solidFill>
                        <a:effectLst/>
                        <a:latin typeface="+mn-lt"/>
                        <a:ea typeface="+mn-ea"/>
                        <a:cs typeface="+mn-cs"/>
                      </a:endParaRPr>
                    </a:p>
                    <a:p>
                      <a:pPr marL="285750" indent="-285750">
                        <a:buFont typeface="Arial" charset="0"/>
                        <a:buChar char="•"/>
                      </a:pPr>
                      <a:r>
                        <a:rPr lang="zh-CN" altLang="en-US" sz="1800" b="0" i="0" kern="1200" dirty="0" smtClean="0">
                          <a:solidFill>
                            <a:schemeClr val="dk1"/>
                          </a:solidFill>
                          <a:effectLst/>
                          <a:latin typeface="+mn-lt"/>
                          <a:ea typeface="+mn-ea"/>
                          <a:cs typeface="+mn-cs"/>
                        </a:rPr>
                        <a:t>假设在一个主题中有</a:t>
                      </a:r>
                      <a:r>
                        <a:rPr lang="en-US" altLang="zh-CN" sz="1800" b="0" i="0" kern="1200" dirty="0" smtClean="0">
                          <a:solidFill>
                            <a:schemeClr val="dk1"/>
                          </a:solidFill>
                          <a:effectLst/>
                          <a:latin typeface="+mn-lt"/>
                          <a:ea typeface="+mn-ea"/>
                          <a:cs typeface="+mn-cs"/>
                        </a:rPr>
                        <a:t>N</a:t>
                      </a:r>
                      <a:r>
                        <a:rPr lang="zh-CN" altLang="en-US" sz="1800" b="0" i="0" kern="1200" dirty="0" smtClean="0">
                          <a:solidFill>
                            <a:schemeClr val="dk1"/>
                          </a:solidFill>
                          <a:effectLst/>
                          <a:latin typeface="+mn-lt"/>
                          <a:ea typeface="+mn-ea"/>
                          <a:cs typeface="+mn-cs"/>
                        </a:rPr>
                        <a:t>个分区并且小于</a:t>
                      </a:r>
                      <a:r>
                        <a:rPr lang="en-US" altLang="zh-CN" sz="1800" b="0" i="0" kern="1200" dirty="0" smtClean="0">
                          <a:solidFill>
                            <a:schemeClr val="dk1"/>
                          </a:solidFill>
                          <a:effectLst/>
                          <a:latin typeface="+mn-lt"/>
                          <a:ea typeface="+mn-ea"/>
                          <a:cs typeface="+mn-cs"/>
                        </a:rPr>
                        <a:t>N</a:t>
                      </a:r>
                      <a:r>
                        <a:rPr lang="zh-CN" altLang="en-US" sz="1800" b="0" i="0" kern="1200" dirty="0" smtClean="0">
                          <a:solidFill>
                            <a:schemeClr val="dk1"/>
                          </a:solidFill>
                          <a:effectLst/>
                          <a:latin typeface="+mn-lt"/>
                          <a:ea typeface="+mn-ea"/>
                          <a:cs typeface="+mn-cs"/>
                        </a:rPr>
                        <a:t>个代理</a:t>
                      </a:r>
                      <a:r>
                        <a:rPr lang="en-US" altLang="zh-CN" sz="1800" b="0" i="0" kern="1200" dirty="0" smtClean="0">
                          <a:solidFill>
                            <a:schemeClr val="dk1"/>
                          </a:solidFill>
                          <a:effectLst/>
                          <a:latin typeface="+mn-lt"/>
                          <a:ea typeface="+mn-ea"/>
                          <a:cs typeface="+mn-cs"/>
                        </a:rPr>
                        <a:t>(n-m)</a:t>
                      </a:r>
                      <a:r>
                        <a:rPr lang="zh-CN" altLang="en-US" sz="1800" b="0" i="0" kern="1200" dirty="0" smtClean="0">
                          <a:solidFill>
                            <a:schemeClr val="dk1"/>
                          </a:solidFill>
                          <a:effectLst/>
                          <a:latin typeface="+mn-lt"/>
                          <a:ea typeface="+mn-ea"/>
                          <a:cs typeface="+mn-cs"/>
                        </a:rPr>
                        <a:t>，每个代理将在它们之间具有一个或多个分区共享。 由于代理之间的负载分布不相等，不推荐使用此方案。</a:t>
                      </a:r>
                    </a:p>
                    <a:p>
                      <a:endParaRPr lang="en-US" dirty="0"/>
                    </a:p>
                  </a:txBody>
                  <a:tcPr/>
                </a:tc>
              </a:tr>
              <a:tr h="1786683">
                <a:tc>
                  <a:txBody>
                    <a:bodyPr/>
                    <a:lstStyle/>
                    <a:p>
                      <a:r>
                        <a:rPr lang="en-US" sz="1800" b="1" i="0" kern="1200" dirty="0" smtClean="0">
                          <a:solidFill>
                            <a:schemeClr val="dk1"/>
                          </a:solidFill>
                          <a:effectLst/>
                          <a:latin typeface="+mn-lt"/>
                          <a:ea typeface="+mn-ea"/>
                          <a:cs typeface="+mn-cs"/>
                        </a:rPr>
                        <a:t>Kafka </a:t>
                      </a:r>
                      <a:r>
                        <a:rPr lang="en-US" sz="1800" b="1" i="0" kern="1200" dirty="0" err="1" smtClean="0">
                          <a:solidFill>
                            <a:schemeClr val="dk1"/>
                          </a:solidFill>
                          <a:effectLst/>
                          <a:latin typeface="+mn-lt"/>
                          <a:ea typeface="+mn-ea"/>
                          <a:cs typeface="+mn-cs"/>
                        </a:rPr>
                        <a:t>Cluster（Kafka集群</a:t>
                      </a:r>
                      <a:r>
                        <a:rPr lang="en-US" sz="1800" b="1" i="0" kern="1200" dirty="0" smtClean="0">
                          <a:solidFill>
                            <a:schemeClr val="dk1"/>
                          </a:solidFill>
                          <a:effectLst/>
                          <a:latin typeface="+mn-lt"/>
                          <a:ea typeface="+mn-ea"/>
                          <a:cs typeface="+mn-cs"/>
                        </a:rPr>
                        <a:t>）</a:t>
                      </a:r>
                      <a:endParaRPr lang="en-US" dirty="0"/>
                    </a:p>
                  </a:txBody>
                  <a:tcPr/>
                </a:tc>
                <a:tc>
                  <a:txBody>
                    <a:bodyPr/>
                    <a:lstStyle/>
                    <a:p>
                      <a:r>
                        <a:rPr lang="en-US" altLang="zh-CN" sz="1800" b="0" i="0" kern="1200" dirty="0" smtClean="0">
                          <a:solidFill>
                            <a:schemeClr val="dk1"/>
                          </a:solidFill>
                          <a:effectLst/>
                          <a:latin typeface="+mn-lt"/>
                          <a:ea typeface="+mn-ea"/>
                          <a:cs typeface="+mn-cs"/>
                        </a:rPr>
                        <a:t>Kafka</a:t>
                      </a:r>
                      <a:r>
                        <a:rPr lang="zh-CN" altLang="en-US" sz="1800" b="0" i="0" kern="1200" dirty="0" smtClean="0">
                          <a:solidFill>
                            <a:schemeClr val="dk1"/>
                          </a:solidFill>
                          <a:effectLst/>
                          <a:latin typeface="+mn-lt"/>
                          <a:ea typeface="+mn-ea"/>
                          <a:cs typeface="+mn-cs"/>
                        </a:rPr>
                        <a:t>有多个代理被称为</a:t>
                      </a:r>
                      <a:r>
                        <a:rPr lang="en-US" altLang="zh-CN" sz="1800" b="0" i="0" kern="1200" dirty="0" smtClean="0">
                          <a:solidFill>
                            <a:schemeClr val="dk1"/>
                          </a:solidFill>
                          <a:effectLst/>
                          <a:latin typeface="+mn-lt"/>
                          <a:ea typeface="+mn-ea"/>
                          <a:cs typeface="+mn-cs"/>
                        </a:rPr>
                        <a:t>Kafka</a:t>
                      </a:r>
                      <a:r>
                        <a:rPr lang="zh-CN" altLang="en-US" sz="1800" b="0" i="0" kern="1200" dirty="0" smtClean="0">
                          <a:solidFill>
                            <a:schemeClr val="dk1"/>
                          </a:solidFill>
                          <a:effectLst/>
                          <a:latin typeface="+mn-lt"/>
                          <a:ea typeface="+mn-ea"/>
                          <a:cs typeface="+mn-cs"/>
                        </a:rPr>
                        <a:t>集群。 可以扩展</a:t>
                      </a:r>
                      <a:r>
                        <a:rPr lang="en-US" altLang="zh-CN" sz="1800" b="0" i="0" kern="1200" dirty="0" smtClean="0">
                          <a:solidFill>
                            <a:schemeClr val="dk1"/>
                          </a:solidFill>
                          <a:effectLst/>
                          <a:latin typeface="+mn-lt"/>
                          <a:ea typeface="+mn-ea"/>
                          <a:cs typeface="+mn-cs"/>
                        </a:rPr>
                        <a:t>Kafka</a:t>
                      </a:r>
                      <a:r>
                        <a:rPr lang="zh-CN" altLang="en-US" sz="1800" b="0" i="0" kern="1200" dirty="0" smtClean="0">
                          <a:solidFill>
                            <a:schemeClr val="dk1"/>
                          </a:solidFill>
                          <a:effectLst/>
                          <a:latin typeface="+mn-lt"/>
                          <a:ea typeface="+mn-ea"/>
                          <a:cs typeface="+mn-cs"/>
                        </a:rPr>
                        <a:t>集群，无需停机。 这些集群用于管理消息数据的持久性和复制。</a:t>
                      </a:r>
                      <a:endParaRPr lang="en-US" dirty="0"/>
                    </a:p>
                  </a:txBody>
                  <a:tcPr/>
                </a:tc>
              </a:tr>
            </a:tbl>
          </a:graphicData>
        </a:graphic>
      </p:graphicFrame>
    </p:spTree>
    <p:extLst>
      <p:ext uri="{BB962C8B-B14F-4D97-AF65-F5344CB8AC3E}">
        <p14:creationId xmlns:p14="http://schemas.microsoft.com/office/powerpoint/2010/main" val="2787702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519</TotalTime>
  <Words>683</Words>
  <Application>Microsoft Macintosh PowerPoint</Application>
  <PresentationFormat>Widescreen</PresentationFormat>
  <Paragraphs>131</Paragraphs>
  <Slides>27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Calibri</vt:lpstr>
      <vt:lpstr>Calibri Light</vt:lpstr>
      <vt:lpstr>DengXian</vt:lpstr>
      <vt:lpstr>DengXian Light</vt:lpstr>
      <vt:lpstr>Mangal</vt:lpstr>
      <vt:lpstr>Yu Gothic Light</vt:lpstr>
      <vt:lpstr>Arial</vt:lpstr>
      <vt:lpstr>Office Theme</vt:lpstr>
      <vt:lpstr>Kafka应用与实践</vt:lpstr>
      <vt:lpstr>关于kafka</vt:lpstr>
      <vt:lpstr>什么是消息系统</vt:lpstr>
      <vt:lpstr>点对点消息系统</vt:lpstr>
      <vt:lpstr>发布 - 订阅消息系统</vt:lpstr>
      <vt:lpstr>什么是Kafka</vt:lpstr>
      <vt:lpstr>kafka的优点</vt:lpstr>
      <vt:lpstr>用例</vt:lpstr>
      <vt:lpstr>PowerPoint Presentation</vt:lpstr>
      <vt:lpstr>PowerPoint Presentation</vt:lpstr>
      <vt:lpstr>PowerPoint Presentation</vt:lpstr>
      <vt:lpstr>PowerPoint Presentation</vt:lpstr>
      <vt:lpstr>PowerPoint Presentation</vt:lpstr>
      <vt:lpstr>Apache Kafka 工作流程</vt:lpstr>
      <vt:lpstr>发布 - 订阅消息的工作流程</vt:lpstr>
      <vt:lpstr>队列消息/用户组的工作流</vt:lpstr>
      <vt:lpstr>ZooKeeper的作用</vt:lpstr>
      <vt:lpstr>Kafka的安装</vt:lpstr>
      <vt:lpstr>kafka的基本操作</vt:lpstr>
      <vt:lpstr>设置broker cluster</vt:lpstr>
      <vt:lpstr>PowerPoint Presentation</vt:lpstr>
      <vt:lpstr>broker主从切换</vt:lpstr>
      <vt:lpstr>外部链接AWS需要修改server.properties</vt:lpstr>
      <vt:lpstr>配置属性</vt:lpstr>
      <vt:lpstr>配置Consumer</vt:lpstr>
      <vt:lpstr>配置Producer</vt:lpstr>
      <vt:lpstr>Springboot集成kafka</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Kafka应用与实践</dc:title>
  <dc:creator>Microsoft Office User</dc:creator>
  <cp:lastModifiedBy>Microsoft Office User</cp:lastModifiedBy>
  <cp:revision>24</cp:revision>
  <dcterms:created xsi:type="dcterms:W3CDTF">2019-06-05T00:21:42Z</dcterms:created>
  <dcterms:modified xsi:type="dcterms:W3CDTF">2019-06-05T09:03:47Z</dcterms:modified>
</cp:coreProperties>
</file>