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1" r:id="rId13"/>
    <p:sldId id="272" r:id="rId14"/>
    <p:sldId id="273" r:id="rId15"/>
    <p:sldId id="282" r:id="rId16"/>
    <p:sldId id="283" r:id="rId17"/>
    <p:sldId id="284" r:id="rId18"/>
    <p:sldId id="285" r:id="rId19"/>
    <p:sldId id="274" r:id="rId20"/>
    <p:sldId id="275" r:id="rId21"/>
    <p:sldId id="276" r:id="rId22"/>
    <p:sldId id="286" r:id="rId23"/>
    <p:sldId id="287" r:id="rId24"/>
    <p:sldId id="278" r:id="rId25"/>
    <p:sldId id="279" r:id="rId26"/>
    <p:sldId id="280" r:id="rId27"/>
    <p:sldId id="281" r:id="rId28"/>
    <p:sldId id="277" r:id="rId29"/>
    <p:sldId id="267" r:id="rId30"/>
    <p:sldId id="268" r:id="rId31"/>
    <p:sldId id="269" r:id="rId32"/>
    <p:sldId id="270"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96"/>
    <p:restoredTop sz="94676"/>
  </p:normalViewPr>
  <p:slideViewPr>
    <p:cSldViewPr snapToGrid="0" snapToObjects="1">
      <p:cViewPr varScale="1">
        <p:scale>
          <a:sx n="93" d="100"/>
          <a:sy n="93" d="100"/>
        </p:scale>
        <p:origin x="23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21699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50039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62730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043135-91C5-B44D-97D9-A610FC247CAE}"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58321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43135-91C5-B44D-97D9-A610FC247CAE}" type="datetimeFigureOut">
              <a:rPr lang="en-US" smtClean="0"/>
              <a:t>5/27/19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15873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043135-91C5-B44D-97D9-A610FC247CAE}"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44380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043135-91C5-B44D-97D9-A610FC247CAE}" type="datetimeFigureOut">
              <a:rPr lang="en-US" smtClean="0"/>
              <a:t>5/27/19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58260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043135-91C5-B44D-97D9-A610FC247CAE}" type="datetimeFigureOut">
              <a:rPr lang="en-US" smtClean="0"/>
              <a:t>5/27/19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0181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43135-91C5-B44D-97D9-A610FC247CAE}" type="datetimeFigureOut">
              <a:rPr lang="en-US" smtClean="0"/>
              <a:t>5/27/19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83696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43135-91C5-B44D-97D9-A610FC247CAE}"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66547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43135-91C5-B44D-97D9-A610FC247CAE}" type="datetimeFigureOut">
              <a:rPr lang="en-US" smtClean="0"/>
              <a:t>5/27/19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333518-9351-A948-B388-DB7AA14ED3DC}" type="slidenum">
              <a:rPr lang="en-US" smtClean="0"/>
              <a:t>‹#›</a:t>
            </a:fld>
            <a:endParaRPr lang="en-US"/>
          </a:p>
        </p:txBody>
      </p:sp>
    </p:spTree>
    <p:extLst>
      <p:ext uri="{BB962C8B-B14F-4D97-AF65-F5344CB8AC3E}">
        <p14:creationId xmlns:p14="http://schemas.microsoft.com/office/powerpoint/2010/main" val="13583863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43135-91C5-B44D-97D9-A610FC247CAE}" type="datetimeFigureOut">
              <a:rPr lang="en-US" smtClean="0"/>
              <a:t>5/27/19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3518-9351-A948-B388-DB7AA14ED3DC}" type="slidenum">
              <a:rPr lang="en-US" smtClean="0"/>
              <a:t>‹#›</a:t>
            </a:fld>
            <a:endParaRPr lang="en-US"/>
          </a:p>
        </p:txBody>
      </p:sp>
    </p:spTree>
    <p:extLst>
      <p:ext uri="{BB962C8B-B14F-4D97-AF65-F5344CB8AC3E}">
        <p14:creationId xmlns:p14="http://schemas.microsoft.com/office/powerpoint/2010/main" val="39629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应用实践</a:t>
            </a:r>
            <a:endParaRPr lang="en-US" dirty="0"/>
          </a:p>
        </p:txBody>
      </p:sp>
      <p:sp>
        <p:nvSpPr>
          <p:cNvPr id="3" name="Subtitle 2"/>
          <p:cNvSpPr>
            <a:spLocks noGrp="1"/>
          </p:cNvSpPr>
          <p:nvPr>
            <p:ph type="subTitle" idx="1"/>
          </p:nvPr>
        </p:nvSpPr>
        <p:spPr/>
        <p:txBody>
          <a:bodyPr/>
          <a:lstStyle/>
          <a:p>
            <a:r>
              <a:rPr lang="zh-CN" altLang="en-US" dirty="0" smtClean="0"/>
              <a:t>集成</a:t>
            </a:r>
            <a:r>
              <a:rPr lang="en-US" altLang="zh-CN" dirty="0" smtClean="0"/>
              <a:t>MySQL</a:t>
            </a:r>
            <a:endParaRPr lang="en-US" dirty="0"/>
          </a:p>
        </p:txBody>
      </p:sp>
    </p:spTree>
    <p:extLst>
      <p:ext uri="{BB962C8B-B14F-4D97-AF65-F5344CB8AC3E}">
        <p14:creationId xmlns:p14="http://schemas.microsoft.com/office/powerpoint/2010/main" val="132499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对单元测试的支持</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默认使用</a:t>
            </a:r>
            <a:r>
              <a:rPr lang="en-US" altLang="zh-CN" dirty="0" smtClean="0"/>
              <a:t>Junit</a:t>
            </a:r>
          </a:p>
          <a:p>
            <a:r>
              <a:rPr lang="zh-CN" altLang="en-US" dirty="0" smtClean="0"/>
              <a:t>依赖</a:t>
            </a:r>
            <a:endParaRPr lang="en-US" altLang="zh-CN" dirty="0" smtClean="0"/>
          </a:p>
          <a:p>
            <a:pPr lvl="1"/>
            <a:r>
              <a:rPr lang="en-US" dirty="0" smtClean="0"/>
              <a:t>&lt;</a:t>
            </a:r>
            <a:r>
              <a:rPr lang="en-US" dirty="0"/>
              <a:t>dependency&gt;</a:t>
            </a:r>
            <a:br>
              <a:rPr lang="en-US" dirty="0"/>
            </a:br>
            <a:r>
              <a:rPr lang="en-US" dirty="0"/>
              <a:t> &lt;</a:t>
            </a:r>
            <a:r>
              <a:rPr lang="en-US" dirty="0" err="1"/>
              <a:t>groupId</a:t>
            </a:r>
            <a:r>
              <a:rPr lang="en-US" dirty="0"/>
              <a:t>&gt;</a:t>
            </a:r>
            <a:r>
              <a:rPr lang="en-US" dirty="0" err="1" smtClean="0"/>
              <a:t>org.springframework.boot</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smtClean="0"/>
              <a:t>spring-boot-starter-test</a:t>
            </a:r>
            <a:r>
              <a:rPr lang="en-US" dirty="0"/>
              <a:t>&lt;/</a:t>
            </a:r>
            <a:r>
              <a:rPr lang="en-US" dirty="0" err="1"/>
              <a:t>artifactId</a:t>
            </a:r>
            <a:r>
              <a:rPr lang="en-US" dirty="0"/>
              <a:t>&gt;</a:t>
            </a:r>
            <a:br>
              <a:rPr lang="en-US" dirty="0"/>
            </a:br>
            <a:r>
              <a:rPr lang="en-US" dirty="0"/>
              <a:t> &lt;scope&gt;</a:t>
            </a:r>
            <a:r>
              <a:rPr lang="en-US" dirty="0" smtClean="0"/>
              <a:t>test</a:t>
            </a:r>
            <a:r>
              <a:rPr lang="en-US" dirty="0"/>
              <a:t>&lt;/scope&gt;</a:t>
            </a:r>
            <a:br>
              <a:rPr lang="en-US" dirty="0"/>
            </a:br>
            <a:r>
              <a:rPr lang="en-US" dirty="0"/>
              <a:t>&lt;/dependency&gt;</a:t>
            </a:r>
            <a:endParaRPr lang="en-US" altLang="zh-CN" dirty="0" smtClean="0"/>
          </a:p>
          <a:p>
            <a:r>
              <a:rPr lang="zh-CN" altLang="en-US" dirty="0" smtClean="0"/>
              <a:t>支持注解</a:t>
            </a:r>
            <a:endParaRPr lang="en-US" altLang="zh-CN" dirty="0" smtClean="0"/>
          </a:p>
          <a:p>
            <a:pPr lvl="1"/>
            <a:r>
              <a:rPr lang="en-US" dirty="0" smtClean="0"/>
              <a:t>@</a:t>
            </a:r>
            <a:r>
              <a:rPr lang="en-US" dirty="0" err="1" smtClean="0"/>
              <a:t>RunWith</a:t>
            </a:r>
            <a:r>
              <a:rPr lang="en-US" dirty="0" smtClean="0"/>
              <a:t>(</a:t>
            </a:r>
            <a:r>
              <a:rPr lang="en-US" dirty="0" err="1" smtClean="0"/>
              <a:t>SpringRunner.class</a:t>
            </a:r>
            <a:r>
              <a:rPr lang="en-US" dirty="0" smtClean="0"/>
              <a:t>)</a:t>
            </a:r>
          </a:p>
          <a:p>
            <a:pPr lvl="1"/>
            <a:r>
              <a:rPr lang="en-US" dirty="0" smtClean="0"/>
              <a:t>@</a:t>
            </a:r>
            <a:r>
              <a:rPr lang="en-US" dirty="0" err="1" smtClean="0"/>
              <a:t>SpringBootTest</a:t>
            </a:r>
            <a:endParaRPr lang="en-US" dirty="0" smtClean="0"/>
          </a:p>
          <a:p>
            <a:pPr lvl="1"/>
            <a:r>
              <a:rPr lang="en-US" dirty="0" smtClean="0"/>
              <a:t>@Transactional</a:t>
            </a:r>
          </a:p>
          <a:p>
            <a:pPr lvl="1"/>
            <a:r>
              <a:rPr lang="en-US" altLang="zh-CN" dirty="0" smtClean="0"/>
              <a:t>@Test</a:t>
            </a:r>
            <a:endParaRPr lang="en-US" dirty="0"/>
          </a:p>
        </p:txBody>
      </p:sp>
    </p:spTree>
    <p:extLst>
      <p:ext uri="{BB962C8B-B14F-4D97-AF65-F5344CB8AC3E}">
        <p14:creationId xmlns:p14="http://schemas.microsoft.com/office/powerpoint/2010/main" val="191364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err="1" smtClean="0"/>
              <a:t>MyBatis</a:t>
            </a:r>
            <a:endParaRPr lang="en-US" dirty="0"/>
          </a:p>
        </p:txBody>
      </p:sp>
      <p:sp>
        <p:nvSpPr>
          <p:cNvPr id="3" name="Content Placeholder 2"/>
          <p:cNvSpPr>
            <a:spLocks noGrp="1"/>
          </p:cNvSpPr>
          <p:nvPr>
            <p:ph idx="1"/>
          </p:nvPr>
        </p:nvSpPr>
        <p:spPr/>
        <p:txBody>
          <a:bodyPr/>
          <a:lstStyle/>
          <a:p>
            <a:r>
              <a:rPr lang="zh-CN" altLang="en-US" dirty="0" smtClean="0"/>
              <a:t>引入</a:t>
            </a:r>
            <a:r>
              <a:rPr lang="en-US" altLang="zh-CN" dirty="0" smtClean="0"/>
              <a:t>starter</a:t>
            </a:r>
          </a:p>
          <a:p>
            <a:r>
              <a:rPr lang="en-US" dirty="0"/>
              <a:t>&lt;dependency&gt;</a:t>
            </a:r>
            <a:br>
              <a:rPr lang="en-US" dirty="0"/>
            </a:br>
            <a:r>
              <a:rPr lang="en-US" dirty="0"/>
              <a:t> &lt;</a:t>
            </a:r>
            <a:r>
              <a:rPr lang="en-US" dirty="0" err="1"/>
              <a:t>groupId</a:t>
            </a:r>
            <a:r>
              <a:rPr lang="en-US" dirty="0"/>
              <a:t>&gt;</a:t>
            </a:r>
            <a:r>
              <a:rPr lang="en-US" dirty="0" err="1" smtClean="0"/>
              <a:t>org.mybatis.spring.boot</a:t>
            </a:r>
            <a:r>
              <a:rPr lang="en-US" dirty="0"/>
              <a:t>&lt;/</a:t>
            </a:r>
            <a:r>
              <a:rPr lang="en-US" dirty="0" err="1"/>
              <a:t>groupId</a:t>
            </a:r>
            <a:r>
              <a:rPr lang="en-US" dirty="0"/>
              <a:t>&gt;</a:t>
            </a:r>
            <a:br>
              <a:rPr lang="en-US" dirty="0"/>
            </a:br>
            <a:r>
              <a:rPr lang="en-US" dirty="0"/>
              <a:t> &lt;</a:t>
            </a:r>
            <a:r>
              <a:rPr lang="en-US" dirty="0" err="1"/>
              <a:t>artifactId</a:t>
            </a:r>
            <a:r>
              <a:rPr lang="en-US" dirty="0"/>
              <a:t>&gt;</a:t>
            </a:r>
            <a:r>
              <a:rPr lang="en-US" dirty="0" err="1" smtClean="0"/>
              <a:t>mybatis</a:t>
            </a:r>
            <a:r>
              <a:rPr lang="en-US" dirty="0" smtClean="0"/>
              <a:t>-spring-boot-starter</a:t>
            </a:r>
            <a:r>
              <a:rPr lang="en-US" dirty="0"/>
              <a:t>&lt;/</a:t>
            </a:r>
            <a:r>
              <a:rPr lang="en-US" dirty="0" err="1"/>
              <a:t>artifactId</a:t>
            </a:r>
            <a:r>
              <a:rPr lang="en-US" dirty="0"/>
              <a:t>&gt;</a:t>
            </a:r>
            <a:br>
              <a:rPr lang="en-US" dirty="0"/>
            </a:br>
            <a:r>
              <a:rPr lang="en-US" dirty="0"/>
              <a:t> &lt;version&gt;</a:t>
            </a:r>
            <a:r>
              <a:rPr lang="en-US" dirty="0" smtClean="0"/>
              <a:t>1.3.2</a:t>
            </a:r>
            <a:r>
              <a:rPr lang="en-US" dirty="0"/>
              <a:t>&lt;/version&gt;</a:t>
            </a:r>
            <a:br>
              <a:rPr lang="en-US" dirty="0"/>
            </a:br>
            <a:r>
              <a:rPr lang="en-US" dirty="0"/>
              <a:t>&lt;/dependency&gt;</a:t>
            </a:r>
          </a:p>
        </p:txBody>
      </p:sp>
    </p:spTree>
    <p:extLst>
      <p:ext uri="{BB962C8B-B14F-4D97-AF65-F5344CB8AC3E}">
        <p14:creationId xmlns:p14="http://schemas.microsoft.com/office/powerpoint/2010/main" val="64330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a:t>
            </a:r>
            <a:r>
              <a:rPr lang="en-US" altLang="zh-CN" dirty="0" err="1" smtClean="0"/>
              <a:t>UserMapper.java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560" y="1932503"/>
            <a:ext cx="6312642" cy="2540268"/>
          </a:xfrm>
          <a:prstGeom prst="rect">
            <a:avLst/>
          </a:prstGeom>
        </p:spPr>
      </p:pic>
    </p:spTree>
    <p:extLst>
      <p:ext uri="{BB962C8B-B14F-4D97-AF65-F5344CB8AC3E}">
        <p14:creationId xmlns:p14="http://schemas.microsoft.com/office/powerpoint/2010/main" val="169544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a:t>
            </a:r>
            <a:r>
              <a:rPr lang="en-US" altLang="zh-CN" dirty="0" smtClean="0"/>
              <a:t>XML</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&lt;?xml version="1.0" encoding="UTF-8"?&gt;</a:t>
            </a:r>
            <a:br>
              <a:rPr lang="en-US" dirty="0"/>
            </a:br>
            <a:r>
              <a:rPr lang="en-US" dirty="0"/>
              <a:t>&lt;!DOCTYPE mapper PUBLIC "-//</a:t>
            </a:r>
            <a:r>
              <a:rPr lang="en-US" dirty="0" err="1"/>
              <a:t>mybatis.org</a:t>
            </a:r>
            <a:r>
              <a:rPr lang="en-US" dirty="0"/>
              <a:t>//DTD Mapper 3.0//EN" "http://</a:t>
            </a:r>
            <a:r>
              <a:rPr lang="en-US" dirty="0" err="1"/>
              <a:t>mybatis.org</a:t>
            </a:r>
            <a:r>
              <a:rPr lang="en-US" dirty="0"/>
              <a:t>/</a:t>
            </a:r>
            <a:r>
              <a:rPr lang="en-US" dirty="0" err="1"/>
              <a:t>dtd</a:t>
            </a:r>
            <a:r>
              <a:rPr lang="en-US" dirty="0"/>
              <a:t>/mybatis-3-mapper.dtd"&gt;</a:t>
            </a:r>
            <a:br>
              <a:rPr lang="en-US" dirty="0"/>
            </a:br>
            <a:r>
              <a:rPr lang="en-US" dirty="0"/>
              <a:t>&lt;mapper namespace="</a:t>
            </a:r>
            <a:r>
              <a:rPr lang="en-US" dirty="0" err="1"/>
              <a:t>org.newit.microservice.databasedemo.dao.UserMapper</a:t>
            </a:r>
            <a:r>
              <a:rPr lang="en-US" dirty="0"/>
              <a:t>"&gt;</a:t>
            </a:r>
            <a:br>
              <a:rPr lang="en-US" dirty="0"/>
            </a:br>
            <a:r>
              <a:rPr lang="en-US" dirty="0"/>
              <a:t>  &lt;insert id="insert" </a:t>
            </a:r>
            <a:r>
              <a:rPr lang="en-US" dirty="0" err="1"/>
              <a:t>keyProperty</a:t>
            </a:r>
            <a:r>
              <a:rPr lang="en-US" dirty="0"/>
              <a:t>="id" </a:t>
            </a:r>
            <a:r>
              <a:rPr lang="en-US" dirty="0" err="1"/>
              <a:t>useGeneratedKeys</a:t>
            </a:r>
            <a:r>
              <a:rPr lang="en-US" dirty="0"/>
              <a:t>="true" &gt;</a:t>
            </a:r>
            <a:br>
              <a:rPr lang="en-US" dirty="0"/>
            </a:br>
            <a:r>
              <a:rPr lang="en-US" dirty="0"/>
              <a:t>    </a:t>
            </a:r>
            <a:r>
              <a:rPr lang="en-US" dirty="0" smtClean="0"/>
              <a:t>insert into user(name, </a:t>
            </a:r>
            <a:r>
              <a:rPr lang="en-US" dirty="0" err="1" smtClean="0"/>
              <a:t>created_time</a:t>
            </a:r>
            <a:r>
              <a:rPr lang="en-US" dirty="0" smtClean="0"/>
              <a:t>) values(#{name}, now())</a:t>
            </a:r>
            <a:br>
              <a:rPr lang="en-US" dirty="0" smtClean="0"/>
            </a:br>
            <a:r>
              <a:rPr lang="en-US" dirty="0" smtClean="0"/>
              <a:t>  </a:t>
            </a:r>
            <a:r>
              <a:rPr lang="en-US" dirty="0"/>
              <a:t>&lt;/insert&gt;</a:t>
            </a:r>
            <a:br>
              <a:rPr lang="en-US" dirty="0"/>
            </a:br>
            <a:r>
              <a:rPr lang="en-US" dirty="0"/>
              <a:t/>
            </a:r>
            <a:br>
              <a:rPr lang="en-US" dirty="0"/>
            </a:br>
            <a:r>
              <a:rPr lang="en-US" dirty="0"/>
              <a:t>  &lt;select id="</a:t>
            </a:r>
            <a:r>
              <a:rPr lang="en-US" dirty="0" err="1"/>
              <a:t>selectById</a:t>
            </a:r>
            <a:r>
              <a:rPr lang="en-US" dirty="0"/>
              <a:t>" </a:t>
            </a:r>
            <a:r>
              <a:rPr lang="en-US" dirty="0" err="1"/>
              <a:t>resultType</a:t>
            </a:r>
            <a:r>
              <a:rPr lang="en-US" dirty="0"/>
              <a:t>="</a:t>
            </a:r>
            <a:r>
              <a:rPr lang="en-US" dirty="0" err="1"/>
              <a:t>org.newit.microservice.databasedemo.model.User</a:t>
            </a:r>
            <a:r>
              <a:rPr lang="en-US" dirty="0"/>
              <a:t>"&gt;</a:t>
            </a:r>
            <a:br>
              <a:rPr lang="en-US" dirty="0"/>
            </a:br>
            <a:r>
              <a:rPr lang="en-US" dirty="0"/>
              <a:t>    </a:t>
            </a:r>
            <a:r>
              <a:rPr lang="en-US" dirty="0" smtClean="0"/>
              <a:t>select</a:t>
            </a:r>
            <a:br>
              <a:rPr lang="en-US" dirty="0" smtClean="0"/>
            </a:br>
            <a:r>
              <a:rPr lang="en-US" dirty="0" smtClean="0"/>
              <a:t>      id</a:t>
            </a:r>
            <a:br>
              <a:rPr lang="en-US" dirty="0" smtClean="0"/>
            </a:br>
            <a:r>
              <a:rPr lang="en-US" dirty="0" smtClean="0"/>
              <a:t>      , name</a:t>
            </a:r>
            <a:br>
              <a:rPr lang="en-US" dirty="0" smtClean="0"/>
            </a:br>
            <a:r>
              <a:rPr lang="en-US" dirty="0" smtClean="0"/>
              <a:t>      , </a:t>
            </a:r>
            <a:r>
              <a:rPr lang="en-US" dirty="0" err="1" smtClean="0"/>
              <a:t>created_time</a:t>
            </a:r>
            <a:r>
              <a:rPr lang="en-US" dirty="0" smtClean="0"/>
              <a:t/>
            </a:r>
            <a:br>
              <a:rPr lang="en-US" dirty="0" smtClean="0"/>
            </a:br>
            <a:r>
              <a:rPr lang="en-US" dirty="0" smtClean="0"/>
              <a:t>    from user</a:t>
            </a:r>
            <a:br>
              <a:rPr lang="en-US" dirty="0" smtClean="0"/>
            </a:br>
            <a:r>
              <a:rPr lang="en-US" dirty="0" smtClean="0"/>
              <a:t>    where</a:t>
            </a:r>
            <a:br>
              <a:rPr lang="en-US" dirty="0" smtClean="0"/>
            </a:br>
            <a:r>
              <a:rPr lang="en-US" dirty="0" smtClean="0"/>
              <a:t>      id = #{id}</a:t>
            </a:r>
            <a:br>
              <a:rPr lang="en-US" dirty="0" smtClean="0"/>
            </a:br>
            <a:r>
              <a:rPr lang="en-US" dirty="0" smtClean="0"/>
              <a:t>  </a:t>
            </a:r>
            <a:r>
              <a:rPr lang="en-US" dirty="0"/>
              <a:t>&lt;/select&gt;</a:t>
            </a:r>
            <a:br>
              <a:rPr lang="en-US" dirty="0"/>
            </a:br>
            <a:r>
              <a:rPr lang="en-US" dirty="0"/>
              <a:t>&lt;/mapper</a:t>
            </a:r>
            <a:r>
              <a:rPr lang="en-US" dirty="0" smtClean="0"/>
              <a:t>&gt;</a:t>
            </a:r>
            <a:endParaRPr lang="en-US" dirty="0"/>
          </a:p>
        </p:txBody>
      </p:sp>
    </p:spTree>
    <p:extLst>
      <p:ext uri="{BB962C8B-B14F-4D97-AF65-F5344CB8AC3E}">
        <p14:creationId xmlns:p14="http://schemas.microsoft.com/office/powerpoint/2010/main" val="915780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配置</a:t>
            </a:r>
            <a:r>
              <a:rPr lang="en-US" altLang="zh-CN" dirty="0" err="1" smtClean="0"/>
              <a:t>application.properties</a:t>
            </a:r>
            <a:endParaRPr lang="en-US" dirty="0"/>
          </a:p>
        </p:txBody>
      </p:sp>
      <p:sp>
        <p:nvSpPr>
          <p:cNvPr id="3" name="Content Placeholder 2"/>
          <p:cNvSpPr>
            <a:spLocks noGrp="1"/>
          </p:cNvSpPr>
          <p:nvPr>
            <p:ph idx="1"/>
          </p:nvPr>
        </p:nvSpPr>
        <p:spPr/>
        <p:txBody>
          <a:bodyPr/>
          <a:lstStyle/>
          <a:p>
            <a:r>
              <a:rPr lang="en-US" dirty="0" err="1"/>
              <a:t>mybatis.mapper</a:t>
            </a:r>
            <a:r>
              <a:rPr lang="en-US" dirty="0"/>
              <a:t>-locations=</a:t>
            </a:r>
            <a:r>
              <a:rPr lang="en-US" dirty="0" err="1"/>
              <a:t>classpath:mapper</a:t>
            </a:r>
            <a:r>
              <a:rPr lang="en-US" dirty="0"/>
              <a:t>/*.</a:t>
            </a:r>
            <a:r>
              <a:rPr lang="en-US" dirty="0" smtClean="0"/>
              <a:t>xml</a:t>
            </a:r>
          </a:p>
          <a:p>
            <a:endParaRPr lang="en-US" dirty="0"/>
          </a:p>
          <a:p>
            <a:r>
              <a:rPr lang="en-US" dirty="0"/>
              <a:t>@</a:t>
            </a:r>
            <a:r>
              <a:rPr lang="en-US" dirty="0" err="1"/>
              <a:t>MapperScan</a:t>
            </a:r>
            <a:r>
              <a:rPr lang="en-US" dirty="0" smtClean="0"/>
              <a:t>(</a:t>
            </a:r>
            <a:r>
              <a:rPr lang="en-US" dirty="0" err="1"/>
              <a:t>basePackages</a:t>
            </a:r>
            <a:r>
              <a:rPr lang="en-US" dirty="0"/>
              <a:t> </a:t>
            </a:r>
            <a:r>
              <a:rPr lang="en-US" dirty="0" smtClean="0"/>
              <a:t>= “</a:t>
            </a:r>
            <a:r>
              <a:rPr lang="en-US" dirty="0" err="1" smtClean="0"/>
              <a:t>org.newit.microservice.databasedemo.dao</a:t>
            </a:r>
            <a:r>
              <a:rPr lang="en-US" dirty="0" smtClean="0"/>
              <a:t>.*”)</a:t>
            </a:r>
            <a:r>
              <a:rPr lang="zh-CN" altLang="en-US" dirty="0" smtClean="0"/>
              <a:t>    （可选）</a:t>
            </a:r>
            <a:endParaRPr lang="en-US" dirty="0"/>
          </a:p>
        </p:txBody>
      </p:sp>
    </p:spTree>
    <p:extLst>
      <p:ext uri="{BB962C8B-B14F-4D97-AF65-F5344CB8AC3E}">
        <p14:creationId xmlns:p14="http://schemas.microsoft.com/office/powerpoint/2010/main" val="1666339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Mybatis</a:t>
            </a:r>
            <a:r>
              <a:rPr lang="zh-CN" altLang="en-US" dirty="0" smtClean="0"/>
              <a:t> </a:t>
            </a:r>
            <a:r>
              <a:rPr lang="en-US" altLang="zh-CN" dirty="0" smtClean="0"/>
              <a:t>Generator</a:t>
            </a:r>
            <a:endParaRPr lang="en-US" dirty="0"/>
          </a:p>
        </p:txBody>
      </p:sp>
      <p:sp>
        <p:nvSpPr>
          <p:cNvPr id="3" name="Content Placeholder 2"/>
          <p:cNvSpPr>
            <a:spLocks noGrp="1"/>
          </p:cNvSpPr>
          <p:nvPr>
            <p:ph idx="1"/>
          </p:nvPr>
        </p:nvSpPr>
        <p:spPr/>
        <p:txBody>
          <a:bodyPr/>
          <a:lstStyle/>
          <a:p>
            <a:r>
              <a:rPr lang="zh-CN" altLang="en-US" dirty="0" smtClean="0"/>
              <a:t>根据数据库自动生成</a:t>
            </a:r>
            <a:r>
              <a:rPr lang="en-US" altLang="zh-CN" dirty="0" err="1" smtClean="0"/>
              <a:t>mybatis</a:t>
            </a:r>
            <a:r>
              <a:rPr lang="zh-CN" altLang="en-US" dirty="0" smtClean="0"/>
              <a:t>代码</a:t>
            </a:r>
            <a:endParaRPr lang="en-US" altLang="zh-CN" dirty="0" smtClean="0"/>
          </a:p>
          <a:p>
            <a:pPr lvl="1"/>
            <a:r>
              <a:rPr lang="zh-CN" altLang="en-US" dirty="0" smtClean="0"/>
              <a:t>生成</a:t>
            </a:r>
            <a:r>
              <a:rPr lang="en-US" altLang="zh-CN" dirty="0" smtClean="0"/>
              <a:t>POJO</a:t>
            </a:r>
          </a:p>
          <a:p>
            <a:pPr lvl="1"/>
            <a:r>
              <a:rPr lang="zh-CN" altLang="en-US" dirty="0" smtClean="0"/>
              <a:t>生成</a:t>
            </a:r>
            <a:r>
              <a:rPr lang="en-US" altLang="zh-CN" dirty="0" smtClean="0"/>
              <a:t>XML</a:t>
            </a:r>
          </a:p>
          <a:p>
            <a:pPr lvl="1"/>
            <a:r>
              <a:rPr lang="zh-CN" altLang="en-US" dirty="0" smtClean="0"/>
              <a:t>生成</a:t>
            </a:r>
            <a:r>
              <a:rPr lang="en-US" altLang="zh-CN" dirty="0" err="1" smtClean="0"/>
              <a:t>Mapper.java</a:t>
            </a:r>
            <a:r>
              <a:rPr lang="zh-CN" altLang="en-US" dirty="0" smtClean="0"/>
              <a:t>的</a:t>
            </a:r>
            <a:r>
              <a:rPr lang="en-US" altLang="zh-CN" dirty="0" smtClean="0"/>
              <a:t>interface</a:t>
            </a:r>
          </a:p>
          <a:p>
            <a:pPr lvl="1"/>
            <a:r>
              <a:rPr lang="zh-CN" altLang="en-US" dirty="0" smtClean="0"/>
              <a:t>生成</a:t>
            </a:r>
            <a:r>
              <a:rPr lang="en-US" altLang="zh-CN" dirty="0" smtClean="0"/>
              <a:t>Example</a:t>
            </a:r>
            <a:r>
              <a:rPr lang="zh-CN" altLang="en-US" dirty="0" smtClean="0"/>
              <a:t>用于查询等</a:t>
            </a:r>
            <a:endParaRPr lang="en-US" altLang="zh-CN" dirty="0" smtClean="0"/>
          </a:p>
          <a:p>
            <a:r>
              <a:rPr lang="zh-CN" altLang="en-US" dirty="0" smtClean="0"/>
              <a:t>运行方式</a:t>
            </a:r>
            <a:endParaRPr lang="en-US" altLang="zh-CN" dirty="0" smtClean="0"/>
          </a:p>
          <a:p>
            <a:pPr lvl="1"/>
            <a:r>
              <a:rPr lang="en-US" altLang="zh-CN" dirty="0" smtClean="0"/>
              <a:t>JAR</a:t>
            </a:r>
            <a:r>
              <a:rPr lang="zh-CN" altLang="en-US" dirty="0" smtClean="0"/>
              <a:t>包运行</a:t>
            </a:r>
            <a:endParaRPr lang="en-US" altLang="zh-CN" dirty="0" smtClean="0"/>
          </a:p>
          <a:p>
            <a:pPr lvl="1"/>
            <a:r>
              <a:rPr lang="en-US" altLang="zh-CN" dirty="0" smtClean="0">
                <a:solidFill>
                  <a:srgbClr val="FF0000"/>
                </a:solidFill>
              </a:rPr>
              <a:t>maven-plugin</a:t>
            </a:r>
          </a:p>
          <a:p>
            <a:pPr lvl="1"/>
            <a:r>
              <a:rPr lang="en-US" altLang="zh-CN" dirty="0" smtClean="0"/>
              <a:t>ant</a:t>
            </a:r>
          </a:p>
          <a:p>
            <a:pPr lvl="1"/>
            <a:r>
              <a:rPr lang="en-US" altLang="zh-CN" dirty="0" smtClean="0"/>
              <a:t>IDE</a:t>
            </a:r>
          </a:p>
        </p:txBody>
      </p:sp>
    </p:spTree>
    <p:extLst>
      <p:ext uri="{BB962C8B-B14F-4D97-AF65-F5344CB8AC3E}">
        <p14:creationId xmlns:p14="http://schemas.microsoft.com/office/powerpoint/2010/main" val="155488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创建配置文件</a:t>
            </a:r>
            <a:r>
              <a:rPr lang="en-US" dirty="0" err="1"/>
              <a:t>generatorConfig.xml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22132"/>
            <a:ext cx="10515600" cy="5542135"/>
          </a:xfrm>
          <a:prstGeom prst="rect">
            <a:avLst/>
          </a:prstGeom>
        </p:spPr>
      </p:pic>
    </p:spTree>
    <p:extLst>
      <p:ext uri="{BB962C8B-B14F-4D97-AF65-F5344CB8AC3E}">
        <p14:creationId xmlns:p14="http://schemas.microsoft.com/office/powerpoint/2010/main" val="15575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pom</a:t>
            </a:r>
            <a:r>
              <a:rPr lang="zh-CN" altLang="en-US" dirty="0" smtClean="0"/>
              <a:t>中引入</a:t>
            </a:r>
            <a:r>
              <a:rPr lang="en-US" altLang="zh-CN" dirty="0" smtClean="0"/>
              <a:t>plugin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436707"/>
            <a:ext cx="9869905" cy="4895786"/>
          </a:xfrm>
          <a:prstGeom prst="rect">
            <a:avLst/>
          </a:prstGeom>
        </p:spPr>
      </p:pic>
    </p:spTree>
    <p:extLst>
      <p:ext uri="{BB962C8B-B14F-4D97-AF65-F5344CB8AC3E}">
        <p14:creationId xmlns:p14="http://schemas.microsoft.com/office/powerpoint/2010/main" val="394061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maven</a:t>
            </a:r>
            <a:r>
              <a:rPr lang="zh-CN" altLang="en-US" dirty="0" smtClean="0"/>
              <a:t>运行</a:t>
            </a:r>
            <a:endParaRPr lang="en-US" dirty="0"/>
          </a:p>
        </p:txBody>
      </p:sp>
      <p:sp>
        <p:nvSpPr>
          <p:cNvPr id="3" name="Content Placeholder 2"/>
          <p:cNvSpPr>
            <a:spLocks noGrp="1"/>
          </p:cNvSpPr>
          <p:nvPr>
            <p:ph idx="1"/>
          </p:nvPr>
        </p:nvSpPr>
        <p:spPr/>
        <p:txBody>
          <a:bodyPr/>
          <a:lstStyle/>
          <a:p>
            <a:r>
              <a:rPr lang="en-US" dirty="0" err="1"/>
              <a:t>mvn</a:t>
            </a:r>
            <a:r>
              <a:rPr lang="en-US" dirty="0"/>
              <a:t> </a:t>
            </a:r>
            <a:r>
              <a:rPr lang="en-US" dirty="0" err="1" smtClean="0"/>
              <a:t>mybatis-generator:generate</a:t>
            </a:r>
            <a:endParaRPr lang="en-US" dirty="0" smtClean="0"/>
          </a:p>
          <a:p>
            <a:r>
              <a:rPr lang="zh-CN" altLang="en-US" dirty="0" smtClean="0"/>
              <a:t>得到结果后在</a:t>
            </a:r>
            <a:r>
              <a:rPr lang="en-US" altLang="zh-CN" dirty="0" smtClean="0"/>
              <a:t>Mapper</a:t>
            </a:r>
            <a:r>
              <a:rPr lang="zh-CN" altLang="en-US" dirty="0" smtClean="0"/>
              <a:t>上增加注解</a:t>
            </a:r>
            <a:r>
              <a:rPr lang="en-US" altLang="zh-CN" dirty="0" smtClean="0"/>
              <a:t>@Mapper</a:t>
            </a:r>
          </a:p>
          <a:p>
            <a:r>
              <a:rPr lang="zh-CN" altLang="en-US" dirty="0" smtClean="0"/>
              <a:t>通过</a:t>
            </a:r>
            <a:r>
              <a:rPr lang="en-US" altLang="zh-CN" dirty="0" smtClean="0"/>
              <a:t>@</a:t>
            </a:r>
            <a:r>
              <a:rPr lang="en-US" altLang="zh-CN" dirty="0" err="1" smtClean="0"/>
              <a:t>MapperScan</a:t>
            </a:r>
            <a:r>
              <a:rPr lang="zh-CN" altLang="en-US" dirty="0" smtClean="0"/>
              <a:t>的方式省略</a:t>
            </a:r>
            <a:r>
              <a:rPr lang="en-US" altLang="zh-CN" dirty="0" smtClean="0"/>
              <a:t>@Mapper</a:t>
            </a:r>
            <a:r>
              <a:rPr lang="zh-CN" altLang="en-US" dirty="0" smtClean="0"/>
              <a:t>注解</a:t>
            </a:r>
            <a:endParaRPr lang="en-US" dirty="0"/>
          </a:p>
        </p:txBody>
      </p:sp>
      <p:pic>
        <p:nvPicPr>
          <p:cNvPr id="4" name="Picture 3"/>
          <p:cNvPicPr>
            <a:picLocks noChangeAspect="1"/>
          </p:cNvPicPr>
          <p:nvPr/>
        </p:nvPicPr>
        <p:blipFill>
          <a:blip r:embed="rId2"/>
          <a:stretch>
            <a:fillRect/>
          </a:stretch>
        </p:blipFill>
        <p:spPr>
          <a:xfrm>
            <a:off x="838200" y="3789614"/>
            <a:ext cx="9347200" cy="2070100"/>
          </a:xfrm>
          <a:prstGeom prst="rect">
            <a:avLst/>
          </a:prstGeom>
        </p:spPr>
      </p:pic>
    </p:spTree>
    <p:extLst>
      <p:ext uri="{BB962C8B-B14F-4D97-AF65-F5344CB8AC3E}">
        <p14:creationId xmlns:p14="http://schemas.microsoft.com/office/powerpoint/2010/main" val="1064920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数据库事务</a:t>
            </a:r>
            <a:r>
              <a:rPr lang="en-US" altLang="zh-CN" dirty="0" smtClean="0"/>
              <a:t>——</a:t>
            </a:r>
            <a:r>
              <a:rPr lang="zh-CN" altLang="en-US" dirty="0" smtClean="0"/>
              <a:t>手动实现</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4" name="Picture 3"/>
          <p:cNvPicPr>
            <a:picLocks noChangeAspect="1"/>
          </p:cNvPicPr>
          <p:nvPr/>
        </p:nvPicPr>
        <p:blipFill>
          <a:blip r:embed="rId2"/>
          <a:stretch>
            <a:fillRect/>
          </a:stretch>
        </p:blipFill>
        <p:spPr>
          <a:xfrm>
            <a:off x="1453661" y="0"/>
            <a:ext cx="9284677" cy="6858000"/>
          </a:xfrm>
          <a:prstGeom prst="rect">
            <a:avLst/>
          </a:prstGeom>
        </p:spPr>
      </p:pic>
    </p:spTree>
    <p:extLst>
      <p:ext uri="{BB962C8B-B14F-4D97-AF65-F5344CB8AC3E}">
        <p14:creationId xmlns:p14="http://schemas.microsoft.com/office/powerpoint/2010/main" val="203086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当下主流关系型数据库</a:t>
            </a:r>
            <a:endParaRPr lang="en-US" dirty="0"/>
          </a:p>
        </p:txBody>
      </p:sp>
      <p:sp>
        <p:nvSpPr>
          <p:cNvPr id="3" name="Content Placeholder 2"/>
          <p:cNvSpPr>
            <a:spLocks noGrp="1"/>
          </p:cNvSpPr>
          <p:nvPr>
            <p:ph idx="1"/>
          </p:nvPr>
        </p:nvSpPr>
        <p:spPr/>
        <p:txBody>
          <a:bodyPr/>
          <a:lstStyle/>
          <a:p>
            <a:r>
              <a:rPr lang="en-US" altLang="zh-CN" dirty="0" smtClean="0"/>
              <a:t>Oracle</a:t>
            </a:r>
          </a:p>
          <a:p>
            <a:r>
              <a:rPr lang="en-US" altLang="zh-CN" dirty="0" smtClean="0"/>
              <a:t>MySQL</a:t>
            </a:r>
          </a:p>
          <a:p>
            <a:r>
              <a:rPr lang="en-US" altLang="zh-CN" dirty="0" smtClean="0"/>
              <a:t>Microsoft</a:t>
            </a:r>
            <a:r>
              <a:rPr lang="zh-CN" altLang="en-US" dirty="0" smtClean="0"/>
              <a:t> </a:t>
            </a:r>
            <a:r>
              <a:rPr lang="en-US" altLang="zh-CN" dirty="0" smtClean="0"/>
              <a:t>SQL</a:t>
            </a:r>
            <a:r>
              <a:rPr lang="zh-CN" altLang="en-US" dirty="0" smtClean="0"/>
              <a:t> </a:t>
            </a:r>
            <a:r>
              <a:rPr lang="en-US" altLang="zh-CN" dirty="0" smtClean="0"/>
              <a:t>Server</a:t>
            </a:r>
          </a:p>
          <a:p>
            <a:r>
              <a:rPr lang="en-US" altLang="zh-CN" dirty="0" smtClean="0"/>
              <a:t>DB2</a:t>
            </a:r>
          </a:p>
          <a:p>
            <a:r>
              <a:rPr lang="en-US" altLang="zh-CN" dirty="0" smtClean="0"/>
              <a:t>Microsoft</a:t>
            </a:r>
            <a:r>
              <a:rPr lang="zh-CN" altLang="en-US" dirty="0" smtClean="0"/>
              <a:t> </a:t>
            </a:r>
            <a:r>
              <a:rPr lang="en-US" altLang="zh-CN" dirty="0" smtClean="0"/>
              <a:t>Access</a:t>
            </a:r>
            <a:endParaRPr lang="en-US" dirty="0"/>
          </a:p>
        </p:txBody>
      </p:sp>
    </p:spTree>
    <p:extLst>
      <p:ext uri="{BB962C8B-B14F-4D97-AF65-F5344CB8AC3E}">
        <p14:creationId xmlns:p14="http://schemas.microsoft.com/office/powerpoint/2010/main" val="103477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Spring</a:t>
            </a:r>
            <a:r>
              <a:rPr lang="zh-CN" altLang="en-US" dirty="0" smtClean="0"/>
              <a:t>提供的声明式事务</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341018"/>
            <a:ext cx="12192000" cy="2579724"/>
          </a:xfrm>
          <a:prstGeom prst="rect">
            <a:avLst/>
          </a:prstGeom>
        </p:spPr>
      </p:pic>
    </p:spTree>
    <p:extLst>
      <p:ext uri="{BB962C8B-B14F-4D97-AF65-F5344CB8AC3E}">
        <p14:creationId xmlns:p14="http://schemas.microsoft.com/office/powerpoint/2010/main" val="19989742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5184"/>
            <a:ext cx="9027290" cy="1185504"/>
          </a:xfrm>
        </p:spPr>
        <p:txBody>
          <a:bodyPr/>
          <a:lstStyle/>
          <a:p>
            <a:r>
              <a:rPr lang="en-US" altLang="zh-CN" dirty="0" smtClean="0"/>
              <a:t>Java</a:t>
            </a:r>
            <a:r>
              <a:rPr lang="zh-CN" altLang="en-US" dirty="0" smtClean="0"/>
              <a:t>异常层次结构</a:t>
            </a:r>
            <a:endParaRPr lang="en-US" dirty="0"/>
          </a:p>
        </p:txBody>
      </p:sp>
      <p:sp>
        <p:nvSpPr>
          <p:cNvPr id="3" name="Content Placeholder 2"/>
          <p:cNvSpPr>
            <a:spLocks noGrp="1"/>
          </p:cNvSpPr>
          <p:nvPr>
            <p:ph idx="1"/>
          </p:nvPr>
        </p:nvSpPr>
        <p:spPr/>
        <p:txBody>
          <a:bodyPr/>
          <a:lstStyle/>
          <a:p>
            <a:endParaRPr lang="en-US"/>
          </a:p>
        </p:txBody>
      </p:sp>
      <p:pic>
        <p:nvPicPr>
          <p:cNvPr id="2050" name="Picture 2" descr="https://img-my.csdn.net/uploads/201310/29/1383051170_4167.jpeg#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456" y="-344385"/>
            <a:ext cx="5502959" cy="1130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7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MySQL </a:t>
            </a:r>
            <a:r>
              <a:rPr lang="en-US" b="1" dirty="0" smtClean="0"/>
              <a:t>事务</a:t>
            </a:r>
            <a:endParaRPr lang="en-US" dirty="0"/>
          </a:p>
        </p:txBody>
      </p:sp>
      <p:sp>
        <p:nvSpPr>
          <p:cNvPr id="3" name="Content Placeholder 2"/>
          <p:cNvSpPr>
            <a:spLocks noGrp="1"/>
          </p:cNvSpPr>
          <p:nvPr>
            <p:ph idx="1"/>
          </p:nvPr>
        </p:nvSpPr>
        <p:spPr/>
        <p:txBody>
          <a:bodyPr/>
          <a:lstStyle/>
          <a:p>
            <a:pPr latinLnBrk="1"/>
            <a:r>
              <a:rPr lang="zh-CN" altLang="en-US" dirty="0"/>
              <a:t>在 </a:t>
            </a:r>
            <a:r>
              <a:rPr lang="en-US" altLang="zh-CN" dirty="0"/>
              <a:t>MySQL </a:t>
            </a:r>
            <a:r>
              <a:rPr lang="zh-CN" altLang="en-US" dirty="0"/>
              <a:t>中只有使用了 </a:t>
            </a:r>
            <a:r>
              <a:rPr lang="en-US" altLang="zh-CN" dirty="0" err="1"/>
              <a:t>Innodb</a:t>
            </a:r>
            <a:r>
              <a:rPr lang="en-US" altLang="zh-CN" dirty="0"/>
              <a:t> </a:t>
            </a:r>
            <a:r>
              <a:rPr lang="zh-CN" altLang="en-US" dirty="0"/>
              <a:t>数据库引擎的数据库或表才支持事务。</a:t>
            </a:r>
          </a:p>
          <a:p>
            <a:pPr latinLnBrk="1"/>
            <a:r>
              <a:rPr lang="zh-CN" altLang="en-US" dirty="0"/>
              <a:t>事务处理可以用来维护数据库的完整性，保证成批的 </a:t>
            </a:r>
            <a:r>
              <a:rPr lang="en-US" altLang="zh-CN" dirty="0"/>
              <a:t>SQL </a:t>
            </a:r>
            <a:r>
              <a:rPr lang="zh-CN" altLang="en-US" dirty="0"/>
              <a:t>语句要么全部执行，要么全部不执行。</a:t>
            </a:r>
          </a:p>
          <a:p>
            <a:pPr latinLnBrk="1"/>
            <a:r>
              <a:rPr lang="zh-CN" altLang="en-US" dirty="0"/>
              <a:t>事务用来管理 </a:t>
            </a:r>
            <a:r>
              <a:rPr lang="en-US" altLang="zh-CN" dirty="0" err="1"/>
              <a:t>insert,update,delete</a:t>
            </a:r>
            <a:r>
              <a:rPr lang="en-US" altLang="zh-CN" dirty="0"/>
              <a:t> </a:t>
            </a:r>
            <a:r>
              <a:rPr lang="zh-CN" altLang="en-US" dirty="0" smtClean="0"/>
              <a:t>语句</a:t>
            </a:r>
            <a:endParaRPr lang="zh-CN" altLang="en-US" dirty="0"/>
          </a:p>
        </p:txBody>
      </p:sp>
    </p:spTree>
    <p:extLst>
      <p:ext uri="{BB962C8B-B14F-4D97-AF65-F5344CB8AC3E}">
        <p14:creationId xmlns:p14="http://schemas.microsoft.com/office/powerpoint/2010/main" val="611667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事务的四个特性？</a:t>
            </a:r>
            <a:endParaRPr lang="en-US" dirty="0"/>
          </a:p>
        </p:txBody>
      </p:sp>
      <p:sp>
        <p:nvSpPr>
          <p:cNvPr id="3" name="Content Placeholder 2"/>
          <p:cNvSpPr>
            <a:spLocks noGrp="1"/>
          </p:cNvSpPr>
          <p:nvPr>
            <p:ph idx="1"/>
          </p:nvPr>
        </p:nvSpPr>
        <p:spPr>
          <a:xfrm>
            <a:off x="838200" y="1825624"/>
            <a:ext cx="10515600" cy="4746625"/>
          </a:xfrm>
        </p:spPr>
        <p:txBody>
          <a:bodyPr>
            <a:normAutofit fontScale="85000" lnSpcReduction="20000"/>
          </a:bodyPr>
          <a:lstStyle/>
          <a:p>
            <a:pPr>
              <a:lnSpc>
                <a:spcPct val="110000"/>
              </a:lnSpc>
            </a:pPr>
            <a:r>
              <a:rPr lang="zh-CN" altLang="en-US" dirty="0"/>
              <a:t>一般来说，事务是必须满足</a:t>
            </a:r>
            <a:r>
              <a:rPr lang="en-US" altLang="zh-CN" dirty="0"/>
              <a:t>4</a:t>
            </a:r>
            <a:r>
              <a:rPr lang="zh-CN" altLang="en-US" dirty="0"/>
              <a:t>个条件（</a:t>
            </a:r>
            <a:r>
              <a:rPr lang="en-US" altLang="zh-CN" dirty="0"/>
              <a:t>ACID</a:t>
            </a:r>
            <a:r>
              <a:rPr lang="zh-CN" altLang="en-US" dirty="0"/>
              <a:t>）：：原子性（</a:t>
            </a:r>
            <a:r>
              <a:rPr lang="en-US" altLang="zh-CN" b="1" dirty="0"/>
              <a:t>A</a:t>
            </a:r>
            <a:r>
              <a:rPr lang="en-US" altLang="zh-CN" dirty="0"/>
              <a:t>tomicity</a:t>
            </a:r>
            <a:r>
              <a:rPr lang="zh-CN" altLang="en-US" dirty="0"/>
              <a:t>，或称不可分割性）、一致性（</a:t>
            </a:r>
            <a:r>
              <a:rPr lang="en-US" altLang="zh-CN" b="1" dirty="0"/>
              <a:t>C</a:t>
            </a:r>
            <a:r>
              <a:rPr lang="en-US" altLang="zh-CN" dirty="0"/>
              <a:t>onsistency</a:t>
            </a:r>
            <a:r>
              <a:rPr lang="zh-CN" altLang="en-US" dirty="0"/>
              <a:t>）、隔离性（</a:t>
            </a:r>
            <a:r>
              <a:rPr lang="en-US" altLang="zh-CN" b="1" dirty="0"/>
              <a:t>I</a:t>
            </a:r>
            <a:r>
              <a:rPr lang="en-US" altLang="zh-CN" dirty="0"/>
              <a:t>solation</a:t>
            </a:r>
            <a:r>
              <a:rPr lang="zh-CN" altLang="en-US" dirty="0"/>
              <a:t>，又称独立性）、持久性（</a:t>
            </a:r>
            <a:r>
              <a:rPr lang="en-US" altLang="zh-CN" b="1" dirty="0"/>
              <a:t>D</a:t>
            </a:r>
            <a:r>
              <a:rPr lang="en-US" altLang="zh-CN" dirty="0"/>
              <a:t>urability</a:t>
            </a:r>
            <a:r>
              <a:rPr lang="zh-CN" altLang="en-US" dirty="0"/>
              <a:t>）</a:t>
            </a:r>
            <a:r>
              <a:rPr lang="zh-CN" altLang="en-US" dirty="0" smtClean="0"/>
              <a:t>。</a:t>
            </a:r>
            <a:endParaRPr lang="en-US" altLang="zh-CN" dirty="0" smtClean="0"/>
          </a:p>
          <a:p>
            <a:pPr lvl="1" latinLnBrk="1">
              <a:lnSpc>
                <a:spcPct val="110000"/>
              </a:lnSpc>
            </a:pPr>
            <a:r>
              <a:rPr lang="zh-CN" altLang="en-US" b="1" dirty="0"/>
              <a:t>原子性：</a:t>
            </a:r>
            <a:r>
              <a:rPr lang="zh-CN" altLang="en-US" dirty="0"/>
              <a:t>一个事务（</a:t>
            </a:r>
            <a:r>
              <a:rPr lang="en-US" altLang="zh-CN" dirty="0"/>
              <a:t>transaction</a:t>
            </a:r>
            <a:r>
              <a:rPr lang="zh-CN" altLang="en-US" dirty="0"/>
              <a:t>）中的所有操作，要么全部完成，要么全部不完成，不会结束在中间某个环节。事务在执行过程中发生错误，会被回滚（</a:t>
            </a:r>
            <a:r>
              <a:rPr lang="en-US" altLang="zh-CN" dirty="0"/>
              <a:t>Rollback</a:t>
            </a:r>
            <a:r>
              <a:rPr lang="zh-CN" altLang="en-US" dirty="0"/>
              <a:t>）到事务开始前的状态，就像这个事务从来没有执行过一样。</a:t>
            </a:r>
          </a:p>
          <a:p>
            <a:pPr lvl="1" latinLnBrk="1">
              <a:lnSpc>
                <a:spcPct val="110000"/>
              </a:lnSpc>
            </a:pPr>
            <a:r>
              <a:rPr lang="zh-CN" altLang="en-US" b="1" dirty="0"/>
              <a:t>一致性：</a:t>
            </a:r>
            <a:r>
              <a:rPr lang="zh-CN" altLang="en-US" dirty="0"/>
              <a:t>在事务开始之前和事务结束以后，数据库的完整性没有被破坏。这表示写入的资料必须完全符合所有的预设规则，这包含资料的精确度、串联性以及后续数据库可以自发性地完成预定的工作。</a:t>
            </a:r>
          </a:p>
          <a:p>
            <a:pPr lvl="1" latinLnBrk="1">
              <a:lnSpc>
                <a:spcPct val="110000"/>
              </a:lnSpc>
            </a:pPr>
            <a:r>
              <a:rPr lang="zh-CN" altLang="en-US" b="1" dirty="0"/>
              <a:t>隔离性：</a:t>
            </a:r>
            <a:r>
              <a:rPr lang="zh-CN" altLang="en-US" dirty="0"/>
              <a:t>数据库允许多个并发事务同时对其数据进行读写和修改的能力，隔离性可以防止多个事务并发执行时由于交叉执行而导致数据的不一致。事务隔离分为不同级别，包括读未提交（</a:t>
            </a:r>
            <a:r>
              <a:rPr lang="en-US" altLang="zh-CN" dirty="0"/>
              <a:t>Read uncommitted</a:t>
            </a:r>
            <a:r>
              <a:rPr lang="zh-CN" altLang="en-US" dirty="0"/>
              <a:t>）、读提交（</a:t>
            </a:r>
            <a:r>
              <a:rPr lang="en-US" altLang="zh-CN" dirty="0"/>
              <a:t>read committed</a:t>
            </a:r>
            <a:r>
              <a:rPr lang="zh-CN" altLang="en-US" dirty="0"/>
              <a:t>）、可重复读（</a:t>
            </a:r>
            <a:r>
              <a:rPr lang="en-US" altLang="zh-CN" dirty="0"/>
              <a:t>repeatable read</a:t>
            </a:r>
            <a:r>
              <a:rPr lang="zh-CN" altLang="en-US" dirty="0"/>
              <a:t>）和串行化（</a:t>
            </a:r>
            <a:r>
              <a:rPr lang="en-US" altLang="zh-CN" dirty="0"/>
              <a:t>Serializable</a:t>
            </a:r>
            <a:r>
              <a:rPr lang="zh-CN" altLang="en-US" dirty="0"/>
              <a:t>）。</a:t>
            </a:r>
          </a:p>
          <a:p>
            <a:pPr lvl="1" latinLnBrk="1">
              <a:lnSpc>
                <a:spcPct val="110000"/>
              </a:lnSpc>
            </a:pPr>
            <a:r>
              <a:rPr lang="zh-CN" altLang="en-US" b="1" dirty="0"/>
              <a:t>持久性：</a:t>
            </a:r>
            <a:r>
              <a:rPr lang="zh-CN" altLang="en-US" dirty="0"/>
              <a:t>事务处理结束后，对数据的修改就是永久的，即便系统故障也不会</a:t>
            </a:r>
            <a:r>
              <a:rPr lang="zh-CN" altLang="en-US" dirty="0" smtClean="0"/>
              <a:t>丢失</a:t>
            </a:r>
            <a:endParaRPr lang="zh-CN" altLang="en-US" dirty="0"/>
          </a:p>
        </p:txBody>
      </p:sp>
    </p:spTree>
    <p:extLst>
      <p:ext uri="{BB962C8B-B14F-4D97-AF65-F5344CB8AC3E}">
        <p14:creationId xmlns:p14="http://schemas.microsoft.com/office/powerpoint/2010/main" val="12666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数据库隔离级别</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2159029"/>
            <a:ext cx="12192000" cy="3684530"/>
          </a:xfrm>
          <a:prstGeom prst="rect">
            <a:avLst/>
          </a:prstGeom>
        </p:spPr>
      </p:pic>
    </p:spTree>
    <p:extLst>
      <p:ext uri="{BB962C8B-B14F-4D97-AF65-F5344CB8AC3E}">
        <p14:creationId xmlns:p14="http://schemas.microsoft.com/office/powerpoint/2010/main" val="957346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脏读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66557" y="365125"/>
            <a:ext cx="7239000" cy="6096000"/>
          </a:xfrm>
          <a:prstGeom prst="rect">
            <a:avLst/>
          </a:prstGeom>
        </p:spPr>
      </p:pic>
    </p:spTree>
    <p:extLst>
      <p:ext uri="{BB962C8B-B14F-4D97-AF65-F5344CB8AC3E}">
        <p14:creationId xmlns:p14="http://schemas.microsoft.com/office/powerpoint/2010/main" val="974045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不可重复读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43300" y="1027906"/>
            <a:ext cx="8648700" cy="5765800"/>
          </a:xfrm>
          <a:prstGeom prst="rect">
            <a:avLst/>
          </a:prstGeom>
        </p:spPr>
      </p:pic>
    </p:spTree>
    <p:extLst>
      <p:ext uri="{BB962C8B-B14F-4D97-AF65-F5344CB8AC3E}">
        <p14:creationId xmlns:p14="http://schemas.microsoft.com/office/powerpoint/2010/main" val="4480557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幻读</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454400" y="252598"/>
            <a:ext cx="8737600" cy="6210300"/>
          </a:xfrm>
          <a:prstGeom prst="rect">
            <a:avLst/>
          </a:prstGeom>
        </p:spPr>
      </p:pic>
    </p:spTree>
    <p:extLst>
      <p:ext uri="{BB962C8B-B14F-4D97-AF65-F5344CB8AC3E}">
        <p14:creationId xmlns:p14="http://schemas.microsoft.com/office/powerpoint/2010/main" val="12914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Transaction</a:t>
            </a:r>
            <a:r>
              <a:rPr lang="zh-CN" altLang="en-US" dirty="0" smtClean="0"/>
              <a:t>自调用失效</a:t>
            </a:r>
            <a:endParaRPr lang="en-US" dirty="0"/>
          </a:p>
        </p:txBody>
      </p:sp>
      <p:sp>
        <p:nvSpPr>
          <p:cNvPr id="3" name="Content Placeholder 2"/>
          <p:cNvSpPr>
            <a:spLocks noGrp="1"/>
          </p:cNvSpPr>
          <p:nvPr>
            <p:ph idx="1"/>
          </p:nvPr>
        </p:nvSpPr>
        <p:spPr/>
        <p:txBody>
          <a:bodyPr/>
          <a:lstStyle/>
          <a:p>
            <a:r>
              <a:rPr lang="zh-CN" altLang="en-US" dirty="0" smtClean="0"/>
              <a:t>可以从</a:t>
            </a:r>
            <a:r>
              <a:rPr lang="en-US" altLang="zh-CN" dirty="0" err="1" smtClean="0"/>
              <a:t>ApplicationContext</a:t>
            </a:r>
            <a:r>
              <a:rPr lang="zh-CN" altLang="en-US" dirty="0" smtClean="0"/>
              <a:t>中获取对应的</a:t>
            </a:r>
            <a:r>
              <a:rPr lang="en-US" altLang="zh-CN" dirty="0" smtClean="0"/>
              <a:t>bean</a:t>
            </a:r>
            <a:r>
              <a:rPr lang="zh-CN" altLang="en-US" dirty="0" smtClean="0"/>
              <a:t>再进行调用</a:t>
            </a:r>
            <a:endParaRPr lang="en-US" dirty="0"/>
          </a:p>
        </p:txBody>
      </p:sp>
      <p:pic>
        <p:nvPicPr>
          <p:cNvPr id="4" name="Picture 3"/>
          <p:cNvPicPr>
            <a:picLocks noChangeAspect="1"/>
          </p:cNvPicPr>
          <p:nvPr/>
        </p:nvPicPr>
        <p:blipFill>
          <a:blip r:embed="rId2"/>
          <a:stretch>
            <a:fillRect/>
          </a:stretch>
        </p:blipFill>
        <p:spPr>
          <a:xfrm>
            <a:off x="0" y="3279041"/>
            <a:ext cx="12192000" cy="3435003"/>
          </a:xfrm>
          <a:prstGeom prst="rect">
            <a:avLst/>
          </a:prstGeom>
        </p:spPr>
      </p:pic>
    </p:spTree>
    <p:extLst>
      <p:ext uri="{BB962C8B-B14F-4D97-AF65-F5344CB8AC3E}">
        <p14:creationId xmlns:p14="http://schemas.microsoft.com/office/powerpoint/2010/main" val="2113023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应用中遇到的问题</a:t>
            </a:r>
            <a:endParaRPr lang="en-US" dirty="0"/>
          </a:p>
        </p:txBody>
      </p:sp>
      <p:sp>
        <p:nvSpPr>
          <p:cNvPr id="3" name="Content Placeholder 2"/>
          <p:cNvSpPr>
            <a:spLocks noGrp="1"/>
          </p:cNvSpPr>
          <p:nvPr>
            <p:ph idx="1"/>
          </p:nvPr>
        </p:nvSpPr>
        <p:spPr/>
        <p:txBody>
          <a:bodyPr/>
          <a:lstStyle/>
          <a:p>
            <a:r>
              <a:rPr lang="zh-CN" altLang="en-US" dirty="0" smtClean="0"/>
              <a:t>单表容量（</a:t>
            </a:r>
            <a:r>
              <a:rPr lang="en-US" altLang="zh-CN" dirty="0" smtClean="0"/>
              <a:t>8</a:t>
            </a:r>
            <a:r>
              <a:rPr lang="zh-CN" altLang="en-US" dirty="0" smtClean="0"/>
              <a:t>核</a:t>
            </a:r>
            <a:r>
              <a:rPr lang="en-US" altLang="zh-CN" dirty="0" smtClean="0"/>
              <a:t>16G</a:t>
            </a:r>
            <a:r>
              <a:rPr lang="zh-CN" altLang="en-US" dirty="0" smtClean="0"/>
              <a:t>，不连表，走索引）</a:t>
            </a:r>
            <a:endParaRPr lang="en-US" altLang="zh-CN" dirty="0" smtClean="0"/>
          </a:p>
          <a:p>
            <a:pPr lvl="1"/>
            <a:r>
              <a:rPr lang="zh-CN" altLang="en-US" dirty="0" smtClean="0"/>
              <a:t>大约</a:t>
            </a:r>
            <a:r>
              <a:rPr lang="en-US" altLang="zh-CN" dirty="0" smtClean="0"/>
              <a:t>1</a:t>
            </a:r>
            <a:r>
              <a:rPr lang="zh-CN" altLang="en-US" dirty="0" smtClean="0"/>
              <a:t>亿条记录</a:t>
            </a:r>
            <a:endParaRPr lang="en-US" altLang="zh-CN" dirty="0" smtClean="0"/>
          </a:p>
          <a:p>
            <a:pPr lvl="1"/>
            <a:r>
              <a:rPr lang="en-US" altLang="zh-CN" dirty="0" smtClean="0"/>
              <a:t>TPS</a:t>
            </a:r>
            <a:r>
              <a:rPr lang="zh-CN" altLang="en-US" dirty="0" smtClean="0"/>
              <a:t>约</a:t>
            </a:r>
            <a:r>
              <a:rPr lang="en-US" altLang="zh-CN" dirty="0" smtClean="0"/>
              <a:t>1W</a:t>
            </a:r>
          </a:p>
          <a:p>
            <a:r>
              <a:rPr lang="zh-CN" altLang="en-US" dirty="0" smtClean="0"/>
              <a:t>数据更多怎么办？</a:t>
            </a:r>
            <a:endParaRPr lang="en-US" altLang="zh-CN" dirty="0" smtClean="0"/>
          </a:p>
          <a:p>
            <a:pPr lvl="1"/>
            <a:r>
              <a:rPr lang="zh-CN" altLang="en-US" dirty="0" smtClean="0"/>
              <a:t>水平拆分（按照用户</a:t>
            </a:r>
            <a:r>
              <a:rPr lang="en-US" altLang="zh-CN" dirty="0" smtClean="0"/>
              <a:t>Id</a:t>
            </a:r>
            <a:r>
              <a:rPr lang="zh-CN" altLang="en-US" dirty="0" smtClean="0"/>
              <a:t>取模）</a:t>
            </a:r>
            <a:endParaRPr lang="en-US" altLang="zh-CN" dirty="0" smtClean="0"/>
          </a:p>
          <a:p>
            <a:pPr lvl="1"/>
            <a:r>
              <a:rPr lang="zh-CN" altLang="en-US" dirty="0" smtClean="0"/>
              <a:t>垂直拆分（按照时间分库）</a:t>
            </a:r>
            <a:endParaRPr lang="en-US" altLang="zh-CN" dirty="0" smtClean="0"/>
          </a:p>
          <a:p>
            <a:pPr lvl="1"/>
            <a:r>
              <a:rPr lang="zh-CN" altLang="en-US" dirty="0" smtClean="0"/>
              <a:t>缓存</a:t>
            </a:r>
            <a:endParaRPr lang="en-US" altLang="zh-CN" dirty="0" smtClean="0"/>
          </a:p>
          <a:p>
            <a:r>
              <a:rPr lang="zh-CN" altLang="en-US" dirty="0" smtClean="0"/>
              <a:t>引入中间件</a:t>
            </a:r>
            <a:endParaRPr lang="en-US" altLang="zh-CN" dirty="0" smtClean="0"/>
          </a:p>
          <a:p>
            <a:pPr lvl="1"/>
            <a:r>
              <a:rPr lang="en-US" altLang="zh-CN" dirty="0" smtClean="0"/>
              <a:t>TDDL</a:t>
            </a:r>
          </a:p>
          <a:p>
            <a:pPr lvl="1"/>
            <a:r>
              <a:rPr lang="en-US" altLang="zh-CN" dirty="0" smtClean="0"/>
              <a:t>MYCAT</a:t>
            </a:r>
            <a:endParaRPr lang="en-US" dirty="0"/>
          </a:p>
        </p:txBody>
      </p:sp>
    </p:spTree>
    <p:extLst>
      <p:ext uri="{BB962C8B-B14F-4D97-AF65-F5344CB8AC3E}">
        <p14:creationId xmlns:p14="http://schemas.microsoft.com/office/powerpoint/2010/main" val="105520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优点</a:t>
            </a:r>
            <a:endParaRPr lang="en-US" dirty="0"/>
          </a:p>
        </p:txBody>
      </p:sp>
      <p:sp>
        <p:nvSpPr>
          <p:cNvPr id="3" name="Content Placeholder 2"/>
          <p:cNvSpPr>
            <a:spLocks noGrp="1"/>
          </p:cNvSpPr>
          <p:nvPr>
            <p:ph idx="1"/>
          </p:nvPr>
        </p:nvSpPr>
        <p:spPr/>
        <p:txBody>
          <a:bodyPr/>
          <a:lstStyle/>
          <a:p>
            <a:r>
              <a:rPr lang="zh-CN" altLang="en-US" dirty="0" smtClean="0"/>
              <a:t>简单易用</a:t>
            </a:r>
            <a:endParaRPr lang="en-US" altLang="zh-CN" dirty="0" smtClean="0"/>
          </a:p>
          <a:p>
            <a:r>
              <a:rPr lang="zh-CN" altLang="en-US" dirty="0" smtClean="0"/>
              <a:t>价格低</a:t>
            </a:r>
            <a:endParaRPr lang="en-US" altLang="zh-CN" dirty="0" smtClean="0"/>
          </a:p>
          <a:p>
            <a:r>
              <a:rPr lang="zh-CN" altLang="en-US" dirty="0" smtClean="0"/>
              <a:t>性能高</a:t>
            </a:r>
            <a:endParaRPr lang="en-US" altLang="zh-CN" dirty="0" smtClean="0"/>
          </a:p>
          <a:p>
            <a:r>
              <a:rPr lang="zh-CN" altLang="en-US" dirty="0" smtClean="0"/>
              <a:t>可移植性高</a:t>
            </a:r>
            <a:endParaRPr lang="en-US" altLang="zh-CN" dirty="0" smtClean="0"/>
          </a:p>
        </p:txBody>
      </p:sp>
    </p:spTree>
    <p:extLst>
      <p:ext uri="{BB962C8B-B14F-4D97-AF65-F5344CB8AC3E}">
        <p14:creationId xmlns:p14="http://schemas.microsoft.com/office/powerpoint/2010/main" val="1170332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MYCAT</a:t>
            </a:r>
            <a:r>
              <a:rPr lang="zh-CN" altLang="en-US" dirty="0" smtClean="0"/>
              <a:t>架构图</a:t>
            </a:r>
            <a:endParaRPr lang="en-US" dirty="0"/>
          </a:p>
        </p:txBody>
      </p:sp>
      <p:sp>
        <p:nvSpPr>
          <p:cNvPr id="3" name="Content Placeholder 2"/>
          <p:cNvSpPr>
            <a:spLocks noGrp="1"/>
          </p:cNvSpPr>
          <p:nvPr>
            <p:ph idx="1"/>
          </p:nvPr>
        </p:nvSpPr>
        <p:spPr/>
        <p:txBody>
          <a:bodyPr/>
          <a:lstStyle/>
          <a:p>
            <a:endParaRPr lang="en-US"/>
          </a:p>
        </p:txBody>
      </p:sp>
      <p:pic>
        <p:nvPicPr>
          <p:cNvPr id="1028" name="Picture 4" descr="http://www.mycat.io/index_files/ar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614558" cy="481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19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分库分表后的问题</a:t>
            </a:r>
            <a:endParaRPr lang="en-US" dirty="0"/>
          </a:p>
        </p:txBody>
      </p:sp>
      <p:sp>
        <p:nvSpPr>
          <p:cNvPr id="3" name="Content Placeholder 2"/>
          <p:cNvSpPr>
            <a:spLocks noGrp="1"/>
          </p:cNvSpPr>
          <p:nvPr>
            <p:ph idx="1"/>
          </p:nvPr>
        </p:nvSpPr>
        <p:spPr/>
        <p:txBody>
          <a:bodyPr/>
          <a:lstStyle/>
          <a:p>
            <a:r>
              <a:rPr lang="zh-CN" altLang="en-US" dirty="0" smtClean="0"/>
              <a:t>数据跨表</a:t>
            </a:r>
            <a:r>
              <a:rPr lang="en-US" altLang="zh-CN" dirty="0" smtClean="0"/>
              <a:t>Join</a:t>
            </a:r>
          </a:p>
          <a:p>
            <a:pPr lvl="1"/>
            <a:r>
              <a:rPr lang="zh-CN" altLang="en-US" dirty="0" smtClean="0"/>
              <a:t>中间件</a:t>
            </a:r>
            <a:endParaRPr lang="en-US" altLang="zh-CN" dirty="0" smtClean="0"/>
          </a:p>
          <a:p>
            <a:pPr lvl="1"/>
            <a:r>
              <a:rPr lang="zh-CN" altLang="en-US" dirty="0" smtClean="0"/>
              <a:t>分次查询，逻辑</a:t>
            </a:r>
            <a:r>
              <a:rPr lang="en-US" altLang="zh-CN" dirty="0" smtClean="0"/>
              <a:t>join</a:t>
            </a:r>
          </a:p>
          <a:p>
            <a:r>
              <a:rPr lang="zh-CN" altLang="en-US" dirty="0" smtClean="0"/>
              <a:t>不同维度查询（买家订单，卖家订单）</a:t>
            </a:r>
            <a:endParaRPr lang="en-US" altLang="zh-CN" dirty="0" smtClean="0"/>
          </a:p>
          <a:p>
            <a:pPr lvl="1"/>
            <a:r>
              <a:rPr lang="zh-CN" altLang="en-US" dirty="0" smtClean="0"/>
              <a:t>冗余</a:t>
            </a:r>
            <a:endParaRPr lang="en-US" altLang="zh-CN" dirty="0" smtClean="0"/>
          </a:p>
          <a:p>
            <a:pPr lvl="1"/>
            <a:r>
              <a:rPr lang="zh-CN" altLang="en-US" dirty="0" smtClean="0"/>
              <a:t>搜索引擎</a:t>
            </a:r>
            <a:endParaRPr lang="en-US" altLang="zh-CN" dirty="0" smtClean="0"/>
          </a:p>
          <a:p>
            <a:pPr lvl="1"/>
            <a:endParaRPr lang="en-US" dirty="0"/>
          </a:p>
        </p:txBody>
      </p:sp>
    </p:spTree>
    <p:extLst>
      <p:ext uri="{BB962C8B-B14F-4D97-AF65-F5344CB8AC3E}">
        <p14:creationId xmlns:p14="http://schemas.microsoft.com/office/powerpoint/2010/main" val="191933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数据库编码规约</a:t>
            </a:r>
            <a:endParaRPr lang="en-US" dirty="0"/>
          </a:p>
        </p:txBody>
      </p:sp>
      <p:sp>
        <p:nvSpPr>
          <p:cNvPr id="3" name="Content Placeholder 2"/>
          <p:cNvSpPr>
            <a:spLocks noGrp="1"/>
          </p:cNvSpPr>
          <p:nvPr>
            <p:ph idx="1"/>
          </p:nvPr>
        </p:nvSpPr>
        <p:spPr/>
        <p:txBody>
          <a:bodyPr/>
          <a:lstStyle/>
          <a:p>
            <a:r>
              <a:rPr lang="en-US" altLang="zh-CN" dirty="0"/>
              <a:t>【</a:t>
            </a:r>
            <a:r>
              <a:rPr lang="zh-CN" altLang="en-US" dirty="0"/>
              <a:t>推荐</a:t>
            </a:r>
            <a:r>
              <a:rPr lang="en-US" altLang="zh-CN" dirty="0"/>
              <a:t>】</a:t>
            </a:r>
            <a:r>
              <a:rPr lang="zh-CN" altLang="en-US" dirty="0"/>
              <a:t>单表行数超过 </a:t>
            </a:r>
            <a:r>
              <a:rPr lang="en-US" altLang="zh-CN" dirty="0"/>
              <a:t>500 </a:t>
            </a:r>
            <a:r>
              <a:rPr lang="zh-CN" altLang="en-US" dirty="0"/>
              <a:t>万行或者单表容量超过 </a:t>
            </a:r>
            <a:r>
              <a:rPr lang="en-US" altLang="zh-CN" dirty="0"/>
              <a:t>2GB</a:t>
            </a:r>
            <a:r>
              <a:rPr lang="zh-CN" altLang="en-US" dirty="0"/>
              <a:t>，才推荐进行分库分表。 说明</a:t>
            </a:r>
            <a:r>
              <a:rPr lang="en-US" altLang="zh-CN" dirty="0"/>
              <a:t>:</a:t>
            </a:r>
            <a:r>
              <a:rPr lang="zh-CN" altLang="en-US" dirty="0"/>
              <a:t>如果预计三年后的数据量根本达不到这个级别，请不要在创建表时就分库分表。 </a:t>
            </a:r>
            <a:endParaRPr lang="zh-CN" altLang="en-US" dirty="0" smtClean="0"/>
          </a:p>
          <a:p>
            <a:r>
              <a:rPr lang="en-US" altLang="zh-CN" dirty="0"/>
              <a:t>【</a:t>
            </a:r>
            <a:r>
              <a:rPr lang="zh-CN" altLang="en-US" dirty="0"/>
              <a:t>强制</a:t>
            </a:r>
            <a:r>
              <a:rPr lang="en-US" altLang="zh-CN" dirty="0"/>
              <a:t>】</a:t>
            </a:r>
            <a:r>
              <a:rPr lang="zh-CN" altLang="en-US" dirty="0"/>
              <a:t>超过三个表禁止 </a:t>
            </a:r>
            <a:r>
              <a:rPr lang="en-US" altLang="zh-CN" dirty="0"/>
              <a:t>join</a:t>
            </a:r>
            <a:r>
              <a:rPr lang="zh-CN" altLang="en-US" dirty="0"/>
              <a:t>。需要 </a:t>
            </a:r>
            <a:r>
              <a:rPr lang="en-US" altLang="zh-CN" dirty="0"/>
              <a:t>join </a:t>
            </a:r>
            <a:r>
              <a:rPr lang="zh-CN" altLang="en-US" dirty="0"/>
              <a:t>的字段，数据类型必须绝对一致</a:t>
            </a:r>
            <a:r>
              <a:rPr lang="en-US" altLang="zh-CN" dirty="0"/>
              <a:t>;</a:t>
            </a:r>
            <a:r>
              <a:rPr lang="zh-CN" altLang="en-US" dirty="0"/>
              <a:t>多表关联查询时， 保证被关联的字段需要有索引。</a:t>
            </a:r>
            <a:br>
              <a:rPr lang="zh-CN" altLang="en-US" dirty="0"/>
            </a:br>
            <a:r>
              <a:rPr lang="zh-CN" altLang="en-US" dirty="0"/>
              <a:t>说明</a:t>
            </a:r>
            <a:r>
              <a:rPr lang="en-US" altLang="zh-CN" dirty="0"/>
              <a:t>:</a:t>
            </a:r>
            <a:r>
              <a:rPr lang="zh-CN" altLang="en-US" dirty="0"/>
              <a:t>即使双表 </a:t>
            </a:r>
            <a:r>
              <a:rPr lang="en-US" altLang="zh-CN" dirty="0"/>
              <a:t>join </a:t>
            </a:r>
            <a:r>
              <a:rPr lang="zh-CN" altLang="en-US" dirty="0"/>
              <a:t>也要注意表索引、</a:t>
            </a:r>
            <a:r>
              <a:rPr lang="en-US" altLang="zh-CN" dirty="0"/>
              <a:t>SQL </a:t>
            </a:r>
            <a:r>
              <a:rPr lang="zh-CN" altLang="en-US" dirty="0"/>
              <a:t>性能。 </a:t>
            </a:r>
          </a:p>
          <a:p>
            <a:r>
              <a:rPr lang="en-US" altLang="zh-CN" dirty="0"/>
              <a:t>【</a:t>
            </a:r>
            <a:r>
              <a:rPr lang="zh-CN" altLang="en-US" dirty="0"/>
              <a:t>强制</a:t>
            </a:r>
            <a:r>
              <a:rPr lang="en-US" altLang="zh-CN" dirty="0"/>
              <a:t>】</a:t>
            </a:r>
            <a:r>
              <a:rPr lang="zh-CN" altLang="en-US" dirty="0"/>
              <a:t>不得使用外键与级联，一切外键概念必须在应用层解决。 </a:t>
            </a:r>
          </a:p>
          <a:p>
            <a:r>
              <a:rPr lang="en-US" altLang="zh-CN" dirty="0"/>
              <a:t>【</a:t>
            </a:r>
            <a:r>
              <a:rPr lang="zh-CN" altLang="en-US" dirty="0"/>
              <a:t>强制</a:t>
            </a:r>
            <a:r>
              <a:rPr lang="en-US" altLang="zh-CN" dirty="0"/>
              <a:t>】</a:t>
            </a:r>
            <a:r>
              <a:rPr lang="zh-CN" altLang="en-US" dirty="0"/>
              <a:t>禁止使用存储过程，存储过程难以调试和扩展，更没有移植性。 </a:t>
            </a:r>
          </a:p>
          <a:p>
            <a:endParaRPr lang="en-US" dirty="0"/>
          </a:p>
        </p:txBody>
      </p:sp>
    </p:spTree>
    <p:extLst>
      <p:ext uri="{BB962C8B-B14F-4D97-AF65-F5344CB8AC3E}">
        <p14:creationId xmlns:p14="http://schemas.microsoft.com/office/powerpoint/2010/main" val="278687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的索引</a:t>
            </a:r>
            <a:endParaRPr lang="en-US" dirty="0"/>
          </a:p>
        </p:txBody>
      </p:sp>
      <p:sp>
        <p:nvSpPr>
          <p:cNvPr id="3" name="Content Placeholder 2"/>
          <p:cNvSpPr>
            <a:spLocks noGrp="1"/>
          </p:cNvSpPr>
          <p:nvPr>
            <p:ph idx="1"/>
          </p:nvPr>
        </p:nvSpPr>
        <p:spPr/>
        <p:txBody>
          <a:bodyPr/>
          <a:lstStyle/>
          <a:p>
            <a:r>
              <a:rPr lang="zh-CN" altLang="en-US" b="1" dirty="0"/>
              <a:t>索引的目的与原理</a:t>
            </a:r>
            <a:endParaRPr lang="en-US" dirty="0"/>
          </a:p>
        </p:txBody>
      </p:sp>
    </p:spTree>
    <p:extLst>
      <p:ext uri="{BB962C8B-B14F-4D97-AF65-F5344CB8AC3E}">
        <p14:creationId xmlns:p14="http://schemas.microsoft.com/office/powerpoint/2010/main" val="2503904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PageHelper</a:t>
            </a:r>
            <a:r>
              <a:rPr lang="zh-CN" altLang="en-US" dirty="0" smtClean="0"/>
              <a:t>进行分页</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956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访问数据库</a:t>
            </a:r>
            <a:r>
              <a:rPr lang="en-US" altLang="zh-CN" dirty="0" smtClean="0"/>
              <a:t>ORM</a:t>
            </a:r>
            <a:endParaRPr lang="en-US" dirty="0"/>
          </a:p>
        </p:txBody>
      </p:sp>
      <p:sp>
        <p:nvSpPr>
          <p:cNvPr id="3" name="Content Placeholder 2"/>
          <p:cNvSpPr>
            <a:spLocks noGrp="1"/>
          </p:cNvSpPr>
          <p:nvPr>
            <p:ph idx="1"/>
          </p:nvPr>
        </p:nvSpPr>
        <p:spPr/>
        <p:txBody>
          <a:bodyPr/>
          <a:lstStyle/>
          <a:p>
            <a:r>
              <a:rPr lang="en-US" altLang="zh-CN" dirty="0" smtClean="0"/>
              <a:t>Spring</a:t>
            </a:r>
            <a:r>
              <a:rPr lang="zh-CN" altLang="en-US" dirty="0" smtClean="0"/>
              <a:t> </a:t>
            </a:r>
            <a:r>
              <a:rPr lang="en-US" altLang="zh-CN" dirty="0" smtClean="0"/>
              <a:t>JDBC——</a:t>
            </a:r>
            <a:r>
              <a:rPr lang="zh-CN" altLang="en-US" dirty="0" smtClean="0"/>
              <a:t>全手动</a:t>
            </a:r>
            <a:endParaRPr lang="en-US" altLang="zh-CN" dirty="0" smtClean="0"/>
          </a:p>
          <a:p>
            <a:r>
              <a:rPr lang="en-US" altLang="zh-CN" dirty="0" smtClean="0"/>
              <a:t>Hibernate——</a:t>
            </a:r>
            <a:r>
              <a:rPr lang="zh-CN" altLang="en-US" dirty="0" smtClean="0"/>
              <a:t>全自动</a:t>
            </a:r>
            <a:endParaRPr lang="en-US" altLang="zh-CN" dirty="0" smtClean="0"/>
          </a:p>
          <a:p>
            <a:r>
              <a:rPr lang="en-US" altLang="zh-CN" dirty="0" err="1" smtClean="0"/>
              <a:t>MyBatis</a:t>
            </a:r>
            <a:r>
              <a:rPr lang="en-US" altLang="zh-CN" dirty="0" smtClean="0"/>
              <a:t>——</a:t>
            </a:r>
            <a:r>
              <a:rPr lang="zh-CN" altLang="en-US" dirty="0" smtClean="0"/>
              <a:t>半自动</a:t>
            </a:r>
            <a:endParaRPr lang="en-US" dirty="0"/>
          </a:p>
        </p:txBody>
      </p:sp>
    </p:spTree>
    <p:extLst>
      <p:ext uri="{BB962C8B-B14F-4D97-AF65-F5344CB8AC3E}">
        <p14:creationId xmlns:p14="http://schemas.microsoft.com/office/powerpoint/2010/main" val="161704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MySQL</a:t>
            </a:r>
            <a:r>
              <a:rPr lang="zh-CN" altLang="en-US" dirty="0" smtClean="0"/>
              <a:t>安装</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1618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创建表</a:t>
            </a:r>
            <a:endParaRPr lang="en-US" dirty="0"/>
          </a:p>
        </p:txBody>
      </p:sp>
      <p:sp>
        <p:nvSpPr>
          <p:cNvPr id="3" name="Content Placeholder 2"/>
          <p:cNvSpPr>
            <a:spLocks noGrp="1"/>
          </p:cNvSpPr>
          <p:nvPr>
            <p:ph idx="1"/>
          </p:nvPr>
        </p:nvSpPr>
        <p:spPr/>
        <p:txBody>
          <a:bodyPr/>
          <a:lstStyle/>
          <a:p>
            <a:r>
              <a:rPr lang="en-US" dirty="0" smtClean="0"/>
              <a:t>CREATE TABLE `user` (  `id` </a:t>
            </a:r>
            <a:r>
              <a:rPr lang="en-US" dirty="0" err="1" smtClean="0"/>
              <a:t>bigint</a:t>
            </a:r>
            <a:r>
              <a:rPr lang="en-US" dirty="0" smtClean="0"/>
              <a:t>(20) NOT NULL AUTO_INCREMENT,  `name` varchar(50) DEFAULT NULL,  `password` varchar(50) DEFAULT NULL,  `</a:t>
            </a:r>
            <a:r>
              <a:rPr lang="en-US" dirty="0" err="1" smtClean="0"/>
              <a:t>created_time</a:t>
            </a:r>
            <a:r>
              <a:rPr lang="en-US" dirty="0" smtClean="0"/>
              <a:t>` </a:t>
            </a:r>
            <a:r>
              <a:rPr lang="en-US" dirty="0" err="1" smtClean="0"/>
              <a:t>datetime</a:t>
            </a:r>
            <a:r>
              <a:rPr lang="en-US" dirty="0" smtClean="0"/>
              <a:t> DEFAULT NULL,  `</a:t>
            </a:r>
            <a:r>
              <a:rPr lang="en-US" dirty="0" err="1" smtClean="0"/>
              <a:t>updated_time</a:t>
            </a:r>
            <a:r>
              <a:rPr lang="en-US" dirty="0" smtClean="0"/>
              <a:t>` </a:t>
            </a:r>
            <a:r>
              <a:rPr lang="en-US" dirty="0" err="1" smtClean="0"/>
              <a:t>datetime</a:t>
            </a:r>
            <a:r>
              <a:rPr lang="en-US" dirty="0" smtClean="0"/>
              <a:t> DEFAULT NULL,  PRIMARY KEY (`id`)) ENGINE=</a:t>
            </a:r>
            <a:r>
              <a:rPr lang="en-US" dirty="0" err="1" smtClean="0"/>
              <a:t>InnoDB</a:t>
            </a:r>
            <a:r>
              <a:rPr lang="en-US" dirty="0" smtClean="0"/>
              <a:t> AUTO_INCREMENT=2 DEFAULT CHARSET=latin1;</a:t>
            </a:r>
            <a:endParaRPr lang="en-US" dirty="0"/>
          </a:p>
        </p:txBody>
      </p:sp>
    </p:spTree>
    <p:extLst>
      <p:ext uri="{BB962C8B-B14F-4D97-AF65-F5344CB8AC3E}">
        <p14:creationId xmlns:p14="http://schemas.microsoft.com/office/powerpoint/2010/main" val="1540288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SpringBoot</a:t>
            </a:r>
            <a:r>
              <a:rPr lang="zh-CN" altLang="en-US" dirty="0" smtClean="0"/>
              <a:t>连接</a:t>
            </a:r>
            <a:r>
              <a:rPr lang="en-US" altLang="zh-CN" dirty="0" smtClean="0"/>
              <a:t>MySQL</a:t>
            </a:r>
            <a:endParaRPr lang="en-US" dirty="0"/>
          </a:p>
        </p:txBody>
      </p:sp>
      <p:sp>
        <p:nvSpPr>
          <p:cNvPr id="3" name="Content Placeholder 2"/>
          <p:cNvSpPr>
            <a:spLocks noGrp="1"/>
          </p:cNvSpPr>
          <p:nvPr>
            <p:ph idx="1"/>
          </p:nvPr>
        </p:nvSpPr>
        <p:spPr>
          <a:xfrm>
            <a:off x="838200" y="1825625"/>
            <a:ext cx="10383982" cy="4351338"/>
          </a:xfrm>
        </p:spPr>
        <p:txBody>
          <a:bodyPr>
            <a:noAutofit/>
          </a:bodyPr>
          <a:lstStyle/>
          <a:p>
            <a:r>
              <a:rPr lang="en-US" sz="2400" dirty="0"/>
              <a:t>&lt;dependency&gt;</a:t>
            </a:r>
            <a:br>
              <a:rPr lang="en-US" sz="2400" dirty="0"/>
            </a:br>
            <a:r>
              <a:rPr lang="en-US" sz="2400" dirty="0" smtClean="0"/>
              <a:t>	 </a:t>
            </a:r>
            <a:r>
              <a:rPr lang="en-US" sz="2400" dirty="0"/>
              <a:t>&lt;</a:t>
            </a:r>
            <a:r>
              <a:rPr lang="en-US" sz="2400" dirty="0" err="1"/>
              <a:t>groupId</a:t>
            </a:r>
            <a:r>
              <a:rPr lang="en-US" sz="2400" dirty="0"/>
              <a:t>&gt;</a:t>
            </a:r>
            <a:r>
              <a:rPr lang="en-US" sz="2400" dirty="0" err="1" smtClean="0"/>
              <a:t>org.springframework.boot</a:t>
            </a:r>
            <a:r>
              <a:rPr lang="en-US" sz="2400" dirty="0"/>
              <a:t>&lt;/</a:t>
            </a:r>
            <a:r>
              <a:rPr lang="en-US" sz="2400" dirty="0" err="1"/>
              <a:t>groupId</a:t>
            </a:r>
            <a:r>
              <a:rPr lang="en-US" sz="2400" dirty="0"/>
              <a:t>&gt;</a:t>
            </a:r>
            <a:br>
              <a:rPr lang="en-US" sz="2400" dirty="0"/>
            </a:br>
            <a:r>
              <a:rPr lang="en-US" sz="2400" dirty="0" smtClean="0"/>
              <a:t>	 </a:t>
            </a:r>
            <a:r>
              <a:rPr lang="en-US" sz="2400" dirty="0"/>
              <a:t>&lt;</a:t>
            </a:r>
            <a:r>
              <a:rPr lang="en-US" sz="2400" dirty="0" err="1"/>
              <a:t>artifactId</a:t>
            </a:r>
            <a:r>
              <a:rPr lang="en-US" sz="2400" dirty="0"/>
              <a:t>&gt;</a:t>
            </a:r>
            <a:r>
              <a:rPr lang="en-US" sz="2400" dirty="0" smtClean="0"/>
              <a:t>spring-boot-starter-</a:t>
            </a:r>
            <a:r>
              <a:rPr lang="en-US" sz="2400" dirty="0" err="1" smtClean="0"/>
              <a:t>jdbc</a:t>
            </a:r>
            <a:r>
              <a:rPr lang="en-US" sz="2400" dirty="0"/>
              <a:t>&lt;/</a:t>
            </a:r>
            <a:r>
              <a:rPr lang="en-US" sz="2400" dirty="0" err="1"/>
              <a:t>artifactId</a:t>
            </a:r>
            <a:r>
              <a:rPr lang="en-US" sz="2400" dirty="0"/>
              <a:t>&gt;</a:t>
            </a:r>
            <a:br>
              <a:rPr lang="en-US" sz="2400" dirty="0"/>
            </a:br>
            <a:r>
              <a:rPr lang="en-US" sz="2400" dirty="0"/>
              <a:t>&lt;/dependency</a:t>
            </a:r>
            <a:r>
              <a:rPr lang="en-US" sz="2400" dirty="0" smtClean="0"/>
              <a:t>&gt;</a:t>
            </a:r>
          </a:p>
          <a:p>
            <a:r>
              <a:rPr lang="en-US" sz="2400" dirty="0" smtClean="0"/>
              <a:t>&lt;</a:t>
            </a:r>
            <a:r>
              <a:rPr lang="en-US" sz="2400" dirty="0"/>
              <a:t>dependency&gt;</a:t>
            </a:r>
            <a:br>
              <a:rPr lang="en-US" sz="2400" dirty="0"/>
            </a:br>
            <a:r>
              <a:rPr lang="en-US" sz="2400" dirty="0"/>
              <a:t> </a:t>
            </a:r>
            <a:r>
              <a:rPr lang="en-US" sz="2400" dirty="0" smtClean="0"/>
              <a:t>	&lt;</a:t>
            </a:r>
            <a:r>
              <a:rPr lang="en-US" sz="2400" dirty="0" err="1"/>
              <a:t>groupId</a:t>
            </a:r>
            <a:r>
              <a:rPr lang="en-US" sz="2400" dirty="0"/>
              <a:t>&gt;</a:t>
            </a:r>
            <a:r>
              <a:rPr lang="en-US" sz="2400" dirty="0" err="1" smtClean="0"/>
              <a:t>org.springframework.boot</a:t>
            </a:r>
            <a:r>
              <a:rPr lang="en-US" sz="2400" dirty="0"/>
              <a:t>&lt;/</a:t>
            </a:r>
            <a:r>
              <a:rPr lang="en-US" sz="2400" dirty="0" err="1"/>
              <a:t>groupId</a:t>
            </a:r>
            <a:r>
              <a:rPr lang="en-US" sz="2400" dirty="0"/>
              <a:t>&gt;</a:t>
            </a:r>
            <a:br>
              <a:rPr lang="en-US" sz="2400" dirty="0"/>
            </a:br>
            <a:r>
              <a:rPr lang="en-US" sz="2400" dirty="0"/>
              <a:t> </a:t>
            </a:r>
            <a:r>
              <a:rPr lang="en-US" sz="2400" dirty="0" smtClean="0"/>
              <a:t>	&lt;</a:t>
            </a:r>
            <a:r>
              <a:rPr lang="en-US" sz="2400" dirty="0" err="1"/>
              <a:t>artifactId</a:t>
            </a:r>
            <a:r>
              <a:rPr lang="en-US" sz="2400" dirty="0"/>
              <a:t>&gt;</a:t>
            </a:r>
            <a:r>
              <a:rPr lang="en-US" sz="2400" dirty="0" smtClean="0"/>
              <a:t>spring-boot-starter-web</a:t>
            </a:r>
            <a:r>
              <a:rPr lang="en-US" sz="2400" dirty="0"/>
              <a:t>&lt;/</a:t>
            </a:r>
            <a:r>
              <a:rPr lang="en-US" sz="2400" dirty="0" err="1"/>
              <a:t>artifactId</a:t>
            </a:r>
            <a:r>
              <a:rPr lang="en-US" sz="2400" dirty="0"/>
              <a:t>&gt;</a:t>
            </a:r>
            <a:br>
              <a:rPr lang="en-US" sz="2400" dirty="0"/>
            </a:br>
            <a:r>
              <a:rPr lang="en-US" sz="2400" dirty="0"/>
              <a:t>&lt;/dependency</a:t>
            </a:r>
            <a:r>
              <a:rPr lang="en-US" sz="2400" dirty="0" smtClean="0"/>
              <a:t>&gt;</a:t>
            </a:r>
            <a:r>
              <a:rPr lang="en-US" sz="2400" dirty="0"/>
              <a:t> </a:t>
            </a:r>
            <a:endParaRPr lang="en-US" sz="2400" dirty="0" smtClean="0"/>
          </a:p>
          <a:p>
            <a:r>
              <a:rPr lang="en-US" sz="2400" dirty="0" smtClean="0"/>
              <a:t>&lt;</a:t>
            </a:r>
            <a:r>
              <a:rPr lang="en-US" sz="2400" dirty="0"/>
              <a:t>dependency&gt;</a:t>
            </a:r>
            <a:br>
              <a:rPr lang="en-US" sz="2400" dirty="0"/>
            </a:br>
            <a:r>
              <a:rPr lang="en-US" sz="2400" dirty="0"/>
              <a:t> </a:t>
            </a:r>
            <a:r>
              <a:rPr lang="en-US" sz="2400" dirty="0" smtClean="0"/>
              <a:t>	&lt;</a:t>
            </a:r>
            <a:r>
              <a:rPr lang="en-US" sz="2400" dirty="0" err="1"/>
              <a:t>groupId</a:t>
            </a:r>
            <a:r>
              <a:rPr lang="en-US" sz="2400" dirty="0"/>
              <a:t>&gt;</a:t>
            </a:r>
            <a:r>
              <a:rPr lang="en-US" sz="2400" dirty="0" err="1" smtClean="0"/>
              <a:t>mysql</a:t>
            </a:r>
            <a:r>
              <a:rPr lang="en-US" sz="2400" dirty="0"/>
              <a:t>&lt;/</a:t>
            </a:r>
            <a:r>
              <a:rPr lang="en-US" sz="2400" dirty="0" err="1"/>
              <a:t>groupId</a:t>
            </a:r>
            <a:r>
              <a:rPr lang="en-US" sz="2400" dirty="0"/>
              <a:t>&gt;</a:t>
            </a:r>
            <a:br>
              <a:rPr lang="en-US" sz="2400" dirty="0"/>
            </a:br>
            <a:r>
              <a:rPr lang="en-US" sz="2400" dirty="0"/>
              <a:t> </a:t>
            </a:r>
            <a:r>
              <a:rPr lang="en-US" sz="2400" dirty="0" smtClean="0"/>
              <a:t>	&lt;</a:t>
            </a:r>
            <a:r>
              <a:rPr lang="en-US" sz="2400" dirty="0" err="1"/>
              <a:t>artifactId</a:t>
            </a:r>
            <a:r>
              <a:rPr lang="en-US" sz="2400" dirty="0"/>
              <a:t>&gt;</a:t>
            </a:r>
            <a:r>
              <a:rPr lang="en-US" sz="2400" dirty="0" err="1" smtClean="0"/>
              <a:t>mysql</a:t>
            </a:r>
            <a:r>
              <a:rPr lang="en-US" sz="2400" dirty="0" smtClean="0"/>
              <a:t>-connector-java</a:t>
            </a:r>
            <a:r>
              <a:rPr lang="en-US" sz="2400" dirty="0"/>
              <a:t>&lt;/</a:t>
            </a:r>
            <a:r>
              <a:rPr lang="en-US" sz="2400" dirty="0" err="1"/>
              <a:t>artifactId</a:t>
            </a:r>
            <a:r>
              <a:rPr lang="en-US" sz="2400" dirty="0"/>
              <a:t>&gt;</a:t>
            </a:r>
            <a:br>
              <a:rPr lang="en-US" sz="2400" dirty="0"/>
            </a:br>
            <a:r>
              <a:rPr lang="en-US" sz="2400" dirty="0"/>
              <a:t> &lt;scope&gt;</a:t>
            </a:r>
            <a:r>
              <a:rPr lang="en-US" sz="2400" dirty="0" smtClean="0"/>
              <a:t>runtime</a:t>
            </a:r>
            <a:r>
              <a:rPr lang="en-US" sz="2400" dirty="0"/>
              <a:t>&lt;/scope&gt;</a:t>
            </a:r>
            <a:br>
              <a:rPr lang="en-US" sz="2400" dirty="0"/>
            </a:br>
            <a:r>
              <a:rPr lang="en-US" sz="2400" dirty="0"/>
              <a:t>&lt;/dependency&gt;</a:t>
            </a:r>
          </a:p>
        </p:txBody>
      </p:sp>
    </p:spTree>
    <p:extLst>
      <p:ext uri="{BB962C8B-B14F-4D97-AF65-F5344CB8AC3E}">
        <p14:creationId xmlns:p14="http://schemas.microsoft.com/office/powerpoint/2010/main" val="192251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SpringJdbc</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825625"/>
            <a:ext cx="12192000" cy="4374966"/>
          </a:xfrm>
          <a:prstGeom prst="rect">
            <a:avLst/>
          </a:prstGeom>
        </p:spPr>
      </p:pic>
    </p:spTree>
    <p:extLst>
      <p:ext uri="{BB962C8B-B14F-4D97-AF65-F5344CB8AC3E}">
        <p14:creationId xmlns:p14="http://schemas.microsoft.com/office/powerpoint/2010/main" val="143366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单元测试</a:t>
            </a:r>
            <a:endParaRPr lang="en-US" dirty="0"/>
          </a:p>
        </p:txBody>
      </p:sp>
      <p:sp>
        <p:nvSpPr>
          <p:cNvPr id="3" name="Content Placeholder 2"/>
          <p:cNvSpPr>
            <a:spLocks noGrp="1"/>
          </p:cNvSpPr>
          <p:nvPr>
            <p:ph idx="1"/>
          </p:nvPr>
        </p:nvSpPr>
        <p:spPr/>
        <p:txBody>
          <a:bodyPr/>
          <a:lstStyle/>
          <a:p>
            <a:r>
              <a:rPr lang="zh-CN" altLang="en-US" dirty="0" smtClean="0"/>
              <a:t>单元测试三个原则 </a:t>
            </a:r>
            <a:r>
              <a:rPr lang="en-US" altLang="zh-CN" dirty="0" smtClean="0"/>
              <a:t>AIR</a:t>
            </a:r>
          </a:p>
          <a:p>
            <a:r>
              <a:rPr lang="en-US" dirty="0" err="1"/>
              <a:t>A:Automatic</a:t>
            </a:r>
            <a:r>
              <a:rPr lang="en-US" dirty="0"/>
              <a:t>(自动化</a:t>
            </a:r>
            <a:r>
              <a:rPr lang="en-US" dirty="0" smtClean="0"/>
              <a:t>)</a:t>
            </a:r>
            <a:endParaRPr lang="en-US" dirty="0" smtClean="0">
              <a:effectLst/>
            </a:endParaRPr>
          </a:p>
          <a:p>
            <a:r>
              <a:rPr lang="en-US" dirty="0" err="1"/>
              <a:t>I:Independent</a:t>
            </a:r>
            <a:r>
              <a:rPr lang="en-US" dirty="0"/>
              <a:t>(独立性) </a:t>
            </a:r>
            <a:endParaRPr lang="en-US" dirty="0" smtClean="0">
              <a:effectLst/>
            </a:endParaRPr>
          </a:p>
          <a:p>
            <a:r>
              <a:rPr lang="en-US" dirty="0" err="1"/>
              <a:t>R:Repeatable</a:t>
            </a:r>
            <a:r>
              <a:rPr lang="en-US" dirty="0"/>
              <a:t>(可重复) </a:t>
            </a:r>
            <a:endParaRPr lang="en-US" dirty="0" smtClean="0">
              <a:effectLst/>
            </a:endParaRPr>
          </a:p>
        </p:txBody>
      </p:sp>
    </p:spTree>
    <p:extLst>
      <p:ext uri="{BB962C8B-B14F-4D97-AF65-F5344CB8AC3E}">
        <p14:creationId xmlns:p14="http://schemas.microsoft.com/office/powerpoint/2010/main" val="114380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6197</TotalTime>
  <Words>782</Words>
  <Application>Microsoft Macintosh PowerPoint</Application>
  <PresentationFormat>Widescreen</PresentationFormat>
  <Paragraphs>112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Calibri Light</vt:lpstr>
      <vt:lpstr>DengXian</vt:lpstr>
      <vt:lpstr>DengXian Light</vt:lpstr>
      <vt:lpstr>Arial</vt:lpstr>
      <vt:lpstr>Office Theme</vt:lpstr>
      <vt:lpstr>SpringBoot应用实践</vt:lpstr>
      <vt:lpstr>当下主流关系型数据库</vt:lpstr>
      <vt:lpstr>MySQL优点</vt:lpstr>
      <vt:lpstr>访问数据库ORM</vt:lpstr>
      <vt:lpstr>MySQL安装</vt:lpstr>
      <vt:lpstr>创建表</vt:lpstr>
      <vt:lpstr>使用SpringBoot连接MySQL</vt:lpstr>
      <vt:lpstr>使用SpringJdbc</vt:lpstr>
      <vt:lpstr>单元测试</vt:lpstr>
      <vt:lpstr>SpringBoot对单元测试的支持</vt:lpstr>
      <vt:lpstr>SpringBoot集成MyBatis</vt:lpstr>
      <vt:lpstr>创建UserMapper.java</vt:lpstr>
      <vt:lpstr>创建XML</vt:lpstr>
      <vt:lpstr>配置application.properties</vt:lpstr>
      <vt:lpstr>Mybatis Generator</vt:lpstr>
      <vt:lpstr>创建配置文件generatorConfig.xml</vt:lpstr>
      <vt:lpstr>pom中引入plugin</vt:lpstr>
      <vt:lpstr>maven运行</vt:lpstr>
      <vt:lpstr>数据库事务——手动实现</vt:lpstr>
      <vt:lpstr>Spring提供的声明式事务</vt:lpstr>
      <vt:lpstr>Java异常层次结构</vt:lpstr>
      <vt:lpstr>MySQL 事务</vt:lpstr>
      <vt:lpstr>事务的四个特性？</vt:lpstr>
      <vt:lpstr>数据库隔离级别</vt:lpstr>
      <vt:lpstr>脏读</vt:lpstr>
      <vt:lpstr>不可重复读</vt:lpstr>
      <vt:lpstr>幻读</vt:lpstr>
      <vt:lpstr>Transaction自调用失效</vt:lpstr>
      <vt:lpstr>MySQL应用中遇到的问题</vt:lpstr>
      <vt:lpstr>MYCAT架构图</vt:lpstr>
      <vt:lpstr>分库分表后的问题</vt:lpstr>
      <vt:lpstr>数据库编码规约</vt:lpstr>
      <vt:lpstr>MySQL的索引</vt:lpstr>
      <vt:lpstr>使用PageHelper进行分页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SpringBoot应用实践</dc:title>
  <dc:creator>Microsoft Office User</dc:creator>
  <cp:lastModifiedBy>Microsoft Office User</cp:lastModifiedBy>
  <cp:revision>34</cp:revision>
  <dcterms:created xsi:type="dcterms:W3CDTF">2019-05-17T01:51:13Z</dcterms:created>
  <dcterms:modified xsi:type="dcterms:W3CDTF">2019-05-27T14:17:58Z</dcterms:modified>
</cp:coreProperties>
</file>