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5" r:id="rId4"/>
    <p:sldId id="266" r:id="rId5"/>
    <p:sldId id="267" r:id="rId6"/>
    <p:sldId id="268" r:id="rId7"/>
    <p:sldId id="269" r:id="rId8"/>
    <p:sldId id="271" r:id="rId9"/>
    <p:sldId id="270" r:id="rId10"/>
    <p:sldId id="274" r:id="rId11"/>
    <p:sldId id="258" r:id="rId12"/>
    <p:sldId id="259" r:id="rId13"/>
    <p:sldId id="260" r:id="rId14"/>
    <p:sldId id="261" r:id="rId15"/>
    <p:sldId id="262" r:id="rId16"/>
    <p:sldId id="263" r:id="rId17"/>
    <p:sldId id="264"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5/27/19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ruanyifeng.com/blog/2018/10/restful-api-best-practic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6</a:t>
            </a:fld>
            <a:endParaRPr lang="en-US"/>
          </a:p>
        </p:txBody>
      </p:sp>
    </p:spTree>
    <p:extLst>
      <p:ext uri="{BB962C8B-B14F-4D97-AF65-F5344CB8AC3E}">
        <p14:creationId xmlns:p14="http://schemas.microsoft.com/office/powerpoint/2010/main" val="6033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11</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17</a:t>
            </a:fld>
            <a:endParaRPr lang="en-US"/>
          </a:p>
        </p:txBody>
      </p:sp>
    </p:spTree>
    <p:extLst>
      <p:ext uri="{BB962C8B-B14F-4D97-AF65-F5344CB8AC3E}">
        <p14:creationId xmlns:p14="http://schemas.microsoft.com/office/powerpoint/2010/main" val="162988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5/27/19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5/27/19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5/27/19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5/27/19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ring.io/guides/gs/securing-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endParaRPr lang="en-US" dirty="0"/>
          </a:p>
        </p:txBody>
      </p:sp>
      <p:sp>
        <p:nvSpPr>
          <p:cNvPr id="3" name="Content Placeholder 2"/>
          <p:cNvSpPr>
            <a:spLocks noGrp="1"/>
          </p:cNvSpPr>
          <p:nvPr>
            <p:ph idx="1"/>
          </p:nvPr>
        </p:nvSpPr>
        <p:spPr/>
        <p:txBody>
          <a:bodyPr/>
          <a:lstStyle/>
          <a:p>
            <a:r>
              <a:rPr lang="zh-CN" altLang="en-US" dirty="0" smtClean="0"/>
              <a:t>读取数据库中全部用户列表</a:t>
            </a:r>
            <a:endParaRPr lang="en-US" altLang="zh-CN" dirty="0" smtClean="0"/>
          </a:p>
          <a:p>
            <a:r>
              <a:rPr lang="zh-CN" altLang="en-US" dirty="0" smtClean="0"/>
              <a:t>通过</a:t>
            </a:r>
            <a:r>
              <a:rPr lang="en-US" altLang="zh-CN" dirty="0" err="1" smtClean="0"/>
              <a:t>thymeleaf</a:t>
            </a:r>
            <a:r>
              <a:rPr lang="zh-CN" altLang="en-US" dirty="0" smtClean="0"/>
              <a:t>循环展示到</a:t>
            </a:r>
            <a:r>
              <a:rPr lang="en-US" altLang="zh-CN" dirty="0" smtClean="0"/>
              <a:t>HTML</a:t>
            </a:r>
            <a:r>
              <a:rPr lang="zh-CN" altLang="en-US" dirty="0" smtClean="0"/>
              <a:t>页面中</a:t>
            </a:r>
            <a:endParaRPr lang="en-US" altLang="zh-CN" dirty="0" smtClean="0"/>
          </a:p>
          <a:p>
            <a:r>
              <a:rPr lang="zh-CN" altLang="en-US" dirty="0" smtClean="0"/>
              <a:t>如果名称包含</a:t>
            </a:r>
            <a:r>
              <a:rPr lang="en-US" altLang="zh-CN" dirty="0" smtClean="0"/>
              <a:t>”</a:t>
            </a:r>
            <a:r>
              <a:rPr lang="en-US" altLang="zh-CN" dirty="0" err="1" smtClean="0"/>
              <a:t>newit</a:t>
            </a:r>
            <a:r>
              <a:rPr lang="en-US" altLang="zh-CN" dirty="0" smtClean="0"/>
              <a:t>”</a:t>
            </a:r>
            <a:r>
              <a:rPr lang="zh-CN" altLang="en-US" dirty="0" smtClean="0"/>
              <a:t>，则高亮显示</a:t>
            </a:r>
            <a:endParaRPr lang="en-US" altLang="zh-CN" dirty="0" smtClean="0"/>
          </a:p>
          <a:p>
            <a:endParaRPr lang="en-US" dirty="0"/>
          </a:p>
        </p:txBody>
      </p:sp>
    </p:spTree>
    <p:extLst>
      <p:ext uri="{BB962C8B-B14F-4D97-AF65-F5344CB8AC3E}">
        <p14:creationId xmlns:p14="http://schemas.microsoft.com/office/powerpoint/2010/main" val="113070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SpringSecurity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907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动手实践一个</a:t>
            </a:r>
            <a:r>
              <a:rPr lang="en-US" altLang="zh-CN" dirty="0" err="1" smtClean="0"/>
              <a:t>SpringSecurity</a:t>
            </a:r>
            <a:endParaRPr lang="en-US" dirty="0"/>
          </a:p>
        </p:txBody>
      </p:sp>
      <p:sp>
        <p:nvSpPr>
          <p:cNvPr id="3" name="Content Placeholder 2"/>
          <p:cNvSpPr>
            <a:spLocks noGrp="1"/>
          </p:cNvSpPr>
          <p:nvPr>
            <p:ph idx="1"/>
          </p:nvPr>
        </p:nvSpPr>
        <p:spPr/>
        <p:txBody>
          <a:bodyPr/>
          <a:lstStyle/>
          <a:p>
            <a:r>
              <a:rPr lang="en-US" dirty="0">
                <a:hlinkClick r:id="rId2"/>
              </a:rPr>
              <a:t>https://spring.io/guides/gs/securing-web/</a:t>
            </a:r>
            <a:endParaRPr lang="en-US" dirty="0"/>
          </a:p>
        </p:txBody>
      </p:sp>
    </p:spTree>
    <p:extLst>
      <p:ext uri="{BB962C8B-B14F-4D97-AF65-F5344CB8AC3E}">
        <p14:creationId xmlns:p14="http://schemas.microsoft.com/office/powerpoint/2010/main" val="42441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en-US" dirty="0"/>
              <a:t>跟 </a:t>
            </a:r>
            <a:r>
              <a:rPr lang="en-US" dirty="0" err="1"/>
              <a:t>Velocity、FreeMarker</a:t>
            </a:r>
            <a:r>
              <a:rPr lang="en-US" dirty="0"/>
              <a:t> </a:t>
            </a:r>
            <a:r>
              <a:rPr lang="en-US" dirty="0" smtClean="0"/>
              <a:t>类似</a:t>
            </a:r>
            <a:endParaRPr lang="en-US" altLang="zh-CN" dirty="0" smtClean="0"/>
          </a:p>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r>
              <a:rPr lang="zh-CN" altLang="en-US" dirty="0" smtClean="0"/>
              <a:t>特点</a:t>
            </a:r>
            <a:endParaRPr lang="en-US" altLang="zh-CN" dirty="0" smtClean="0"/>
          </a:p>
          <a:p>
            <a:pPr lvl="1"/>
            <a:r>
              <a:rPr lang="en-US" altLang="zh-CN" dirty="0" err="1"/>
              <a:t>Thymeleaf</a:t>
            </a:r>
            <a:r>
              <a:rPr lang="en-US" altLang="zh-CN" dirty="0"/>
              <a:t> </a:t>
            </a:r>
            <a:r>
              <a:rPr lang="zh-CN" altLang="en-US" dirty="0"/>
              <a:t>在有网络和无网络的环境下皆可</a:t>
            </a:r>
            <a:r>
              <a:rPr lang="zh-CN" altLang="en-US" dirty="0" smtClean="0"/>
              <a:t>运行</a:t>
            </a:r>
            <a:endParaRPr lang="en-US" altLang="zh-CN" dirty="0" smtClean="0"/>
          </a:p>
          <a:p>
            <a:pPr lvl="1"/>
            <a:r>
              <a:rPr lang="en-US" dirty="0" err="1"/>
              <a:t>Thymeleaf</a:t>
            </a:r>
            <a:r>
              <a:rPr lang="en-US" dirty="0"/>
              <a:t> </a:t>
            </a:r>
            <a:r>
              <a:rPr lang="en-US" dirty="0" smtClean="0"/>
              <a:t>开箱即用的特性</a:t>
            </a:r>
          </a:p>
          <a:p>
            <a:pPr lvl="1"/>
            <a:r>
              <a:rPr lang="en-US" dirty="0" err="1"/>
              <a:t>Thymeleaf</a:t>
            </a:r>
            <a:r>
              <a:rPr lang="en-US" dirty="0"/>
              <a:t> 提供 Spring 标准方言和一个与 </a:t>
            </a:r>
            <a:r>
              <a:rPr lang="en-US" dirty="0" err="1"/>
              <a:t>SpringMVC</a:t>
            </a:r>
            <a:r>
              <a:rPr lang="en-US" dirty="0"/>
              <a:t> </a:t>
            </a:r>
            <a:r>
              <a:rPr lang="en-US" dirty="0" smtClean="0"/>
              <a:t>完美集成的可选模块</a:t>
            </a:r>
            <a:r>
              <a:rPr lang="zh-CN" altLang="en-US" dirty="0"/>
              <a:t>，可以快速的实现表单绑定、属性编辑器、国际化等功能。</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smtClean="0"/>
              <a:t>Cache</a:t>
            </a:r>
            <a:endParaRPr lang="en-US" dirty="0"/>
          </a:p>
        </p:txBody>
      </p:sp>
      <p:sp>
        <p:nvSpPr>
          <p:cNvPr id="3" name="Content Placeholder 2"/>
          <p:cNvSpPr>
            <a:spLocks noGrp="1"/>
          </p:cNvSpPr>
          <p:nvPr>
            <p:ph idx="1"/>
          </p:nvPr>
        </p:nvSpPr>
        <p:spPr/>
        <p:txBody>
          <a:bodyPr/>
          <a:lstStyle/>
          <a:p>
            <a:r>
              <a:rPr lang="en-US" altLang="zh-CN" dirty="0" smtClean="0"/>
              <a:t>Guava</a:t>
            </a:r>
          </a:p>
          <a:p>
            <a:r>
              <a:rPr lang="en-US" altLang="zh-CN" dirty="0" err="1" smtClean="0"/>
              <a:t>CacheManager</a:t>
            </a:r>
            <a:endParaRPr lang="en-US" altLang="zh-CN" dirty="0" smtClean="0"/>
          </a:p>
          <a:p>
            <a:r>
              <a:rPr lang="en-US" altLang="zh-CN" dirty="0" smtClean="0"/>
              <a:t>Guava</a:t>
            </a:r>
            <a:r>
              <a:rPr lang="zh-CN" altLang="en-US" dirty="0" smtClean="0"/>
              <a:t>的</a:t>
            </a:r>
            <a:r>
              <a:rPr lang="en-US" altLang="zh-CN" dirty="0" smtClean="0"/>
              <a:t>load</a:t>
            </a:r>
            <a:r>
              <a:rPr lang="zh-CN" altLang="en-US" dirty="0" smtClean="0"/>
              <a:t>和</a:t>
            </a:r>
            <a:r>
              <a:rPr lang="en-US" altLang="zh-CN" dirty="0" smtClean="0"/>
              <a:t>reload</a:t>
            </a:r>
            <a:endParaRPr lang="en-US" dirty="0"/>
          </a:p>
        </p:txBody>
      </p:sp>
    </p:spTree>
    <p:extLst>
      <p:ext uri="{BB962C8B-B14F-4D97-AF65-F5344CB8AC3E}">
        <p14:creationId xmlns:p14="http://schemas.microsoft.com/office/powerpoint/2010/main" val="142518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定时任务</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45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b="1" dirty="0"/>
              <a:t>标准表达式</a:t>
            </a:r>
            <a:r>
              <a:rPr lang="zh-CN" altLang="en-US" b="1" dirty="0" smtClean="0"/>
              <a:t>语法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变量</a:t>
            </a:r>
            <a:r>
              <a:rPr lang="zh-CN" altLang="en-US" dirty="0"/>
              <a:t>表达式</a:t>
            </a:r>
          </a:p>
          <a:p>
            <a:r>
              <a:rPr lang="en-US" altLang="zh-CN" dirty="0"/>
              <a:t>2.</a:t>
            </a:r>
            <a:r>
              <a:rPr lang="zh-CN" altLang="en-US" dirty="0"/>
              <a:t>选择或星号表达式</a:t>
            </a:r>
          </a:p>
          <a:p>
            <a:r>
              <a:rPr lang="en-US" altLang="zh-CN" dirty="0"/>
              <a:t>3.</a:t>
            </a:r>
            <a:r>
              <a:rPr lang="zh-CN" altLang="en-US" dirty="0"/>
              <a:t>文字国际化表达式</a:t>
            </a:r>
          </a:p>
          <a:p>
            <a:r>
              <a:rPr lang="en-US" altLang="zh-CN" dirty="0"/>
              <a:t>4.URL </a:t>
            </a:r>
            <a:r>
              <a:rPr lang="zh-CN" altLang="en-US" dirty="0"/>
              <a:t>表达式</a:t>
            </a:r>
          </a:p>
          <a:p>
            <a:endParaRPr lang="en-US" dirty="0"/>
          </a:p>
        </p:txBody>
      </p:sp>
    </p:spTree>
    <p:extLst>
      <p:ext uri="{BB962C8B-B14F-4D97-AF65-F5344CB8AC3E}">
        <p14:creationId xmlns:p14="http://schemas.microsoft.com/office/powerpoint/2010/main" val="24187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变量表达式</a:t>
            </a:r>
          </a:p>
        </p:txBody>
      </p:sp>
      <p:sp>
        <p:nvSpPr>
          <p:cNvPr id="3" name="Content Placeholder 2"/>
          <p:cNvSpPr>
            <a:spLocks noGrp="1"/>
          </p:cNvSpPr>
          <p:nvPr>
            <p:ph idx="1"/>
          </p:nvPr>
        </p:nvSpPr>
        <p:spPr/>
        <p:txBody>
          <a:bodyPr/>
          <a:lstStyle/>
          <a:p>
            <a:r>
              <a:rPr lang="en-US" dirty="0"/>
              <a:t>变量表达式即 OGNL 表达式或 Spring EL 表达式(在 Spring 术语中也叫 model attributes</a:t>
            </a:r>
            <a:r>
              <a:rPr lang="en-US" dirty="0" smtClean="0"/>
              <a:t>)。</a:t>
            </a:r>
          </a:p>
          <a:p>
            <a:r>
              <a:rPr lang="en-US" dirty="0"/>
              <a:t>${</a:t>
            </a:r>
            <a:r>
              <a:rPr lang="en-US" dirty="0" err="1"/>
              <a:t>session.user.name</a:t>
            </a:r>
            <a:r>
              <a:rPr lang="en-US" dirty="0" smtClean="0"/>
              <a:t>}</a:t>
            </a:r>
          </a:p>
          <a:p>
            <a:r>
              <a:rPr lang="zh-CN" altLang="en-US" dirty="0"/>
              <a:t>它们将以</a:t>
            </a:r>
            <a:r>
              <a:rPr lang="en-US" altLang="zh-CN" dirty="0"/>
              <a:t>HTML</a:t>
            </a:r>
            <a:r>
              <a:rPr lang="zh-CN" altLang="en-US" dirty="0"/>
              <a:t>标签的一个属性来表示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090862" y="3676650"/>
            <a:ext cx="9699373" cy="2230856"/>
          </a:xfrm>
          <a:prstGeom prst="rect">
            <a:avLst/>
          </a:prstGeom>
        </p:spPr>
      </p:pic>
    </p:spTree>
    <p:extLst>
      <p:ext uri="{BB962C8B-B14F-4D97-AF65-F5344CB8AC3E}">
        <p14:creationId xmlns:p14="http://schemas.microsoft.com/office/powerpoint/2010/main" val="96846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选择</a:t>
            </a:r>
            <a:r>
              <a:rPr lang="en-US" altLang="zh-CN" b="1" dirty="0"/>
              <a:t>(</a:t>
            </a:r>
            <a:r>
              <a:rPr lang="zh-CN" altLang="en-US" b="1" dirty="0"/>
              <a:t>星号</a:t>
            </a:r>
            <a:r>
              <a:rPr lang="en-US" altLang="zh-CN" b="1" dirty="0"/>
              <a:t>)</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选择表达式很像变量表达式，不过它们用一个预先选择的对象来代替上下文变量容器</a:t>
            </a:r>
            <a:r>
              <a:rPr lang="en-US" altLang="zh-CN" dirty="0"/>
              <a:t>(map)</a:t>
            </a:r>
            <a:r>
              <a:rPr lang="zh-CN" altLang="en-US" dirty="0"/>
              <a:t>来</a:t>
            </a:r>
            <a:r>
              <a:rPr lang="zh-CN" altLang="en-US" dirty="0" smtClean="0"/>
              <a:t>执行</a:t>
            </a:r>
            <a:endParaRPr lang="en-US" altLang="zh-CN" dirty="0" smtClean="0"/>
          </a:p>
          <a:p>
            <a:r>
              <a:rPr lang="en-US" dirty="0"/>
              <a:t>*{</a:t>
            </a:r>
            <a:r>
              <a:rPr lang="en-US" dirty="0" err="1"/>
              <a:t>customer.name</a:t>
            </a:r>
            <a:r>
              <a:rPr lang="en-US" dirty="0" smtClean="0"/>
              <a:t>}</a:t>
            </a:r>
          </a:p>
          <a:p>
            <a:r>
              <a:rPr lang="en-US" dirty="0"/>
              <a:t>被指定的 object 由 </a:t>
            </a:r>
            <a:r>
              <a:rPr lang="en-US" dirty="0" err="1"/>
              <a:t>th:object</a:t>
            </a:r>
            <a:r>
              <a:rPr lang="en-US" dirty="0"/>
              <a:t> 属性定义：</a:t>
            </a:r>
          </a:p>
        </p:txBody>
      </p:sp>
      <p:pic>
        <p:nvPicPr>
          <p:cNvPr id="4" name="Picture 3"/>
          <p:cNvPicPr>
            <a:picLocks noChangeAspect="1"/>
          </p:cNvPicPr>
          <p:nvPr/>
        </p:nvPicPr>
        <p:blipFill>
          <a:blip r:embed="rId2"/>
          <a:stretch>
            <a:fillRect/>
          </a:stretch>
        </p:blipFill>
        <p:spPr>
          <a:xfrm>
            <a:off x="1217195" y="3797634"/>
            <a:ext cx="8348340" cy="2514266"/>
          </a:xfrm>
          <a:prstGeom prst="rect">
            <a:avLst/>
          </a:prstGeom>
        </p:spPr>
      </p:pic>
    </p:spTree>
    <p:extLst>
      <p:ext uri="{BB962C8B-B14F-4D97-AF65-F5344CB8AC3E}">
        <p14:creationId xmlns:p14="http://schemas.microsoft.com/office/powerpoint/2010/main" val="147756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文字国际化</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文字国际化表达式允许我们从一个外部文件获取区域文字信息</a:t>
            </a:r>
            <a:r>
              <a:rPr lang="en-US" altLang="zh-CN" dirty="0"/>
              <a:t>(.properties)</a:t>
            </a:r>
            <a:r>
              <a:rPr lang="zh-CN" altLang="en-US" dirty="0"/>
              <a:t>，用 </a:t>
            </a:r>
            <a:r>
              <a:rPr lang="en-US" altLang="zh-CN" dirty="0"/>
              <a:t>Key </a:t>
            </a:r>
            <a:r>
              <a:rPr lang="zh-CN" altLang="en-US" dirty="0"/>
              <a:t>索引 </a:t>
            </a:r>
            <a:r>
              <a:rPr lang="en-US" altLang="zh-CN" dirty="0"/>
              <a:t>Value</a:t>
            </a:r>
            <a:r>
              <a:rPr lang="zh-CN" altLang="en-US" dirty="0"/>
              <a:t>，还可以提供一组参数</a:t>
            </a:r>
            <a:r>
              <a:rPr lang="en-US" altLang="zh-CN" dirty="0"/>
              <a:t>(</a:t>
            </a:r>
            <a:r>
              <a:rPr lang="zh-CN" altLang="en-US" dirty="0"/>
              <a:t>可选</a:t>
            </a:r>
            <a:r>
              <a:rPr lang="en-US" altLang="zh-CN" dirty="0"/>
              <a:t>).</a:t>
            </a:r>
            <a:endParaRPr lang="en-US" dirty="0"/>
          </a:p>
        </p:txBody>
      </p:sp>
      <p:pic>
        <p:nvPicPr>
          <p:cNvPr id="4" name="Picture 3"/>
          <p:cNvPicPr>
            <a:picLocks noChangeAspect="1"/>
          </p:cNvPicPr>
          <p:nvPr/>
        </p:nvPicPr>
        <p:blipFill>
          <a:blip r:embed="rId3"/>
          <a:stretch>
            <a:fillRect/>
          </a:stretch>
        </p:blipFill>
        <p:spPr>
          <a:xfrm>
            <a:off x="1766971" y="2823410"/>
            <a:ext cx="6416504" cy="1171073"/>
          </a:xfrm>
          <a:prstGeom prst="rect">
            <a:avLst/>
          </a:prstGeom>
        </p:spPr>
      </p:pic>
      <p:pic>
        <p:nvPicPr>
          <p:cNvPr id="5" name="Picture 4"/>
          <p:cNvPicPr>
            <a:picLocks noChangeAspect="1"/>
          </p:cNvPicPr>
          <p:nvPr/>
        </p:nvPicPr>
        <p:blipFill>
          <a:blip r:embed="rId4"/>
          <a:stretch>
            <a:fillRect/>
          </a:stretch>
        </p:blipFill>
        <p:spPr>
          <a:xfrm>
            <a:off x="1498265" y="4129420"/>
            <a:ext cx="7567619" cy="2331538"/>
          </a:xfrm>
          <a:prstGeom prst="rect">
            <a:avLst/>
          </a:prstGeom>
        </p:spPr>
      </p:pic>
    </p:spTree>
    <p:extLst>
      <p:ext uri="{BB962C8B-B14F-4D97-AF65-F5344CB8AC3E}">
        <p14:creationId xmlns:p14="http://schemas.microsoft.com/office/powerpoint/2010/main" val="11293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URL </a:t>
            </a:r>
            <a:r>
              <a:rPr lang="zh-CN" altLang="en-US" b="1" dirty="0" smtClean="0"/>
              <a:t>表达式</a:t>
            </a:r>
            <a:endParaRPr lang="en-US" dirty="0"/>
          </a:p>
        </p:txBody>
      </p:sp>
      <p:sp>
        <p:nvSpPr>
          <p:cNvPr id="3" name="Content Placeholder 2"/>
          <p:cNvSpPr>
            <a:spLocks noGrp="1"/>
          </p:cNvSpPr>
          <p:nvPr>
            <p:ph idx="1"/>
          </p:nvPr>
        </p:nvSpPr>
        <p:spPr/>
        <p:txBody>
          <a:bodyPr/>
          <a:lstStyle/>
          <a:p>
            <a:r>
              <a:rPr lang="en-US" altLang="zh-CN" dirty="0"/>
              <a:t>URL </a:t>
            </a:r>
            <a:r>
              <a:rPr lang="zh-CN" altLang="en-US" dirty="0"/>
              <a:t>表达式指的是把一个有用的上下文或回话信息添加到 </a:t>
            </a:r>
            <a:r>
              <a:rPr lang="en-US" altLang="zh-CN" dirty="0"/>
              <a:t>URL</a:t>
            </a:r>
            <a:r>
              <a:rPr lang="zh-CN" altLang="en-US" dirty="0"/>
              <a:t>，这个过程经常被叫做 </a:t>
            </a:r>
            <a:r>
              <a:rPr lang="en-US" altLang="zh-CN" dirty="0"/>
              <a:t>URL </a:t>
            </a:r>
            <a:r>
              <a:rPr lang="zh-CN" altLang="en-US" dirty="0"/>
              <a:t>重写</a:t>
            </a:r>
            <a:r>
              <a:rPr lang="zh-CN" altLang="en-US" dirty="0" smtClean="0"/>
              <a:t>。</a:t>
            </a:r>
            <a:endParaRPr lang="en-US" altLang="zh-CN" dirty="0" smtClean="0"/>
          </a:p>
          <a:p>
            <a:pPr lvl="1"/>
            <a:r>
              <a:rPr lang="en-US" dirty="0"/>
              <a:t>@{/order/list</a:t>
            </a:r>
            <a:r>
              <a:rPr lang="en-US" dirty="0" smtClean="0"/>
              <a:t>}</a:t>
            </a:r>
          </a:p>
          <a:p>
            <a:r>
              <a:rPr lang="en-US" altLang="zh-CN" dirty="0"/>
              <a:t>URL</a:t>
            </a:r>
            <a:r>
              <a:rPr lang="zh-CN" altLang="en-US" dirty="0"/>
              <a:t>还可以设置参数</a:t>
            </a:r>
            <a:r>
              <a:rPr lang="zh-CN" altLang="en-US" dirty="0" smtClean="0"/>
              <a:t>：</a:t>
            </a:r>
            <a:endParaRPr lang="en-US" altLang="zh-CN" dirty="0" smtClean="0"/>
          </a:p>
          <a:p>
            <a:pPr lvl="1"/>
            <a:r>
              <a:rPr lang="en-US" dirty="0"/>
              <a:t>@{/order/details(id=${</a:t>
            </a:r>
            <a:r>
              <a:rPr lang="en-US" dirty="0" err="1"/>
              <a:t>orderId</a:t>
            </a:r>
            <a:r>
              <a:rPr lang="en-US" dirty="0" smtClean="0"/>
              <a:t>})}</a:t>
            </a:r>
          </a:p>
          <a:p>
            <a:pPr lvl="1"/>
            <a:r>
              <a:rPr lang="en-US" dirty="0"/>
              <a:t>@{../documents/report</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64055" y="4471737"/>
            <a:ext cx="9063286" cy="1435768"/>
          </a:xfrm>
          <a:prstGeom prst="rect">
            <a:avLst/>
          </a:prstGeom>
        </p:spPr>
      </p:pic>
    </p:spTree>
    <p:extLst>
      <p:ext uri="{BB962C8B-B14F-4D97-AF65-F5344CB8AC3E}">
        <p14:creationId xmlns:p14="http://schemas.microsoft.com/office/powerpoint/2010/main" val="159344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与</a:t>
            </a:r>
            <a:r>
              <a:rPr lang="en-US" altLang="zh-CN" dirty="0" err="1" smtClean="0"/>
              <a:t>Springboot</a:t>
            </a:r>
            <a:r>
              <a:rPr lang="zh-CN" altLang="en-US" dirty="0" smtClean="0"/>
              <a:t>集成</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pPr lvl="1"/>
            <a:r>
              <a:rPr lang="en-US" dirty="0"/>
              <a:t>&lt;dependency&gt;</a:t>
            </a:r>
            <a:br>
              <a:rPr lang="en-US" dirty="0"/>
            </a:b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br>
              <a:rPr lang="en-US" dirty="0"/>
            </a:br>
            <a:r>
              <a:rPr lang="en-US" dirty="0"/>
              <a:t>&lt;/dependency</a:t>
            </a:r>
            <a:r>
              <a:rPr lang="en-US" dirty="0" smtClean="0"/>
              <a:t>&gt;</a:t>
            </a:r>
          </a:p>
          <a:p>
            <a:r>
              <a:rPr lang="zh-CN" altLang="en-US" dirty="0" smtClean="0"/>
              <a:t>默认属性</a:t>
            </a:r>
            <a:endParaRPr lang="en-US" altLang="zh-CN" dirty="0" smtClean="0"/>
          </a:p>
          <a:p>
            <a:pPr lvl="1"/>
            <a:r>
              <a:rPr lang="en-US" dirty="0" err="1" smtClean="0"/>
              <a:t>ThymeleafAutoConfiguration</a:t>
            </a:r>
            <a:r>
              <a:rPr lang="zh-CN" altLang="en-US" dirty="0" smtClean="0"/>
              <a:t> </a:t>
            </a:r>
            <a:r>
              <a:rPr lang="en-US" dirty="0" err="1" smtClean="0"/>
              <a:t>ThymeleafProperties</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49259" y="4582498"/>
            <a:ext cx="8393362" cy="3458803"/>
          </a:xfrm>
          <a:prstGeom prst="rect">
            <a:avLst/>
          </a:prstGeom>
        </p:spPr>
      </p:pic>
    </p:spTree>
    <p:extLst>
      <p:ext uri="{BB962C8B-B14F-4D97-AF65-F5344CB8AC3E}">
        <p14:creationId xmlns:p14="http://schemas.microsoft.com/office/powerpoint/2010/main" val="10464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常用</a:t>
            </a:r>
            <a:r>
              <a:rPr lang="en-US" altLang="zh-CN" b="1" dirty="0" err="1"/>
              <a:t>th</a:t>
            </a:r>
            <a:r>
              <a:rPr lang="zh-CN" altLang="en-US" b="1" dirty="0"/>
              <a:t>标签都有</a:t>
            </a:r>
            <a:r>
              <a:rPr lang="zh-CN" altLang="en-US" b="1" dirty="0" smtClean="0"/>
              <a:t>那些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625278"/>
              </p:ext>
            </p:extLst>
          </p:nvPr>
        </p:nvGraphicFramePr>
        <p:xfrm>
          <a:off x="838200" y="1825625"/>
          <a:ext cx="10515600" cy="2397760"/>
        </p:xfrm>
        <a:graphic>
          <a:graphicData uri="http://schemas.openxmlformats.org/drawingml/2006/table">
            <a:tbl>
              <a:tblPr firstRow="1" bandRow="1">
                <a:tableStyleId>{5C22544A-7EE6-4342-B048-85BDC9FD1C3A}</a:tableStyleId>
              </a:tblPr>
              <a:tblGrid>
                <a:gridCol w="1712495"/>
                <a:gridCol w="1383631"/>
                <a:gridCol w="7419474"/>
              </a:tblGrid>
              <a:tr h="370840">
                <a:tc>
                  <a:txBody>
                    <a:bodyPr/>
                    <a:lstStyle/>
                    <a:p>
                      <a:r>
                        <a:rPr lang="zh-CN" altLang="en-US" dirty="0" smtClean="0"/>
                        <a:t>关键字</a:t>
                      </a:r>
                      <a:endParaRPr lang="en-US" dirty="0"/>
                    </a:p>
                  </a:txBody>
                  <a:tcPr/>
                </a:tc>
                <a:tc>
                  <a:txBody>
                    <a:bodyPr/>
                    <a:lstStyle/>
                    <a:p>
                      <a:r>
                        <a:rPr lang="zh-CN" altLang="en-US" dirty="0" smtClean="0"/>
                        <a:t>功能</a:t>
                      </a:r>
                      <a:endParaRPr lang="en-US" dirty="0"/>
                    </a:p>
                  </a:txBody>
                  <a:tcPr/>
                </a:tc>
                <a:tc>
                  <a:txBody>
                    <a:bodyPr/>
                    <a:lstStyle/>
                    <a:p>
                      <a:r>
                        <a:rPr lang="zh-CN" altLang="en-US" dirty="0" smtClean="0"/>
                        <a:t>案例</a:t>
                      </a:r>
                      <a:endParaRPr lang="en-US" dirty="0"/>
                    </a:p>
                  </a:txBody>
                  <a:tcPr/>
                </a:tc>
              </a:tr>
              <a:tr h="370840">
                <a:tc>
                  <a:txBody>
                    <a:bodyPr/>
                    <a:lstStyle/>
                    <a:p>
                      <a:r>
                        <a:rPr lang="en-US" sz="1800" b="0" i="0" kern="1200" dirty="0" err="1" smtClean="0">
                          <a:solidFill>
                            <a:schemeClr val="dk1"/>
                          </a:solidFill>
                          <a:effectLst/>
                          <a:latin typeface="+mn-lt"/>
                          <a:ea typeface="+mn-ea"/>
                          <a:cs typeface="+mn-cs"/>
                        </a:rPr>
                        <a:t>th:id</a:t>
                      </a:r>
                      <a:endParaRPr lang="en-US" dirty="0"/>
                    </a:p>
                  </a:txBody>
                  <a:tcPr/>
                </a:tc>
                <a:tc>
                  <a:txBody>
                    <a:bodyPr/>
                    <a:lstStyle/>
                    <a:p>
                      <a:r>
                        <a:rPr lang="zh-CN" altLang="en-US" sz="1800" b="0" i="0" kern="1200" dirty="0" smtClean="0">
                          <a:solidFill>
                            <a:schemeClr val="dk1"/>
                          </a:solidFill>
                          <a:effectLst/>
                          <a:latin typeface="+mn-lt"/>
                          <a:ea typeface="+mn-ea"/>
                          <a:cs typeface="+mn-cs"/>
                        </a:rPr>
                        <a:t>替换</a:t>
                      </a:r>
                      <a:r>
                        <a:rPr lang="en-US" altLang="zh-CN" sz="1800" b="0" i="0" kern="1200" dirty="0" smtClean="0">
                          <a:solidFill>
                            <a:schemeClr val="dk1"/>
                          </a:solidFill>
                          <a:effectLst/>
                          <a:latin typeface="+mn-lt"/>
                          <a:ea typeface="+mn-ea"/>
                          <a:cs typeface="+mn-cs"/>
                        </a:rPr>
                        <a:t>id</a:t>
                      </a:r>
                      <a:endParaRPr lang="en-US" dirty="0"/>
                    </a:p>
                  </a:txBody>
                  <a:tcPr/>
                </a:tc>
                <a:tc>
                  <a:txBody>
                    <a:bodyPr/>
                    <a:lstStyle/>
                    <a:p>
                      <a:r>
                        <a:rPr lang="en-US" sz="1800" b="0" i="0" kern="1200" dirty="0" smtClean="0">
                          <a:solidFill>
                            <a:schemeClr val="dk1"/>
                          </a:solidFill>
                          <a:effectLst/>
                          <a:latin typeface="+mn-lt"/>
                          <a:ea typeface="+mn-ea"/>
                          <a:cs typeface="+mn-cs"/>
                        </a:rPr>
                        <a:t>&lt;input </a:t>
                      </a:r>
                      <a:r>
                        <a:rPr lang="en-US" sz="1800" b="0" i="0" kern="1200" dirty="0" err="1" smtClean="0">
                          <a:solidFill>
                            <a:schemeClr val="dk1"/>
                          </a:solidFill>
                          <a:effectLst/>
                          <a:latin typeface="+mn-lt"/>
                          <a:ea typeface="+mn-ea"/>
                          <a:cs typeface="+mn-cs"/>
                        </a:rPr>
                        <a:t>th:id</a:t>
                      </a:r>
                      <a:r>
                        <a:rPr lang="en-US" sz="1800" b="0" i="0" kern="1200" dirty="0" smtClean="0">
                          <a:solidFill>
                            <a:schemeClr val="dk1"/>
                          </a:solidFill>
                          <a:effectLst/>
                          <a:latin typeface="+mn-lt"/>
                          <a:ea typeface="+mn-ea"/>
                          <a:cs typeface="+mn-cs"/>
                        </a:rPr>
                        <a:t>="'xxx' + ${</a:t>
                      </a:r>
                      <a:r>
                        <a:rPr lang="en-US" sz="1800" b="0" i="0" kern="1200" dirty="0" err="1" smtClean="0">
                          <a:solidFill>
                            <a:schemeClr val="dk1"/>
                          </a:solidFill>
                          <a:effectLst/>
                          <a:latin typeface="+mn-lt"/>
                          <a:ea typeface="+mn-ea"/>
                          <a:cs typeface="+mn-cs"/>
                        </a:rPr>
                        <a:t>collect.id</a:t>
                      </a:r>
                      <a:r>
                        <a:rPr lang="en-US" sz="1800" b="0" i="0" kern="1200" dirty="0" smtClean="0">
                          <a:solidFill>
                            <a:schemeClr val="dk1"/>
                          </a:solidFill>
                          <a:effectLst/>
                          <a:latin typeface="+mn-lt"/>
                          <a:ea typeface="+mn-ea"/>
                          <a:cs typeface="+mn-cs"/>
                        </a:rPr>
                        <a:t>}"/&gt;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th:text</a:t>
                      </a:r>
                      <a:endParaRPr lang="en-US" dirty="0"/>
                    </a:p>
                  </a:txBody>
                  <a:tcPr/>
                </a:tc>
                <a:tc>
                  <a:txBody>
                    <a:bodyPr/>
                    <a:lstStyle/>
                    <a:p>
                      <a:r>
                        <a:rPr lang="zh-CN" altLang="en-US" sz="1800" b="0" i="0" kern="1200" dirty="0" smtClean="0">
                          <a:solidFill>
                            <a:schemeClr val="dk1"/>
                          </a:solidFill>
                          <a:effectLst/>
                          <a:latin typeface="+mn-lt"/>
                          <a:ea typeface="+mn-ea"/>
                          <a:cs typeface="+mn-cs"/>
                        </a:rPr>
                        <a:t>文本替换</a:t>
                      </a:r>
                      <a:endParaRPr lang="en-US" dirty="0"/>
                    </a:p>
                  </a:txBody>
                  <a:tcPr/>
                </a:tc>
                <a:tc>
                  <a:txBody>
                    <a:bodyPr/>
                    <a:lstStyle/>
                    <a:p>
                      <a:r>
                        <a:rPr lang="en-US" sz="1800" b="0" i="0" kern="1200" dirty="0" smtClean="0">
                          <a:solidFill>
                            <a:schemeClr val="dk1"/>
                          </a:solidFill>
                          <a:effectLst/>
                          <a:latin typeface="+mn-lt"/>
                          <a:ea typeface="+mn-ea"/>
                          <a:cs typeface="+mn-cs"/>
                        </a:rPr>
                        <a:t>&lt;p </a:t>
                      </a:r>
                      <a:r>
                        <a:rPr lang="en-US" sz="1800" b="0" i="0" kern="1200" dirty="0" err="1" smtClean="0">
                          <a:solidFill>
                            <a:schemeClr val="dk1"/>
                          </a:solidFill>
                          <a:effectLst/>
                          <a:latin typeface="+mn-lt"/>
                          <a:ea typeface="+mn-ea"/>
                          <a:cs typeface="+mn-cs"/>
                        </a:rPr>
                        <a:t>th:text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collect.description</a:t>
                      </a:r>
                      <a:r>
                        <a:rPr lang="en-US" sz="1800" b="0" i="0" kern="1200" dirty="0" smtClean="0">
                          <a:solidFill>
                            <a:schemeClr val="dk1"/>
                          </a:solidFill>
                          <a:effectLst/>
                          <a:latin typeface="+mn-lt"/>
                          <a:ea typeface="+mn-ea"/>
                          <a:cs typeface="+mn-cs"/>
                        </a:rPr>
                        <a:t>}"&gt;description&lt;/p&gt;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a:t>
                      </a:r>
                      <a:r>
                        <a:rPr lang="en-US" altLang="zh-CN" sz="1800" b="0" i="0" kern="1200" dirty="0" err="1" smtClean="0">
                          <a:solidFill>
                            <a:schemeClr val="dk1"/>
                          </a:solidFill>
                          <a:effectLst/>
                          <a:latin typeface="+mn-lt"/>
                          <a:ea typeface="+mn-ea"/>
                          <a:cs typeface="+mn-cs"/>
                        </a:rPr>
                        <a:t>if</a:t>
                      </a:r>
                      <a:endParaRPr lang="en-US" dirty="0"/>
                    </a:p>
                  </a:txBody>
                  <a:tcPr/>
                </a:tc>
                <a:tc>
                  <a:txBody>
                    <a:bodyPr/>
                    <a:lstStyle/>
                    <a:p>
                      <a:r>
                        <a:rPr lang="zh-CN" altLang="en-US" sz="1800" b="0" i="0" kern="1200" dirty="0" smtClean="0">
                          <a:solidFill>
                            <a:schemeClr val="dk1"/>
                          </a:solidFill>
                          <a:effectLst/>
                          <a:latin typeface="+mn-lt"/>
                          <a:ea typeface="+mn-ea"/>
                          <a:cs typeface="+mn-cs"/>
                        </a:rPr>
                        <a:t>条件判断</a:t>
                      </a:r>
                      <a:endParaRPr lang="en-US" dirty="0"/>
                    </a:p>
                  </a:txBody>
                  <a:tcPr/>
                </a:tc>
                <a:tc>
                  <a:txBody>
                    <a:bodyPr/>
                    <a:lstStyle/>
                    <a:p>
                      <a:r>
                        <a:rPr lang="en-US" altLang="zh-CN" dirty="0" smtClean="0"/>
                        <a:t>&lt;div</a:t>
                      </a:r>
                      <a:r>
                        <a:rPr lang="zh-CN" altLang="en-US" dirty="0" smtClean="0"/>
                        <a:t> </a:t>
                      </a:r>
                      <a:r>
                        <a:rPr lang="en-US" altLang="zh-CN" dirty="0" err="1" smtClean="0"/>
                        <a:t>th:if</a:t>
                      </a:r>
                      <a:r>
                        <a:rPr lang="en-US" altLang="zh-CN" dirty="0" smtClean="0"/>
                        <a: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th:each</a:t>
                      </a:r>
                      <a:endParaRPr lang="en-US" dirty="0"/>
                    </a:p>
                  </a:txBody>
                  <a:tcPr/>
                </a:tc>
                <a:tc>
                  <a:txBody>
                    <a:bodyPr/>
                    <a:lstStyle/>
                    <a:p>
                      <a:r>
                        <a:rPr lang="zh-CN" altLang="en-US" sz="1800" b="0" i="0" kern="1200" dirty="0" smtClean="0">
                          <a:solidFill>
                            <a:schemeClr val="dk1"/>
                          </a:solidFill>
                          <a:effectLst/>
                          <a:latin typeface="+mn-lt"/>
                          <a:ea typeface="+mn-ea"/>
                          <a:cs typeface="+mn-cs"/>
                        </a:rPr>
                        <a:t>循环遍历</a:t>
                      </a:r>
                      <a:endParaRPr lang="en-US" dirty="0"/>
                    </a:p>
                  </a:txBody>
                  <a:tcPr/>
                </a:tc>
                <a:tc>
                  <a:txBody>
                    <a:bodyPr/>
                    <a:lstStyle/>
                    <a:p>
                      <a:r>
                        <a:rPr lang="en-US" altLang="zh-CN" sz="1800" b="0" i="0" kern="1200" dirty="0" smtClean="0">
                          <a:solidFill>
                            <a:schemeClr val="dk1"/>
                          </a:solidFill>
                          <a:effectLst/>
                          <a:latin typeface="+mn-lt"/>
                          <a:ea typeface="+mn-ea"/>
                          <a:cs typeface="+mn-cs"/>
                        </a:rPr>
                        <a:t>&lt;</a:t>
                      </a:r>
                      <a:r>
                        <a:rPr lang="en-US" sz="1800" b="0" i="0" kern="1200" dirty="0" err="1" smtClean="0">
                          <a:solidFill>
                            <a:schemeClr val="dk1"/>
                          </a:solidFill>
                          <a:effectLst/>
                          <a:latin typeface="+mn-lt"/>
                          <a:ea typeface="+mn-ea"/>
                          <a:cs typeface="+mn-cs"/>
                        </a:rPr>
                        <a:t>tr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th:each</a:t>
                      </a:r>
                      <a:r>
                        <a:rPr 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user</a:t>
                      </a:r>
                      <a:r>
                        <a:rPr lang="en-US" sz="1800" b="0" i="0" kern="1200" dirty="0" smtClean="0">
                          <a:solidFill>
                            <a:schemeClr val="dk1"/>
                          </a:solidFill>
                          <a:effectLst/>
                          <a:latin typeface="+mn-lt"/>
                          <a:ea typeface="+mn-ea"/>
                          <a:cs typeface="+mn-cs"/>
                        </a:rPr>
                        <a:t>:${users}"&gt;</a:t>
                      </a:r>
                    </a:p>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&lt;td</a:t>
                      </a:r>
                      <a:r>
                        <a:rPr lang="zh-CN" altLang="en-US" sz="1800" b="0" i="0" kern="1200" baseline="0" dirty="0" smtClean="0">
                          <a:solidFill>
                            <a:schemeClr val="dk1"/>
                          </a:solidFill>
                          <a:effectLst/>
                          <a:latin typeface="+mn-lt"/>
                          <a:ea typeface="+mn-ea"/>
                          <a:cs typeface="+mn-cs"/>
                        </a:rPr>
                        <a:t> </a:t>
                      </a:r>
                      <a:r>
                        <a:rPr lang="en-US" altLang="zh-CN" sz="1800" b="0" i="0" kern="1200" baseline="0" dirty="0" err="1" smtClean="0">
                          <a:solidFill>
                            <a:schemeClr val="dk1"/>
                          </a:solidFill>
                          <a:effectLst/>
                          <a:latin typeface="+mn-lt"/>
                          <a:ea typeface="+mn-ea"/>
                          <a:cs typeface="+mn-cs"/>
                        </a:rPr>
                        <a:t>th:text</a:t>
                      </a:r>
                      <a:r>
                        <a:rPr lang="en-US" altLang="zh-CN" sz="1800" b="0" i="0" kern="1200" baseline="0" dirty="0" smtClean="0">
                          <a:solidFill>
                            <a:schemeClr val="dk1"/>
                          </a:solidFill>
                          <a:effectLst/>
                          <a:latin typeface="+mn-lt"/>
                          <a:ea typeface="+mn-ea"/>
                          <a:cs typeface="+mn-cs"/>
                        </a:rPr>
                        <a:t>=“${</a:t>
                      </a:r>
                      <a:r>
                        <a:rPr lang="en-US" altLang="zh-CN" sz="1800" b="0" i="0" kern="1200" baseline="0" dirty="0" err="1" smtClean="0">
                          <a:solidFill>
                            <a:schemeClr val="dk1"/>
                          </a:solidFill>
                          <a:effectLst/>
                          <a:latin typeface="+mn-lt"/>
                          <a:ea typeface="+mn-ea"/>
                          <a:cs typeface="+mn-cs"/>
                        </a:rPr>
                        <a:t>user.name</a:t>
                      </a:r>
                      <a:r>
                        <a:rPr lang="en-US" altLang="zh-CN" sz="1800" b="0" i="0" kern="1200" baseline="0" dirty="0" smtClean="0">
                          <a:solidFill>
                            <a:schemeClr val="dk1"/>
                          </a:solidFill>
                          <a:effectLst/>
                          <a:latin typeface="+mn-lt"/>
                          <a:ea typeface="+mn-ea"/>
                          <a:cs typeface="+mn-cs"/>
                        </a:rPr>
                        <a:t>}”&gt;&lt;/td&gt;</a:t>
                      </a:r>
                      <a:endParaRPr lang="en-US" sz="1800" b="0" i="0"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&lt;/</a:t>
                      </a:r>
                      <a:r>
                        <a:rPr lang="en-US" altLang="zh-CN" sz="1800" b="0" i="0" kern="1200" dirty="0" err="1" smtClean="0">
                          <a:solidFill>
                            <a:schemeClr val="dk1"/>
                          </a:solidFill>
                          <a:effectLst/>
                          <a:latin typeface="+mn-lt"/>
                          <a:ea typeface="+mn-ea"/>
                          <a:cs typeface="+mn-cs"/>
                        </a:rPr>
                        <a:t>tr</a:t>
                      </a:r>
                      <a:r>
                        <a:rPr lang="en-US" altLang="zh-CN" sz="1800" b="0" i="0" kern="1200" dirty="0" smtClean="0">
                          <a:solidFill>
                            <a:schemeClr val="dk1"/>
                          </a:solidFill>
                          <a:effectLst/>
                          <a:latin typeface="+mn-lt"/>
                          <a:ea typeface="+mn-ea"/>
                          <a:cs typeface="+mn-cs"/>
                        </a:rPr>
                        <a:t>&gt;</a:t>
                      </a:r>
                      <a:endParaRPr lang="en-US" dirty="0"/>
                    </a:p>
                  </a:txBody>
                  <a:tcPr/>
                </a:tc>
              </a:tr>
            </a:tbl>
          </a:graphicData>
        </a:graphic>
      </p:graphicFrame>
    </p:spTree>
    <p:extLst>
      <p:ext uri="{BB962C8B-B14F-4D97-AF65-F5344CB8AC3E}">
        <p14:creationId xmlns:p14="http://schemas.microsoft.com/office/powerpoint/2010/main" val="18136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2274</TotalTime>
  <Words>949</Words>
  <Application>Microsoft Macintosh PowerPoint</Application>
  <PresentationFormat>Widescreen</PresentationFormat>
  <Paragraphs>120</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DengXian</vt:lpstr>
      <vt:lpstr>DengXian Light</vt:lpstr>
      <vt:lpstr>Arial</vt:lpstr>
      <vt:lpstr>Office Theme</vt:lpstr>
      <vt:lpstr>SpringBoot开发实践</vt:lpstr>
      <vt:lpstr>Thymeleaf模板引擎</vt:lpstr>
      <vt:lpstr>Thymeleaf标准表达式语法</vt:lpstr>
      <vt:lpstr>变量表达式</vt:lpstr>
      <vt:lpstr>选择(星号)表达式</vt:lpstr>
      <vt:lpstr>文字国际化表达式</vt:lpstr>
      <vt:lpstr>URL 表达式</vt:lpstr>
      <vt:lpstr>Thymeleaf与Springboot集成</vt:lpstr>
      <vt:lpstr>常用th标签都有那些</vt:lpstr>
      <vt:lpstr>练习</vt:lpstr>
      <vt:lpstr>REST</vt:lpstr>
      <vt:lpstr>REST的优点</vt:lpstr>
      <vt:lpstr>REST的URL设计</vt:lpstr>
      <vt:lpstr>REST的URL设计</vt:lpstr>
      <vt:lpstr>REST的URL设计</vt:lpstr>
      <vt:lpstr>状态码</vt:lpstr>
      <vt:lpstr>服务器回应</vt:lpstr>
      <vt:lpstr>SpringSecurity</vt:lpstr>
      <vt:lpstr>动手实践一个SpringSecurity</vt:lpstr>
      <vt:lpstr>SpringBoot集成Cache</vt:lpstr>
      <vt:lpstr>Springboot定时任务</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30</cp:revision>
  <dcterms:created xsi:type="dcterms:W3CDTF">2019-05-21T08:37:24Z</dcterms:created>
  <dcterms:modified xsi:type="dcterms:W3CDTF">2019-05-27T14:17:08Z</dcterms:modified>
</cp:coreProperties>
</file>