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54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39040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70913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0D880-61F1-AB4F-8E00-FABFB00B7F3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47468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D0D880-61F1-AB4F-8E00-FABFB00B7F35}"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7999-CEF8-6C4E-9546-E8B26028CC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7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D0D880-61F1-AB4F-8E00-FABFB00B7F35}"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97133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D0D880-61F1-AB4F-8E00-FABFB00B7F35}" type="datetimeFigureOut">
              <a:rPr lang="en-US" smtClean="0"/>
              <a:t>5/28/19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86760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D0D880-61F1-AB4F-8E00-FABFB00B7F35}" type="datetimeFigureOut">
              <a:rPr lang="en-US" smtClean="0"/>
              <a:t>5/28/19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4361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D0D880-61F1-AB4F-8E00-FABFB00B7F35}" type="datetimeFigureOut">
              <a:rPr lang="en-US" smtClean="0"/>
              <a:t>5/28/19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22714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D0D880-61F1-AB4F-8E00-FABFB00B7F35}" type="datetimeFigureOut">
              <a:rPr lang="en-US" smtClean="0"/>
              <a:t>5/28/19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3A7999-CEF8-6C4E-9546-E8B26028CCE8}" type="slidenum">
              <a:rPr lang="en-US" smtClean="0"/>
              <a:t>‹#›</a:t>
            </a:fld>
            <a:endParaRPr lang="en-US"/>
          </a:p>
        </p:txBody>
      </p:sp>
    </p:spTree>
    <p:extLst>
      <p:ext uri="{BB962C8B-B14F-4D97-AF65-F5344CB8AC3E}">
        <p14:creationId xmlns:p14="http://schemas.microsoft.com/office/powerpoint/2010/main" val="24117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0D880-61F1-AB4F-8E00-FABFB00B7F35}"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7999-CEF8-6C4E-9546-E8B26028CCE8}" type="slidenum">
              <a:rPr lang="en-US" smtClean="0"/>
              <a:t>‹#›</a:t>
            </a:fld>
            <a:endParaRPr lang="en-US"/>
          </a:p>
        </p:txBody>
      </p:sp>
    </p:spTree>
    <p:extLst>
      <p:ext uri="{BB962C8B-B14F-4D97-AF65-F5344CB8AC3E}">
        <p14:creationId xmlns:p14="http://schemas.microsoft.com/office/powerpoint/2010/main" val="1056766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D0D880-61F1-AB4F-8E00-FABFB00B7F35}" type="datetimeFigureOut">
              <a:rPr lang="en-US" smtClean="0"/>
              <a:t>5/28/19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3A7999-CEF8-6C4E-9546-E8B26028CCE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880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maven.org/#brows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m2e/" TargetMode="External"/><Relationship Id="rId3"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应用实战</a:t>
            </a:r>
            <a:endParaRPr lang="en-US" dirty="0"/>
          </a:p>
        </p:txBody>
      </p:sp>
      <p:sp>
        <p:nvSpPr>
          <p:cNvPr id="3" name="Subtitle 2"/>
          <p:cNvSpPr>
            <a:spLocks noGrp="1"/>
          </p:cNvSpPr>
          <p:nvPr>
            <p:ph type="subTitle" idx="1"/>
          </p:nvPr>
        </p:nvSpPr>
        <p:spPr/>
        <p:txBody>
          <a:bodyPr/>
          <a:lstStyle/>
          <a:p>
            <a:r>
              <a:rPr lang="en-US" altLang="zh-CN" dirty="0" smtClean="0"/>
              <a:t>Maven</a:t>
            </a:r>
            <a:endParaRPr lang="en-US" dirty="0"/>
          </a:p>
        </p:txBody>
      </p:sp>
    </p:spTree>
    <p:extLst>
      <p:ext uri="{BB962C8B-B14F-4D97-AF65-F5344CB8AC3E}">
        <p14:creationId xmlns:p14="http://schemas.microsoft.com/office/powerpoint/2010/main" val="146711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POM</a:t>
            </a:r>
            <a:endParaRPr lang="en-US" dirty="0"/>
          </a:p>
        </p:txBody>
      </p:sp>
      <p:sp>
        <p:nvSpPr>
          <p:cNvPr id="3" name="Content Placeholder 2"/>
          <p:cNvSpPr>
            <a:spLocks noGrp="1"/>
          </p:cNvSpPr>
          <p:nvPr>
            <p:ph idx="1"/>
          </p:nvPr>
        </p:nvSpPr>
        <p:spPr/>
        <p:txBody>
          <a:bodyPr>
            <a:normAutofit fontScale="85000" lnSpcReduction="20000"/>
          </a:bodyPr>
          <a:lstStyle/>
          <a:p>
            <a:pPr latinLnBrk="1"/>
            <a:r>
              <a:rPr lang="en-US" altLang="zh-CN" dirty="0"/>
              <a:t>POM( Project Object Model</a:t>
            </a:r>
            <a:r>
              <a:rPr lang="zh-CN" altLang="en-US" dirty="0"/>
              <a:t>，项目对象模型 </a:t>
            </a:r>
            <a:r>
              <a:rPr lang="en-US" altLang="zh-CN" dirty="0"/>
              <a:t>) </a:t>
            </a:r>
            <a:r>
              <a:rPr lang="zh-CN" altLang="en-US" dirty="0"/>
              <a:t>是 </a:t>
            </a:r>
            <a:r>
              <a:rPr lang="en-US" altLang="zh-CN" dirty="0"/>
              <a:t>Maven </a:t>
            </a:r>
            <a:r>
              <a:rPr lang="zh-CN" altLang="en-US" dirty="0"/>
              <a:t>工程的基本工作单元，是一个</a:t>
            </a:r>
            <a:r>
              <a:rPr lang="en-US" altLang="zh-CN" dirty="0"/>
              <a:t>XML</a:t>
            </a:r>
            <a:r>
              <a:rPr lang="zh-CN" altLang="en-US" dirty="0"/>
              <a:t>文件，包含了项目的基本信息，用于描述项目如何构建，声明项目依赖，等等。</a:t>
            </a:r>
          </a:p>
          <a:p>
            <a:pPr latinLnBrk="1"/>
            <a:r>
              <a:rPr lang="zh-CN" altLang="en-US" dirty="0"/>
              <a:t>执行任务或目标时，</a:t>
            </a:r>
            <a:r>
              <a:rPr lang="en-US" altLang="zh-CN" dirty="0"/>
              <a:t>Maven </a:t>
            </a:r>
            <a:r>
              <a:rPr lang="zh-CN" altLang="en-US" dirty="0"/>
              <a:t>会在当前目录中查找 </a:t>
            </a:r>
            <a:r>
              <a:rPr lang="en-US" altLang="zh-CN" dirty="0"/>
              <a:t>POM</a:t>
            </a:r>
            <a:r>
              <a:rPr lang="zh-CN" altLang="en-US" dirty="0"/>
              <a:t>。它读取 </a:t>
            </a:r>
            <a:r>
              <a:rPr lang="en-US" altLang="zh-CN" dirty="0"/>
              <a:t>POM</a:t>
            </a:r>
            <a:r>
              <a:rPr lang="zh-CN" altLang="en-US" dirty="0"/>
              <a:t>，获取所需的配置信息，然后执行目标。</a:t>
            </a:r>
          </a:p>
          <a:p>
            <a:pPr latinLnBrk="1"/>
            <a:r>
              <a:rPr lang="en-US" altLang="zh-CN" dirty="0"/>
              <a:t>POM </a:t>
            </a:r>
            <a:r>
              <a:rPr lang="zh-CN" altLang="en-US" dirty="0"/>
              <a:t>中可以指定以下配置：</a:t>
            </a:r>
          </a:p>
          <a:p>
            <a:pPr latinLnBrk="1"/>
            <a:r>
              <a:rPr lang="zh-CN" altLang="en-US" dirty="0"/>
              <a:t>项目依赖</a:t>
            </a:r>
          </a:p>
          <a:p>
            <a:pPr latinLnBrk="1"/>
            <a:r>
              <a:rPr lang="zh-CN" altLang="en-US" dirty="0"/>
              <a:t>插件</a:t>
            </a:r>
          </a:p>
          <a:p>
            <a:pPr latinLnBrk="1"/>
            <a:r>
              <a:rPr lang="zh-CN" altLang="en-US" dirty="0"/>
              <a:t>执行目标</a:t>
            </a:r>
          </a:p>
          <a:p>
            <a:pPr latinLnBrk="1"/>
            <a:r>
              <a:rPr lang="zh-CN" altLang="en-US" dirty="0"/>
              <a:t>项目构建 </a:t>
            </a:r>
            <a:r>
              <a:rPr lang="en-US" altLang="zh-CN" dirty="0"/>
              <a:t>profile</a:t>
            </a:r>
          </a:p>
          <a:p>
            <a:pPr latinLnBrk="1"/>
            <a:r>
              <a:rPr lang="zh-CN" altLang="en-US" dirty="0"/>
              <a:t>项目版本</a:t>
            </a:r>
          </a:p>
          <a:p>
            <a:pPr latinLnBrk="1"/>
            <a:r>
              <a:rPr lang="zh-CN" altLang="en-US" dirty="0"/>
              <a:t>项目开发者列表</a:t>
            </a:r>
          </a:p>
          <a:p>
            <a:pPr latinLnBrk="1"/>
            <a:r>
              <a:rPr lang="zh-CN" altLang="en-US" dirty="0"/>
              <a:t>相关邮件列表</a:t>
            </a:r>
            <a:r>
              <a:rPr lang="zh-CN" altLang="en-US" dirty="0" smtClean="0"/>
              <a:t>信息</a:t>
            </a:r>
            <a:endParaRPr lang="en-US" dirty="0"/>
          </a:p>
        </p:txBody>
      </p:sp>
    </p:spTree>
    <p:extLst>
      <p:ext uri="{BB962C8B-B14F-4D97-AF65-F5344CB8AC3E}">
        <p14:creationId xmlns:p14="http://schemas.microsoft.com/office/powerpoint/2010/main" val="164213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在创建 </a:t>
            </a:r>
            <a:r>
              <a:rPr lang="en-US" altLang="zh-CN" dirty="0"/>
              <a:t>POM </a:t>
            </a:r>
            <a:r>
              <a:rPr lang="zh-CN" altLang="en-US" dirty="0"/>
              <a:t>之前，我们首先需要描述项目组 </a:t>
            </a:r>
            <a:r>
              <a:rPr lang="en-US" altLang="zh-CN" dirty="0"/>
              <a:t>(</a:t>
            </a:r>
            <a:r>
              <a:rPr lang="en-US" altLang="zh-CN" dirty="0" err="1"/>
              <a:t>groupId</a:t>
            </a:r>
            <a:r>
              <a:rPr lang="en-US" altLang="zh-CN" dirty="0"/>
              <a:t>), </a:t>
            </a:r>
            <a:r>
              <a:rPr lang="zh-CN" altLang="en-US" dirty="0"/>
              <a:t>项目的唯一</a:t>
            </a:r>
            <a:r>
              <a:rPr lang="en-US" altLang="zh-CN" dirty="0"/>
              <a:t>ID</a:t>
            </a:r>
            <a:r>
              <a:rPr lang="zh-CN" altLang="en-US" dirty="0"/>
              <a:t>。</a:t>
            </a:r>
            <a:endParaRPr lang="en-US" dirty="0"/>
          </a:p>
        </p:txBody>
      </p:sp>
      <p:pic>
        <p:nvPicPr>
          <p:cNvPr id="4" name="Picture 3"/>
          <p:cNvPicPr>
            <a:picLocks noChangeAspect="1"/>
          </p:cNvPicPr>
          <p:nvPr/>
        </p:nvPicPr>
        <p:blipFill>
          <a:blip r:embed="rId2"/>
          <a:stretch>
            <a:fillRect/>
          </a:stretch>
        </p:blipFill>
        <p:spPr>
          <a:xfrm>
            <a:off x="1097280" y="2350770"/>
            <a:ext cx="10515600" cy="4191000"/>
          </a:xfrm>
          <a:prstGeom prst="rect">
            <a:avLst/>
          </a:prstGeom>
        </p:spPr>
      </p:pic>
    </p:spTree>
    <p:extLst>
      <p:ext uri="{BB962C8B-B14F-4D97-AF65-F5344CB8AC3E}">
        <p14:creationId xmlns:p14="http://schemas.microsoft.com/office/powerpoint/2010/main" val="141118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GAV</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89000" y="1845734"/>
            <a:ext cx="10871200" cy="4826000"/>
          </a:xfrm>
          <a:prstGeom prst="rect">
            <a:avLst/>
          </a:prstGeom>
        </p:spPr>
      </p:pic>
    </p:spTree>
    <p:extLst>
      <p:ext uri="{BB962C8B-B14F-4D97-AF65-F5344CB8AC3E}">
        <p14:creationId xmlns:p14="http://schemas.microsoft.com/office/powerpoint/2010/main" val="145501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构建生命</a:t>
            </a:r>
            <a:r>
              <a:rPr lang="zh-CN" altLang="en-US" b="1" dirty="0" smtClean="0"/>
              <a:t>周期</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4577313"/>
              </p:ext>
            </p:extLst>
          </p:nvPr>
        </p:nvGraphicFramePr>
        <p:xfrm>
          <a:off x="1097281" y="1846262"/>
          <a:ext cx="9151581" cy="4022727"/>
        </p:xfrm>
        <a:graphic>
          <a:graphicData uri="http://schemas.openxmlformats.org/drawingml/2006/table">
            <a:tbl>
              <a:tblPr/>
              <a:tblGrid>
                <a:gridCol w="3050527"/>
                <a:gridCol w="3050527"/>
                <a:gridCol w="3050527"/>
              </a:tblGrid>
              <a:tr h="273197">
                <a:tc>
                  <a:txBody>
                    <a:bodyPr/>
                    <a:lstStyle/>
                    <a:p>
                      <a:pPr algn="l" fontAlgn="t"/>
                      <a:r>
                        <a:rPr lang="zh-CN" altLang="en-US" sz="1400">
                          <a:solidFill>
                            <a:srgbClr val="FFFFFF"/>
                          </a:solidFill>
                          <a:effectLst/>
                        </a:rPr>
                        <a:t>阶段</a:t>
                      </a:r>
                    </a:p>
                  </a:txBody>
                  <a:tcPr marL="29695" marR="29695" marT="29695" marB="2969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400">
                          <a:solidFill>
                            <a:srgbClr val="FFFFFF"/>
                          </a:solidFill>
                          <a:effectLst/>
                        </a:rPr>
                        <a:t>处理</a:t>
                      </a:r>
                    </a:p>
                  </a:txBody>
                  <a:tcPr marL="29695" marR="29695" marT="29695" marB="2969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400">
                          <a:solidFill>
                            <a:srgbClr val="FFFFFF"/>
                          </a:solidFill>
                          <a:effectLst/>
                        </a:rPr>
                        <a:t>描述</a:t>
                      </a:r>
                    </a:p>
                  </a:txBody>
                  <a:tcPr marL="29695" marR="29695" marT="29695" marB="2969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566191">
                <a:tc>
                  <a:txBody>
                    <a:bodyPr/>
                    <a:lstStyle/>
                    <a:p>
                      <a:pPr fontAlgn="t"/>
                      <a:r>
                        <a:rPr lang="en-US" sz="1400">
                          <a:effectLst/>
                        </a:rPr>
                        <a:t>验证 validate</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验证项目</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验证项目是否正确且所有必须信息是可用的</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52384">
                <a:tc>
                  <a:txBody>
                    <a:bodyPr/>
                    <a:lstStyle/>
                    <a:p>
                      <a:pPr fontAlgn="t"/>
                      <a:r>
                        <a:rPr lang="en-US" sz="1400">
                          <a:effectLst/>
                        </a:rPr>
                        <a:t>编译 compile</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执行编译</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源代码编译在此阶段完成</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6191">
                <a:tc>
                  <a:txBody>
                    <a:bodyPr/>
                    <a:lstStyle/>
                    <a:p>
                      <a:pPr fontAlgn="t"/>
                      <a:r>
                        <a:rPr lang="en-US" sz="1400">
                          <a:effectLst/>
                        </a:rPr>
                        <a:t>测试 Test</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测试</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使用适当的单元测试框架（例如</a:t>
                      </a:r>
                      <a:r>
                        <a:rPr lang="en-US" altLang="zh-CN" sz="1400">
                          <a:effectLst/>
                        </a:rPr>
                        <a:t>JUnit</a:t>
                      </a:r>
                      <a:r>
                        <a:rPr lang="zh-CN" altLang="en-US" sz="1400">
                          <a:effectLst/>
                        </a:rPr>
                        <a:t>）运行测试。</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66191">
                <a:tc>
                  <a:txBody>
                    <a:bodyPr/>
                    <a:lstStyle/>
                    <a:p>
                      <a:pPr fontAlgn="t"/>
                      <a:r>
                        <a:rPr lang="en-US" sz="1400">
                          <a:effectLst/>
                        </a:rPr>
                        <a:t>包装 package</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打包</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创建</a:t>
                      </a:r>
                      <a:r>
                        <a:rPr lang="en-US" altLang="zh-CN" sz="1400">
                          <a:effectLst/>
                        </a:rPr>
                        <a:t>JAR/WAR</a:t>
                      </a:r>
                      <a:r>
                        <a:rPr lang="zh-CN" altLang="en-US" sz="1400">
                          <a:effectLst/>
                        </a:rPr>
                        <a:t>包如在 </a:t>
                      </a:r>
                      <a:r>
                        <a:rPr lang="en-US" altLang="zh-CN" sz="1400">
                          <a:effectLst/>
                        </a:rPr>
                        <a:t>pom.xml </a:t>
                      </a:r>
                      <a:r>
                        <a:rPr lang="zh-CN" altLang="en-US" sz="1400">
                          <a:effectLst/>
                        </a:rPr>
                        <a:t>中定义提及的包</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6191">
                <a:tc>
                  <a:txBody>
                    <a:bodyPr/>
                    <a:lstStyle/>
                    <a:p>
                      <a:pPr fontAlgn="t"/>
                      <a:r>
                        <a:rPr lang="en-US" sz="1400">
                          <a:effectLst/>
                        </a:rPr>
                        <a:t>检查 verify</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检查</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对集成测试的结果进行检查，以保证质量达标</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66191">
                <a:tc>
                  <a:txBody>
                    <a:bodyPr/>
                    <a:lstStyle/>
                    <a:p>
                      <a:pPr fontAlgn="t"/>
                      <a:r>
                        <a:rPr lang="en-US" sz="1400">
                          <a:effectLst/>
                        </a:rPr>
                        <a:t>安装 install</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安装</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安装打包的项目到本地仓库，以供其他项目使用</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6191">
                <a:tc>
                  <a:txBody>
                    <a:bodyPr/>
                    <a:lstStyle/>
                    <a:p>
                      <a:pPr fontAlgn="t"/>
                      <a:r>
                        <a:rPr lang="en-US" sz="1400">
                          <a:effectLst/>
                        </a:rPr>
                        <a:t>部署 deploy</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部署</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拷贝最终的工程包到远程仓库中，以共享给其他开发人员和工程</a:t>
                      </a:r>
                    </a:p>
                  </a:txBody>
                  <a:tcPr marL="49492" marR="49492" marT="69289" marB="6928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pic>
        <p:nvPicPr>
          <p:cNvPr id="3074" name="Picture 2" descr="http://www.runoob.com/wp-content/uploads/2018/09/7642256-c967b2c1faeba9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25" y="841588"/>
            <a:ext cx="11334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42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标准生命周期</a:t>
            </a:r>
            <a:endParaRPr lang="en-US" dirty="0"/>
          </a:p>
        </p:txBody>
      </p:sp>
      <p:sp>
        <p:nvSpPr>
          <p:cNvPr id="3" name="Content Placeholder 2"/>
          <p:cNvSpPr>
            <a:spLocks noGrp="1"/>
          </p:cNvSpPr>
          <p:nvPr>
            <p:ph idx="1"/>
          </p:nvPr>
        </p:nvSpPr>
        <p:spPr/>
        <p:txBody>
          <a:bodyPr/>
          <a:lstStyle/>
          <a:p>
            <a:pPr latinLnBrk="1"/>
            <a:r>
              <a:rPr lang="zh-CN" altLang="en-US" dirty="0"/>
              <a:t>为了完成 </a:t>
            </a:r>
            <a:r>
              <a:rPr lang="en-US" altLang="zh-CN" dirty="0"/>
              <a:t>default </a:t>
            </a:r>
            <a:r>
              <a:rPr lang="zh-CN" altLang="en-US" dirty="0"/>
              <a:t>生命周期，这些阶段（包括其他未在上面罗列的生命周期阶段）将被按顺序地执行。</a:t>
            </a:r>
          </a:p>
          <a:p>
            <a:pPr latinLnBrk="1"/>
            <a:r>
              <a:rPr lang="en-US" altLang="zh-CN" dirty="0"/>
              <a:t>Maven </a:t>
            </a:r>
            <a:r>
              <a:rPr lang="zh-CN" altLang="en-US" dirty="0"/>
              <a:t>有以下三个标准的生命周期：</a:t>
            </a:r>
          </a:p>
          <a:p>
            <a:pPr latinLnBrk="1"/>
            <a:r>
              <a:rPr lang="en-US" altLang="zh-CN" b="1" dirty="0"/>
              <a:t>clean</a:t>
            </a:r>
            <a:r>
              <a:rPr lang="zh-CN" altLang="en-US" dirty="0"/>
              <a:t>：项目清理的处理</a:t>
            </a:r>
          </a:p>
          <a:p>
            <a:pPr latinLnBrk="1"/>
            <a:r>
              <a:rPr lang="en-US" altLang="zh-CN" b="1" dirty="0"/>
              <a:t>default(</a:t>
            </a:r>
            <a:r>
              <a:rPr lang="zh-CN" altLang="en-US" b="1" dirty="0"/>
              <a:t>或 </a:t>
            </a:r>
            <a:r>
              <a:rPr lang="en-US" altLang="zh-CN" b="1" dirty="0"/>
              <a:t>build)</a:t>
            </a:r>
            <a:r>
              <a:rPr lang="zh-CN" altLang="en-US" dirty="0"/>
              <a:t>：项目部署的处理</a:t>
            </a:r>
          </a:p>
          <a:p>
            <a:pPr latinLnBrk="1"/>
            <a:r>
              <a:rPr lang="en-US" altLang="zh-CN" b="1" dirty="0"/>
              <a:t>site</a:t>
            </a:r>
            <a:r>
              <a:rPr lang="zh-CN" altLang="en-US" dirty="0"/>
              <a:t>：项目站点文档创建的处理</a:t>
            </a:r>
          </a:p>
          <a:p>
            <a:endParaRPr lang="en-US" dirty="0"/>
          </a:p>
        </p:txBody>
      </p:sp>
    </p:spTree>
    <p:extLst>
      <p:ext uri="{BB962C8B-B14F-4D97-AF65-F5344CB8AC3E}">
        <p14:creationId xmlns:p14="http://schemas.microsoft.com/office/powerpoint/2010/main" val="141077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构建阶段由插件目标</a:t>
            </a:r>
            <a:r>
              <a:rPr lang="zh-CN" altLang="en-US" b="1" dirty="0" smtClean="0"/>
              <a:t>构成</a:t>
            </a:r>
            <a:endParaRPr lang="en-US" dirty="0"/>
          </a:p>
        </p:txBody>
      </p:sp>
      <p:sp>
        <p:nvSpPr>
          <p:cNvPr id="3" name="Content Placeholder 2"/>
          <p:cNvSpPr>
            <a:spLocks noGrp="1"/>
          </p:cNvSpPr>
          <p:nvPr>
            <p:ph idx="1"/>
          </p:nvPr>
        </p:nvSpPr>
        <p:spPr/>
        <p:txBody>
          <a:bodyPr/>
          <a:lstStyle/>
          <a:p>
            <a:pPr latinLnBrk="1"/>
            <a:r>
              <a:rPr lang="zh-CN" altLang="en-US" dirty="0" smtClean="0"/>
              <a:t>一</a:t>
            </a:r>
            <a:r>
              <a:rPr lang="zh-CN" altLang="en-US" dirty="0"/>
              <a:t>个插件目标代表一个特定的任务（比构建阶段更为精细），这有助于项目的构建和管理。这些目标可能被绑定到多个阶段或者无绑定。不绑定到任何构建阶段的目标可以在构建生命周期之外通过直接调用执行。这些目标的执行顺序取决于调用目标和构建阶段的顺序。</a:t>
            </a:r>
          </a:p>
          <a:p>
            <a:pPr latinLnBrk="1"/>
            <a:r>
              <a:rPr lang="zh-CN" altLang="en-US" dirty="0"/>
              <a:t>例如，考虑下面的命令：</a:t>
            </a:r>
          </a:p>
          <a:p>
            <a:pPr latinLnBrk="1"/>
            <a:r>
              <a:rPr lang="en-US" altLang="zh-CN" dirty="0"/>
              <a:t>clean </a:t>
            </a:r>
            <a:r>
              <a:rPr lang="zh-CN" altLang="en-US" dirty="0"/>
              <a:t>和 </a:t>
            </a:r>
            <a:r>
              <a:rPr lang="en-US" altLang="zh-CN" dirty="0" err="1"/>
              <a:t>pakage</a:t>
            </a:r>
            <a:r>
              <a:rPr lang="en-US" altLang="zh-CN" dirty="0"/>
              <a:t> </a:t>
            </a:r>
            <a:r>
              <a:rPr lang="zh-CN" altLang="en-US" dirty="0"/>
              <a:t>是构建阶段，</a:t>
            </a:r>
            <a:r>
              <a:rPr lang="en-US" altLang="zh-CN" dirty="0" err="1"/>
              <a:t>dependency:copy-dependencies</a:t>
            </a:r>
            <a:r>
              <a:rPr lang="en-US" altLang="zh-CN" dirty="0"/>
              <a:t> </a:t>
            </a:r>
            <a:r>
              <a:rPr lang="zh-CN" altLang="en-US" dirty="0"/>
              <a:t>是目标</a:t>
            </a:r>
          </a:p>
          <a:p>
            <a:pPr latinLnBrk="1"/>
            <a:r>
              <a:rPr lang="en-US" altLang="zh-CN" sz="3200" dirty="0" err="1"/>
              <a:t>mvn</a:t>
            </a:r>
            <a:r>
              <a:rPr lang="en-US" altLang="zh-CN" sz="3200" dirty="0"/>
              <a:t> clean </a:t>
            </a:r>
            <a:r>
              <a:rPr lang="en-US" altLang="zh-CN" sz="3200" dirty="0" err="1"/>
              <a:t>dependency:copy-dependencies</a:t>
            </a:r>
            <a:r>
              <a:rPr lang="en-US" altLang="zh-CN" sz="3200" dirty="0"/>
              <a:t> </a:t>
            </a:r>
            <a:r>
              <a:rPr lang="en-US" altLang="zh-CN" sz="3200" dirty="0" smtClean="0"/>
              <a:t>package</a:t>
            </a:r>
          </a:p>
          <a:p>
            <a:pPr latinLnBrk="1"/>
            <a:r>
              <a:rPr lang="zh-CN" altLang="en-US" dirty="0" smtClean="0"/>
              <a:t>这里</a:t>
            </a:r>
            <a:r>
              <a:rPr lang="zh-CN" altLang="en-US" dirty="0"/>
              <a:t>的 </a:t>
            </a:r>
            <a:r>
              <a:rPr lang="en-US" altLang="zh-CN" dirty="0"/>
              <a:t>clean </a:t>
            </a:r>
            <a:r>
              <a:rPr lang="zh-CN" altLang="en-US" dirty="0"/>
              <a:t>阶段将会被首先执行，然后 </a:t>
            </a:r>
            <a:r>
              <a:rPr lang="en-US" altLang="zh-CN" dirty="0" err="1"/>
              <a:t>dependency:copy-dependencies</a:t>
            </a:r>
            <a:r>
              <a:rPr lang="en-US" altLang="zh-CN" dirty="0"/>
              <a:t> </a:t>
            </a:r>
            <a:r>
              <a:rPr lang="zh-CN" altLang="en-US" dirty="0"/>
              <a:t>目标会被执行，最终 </a:t>
            </a:r>
            <a:r>
              <a:rPr lang="en-US" altLang="zh-CN" dirty="0"/>
              <a:t>package </a:t>
            </a:r>
            <a:r>
              <a:rPr lang="zh-CN" altLang="en-US" dirty="0"/>
              <a:t>阶段被执行。</a:t>
            </a:r>
          </a:p>
          <a:p>
            <a:endParaRPr lang="en-US" dirty="0"/>
          </a:p>
        </p:txBody>
      </p:sp>
    </p:spTree>
    <p:extLst>
      <p:ext uri="{BB962C8B-B14F-4D97-AF65-F5344CB8AC3E}">
        <p14:creationId xmlns:p14="http://schemas.microsoft.com/office/powerpoint/2010/main" val="100195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Clean </a:t>
            </a:r>
            <a:r>
              <a:rPr lang="en-US" b="1" dirty="0" smtClean="0"/>
              <a:t>生命周期</a:t>
            </a:r>
            <a:endParaRPr lang="en-US" dirty="0"/>
          </a:p>
        </p:txBody>
      </p:sp>
      <p:sp>
        <p:nvSpPr>
          <p:cNvPr id="3" name="Content Placeholder 2"/>
          <p:cNvSpPr>
            <a:spLocks noGrp="1"/>
          </p:cNvSpPr>
          <p:nvPr>
            <p:ph idx="1"/>
          </p:nvPr>
        </p:nvSpPr>
        <p:spPr/>
        <p:txBody>
          <a:bodyPr/>
          <a:lstStyle/>
          <a:p>
            <a:pPr latinLnBrk="1"/>
            <a:r>
              <a:rPr lang="zh-CN" altLang="en-US" dirty="0"/>
              <a:t>当我们执行 </a:t>
            </a:r>
            <a:r>
              <a:rPr lang="en-US" altLang="zh-CN" dirty="0" err="1"/>
              <a:t>mvn</a:t>
            </a:r>
            <a:r>
              <a:rPr lang="en-US" altLang="zh-CN" dirty="0"/>
              <a:t> post-clean </a:t>
            </a:r>
            <a:r>
              <a:rPr lang="zh-CN" altLang="en-US" dirty="0"/>
              <a:t>命令时，</a:t>
            </a:r>
            <a:r>
              <a:rPr lang="en-US" altLang="zh-CN" dirty="0"/>
              <a:t>Maven </a:t>
            </a:r>
            <a:r>
              <a:rPr lang="zh-CN" altLang="en-US" dirty="0"/>
              <a:t>调用 </a:t>
            </a:r>
            <a:r>
              <a:rPr lang="en-US" altLang="zh-CN" dirty="0"/>
              <a:t>clean </a:t>
            </a:r>
            <a:r>
              <a:rPr lang="zh-CN" altLang="en-US" dirty="0"/>
              <a:t>生命周期，它包含以下阶段：</a:t>
            </a:r>
          </a:p>
          <a:p>
            <a:pPr latinLnBrk="1"/>
            <a:r>
              <a:rPr lang="en-US" altLang="zh-CN" dirty="0"/>
              <a:t>pre-clean</a:t>
            </a:r>
            <a:r>
              <a:rPr lang="zh-CN" altLang="en-US" dirty="0"/>
              <a:t>：执行一些需要在</a:t>
            </a:r>
            <a:r>
              <a:rPr lang="en-US" altLang="zh-CN" dirty="0"/>
              <a:t>clean</a:t>
            </a:r>
            <a:r>
              <a:rPr lang="zh-CN" altLang="en-US" dirty="0"/>
              <a:t>之前完成的工作</a:t>
            </a:r>
          </a:p>
          <a:p>
            <a:pPr latinLnBrk="1"/>
            <a:r>
              <a:rPr lang="en-US" altLang="zh-CN" dirty="0"/>
              <a:t>clean</a:t>
            </a:r>
            <a:r>
              <a:rPr lang="zh-CN" altLang="en-US" dirty="0"/>
              <a:t>：移除所有上一次构建生成的文件</a:t>
            </a:r>
          </a:p>
          <a:p>
            <a:pPr latinLnBrk="1"/>
            <a:r>
              <a:rPr lang="en-US" altLang="zh-CN" dirty="0"/>
              <a:t>post-clean</a:t>
            </a:r>
            <a:r>
              <a:rPr lang="zh-CN" altLang="en-US" dirty="0"/>
              <a:t>：执行一些需要在</a:t>
            </a:r>
            <a:r>
              <a:rPr lang="en-US" altLang="zh-CN" dirty="0"/>
              <a:t>clean</a:t>
            </a:r>
            <a:r>
              <a:rPr lang="zh-CN" altLang="en-US" dirty="0"/>
              <a:t>之后立刻完成的工作</a:t>
            </a:r>
          </a:p>
          <a:p>
            <a:pPr latinLnBrk="1"/>
            <a:r>
              <a:rPr lang="en-US" altLang="zh-CN" dirty="0" err="1"/>
              <a:t>mvn</a:t>
            </a:r>
            <a:r>
              <a:rPr lang="en-US" altLang="zh-CN" dirty="0"/>
              <a:t> clean </a:t>
            </a:r>
            <a:r>
              <a:rPr lang="zh-CN" altLang="en-US" dirty="0"/>
              <a:t>中的 </a:t>
            </a:r>
            <a:r>
              <a:rPr lang="en-US" altLang="zh-CN" dirty="0"/>
              <a:t>clean </a:t>
            </a:r>
            <a:r>
              <a:rPr lang="zh-CN" altLang="en-US" dirty="0"/>
              <a:t>就是上面的 </a:t>
            </a:r>
            <a:r>
              <a:rPr lang="en-US" altLang="zh-CN" dirty="0"/>
              <a:t>clean</a:t>
            </a:r>
            <a:r>
              <a:rPr lang="zh-CN" altLang="en-US" dirty="0"/>
              <a:t>，在一个生命周期中，运行某个阶段的时候，它之前的所有阶段都会被运行，也就是说，如果执行 </a:t>
            </a:r>
            <a:r>
              <a:rPr lang="en-US" altLang="zh-CN" dirty="0" err="1"/>
              <a:t>mvn</a:t>
            </a:r>
            <a:r>
              <a:rPr lang="en-US" altLang="zh-CN" dirty="0"/>
              <a:t> clean </a:t>
            </a:r>
            <a:r>
              <a:rPr lang="zh-CN" altLang="en-US" dirty="0"/>
              <a:t>将运行以下两个生命周期阶段：</a:t>
            </a:r>
          </a:p>
          <a:p>
            <a:pPr latinLnBrk="1"/>
            <a:r>
              <a:rPr lang="en-US" altLang="zh-CN" dirty="0"/>
              <a:t>pre-clean,</a:t>
            </a:r>
            <a:r>
              <a:rPr lang="zh-CN" altLang="en-US" dirty="0"/>
              <a:t> </a:t>
            </a:r>
            <a:r>
              <a:rPr lang="en-US" altLang="zh-CN" dirty="0" smtClean="0"/>
              <a:t>clean</a:t>
            </a:r>
          </a:p>
          <a:p>
            <a:pPr latinLnBrk="1"/>
            <a:r>
              <a:rPr lang="zh-CN" altLang="en-US" dirty="0" smtClean="0"/>
              <a:t>如果</a:t>
            </a:r>
            <a:r>
              <a:rPr lang="zh-CN" altLang="en-US" dirty="0"/>
              <a:t>我们运行 </a:t>
            </a:r>
            <a:r>
              <a:rPr lang="en-US" altLang="zh-CN" dirty="0" err="1"/>
              <a:t>mvn</a:t>
            </a:r>
            <a:r>
              <a:rPr lang="en-US" altLang="zh-CN" dirty="0"/>
              <a:t> post-clean </a:t>
            </a:r>
            <a:r>
              <a:rPr lang="zh-CN" altLang="en-US" dirty="0"/>
              <a:t>，则运行以下三个生命周期阶段：</a:t>
            </a:r>
          </a:p>
          <a:p>
            <a:r>
              <a:rPr lang="en-US" altLang="zh-CN" dirty="0"/>
              <a:t>pre-clean,</a:t>
            </a:r>
            <a:r>
              <a:rPr lang="zh-CN" altLang="en-US" dirty="0"/>
              <a:t> </a:t>
            </a:r>
            <a:r>
              <a:rPr lang="en-US" altLang="zh-CN" dirty="0"/>
              <a:t>clean,</a:t>
            </a:r>
            <a:r>
              <a:rPr lang="zh-CN" altLang="en-US" dirty="0"/>
              <a:t> </a:t>
            </a:r>
            <a:r>
              <a:rPr lang="en-US" altLang="zh-CN" dirty="0"/>
              <a:t>post-clean</a:t>
            </a:r>
            <a:endParaRPr lang="en-US" dirty="0"/>
          </a:p>
        </p:txBody>
      </p:sp>
    </p:spTree>
    <p:extLst>
      <p:ext uri="{BB962C8B-B14F-4D97-AF65-F5344CB8AC3E}">
        <p14:creationId xmlns:p14="http://schemas.microsoft.com/office/powerpoint/2010/main" val="28392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(Build) </a:t>
            </a:r>
            <a:r>
              <a:rPr lang="en-US" b="1" dirty="0" smtClean="0"/>
              <a:t>生命周期</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25091461"/>
              </p:ext>
            </p:extLst>
          </p:nvPr>
        </p:nvGraphicFramePr>
        <p:xfrm>
          <a:off x="960120" y="1797237"/>
          <a:ext cx="5463540" cy="4303658"/>
        </p:xfrm>
        <a:graphic>
          <a:graphicData uri="http://schemas.openxmlformats.org/drawingml/2006/table">
            <a:tbl>
              <a:tblPr/>
              <a:tblGrid>
                <a:gridCol w="2731770"/>
                <a:gridCol w="2731770"/>
              </a:tblGrid>
              <a:tr h="225849">
                <a:tc>
                  <a:txBody>
                    <a:bodyPr/>
                    <a:lstStyle/>
                    <a:p>
                      <a:pPr algn="l" fontAlgn="t"/>
                      <a:r>
                        <a:rPr lang="zh-CN" altLang="en-US" sz="1200">
                          <a:solidFill>
                            <a:srgbClr val="FFFFFF"/>
                          </a:solidFill>
                          <a:effectLst/>
                        </a:rPr>
                        <a:t>生命周期阶段</a:t>
                      </a:r>
                    </a:p>
                  </a:txBody>
                  <a:tcPr marL="24549" marR="24549" marT="24549" marB="2454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200">
                          <a:solidFill>
                            <a:srgbClr val="FFFFFF"/>
                          </a:solidFill>
                          <a:effectLst/>
                        </a:rPr>
                        <a:t>描述</a:t>
                      </a:r>
                    </a:p>
                  </a:txBody>
                  <a:tcPr marL="24549" marR="24549" marT="24549" marB="2454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68063">
                <a:tc>
                  <a:txBody>
                    <a:bodyPr/>
                    <a:lstStyle/>
                    <a:p>
                      <a:pPr fontAlgn="t"/>
                      <a:r>
                        <a:rPr lang="en-US" sz="1200">
                          <a:effectLst/>
                        </a:rPr>
                        <a:t>validate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检查工程配置是否正确，完成构建过程的所有必要信息是否能够获取到。</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91312">
                <a:tc>
                  <a:txBody>
                    <a:bodyPr/>
                    <a:lstStyle/>
                    <a:p>
                      <a:pPr fontAlgn="t"/>
                      <a:r>
                        <a:rPr lang="en-US" sz="1200">
                          <a:effectLst/>
                        </a:rPr>
                        <a:t>initialize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a:effectLst/>
                        </a:rPr>
                        <a:t>初始化构建状态，例如设置属性。</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generate-sources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生成编译阶段需要包含的任何源码文件。</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200">
                          <a:effectLst/>
                        </a:rPr>
                        <a:t>处理源代码，例如，过滤任何值（filter any value）。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generate-resources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生成工程包中需要包含的资源文件。</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process-resources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a:effectLst/>
                        </a:rPr>
                        <a:t>拷贝和处理资源文件到目的目录中，为打包阶段做准备。</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compile</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编译工程源码。</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process-classes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a:effectLst/>
                        </a:rPr>
                        <a:t>处理编译生成的文件，例如 </a:t>
                      </a:r>
                      <a:r>
                        <a:rPr lang="en-US" altLang="zh-CN" sz="1200">
                          <a:effectLst/>
                        </a:rPr>
                        <a:t>Java Class </a:t>
                      </a:r>
                      <a:r>
                        <a:rPr lang="zh-CN" altLang="en-US" sz="1200">
                          <a:effectLst/>
                        </a:rPr>
                        <a:t>字节码的加强和优化。</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91312">
                <a:tc>
                  <a:txBody>
                    <a:bodyPr/>
                    <a:lstStyle/>
                    <a:p>
                      <a:pPr fontAlgn="t"/>
                      <a:r>
                        <a:rPr lang="en-US" sz="1200">
                          <a:effectLst/>
                        </a:rPr>
                        <a:t>generate-test-sources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200">
                          <a:effectLst/>
                        </a:rPr>
                        <a:t>生成编译阶段需要包含的任何测试源代码。</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68063">
                <a:tc>
                  <a:txBody>
                    <a:bodyPr/>
                    <a:lstStyle/>
                    <a:p>
                      <a:pPr fontAlgn="t"/>
                      <a:r>
                        <a:rPr lang="en-US" sz="1200">
                          <a:effectLst/>
                        </a:rPr>
                        <a:t>process-test-sources</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200" dirty="0">
                          <a:effectLst/>
                        </a:rPr>
                        <a:t>处理测试源代码，例如，过滤任何值（</a:t>
                      </a:r>
                      <a:r>
                        <a:rPr lang="en-US" altLang="zh-CN" sz="1200" dirty="0">
                          <a:effectLst/>
                        </a:rPr>
                        <a:t>filter any values)</a:t>
                      </a:r>
                      <a:r>
                        <a:rPr lang="zh-CN" altLang="en-US" sz="1200" dirty="0">
                          <a:effectLst/>
                        </a:rPr>
                        <a:t>。</a:t>
                      </a:r>
                    </a:p>
                  </a:txBody>
                  <a:tcPr marL="40915" marR="40915" marT="57280" marB="5728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86767148"/>
              </p:ext>
            </p:extLst>
          </p:nvPr>
        </p:nvGraphicFramePr>
        <p:xfrm>
          <a:off x="6652259" y="1694399"/>
          <a:ext cx="5040630" cy="4661734"/>
        </p:xfrm>
        <a:graphic>
          <a:graphicData uri="http://schemas.openxmlformats.org/drawingml/2006/table">
            <a:tbl>
              <a:tblPr/>
              <a:tblGrid>
                <a:gridCol w="2520315"/>
                <a:gridCol w="2520315"/>
              </a:tblGrid>
              <a:tr h="263834">
                <a:tc>
                  <a:txBody>
                    <a:bodyPr/>
                    <a:lstStyle/>
                    <a:p>
                      <a:pPr fontAlgn="t"/>
                      <a:r>
                        <a:rPr lang="en-US" sz="1100">
                          <a:effectLst/>
                        </a:rPr>
                        <a:t>test-compile</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编译测试源代码到测试目的目录。</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63834">
                <a:tc>
                  <a:txBody>
                    <a:bodyPr/>
                    <a:lstStyle/>
                    <a:p>
                      <a:pPr fontAlgn="t"/>
                      <a:r>
                        <a:rPr lang="en-US" sz="1100">
                          <a:effectLst/>
                        </a:rPr>
                        <a:t>process-test-classes</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处理测试代码文件编译后生成的文件。</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63834">
                <a:tc>
                  <a:txBody>
                    <a:bodyPr/>
                    <a:lstStyle/>
                    <a:p>
                      <a:pPr fontAlgn="t"/>
                      <a:r>
                        <a:rPr lang="en-US" sz="1100">
                          <a:effectLst/>
                        </a:rPr>
                        <a:t>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使用适当的单元测试框架（例如</a:t>
                      </a:r>
                      <a:r>
                        <a:rPr lang="en-US" altLang="zh-CN" sz="1100">
                          <a:effectLst/>
                        </a:rPr>
                        <a:t>JUnit</a:t>
                      </a:r>
                      <a:r>
                        <a:rPr lang="zh-CN" altLang="en-US" sz="1100">
                          <a:effectLst/>
                        </a:rPr>
                        <a:t>）运行测试。</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63834">
                <a:tc>
                  <a:txBody>
                    <a:bodyPr/>
                    <a:lstStyle/>
                    <a:p>
                      <a:pPr fontAlgn="t"/>
                      <a:r>
                        <a:rPr lang="en-US" sz="1100">
                          <a:effectLst/>
                        </a:rPr>
                        <a:t>prepare-package</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在真正打包之前，为准备打包执行任何必要的操作。</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package</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获取编译后的代码，并按照可发布的格式进行打包，例如 </a:t>
                      </a:r>
                      <a:r>
                        <a:rPr lang="en-US" altLang="zh-CN" sz="1100">
                          <a:effectLst/>
                        </a:rPr>
                        <a:t>JAR</a:t>
                      </a:r>
                      <a:r>
                        <a:rPr lang="zh-CN" altLang="en-US" sz="1100">
                          <a:effectLst/>
                        </a:rPr>
                        <a:t>、</a:t>
                      </a:r>
                      <a:r>
                        <a:rPr lang="en-US" altLang="zh-CN" sz="1100">
                          <a:effectLst/>
                        </a:rPr>
                        <a:t>WAR </a:t>
                      </a:r>
                      <a:r>
                        <a:rPr lang="zh-CN" altLang="en-US" sz="1100">
                          <a:effectLst/>
                        </a:rPr>
                        <a:t>或者 </a:t>
                      </a:r>
                      <a:r>
                        <a:rPr lang="en-US" altLang="zh-CN" sz="1100">
                          <a:effectLst/>
                        </a:rPr>
                        <a:t>EAR </a:t>
                      </a:r>
                      <a:r>
                        <a:rPr lang="zh-CN" altLang="en-US" sz="1100">
                          <a:effectLst/>
                        </a:rPr>
                        <a:t>文件。</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3913">
                <a:tc>
                  <a:txBody>
                    <a:bodyPr/>
                    <a:lstStyle/>
                    <a:p>
                      <a:pPr fontAlgn="t"/>
                      <a:r>
                        <a:rPr lang="en-US" sz="1100">
                          <a:effectLst/>
                        </a:rPr>
                        <a:t>pre-integration-test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在集成测试执行之前，执行所需的操作。例如，设置所需的环境变量。</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integration-test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处理和部署必须的工程包到集成测试能够运行的环境中。</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3913">
                <a:tc>
                  <a:txBody>
                    <a:bodyPr/>
                    <a:lstStyle/>
                    <a:p>
                      <a:pPr fontAlgn="t"/>
                      <a:r>
                        <a:rPr lang="en-US" sz="1100">
                          <a:effectLst/>
                        </a:rPr>
                        <a:t>post-integration-test</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在集成测试被执行后执行必要的操作。例如，清理环境。</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verify</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a:effectLst/>
                        </a:rPr>
                        <a:t>运行检查操作来验证工程包是有效的，并满足质量要求。</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3913">
                <a:tc>
                  <a:txBody>
                    <a:bodyPr/>
                    <a:lstStyle/>
                    <a:p>
                      <a:pPr fontAlgn="t"/>
                      <a:r>
                        <a:rPr lang="en-US" sz="1100">
                          <a:effectLst/>
                        </a:rPr>
                        <a:t>install</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100">
                          <a:effectLst/>
                        </a:rPr>
                        <a:t>安装工程包到本地仓库中，该仓库可以作为本地其他工程的依赖。</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3913">
                <a:tc>
                  <a:txBody>
                    <a:bodyPr/>
                    <a:lstStyle/>
                    <a:p>
                      <a:pPr fontAlgn="t"/>
                      <a:r>
                        <a:rPr lang="en-US" sz="1100">
                          <a:effectLst/>
                        </a:rPr>
                        <a:t>deploy</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100" dirty="0">
                          <a:effectLst/>
                        </a:rPr>
                        <a:t>拷贝最终的工程包到远程仓库中，以共享给其他开发人员和工程。</a:t>
                      </a:r>
                    </a:p>
                  </a:txBody>
                  <a:tcPr marL="37055" marR="37055" marT="51877" marB="51877">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05797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Site </a:t>
            </a:r>
            <a:r>
              <a:rPr lang="ja-JP" altLang="en-US" b="1" dirty="0"/>
              <a:t>生命</a:t>
            </a:r>
            <a:r>
              <a:rPr lang="ja-JP" altLang="en-US" b="1" dirty="0" smtClean="0"/>
              <a:t>周期</a:t>
            </a:r>
            <a:endParaRPr lang="en-US" dirty="0"/>
          </a:p>
        </p:txBody>
      </p:sp>
      <p:sp>
        <p:nvSpPr>
          <p:cNvPr id="3" name="Content Placeholder 2"/>
          <p:cNvSpPr>
            <a:spLocks noGrp="1"/>
          </p:cNvSpPr>
          <p:nvPr>
            <p:ph idx="1"/>
          </p:nvPr>
        </p:nvSpPr>
        <p:spPr/>
        <p:txBody>
          <a:bodyPr/>
          <a:lstStyle/>
          <a:p>
            <a:pPr latinLnBrk="1"/>
            <a:r>
              <a:rPr lang="en-US" altLang="zh-CN" dirty="0"/>
              <a:t>Maven Site </a:t>
            </a:r>
            <a:r>
              <a:rPr lang="zh-CN" altLang="en-US" dirty="0"/>
              <a:t>插件一般用来创建新的报告文档、部署站点等。</a:t>
            </a:r>
          </a:p>
          <a:p>
            <a:pPr lvl="1" latinLnBrk="1"/>
            <a:r>
              <a:rPr lang="en-US" altLang="zh-CN" dirty="0"/>
              <a:t>pre-site</a:t>
            </a:r>
            <a:r>
              <a:rPr lang="zh-CN" altLang="en-US" dirty="0"/>
              <a:t>：执行一些需要在生成站点文档之前完成的工作</a:t>
            </a:r>
          </a:p>
          <a:p>
            <a:pPr lvl="1" latinLnBrk="1"/>
            <a:r>
              <a:rPr lang="en-US" altLang="zh-CN" dirty="0"/>
              <a:t>site</a:t>
            </a:r>
            <a:r>
              <a:rPr lang="zh-CN" altLang="en-US" dirty="0"/>
              <a:t>：生成项目的站点文档</a:t>
            </a:r>
          </a:p>
          <a:p>
            <a:pPr lvl="1" latinLnBrk="1"/>
            <a:r>
              <a:rPr lang="en-US" altLang="zh-CN" dirty="0"/>
              <a:t>post-site</a:t>
            </a:r>
            <a:r>
              <a:rPr lang="zh-CN" altLang="en-US" dirty="0"/>
              <a:t>： 执行一些需要在生成站点文档之后完成的工作，并且为部署做准备</a:t>
            </a:r>
          </a:p>
          <a:p>
            <a:pPr lvl="1" latinLnBrk="1"/>
            <a:r>
              <a:rPr lang="en-US" altLang="zh-CN" dirty="0"/>
              <a:t>site-deploy</a:t>
            </a:r>
            <a:r>
              <a:rPr lang="zh-CN" altLang="en-US" dirty="0"/>
              <a:t>：将生成的站点文档部署到特定的服务器上</a:t>
            </a:r>
          </a:p>
          <a:p>
            <a:r>
              <a:rPr lang="zh-CN" altLang="en-US" dirty="0"/>
              <a:t>这里经常用到的是</a:t>
            </a:r>
            <a:r>
              <a:rPr lang="en-US" altLang="zh-CN" dirty="0"/>
              <a:t>site</a:t>
            </a:r>
            <a:r>
              <a:rPr lang="zh-CN" altLang="en-US" dirty="0"/>
              <a:t>阶段和</a:t>
            </a:r>
            <a:r>
              <a:rPr lang="en-US" altLang="zh-CN" dirty="0"/>
              <a:t>site-deploy</a:t>
            </a:r>
            <a:r>
              <a:rPr lang="zh-CN" altLang="en-US" dirty="0"/>
              <a:t>阶段，用以生成和发布</a:t>
            </a:r>
            <a:r>
              <a:rPr lang="en-US" altLang="zh-CN" dirty="0"/>
              <a:t>Maven</a:t>
            </a:r>
            <a:r>
              <a:rPr lang="zh-CN" altLang="en-US" dirty="0"/>
              <a:t>站点，这可是</a:t>
            </a:r>
            <a:r>
              <a:rPr lang="en-US" altLang="zh-CN" dirty="0"/>
              <a:t>Maven</a:t>
            </a:r>
            <a:r>
              <a:rPr lang="zh-CN" altLang="en-US" dirty="0"/>
              <a:t>相当强大的功能，</a:t>
            </a:r>
            <a:r>
              <a:rPr lang="en-US" altLang="zh-CN" dirty="0"/>
              <a:t>Manager</a:t>
            </a:r>
            <a:r>
              <a:rPr lang="zh-CN" altLang="en-US" dirty="0"/>
              <a:t>比较喜欢，文档及统计数据自动生成，很好看。</a:t>
            </a:r>
            <a:endParaRPr lang="en-US" dirty="0"/>
          </a:p>
        </p:txBody>
      </p:sp>
    </p:spTree>
    <p:extLst>
      <p:ext uri="{BB962C8B-B14F-4D97-AF65-F5344CB8AC3E}">
        <p14:creationId xmlns:p14="http://schemas.microsoft.com/office/powerpoint/2010/main" val="32096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构建配置</a:t>
            </a:r>
            <a:r>
              <a:rPr lang="zh-CN" altLang="en-US" b="1" dirty="0" smtClean="0"/>
              <a:t>文件</a:t>
            </a:r>
            <a:endParaRPr lang="en-US" dirty="0"/>
          </a:p>
        </p:txBody>
      </p:sp>
      <p:sp>
        <p:nvSpPr>
          <p:cNvPr id="3" name="Content Placeholder 2"/>
          <p:cNvSpPr>
            <a:spLocks noGrp="1"/>
          </p:cNvSpPr>
          <p:nvPr>
            <p:ph idx="1"/>
          </p:nvPr>
        </p:nvSpPr>
        <p:spPr/>
        <p:txBody>
          <a:bodyPr/>
          <a:lstStyle/>
          <a:p>
            <a:pPr latinLnBrk="1"/>
            <a:r>
              <a:rPr lang="zh-CN" altLang="en-US" dirty="0"/>
              <a:t>构建配置文件是一系列的配置项的值，可以用来设置或者覆盖 </a:t>
            </a:r>
            <a:r>
              <a:rPr lang="en-US" altLang="zh-CN" dirty="0"/>
              <a:t>Maven </a:t>
            </a:r>
            <a:r>
              <a:rPr lang="zh-CN" altLang="en-US" dirty="0"/>
              <a:t>构建默认值。使用构建配置文件，你可以为不同的环境，比如说生产环境（</a:t>
            </a:r>
            <a:r>
              <a:rPr lang="en-US" altLang="zh-CN" dirty="0" err="1"/>
              <a:t>Producation</a:t>
            </a:r>
            <a:r>
              <a:rPr lang="zh-CN" altLang="en-US" dirty="0"/>
              <a:t>）和开发（</a:t>
            </a:r>
            <a:r>
              <a:rPr lang="en-US" altLang="zh-CN" dirty="0"/>
              <a:t>Development</a:t>
            </a:r>
            <a:r>
              <a:rPr lang="zh-CN" altLang="en-US" dirty="0"/>
              <a:t>）环境，定制构建方式。</a:t>
            </a:r>
          </a:p>
          <a:p>
            <a:pPr latinLnBrk="1"/>
            <a:r>
              <a:rPr lang="zh-CN" altLang="en-US" dirty="0"/>
              <a:t>配置文件在 </a:t>
            </a:r>
            <a:r>
              <a:rPr lang="en-US" altLang="zh-CN" dirty="0" err="1"/>
              <a:t>pom.xml</a:t>
            </a:r>
            <a:r>
              <a:rPr lang="en-US" altLang="zh-CN" dirty="0"/>
              <a:t> </a:t>
            </a:r>
            <a:r>
              <a:rPr lang="zh-CN" altLang="en-US" dirty="0"/>
              <a:t>文件中使用 </a:t>
            </a:r>
            <a:r>
              <a:rPr lang="en-US" altLang="zh-CN" dirty="0" err="1"/>
              <a:t>activeProfiles</a:t>
            </a:r>
            <a:r>
              <a:rPr lang="en-US" altLang="zh-CN" dirty="0"/>
              <a:t> </a:t>
            </a:r>
            <a:r>
              <a:rPr lang="zh-CN" altLang="en-US" dirty="0"/>
              <a:t>或者 </a:t>
            </a:r>
            <a:r>
              <a:rPr lang="en-US" altLang="zh-CN" dirty="0"/>
              <a:t>profiles </a:t>
            </a:r>
            <a:r>
              <a:rPr lang="zh-CN" altLang="en-US" dirty="0"/>
              <a:t>元素指定，并且可以通过各种方式触发。配置文件在构建时修改 </a:t>
            </a:r>
            <a:r>
              <a:rPr lang="en-US" altLang="zh-CN" dirty="0"/>
              <a:t>POM</a:t>
            </a:r>
            <a:r>
              <a:rPr lang="zh-CN" altLang="en-US" dirty="0"/>
              <a:t>，并且用来给参数设定不同的目标环境（比如说，开发（</a:t>
            </a:r>
            <a:r>
              <a:rPr lang="en-US" altLang="zh-CN" dirty="0"/>
              <a:t>Development</a:t>
            </a:r>
            <a:r>
              <a:rPr lang="zh-CN" altLang="en-US" dirty="0"/>
              <a:t>）、测试（</a:t>
            </a:r>
            <a:r>
              <a:rPr lang="en-US" altLang="zh-CN" dirty="0"/>
              <a:t>Testing</a:t>
            </a:r>
            <a:r>
              <a:rPr lang="zh-CN" altLang="en-US" dirty="0"/>
              <a:t>）和生产环境（</a:t>
            </a:r>
            <a:r>
              <a:rPr lang="en-US" altLang="zh-CN" dirty="0" err="1"/>
              <a:t>Producation</a:t>
            </a:r>
            <a:r>
              <a:rPr lang="zh-CN" altLang="en-US" dirty="0"/>
              <a:t>）中数据库服务器的地址）。</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16607481"/>
              </p:ext>
            </p:extLst>
          </p:nvPr>
        </p:nvGraphicFramePr>
        <p:xfrm>
          <a:off x="777239" y="4366259"/>
          <a:ext cx="11098530" cy="2134074"/>
        </p:xfrm>
        <a:graphic>
          <a:graphicData uri="http://schemas.openxmlformats.org/drawingml/2006/table">
            <a:tbl>
              <a:tblPr/>
              <a:tblGrid>
                <a:gridCol w="5549265"/>
                <a:gridCol w="5549265"/>
              </a:tblGrid>
              <a:tr h="260503">
                <a:tc>
                  <a:txBody>
                    <a:bodyPr/>
                    <a:lstStyle/>
                    <a:p>
                      <a:pPr algn="l" fontAlgn="t"/>
                      <a:r>
                        <a:rPr lang="zh-CN" altLang="en-US" sz="1700">
                          <a:solidFill>
                            <a:srgbClr val="FFFFFF"/>
                          </a:solidFill>
                          <a:effectLst/>
                        </a:rPr>
                        <a:t>类型</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700">
                          <a:solidFill>
                            <a:srgbClr val="FFFFFF"/>
                          </a:solidFill>
                          <a:effectLst/>
                        </a:rPr>
                        <a:t>在哪定义</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336406">
                <a:tc>
                  <a:txBody>
                    <a:bodyPr/>
                    <a:lstStyle/>
                    <a:p>
                      <a:pPr fontAlgn="t"/>
                      <a:r>
                        <a:rPr lang="en-US" sz="1700">
                          <a:effectLst/>
                        </a:rPr>
                        <a:t>项目级（Per Project）</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定义在项目的</a:t>
                      </a:r>
                      <a:r>
                        <a:rPr lang="en-US" altLang="zh-CN" sz="1700">
                          <a:effectLst/>
                        </a:rPr>
                        <a:t>POM</a:t>
                      </a:r>
                      <a:r>
                        <a:rPr lang="zh-CN" altLang="en-US" sz="1700">
                          <a:effectLst/>
                        </a:rPr>
                        <a:t>文件</a:t>
                      </a:r>
                      <a:r>
                        <a:rPr lang="en-US" altLang="zh-CN" sz="1700">
                          <a:effectLst/>
                        </a:rPr>
                        <a:t>pom.xml</a:t>
                      </a:r>
                      <a:r>
                        <a:rPr lang="zh-CN" altLang="en-US" sz="1700">
                          <a:effectLst/>
                        </a:rPr>
                        <a:t>中</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39982">
                <a:tc>
                  <a:txBody>
                    <a:bodyPr/>
                    <a:lstStyle/>
                    <a:p>
                      <a:pPr fontAlgn="t"/>
                      <a:r>
                        <a:rPr lang="en-US" sz="1700">
                          <a:effectLst/>
                        </a:rPr>
                        <a:t>用户级 （Per User）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700">
                          <a:effectLst/>
                        </a:rPr>
                        <a:t>定义在Maven的设置xml文件中 (%USER_HOME%/.m2/settings.xml)</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39982">
                <a:tc>
                  <a:txBody>
                    <a:bodyPr/>
                    <a:lstStyle/>
                    <a:p>
                      <a:pPr fontAlgn="t"/>
                      <a:r>
                        <a:rPr lang="en-US" sz="1700">
                          <a:effectLst/>
                        </a:rPr>
                        <a:t>全局（Global）</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dirty="0">
                          <a:effectLst/>
                        </a:rPr>
                        <a:t>定义在 Maven 全局的设置 xml 文件中 (%M2_HOME%/</a:t>
                      </a:r>
                      <a:r>
                        <a:rPr lang="en-US" sz="1700" dirty="0" err="1">
                          <a:effectLst/>
                        </a:rPr>
                        <a:t>conf</a:t>
                      </a:r>
                      <a:r>
                        <a:rPr lang="en-US" sz="1700" dirty="0">
                          <a:effectLst/>
                        </a:rPr>
                        <a:t>/</a:t>
                      </a:r>
                      <a:r>
                        <a:rPr lang="en-US" sz="1700" dirty="0" err="1">
                          <a:effectLst/>
                        </a:rPr>
                        <a:t>settings.xml</a:t>
                      </a:r>
                      <a:r>
                        <a:rPr lang="en-US" sz="1700" dirty="0">
                          <a:effectLst/>
                        </a:rPr>
                        <a:t>)</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72558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介绍</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翻译为</a:t>
            </a:r>
            <a:r>
              <a:rPr lang="en-US" altLang="zh-CN" dirty="0"/>
              <a:t>"</a:t>
            </a:r>
            <a:r>
              <a:rPr lang="zh-CN" altLang="en-US" dirty="0"/>
              <a:t>专家</a:t>
            </a:r>
            <a:r>
              <a:rPr lang="en-US" altLang="zh-CN" dirty="0"/>
              <a:t>"</a:t>
            </a:r>
            <a:r>
              <a:rPr lang="zh-CN" altLang="en-US" dirty="0"/>
              <a:t>、</a:t>
            </a:r>
            <a:r>
              <a:rPr lang="en-US" altLang="zh-CN" dirty="0"/>
              <a:t>"</a:t>
            </a:r>
            <a:r>
              <a:rPr lang="zh-CN" altLang="en-US" dirty="0"/>
              <a:t>内行</a:t>
            </a:r>
            <a:r>
              <a:rPr lang="en-US" altLang="zh-CN" dirty="0"/>
              <a:t>"</a:t>
            </a:r>
            <a:r>
              <a:rPr lang="zh-CN" altLang="en-US" dirty="0"/>
              <a:t>，是 </a:t>
            </a:r>
            <a:r>
              <a:rPr lang="en-US" altLang="zh-CN" dirty="0"/>
              <a:t>Apache </a:t>
            </a:r>
            <a:r>
              <a:rPr lang="zh-CN" altLang="en-US" dirty="0"/>
              <a:t>下的一个纯 </a:t>
            </a:r>
            <a:r>
              <a:rPr lang="en-US" altLang="zh-CN" dirty="0"/>
              <a:t>Java </a:t>
            </a:r>
            <a:r>
              <a:rPr lang="zh-CN" altLang="en-US" dirty="0"/>
              <a:t>开发的开源项目。基于项目对象模型（缩写：</a:t>
            </a:r>
            <a:r>
              <a:rPr lang="en-US" altLang="zh-CN" dirty="0"/>
              <a:t>POM</a:t>
            </a:r>
            <a:r>
              <a:rPr lang="zh-CN" altLang="en-US" dirty="0"/>
              <a:t>）概念，</a:t>
            </a:r>
            <a:r>
              <a:rPr lang="en-US" altLang="zh-CN" dirty="0"/>
              <a:t>Maven</a:t>
            </a:r>
            <a:r>
              <a:rPr lang="zh-CN" altLang="en-US" dirty="0"/>
              <a:t>利用一个中央信息片断能管理一个项目的构建、报告和文档等步骤。</a:t>
            </a:r>
          </a:p>
          <a:p>
            <a:pPr latinLnBrk="1"/>
            <a:r>
              <a:rPr lang="en-US" altLang="zh-CN" dirty="0"/>
              <a:t>Maven </a:t>
            </a:r>
            <a:r>
              <a:rPr lang="zh-CN" altLang="en-US" dirty="0"/>
              <a:t>是一个项目管理工具，可以对 </a:t>
            </a:r>
            <a:r>
              <a:rPr lang="en-US" altLang="zh-CN" dirty="0"/>
              <a:t>Java </a:t>
            </a:r>
            <a:r>
              <a:rPr lang="zh-CN" altLang="en-US" dirty="0"/>
              <a:t>项目进行构建、依赖管理。</a:t>
            </a:r>
          </a:p>
          <a:p>
            <a:pPr latinLnBrk="1"/>
            <a:r>
              <a:rPr lang="en-US" altLang="zh-CN" dirty="0"/>
              <a:t>Maven </a:t>
            </a:r>
            <a:r>
              <a:rPr lang="zh-CN" altLang="en-US" dirty="0"/>
              <a:t>也可被用于构建和管理各种项目，例如 </a:t>
            </a:r>
            <a:r>
              <a:rPr lang="en-US" altLang="zh-CN" dirty="0"/>
              <a:t>C#</a:t>
            </a:r>
            <a:r>
              <a:rPr lang="zh-CN" altLang="en-US" dirty="0"/>
              <a:t>，</a:t>
            </a:r>
            <a:r>
              <a:rPr lang="en-US" altLang="zh-CN" dirty="0"/>
              <a:t>Ruby</a:t>
            </a:r>
            <a:r>
              <a:rPr lang="zh-CN" altLang="en-US" dirty="0"/>
              <a:t>，</a:t>
            </a:r>
            <a:r>
              <a:rPr lang="en-US" altLang="zh-CN" dirty="0"/>
              <a:t>Scala </a:t>
            </a:r>
            <a:r>
              <a:rPr lang="zh-CN" altLang="en-US" dirty="0"/>
              <a:t>和其他语言编写的项目。</a:t>
            </a:r>
            <a:r>
              <a:rPr lang="en-US" altLang="zh-CN" dirty="0"/>
              <a:t>Maven </a:t>
            </a:r>
            <a:r>
              <a:rPr lang="zh-CN" altLang="en-US" dirty="0"/>
              <a:t>曾是 </a:t>
            </a:r>
            <a:r>
              <a:rPr lang="en-US" altLang="zh-CN" dirty="0"/>
              <a:t>Jakarta </a:t>
            </a:r>
            <a:r>
              <a:rPr lang="zh-CN" altLang="en-US" dirty="0"/>
              <a:t>项目的子项目，现为由 </a:t>
            </a:r>
            <a:r>
              <a:rPr lang="en-US" altLang="zh-CN" dirty="0"/>
              <a:t>Apache </a:t>
            </a:r>
            <a:r>
              <a:rPr lang="zh-CN" altLang="en-US" dirty="0"/>
              <a:t>软件基金会主持的独立 </a:t>
            </a:r>
            <a:r>
              <a:rPr lang="en-US" altLang="zh-CN" dirty="0"/>
              <a:t>Apache </a:t>
            </a:r>
            <a:r>
              <a:rPr lang="zh-CN" altLang="en-US" dirty="0"/>
              <a:t>项目。</a:t>
            </a:r>
          </a:p>
          <a:p>
            <a:endParaRPr lang="en-US" dirty="0"/>
          </a:p>
        </p:txBody>
      </p:sp>
    </p:spTree>
    <p:extLst>
      <p:ext uri="{BB962C8B-B14F-4D97-AF65-F5344CB8AC3E}">
        <p14:creationId xmlns:p14="http://schemas.microsoft.com/office/powerpoint/2010/main" val="863936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仓库</a:t>
            </a:r>
            <a:endParaRPr lang="en-US" dirty="0"/>
          </a:p>
        </p:txBody>
      </p:sp>
      <p:sp>
        <p:nvSpPr>
          <p:cNvPr id="3" name="Content Placeholder 2"/>
          <p:cNvSpPr>
            <a:spLocks noGrp="1"/>
          </p:cNvSpPr>
          <p:nvPr>
            <p:ph idx="1"/>
          </p:nvPr>
        </p:nvSpPr>
        <p:spPr/>
        <p:txBody>
          <a:bodyPr/>
          <a:lstStyle/>
          <a:p>
            <a:pPr latinLnBrk="1"/>
            <a:r>
              <a:rPr lang="zh-CN" altLang="en-US" dirty="0"/>
              <a:t>在 </a:t>
            </a:r>
            <a:r>
              <a:rPr lang="en-US" altLang="zh-CN" dirty="0"/>
              <a:t>Maven </a:t>
            </a:r>
            <a:r>
              <a:rPr lang="zh-CN" altLang="en-US" dirty="0"/>
              <a:t>的术语中，仓库是一个位置（</a:t>
            </a:r>
            <a:r>
              <a:rPr lang="en-US" altLang="zh-CN" dirty="0"/>
              <a:t>place</a:t>
            </a:r>
            <a:r>
              <a:rPr lang="zh-CN" altLang="en-US" dirty="0"/>
              <a:t>）。</a:t>
            </a:r>
          </a:p>
          <a:p>
            <a:pPr latinLnBrk="1"/>
            <a:r>
              <a:rPr lang="en-US" altLang="zh-CN" dirty="0"/>
              <a:t>Maven </a:t>
            </a:r>
            <a:r>
              <a:rPr lang="zh-CN" altLang="en-US" dirty="0"/>
              <a:t>仓库是项目中依赖的第三方库，这个库所在的位置叫做仓库。</a:t>
            </a:r>
          </a:p>
          <a:p>
            <a:pPr latinLnBrk="1"/>
            <a:r>
              <a:rPr lang="zh-CN" altLang="en-US" dirty="0"/>
              <a:t>在 </a:t>
            </a:r>
            <a:r>
              <a:rPr lang="en-US" altLang="zh-CN" dirty="0"/>
              <a:t>Maven </a:t>
            </a:r>
            <a:r>
              <a:rPr lang="zh-CN" altLang="en-US" dirty="0"/>
              <a:t>中，任何一个依赖、插件或者项目构建的输出，都可以称之为构件。</a:t>
            </a:r>
          </a:p>
          <a:p>
            <a:pPr latinLnBrk="1"/>
            <a:r>
              <a:rPr lang="en-US" altLang="zh-CN" dirty="0"/>
              <a:t>Maven </a:t>
            </a:r>
            <a:r>
              <a:rPr lang="zh-CN" altLang="en-US" dirty="0"/>
              <a:t>仓库能帮助我们管理构件（主要是</a:t>
            </a:r>
            <a:r>
              <a:rPr lang="en-US" altLang="zh-CN" dirty="0"/>
              <a:t>JAR</a:t>
            </a:r>
            <a:r>
              <a:rPr lang="zh-CN" altLang="en-US" dirty="0"/>
              <a:t>），它就是放置所有</a:t>
            </a:r>
            <a:r>
              <a:rPr lang="en-US" altLang="zh-CN" dirty="0"/>
              <a:t>JAR</a:t>
            </a:r>
            <a:r>
              <a:rPr lang="zh-CN" altLang="en-US" dirty="0"/>
              <a:t>文件（</a:t>
            </a:r>
            <a:r>
              <a:rPr lang="en-US" altLang="zh-CN" dirty="0"/>
              <a:t>WAR</a:t>
            </a:r>
            <a:r>
              <a:rPr lang="zh-CN" altLang="en-US" dirty="0"/>
              <a:t>，</a:t>
            </a:r>
            <a:r>
              <a:rPr lang="en-US" altLang="zh-CN" dirty="0"/>
              <a:t>ZIP</a:t>
            </a:r>
            <a:r>
              <a:rPr lang="zh-CN" altLang="en-US" dirty="0"/>
              <a:t>，</a:t>
            </a:r>
            <a:r>
              <a:rPr lang="en-US" altLang="zh-CN" dirty="0"/>
              <a:t>POM</a:t>
            </a:r>
            <a:r>
              <a:rPr lang="zh-CN" altLang="en-US" dirty="0"/>
              <a:t>等等）的地方。</a:t>
            </a:r>
          </a:p>
          <a:p>
            <a:pPr latinLnBrk="1"/>
            <a:r>
              <a:rPr lang="en-US" altLang="zh-CN" dirty="0"/>
              <a:t>Maven </a:t>
            </a:r>
            <a:r>
              <a:rPr lang="zh-CN" altLang="en-US" dirty="0"/>
              <a:t>仓库有三种类型：</a:t>
            </a:r>
          </a:p>
          <a:p>
            <a:pPr lvl="1" latinLnBrk="1"/>
            <a:r>
              <a:rPr lang="zh-CN" altLang="en-US" dirty="0"/>
              <a:t>本地（</a:t>
            </a:r>
            <a:r>
              <a:rPr lang="en-US" altLang="zh-CN" dirty="0"/>
              <a:t>local</a:t>
            </a:r>
            <a:r>
              <a:rPr lang="zh-CN" altLang="en-US" dirty="0"/>
              <a:t>）</a:t>
            </a:r>
          </a:p>
          <a:p>
            <a:pPr lvl="1" latinLnBrk="1"/>
            <a:r>
              <a:rPr lang="zh-CN" altLang="en-US" dirty="0"/>
              <a:t>中央（</a:t>
            </a:r>
            <a:r>
              <a:rPr lang="en-US" altLang="zh-CN" dirty="0"/>
              <a:t>central</a:t>
            </a:r>
            <a:r>
              <a:rPr lang="zh-CN" altLang="en-US" dirty="0"/>
              <a:t>）</a:t>
            </a:r>
          </a:p>
          <a:p>
            <a:pPr lvl="1" latinLnBrk="1"/>
            <a:r>
              <a:rPr lang="zh-CN" altLang="en-US" dirty="0"/>
              <a:t>远程（</a:t>
            </a:r>
            <a:r>
              <a:rPr lang="en-US" altLang="zh-CN" dirty="0"/>
              <a:t>remote</a:t>
            </a:r>
            <a:r>
              <a:rPr lang="zh-CN" altLang="en-US" dirty="0"/>
              <a:t>）</a:t>
            </a:r>
          </a:p>
          <a:p>
            <a:endParaRPr lang="en-US" dirty="0"/>
          </a:p>
        </p:txBody>
      </p:sp>
    </p:spTree>
    <p:extLst>
      <p:ext uri="{BB962C8B-B14F-4D97-AF65-F5344CB8AC3E}">
        <p14:creationId xmlns:p14="http://schemas.microsoft.com/office/powerpoint/2010/main" val="114271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本地</a:t>
            </a:r>
            <a:r>
              <a:rPr lang="zh-CN" altLang="en-US" b="1" dirty="0" smtClean="0"/>
              <a:t>仓库</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的本地仓库，在安装 </a:t>
            </a:r>
            <a:r>
              <a:rPr lang="en-US" altLang="zh-CN" dirty="0"/>
              <a:t>Maven </a:t>
            </a:r>
            <a:r>
              <a:rPr lang="zh-CN" altLang="en-US" dirty="0"/>
              <a:t>后并不会创建，它是在第一次执行 </a:t>
            </a:r>
            <a:r>
              <a:rPr lang="en-US" altLang="zh-CN" dirty="0"/>
              <a:t>maven </a:t>
            </a:r>
            <a:r>
              <a:rPr lang="zh-CN" altLang="en-US" dirty="0"/>
              <a:t>命令的时候才被创建。</a:t>
            </a:r>
          </a:p>
          <a:p>
            <a:pPr latinLnBrk="1"/>
            <a:r>
              <a:rPr lang="zh-CN" altLang="en-US" dirty="0"/>
              <a:t>运行 </a:t>
            </a:r>
            <a:r>
              <a:rPr lang="en-US" altLang="zh-CN" dirty="0"/>
              <a:t>Maven </a:t>
            </a:r>
            <a:r>
              <a:rPr lang="zh-CN" altLang="en-US" dirty="0"/>
              <a:t>的时候，</a:t>
            </a:r>
            <a:r>
              <a:rPr lang="en-US" altLang="zh-CN" dirty="0"/>
              <a:t>Maven </a:t>
            </a:r>
            <a:r>
              <a:rPr lang="zh-CN" altLang="en-US" dirty="0"/>
              <a:t>所需要的任何构件都是直接从本地仓库获取的。如果本地仓库没有，它会首先尝试从远程仓库下载构件至本地仓库，然后再使用本地仓库的构件。</a:t>
            </a:r>
          </a:p>
          <a:p>
            <a:pPr latinLnBrk="1"/>
            <a:r>
              <a:rPr lang="zh-CN" altLang="en-US" dirty="0"/>
              <a:t>默认情况下，不管</a:t>
            </a:r>
            <a:r>
              <a:rPr lang="en-US" altLang="zh-CN" dirty="0"/>
              <a:t>Linux</a:t>
            </a:r>
            <a:r>
              <a:rPr lang="zh-CN" altLang="en-US" dirty="0"/>
              <a:t>还是 </a:t>
            </a:r>
            <a:r>
              <a:rPr lang="en-US" altLang="zh-CN" dirty="0"/>
              <a:t>Windows</a:t>
            </a:r>
            <a:r>
              <a:rPr lang="zh-CN" altLang="en-US" dirty="0"/>
              <a:t>，每个用户在自己的用户目录下都有一个路径名为 </a:t>
            </a:r>
            <a:r>
              <a:rPr lang="en-US" altLang="zh-CN" dirty="0"/>
              <a:t>.m2/</a:t>
            </a:r>
            <a:r>
              <a:rPr lang="en-US" altLang="zh-CN" dirty="0" err="1"/>
              <a:t>respository</a:t>
            </a:r>
            <a:r>
              <a:rPr lang="en-US" altLang="zh-CN" dirty="0"/>
              <a:t>/ </a:t>
            </a:r>
            <a:r>
              <a:rPr lang="zh-CN" altLang="en-US" dirty="0"/>
              <a:t>的仓库目录。</a:t>
            </a:r>
          </a:p>
          <a:p>
            <a:pPr latinLnBrk="1"/>
            <a:r>
              <a:rPr lang="en-US" altLang="zh-CN" dirty="0"/>
              <a:t>Maven </a:t>
            </a:r>
            <a:r>
              <a:rPr lang="zh-CN" altLang="en-US" dirty="0"/>
              <a:t>本地仓库默认被创建在 </a:t>
            </a:r>
            <a:r>
              <a:rPr lang="en-US" altLang="zh-CN" dirty="0"/>
              <a:t>%USER_HOME% </a:t>
            </a:r>
            <a:r>
              <a:rPr lang="zh-CN" altLang="en-US" dirty="0"/>
              <a:t>目录下。要修改默认位置，在 </a:t>
            </a:r>
            <a:r>
              <a:rPr lang="en-US" altLang="zh-CN" dirty="0"/>
              <a:t>%M2_HOME%\</a:t>
            </a:r>
            <a:r>
              <a:rPr lang="en-US" altLang="zh-CN" dirty="0" err="1"/>
              <a:t>conf</a:t>
            </a:r>
            <a:r>
              <a:rPr lang="en-US" altLang="zh-CN" dirty="0"/>
              <a:t> </a:t>
            </a:r>
            <a:r>
              <a:rPr lang="zh-CN" altLang="en-US" dirty="0"/>
              <a:t>目录中的 </a:t>
            </a:r>
            <a:r>
              <a:rPr lang="en-US" altLang="zh-CN" dirty="0"/>
              <a:t>Maven </a:t>
            </a:r>
            <a:r>
              <a:rPr lang="zh-CN" altLang="en-US" dirty="0"/>
              <a:t>的 </a:t>
            </a:r>
            <a:r>
              <a:rPr lang="en-US" altLang="zh-CN" dirty="0" err="1"/>
              <a:t>settings.xml</a:t>
            </a:r>
            <a:r>
              <a:rPr lang="en-US" altLang="zh-CN" dirty="0"/>
              <a:t> </a:t>
            </a:r>
            <a:r>
              <a:rPr lang="zh-CN" altLang="en-US" dirty="0"/>
              <a:t>文件中定义另一个路径。</a:t>
            </a:r>
          </a:p>
          <a:p>
            <a:endParaRPr lang="en-US" dirty="0"/>
          </a:p>
        </p:txBody>
      </p:sp>
    </p:spTree>
    <p:extLst>
      <p:ext uri="{BB962C8B-B14F-4D97-AF65-F5344CB8AC3E}">
        <p14:creationId xmlns:p14="http://schemas.microsoft.com/office/powerpoint/2010/main" val="1357508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中央</a:t>
            </a:r>
            <a:r>
              <a:rPr lang="zh-CN" altLang="en-US" b="1" dirty="0" smtClean="0"/>
              <a:t>仓库</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中央仓库是由 </a:t>
            </a:r>
            <a:r>
              <a:rPr lang="en-US" altLang="zh-CN" dirty="0"/>
              <a:t>Maven </a:t>
            </a:r>
            <a:r>
              <a:rPr lang="zh-CN" altLang="en-US" dirty="0"/>
              <a:t>社区提供的仓库，其中包含了大量常用的库。</a:t>
            </a:r>
          </a:p>
          <a:p>
            <a:pPr latinLnBrk="1"/>
            <a:r>
              <a:rPr lang="zh-CN" altLang="en-US" dirty="0"/>
              <a:t>中央仓库包含了绝大多数流行的开源</a:t>
            </a:r>
            <a:r>
              <a:rPr lang="en-US" altLang="zh-CN" dirty="0"/>
              <a:t>Java</a:t>
            </a:r>
            <a:r>
              <a:rPr lang="zh-CN" altLang="en-US" dirty="0"/>
              <a:t>构件，以及源码、作者信息、</a:t>
            </a:r>
            <a:r>
              <a:rPr lang="en-US" altLang="zh-CN" dirty="0"/>
              <a:t>SCM</a:t>
            </a:r>
            <a:r>
              <a:rPr lang="zh-CN" altLang="en-US" dirty="0"/>
              <a:t>、信息、许可证信息等。一般来说，简单的</a:t>
            </a:r>
            <a:r>
              <a:rPr lang="en-US" altLang="zh-CN" dirty="0"/>
              <a:t>Java</a:t>
            </a:r>
            <a:r>
              <a:rPr lang="zh-CN" altLang="en-US" dirty="0"/>
              <a:t>项目依赖的构件都可以在这里下载到。</a:t>
            </a:r>
          </a:p>
          <a:p>
            <a:pPr latinLnBrk="1"/>
            <a:r>
              <a:rPr lang="zh-CN" altLang="en-US" dirty="0"/>
              <a:t>中央仓库的关键概念：</a:t>
            </a:r>
          </a:p>
          <a:p>
            <a:pPr lvl="1" latinLnBrk="1"/>
            <a:r>
              <a:rPr lang="zh-CN" altLang="en-US" dirty="0"/>
              <a:t>这个仓库由 </a:t>
            </a:r>
            <a:r>
              <a:rPr lang="en-US" altLang="zh-CN" dirty="0"/>
              <a:t>Maven </a:t>
            </a:r>
            <a:r>
              <a:rPr lang="zh-CN" altLang="en-US" dirty="0"/>
              <a:t>社区管理。</a:t>
            </a:r>
          </a:p>
          <a:p>
            <a:pPr lvl="1" latinLnBrk="1"/>
            <a:r>
              <a:rPr lang="zh-CN" altLang="en-US" dirty="0"/>
              <a:t>不需要配置。</a:t>
            </a:r>
          </a:p>
          <a:p>
            <a:pPr lvl="1" latinLnBrk="1"/>
            <a:r>
              <a:rPr lang="zh-CN" altLang="en-US" dirty="0"/>
              <a:t>需要通过网络才能访问。</a:t>
            </a:r>
          </a:p>
          <a:p>
            <a:pPr latinLnBrk="1"/>
            <a:r>
              <a:rPr lang="zh-CN" altLang="en-US" dirty="0"/>
              <a:t>要浏览中央仓库的内容，</a:t>
            </a:r>
            <a:r>
              <a:rPr lang="en-US" altLang="zh-CN" dirty="0"/>
              <a:t>maven </a:t>
            </a:r>
            <a:r>
              <a:rPr lang="zh-CN" altLang="en-US" dirty="0"/>
              <a:t>社区提供了一个 </a:t>
            </a:r>
            <a:r>
              <a:rPr lang="en-US" altLang="zh-CN" dirty="0"/>
              <a:t>URL</a:t>
            </a:r>
            <a:r>
              <a:rPr lang="zh-CN" altLang="en-US" dirty="0"/>
              <a:t>：</a:t>
            </a:r>
            <a:r>
              <a:rPr lang="en-US" altLang="zh-CN" u="sng" dirty="0">
                <a:hlinkClick r:id="rId2"/>
              </a:rPr>
              <a:t>http://search.maven.org/#browse</a:t>
            </a:r>
            <a:r>
              <a:rPr lang="zh-CN" altLang="en-US" dirty="0"/>
              <a:t>。使用这个仓库，开发人员可以搜索所有可以获取的代码库</a:t>
            </a:r>
            <a:r>
              <a:rPr lang="zh-CN" altLang="en-US" dirty="0" smtClean="0"/>
              <a:t>。</a:t>
            </a:r>
            <a:endParaRPr lang="zh-CN" altLang="en-US" dirty="0"/>
          </a:p>
        </p:txBody>
      </p:sp>
    </p:spTree>
    <p:extLst>
      <p:ext uri="{BB962C8B-B14F-4D97-AF65-F5344CB8AC3E}">
        <p14:creationId xmlns:p14="http://schemas.microsoft.com/office/powerpoint/2010/main" val="57414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远程</a:t>
            </a:r>
            <a:r>
              <a:rPr lang="zh-CN" altLang="en-US" b="1" dirty="0" smtClean="0"/>
              <a:t>仓库</a:t>
            </a:r>
            <a:endParaRPr lang="en-US" dirty="0"/>
          </a:p>
        </p:txBody>
      </p:sp>
      <p:sp>
        <p:nvSpPr>
          <p:cNvPr id="3" name="Content Placeholder 2"/>
          <p:cNvSpPr>
            <a:spLocks noGrp="1"/>
          </p:cNvSpPr>
          <p:nvPr>
            <p:ph idx="1"/>
          </p:nvPr>
        </p:nvSpPr>
        <p:spPr/>
        <p:txBody>
          <a:bodyPr/>
          <a:lstStyle/>
          <a:p>
            <a:pPr latinLnBrk="1"/>
            <a:r>
              <a:rPr lang="zh-CN" altLang="en-US" dirty="0"/>
              <a:t>如果 </a:t>
            </a:r>
            <a:r>
              <a:rPr lang="en-US" altLang="zh-CN" dirty="0"/>
              <a:t>Maven </a:t>
            </a:r>
            <a:r>
              <a:rPr lang="zh-CN" altLang="en-US" dirty="0"/>
              <a:t>在中央仓库中也找不到依赖的文件，它会停止构建过程并输出错误信息到控制台。为避免这种情况，</a:t>
            </a:r>
            <a:r>
              <a:rPr lang="en-US" altLang="zh-CN" dirty="0"/>
              <a:t>Maven </a:t>
            </a:r>
            <a:r>
              <a:rPr lang="zh-CN" altLang="en-US" dirty="0"/>
              <a:t>提供了远程仓库的概念，它是开发人员自己定制仓库，包含了所需要的代码库或者其他工程中用到的 </a:t>
            </a:r>
            <a:r>
              <a:rPr lang="en-US" altLang="zh-CN" dirty="0"/>
              <a:t>jar </a:t>
            </a:r>
            <a:r>
              <a:rPr lang="zh-CN" altLang="en-US" dirty="0"/>
              <a:t>文件。</a:t>
            </a:r>
          </a:p>
          <a:p>
            <a:pPr latinLnBrk="1"/>
            <a:r>
              <a:rPr lang="zh-CN" altLang="en-US" dirty="0"/>
              <a:t>举例说明，使用下面的 </a:t>
            </a:r>
            <a:r>
              <a:rPr lang="en-US" altLang="zh-CN" dirty="0" err="1"/>
              <a:t>pom.xml</a:t>
            </a:r>
            <a:r>
              <a:rPr lang="zh-CN" altLang="en-US" dirty="0"/>
              <a:t>，</a:t>
            </a:r>
            <a:r>
              <a:rPr lang="en-US" altLang="zh-CN" dirty="0"/>
              <a:t>Maven </a:t>
            </a:r>
            <a:r>
              <a:rPr lang="zh-CN" altLang="en-US" dirty="0"/>
              <a:t>将从远程仓库中下载该 </a:t>
            </a:r>
            <a:r>
              <a:rPr lang="en-US" altLang="zh-CN" dirty="0" err="1"/>
              <a:t>pom.xml</a:t>
            </a:r>
            <a:r>
              <a:rPr lang="en-US" altLang="zh-CN" dirty="0"/>
              <a:t> </a:t>
            </a:r>
            <a:r>
              <a:rPr lang="zh-CN" altLang="en-US" dirty="0"/>
              <a:t>中声明的所依赖的（在中央仓库中获取不到的）文件</a:t>
            </a:r>
            <a:r>
              <a:rPr lang="zh-CN" altLang="en-US" dirty="0" smtClean="0"/>
              <a:t>。</a:t>
            </a:r>
            <a:endParaRPr lang="zh-CN" altLang="en-US" dirty="0"/>
          </a:p>
        </p:txBody>
      </p:sp>
      <p:pic>
        <p:nvPicPr>
          <p:cNvPr id="4" name="Picture 3"/>
          <p:cNvPicPr>
            <a:picLocks noChangeAspect="1"/>
          </p:cNvPicPr>
          <p:nvPr/>
        </p:nvPicPr>
        <p:blipFill>
          <a:blip r:embed="rId2"/>
          <a:stretch>
            <a:fillRect/>
          </a:stretch>
        </p:blipFill>
        <p:spPr>
          <a:xfrm>
            <a:off x="5417820" y="3130286"/>
            <a:ext cx="6223000" cy="3727714"/>
          </a:xfrm>
          <a:prstGeom prst="rect">
            <a:avLst/>
          </a:prstGeom>
        </p:spPr>
      </p:pic>
    </p:spTree>
    <p:extLst>
      <p:ext uri="{BB962C8B-B14F-4D97-AF65-F5344CB8AC3E}">
        <p14:creationId xmlns:p14="http://schemas.microsoft.com/office/powerpoint/2010/main" val="212711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依赖搜索</a:t>
            </a:r>
            <a:r>
              <a:rPr lang="zh-CN" altLang="en-US" b="1" dirty="0" smtClean="0"/>
              <a:t>顺序</a:t>
            </a:r>
            <a:endParaRPr lang="en-US" dirty="0"/>
          </a:p>
        </p:txBody>
      </p:sp>
      <p:sp>
        <p:nvSpPr>
          <p:cNvPr id="3" name="Content Placeholder 2"/>
          <p:cNvSpPr>
            <a:spLocks noGrp="1"/>
          </p:cNvSpPr>
          <p:nvPr>
            <p:ph idx="1"/>
          </p:nvPr>
        </p:nvSpPr>
        <p:spPr/>
        <p:txBody>
          <a:bodyPr/>
          <a:lstStyle/>
          <a:p>
            <a:pPr latinLnBrk="1"/>
            <a:r>
              <a:rPr lang="zh-CN" altLang="en-US" dirty="0"/>
              <a:t>当我们执行 </a:t>
            </a:r>
            <a:r>
              <a:rPr lang="en-US" altLang="zh-CN" dirty="0"/>
              <a:t>Maven </a:t>
            </a:r>
            <a:r>
              <a:rPr lang="zh-CN" altLang="en-US" dirty="0"/>
              <a:t>构建命令时，</a:t>
            </a:r>
            <a:r>
              <a:rPr lang="en-US" altLang="zh-CN" dirty="0"/>
              <a:t>Maven </a:t>
            </a:r>
            <a:r>
              <a:rPr lang="zh-CN" altLang="en-US" dirty="0"/>
              <a:t>开始按照以下顺序查找依赖的库：</a:t>
            </a:r>
          </a:p>
          <a:p>
            <a:pPr lvl="1" latinLnBrk="1"/>
            <a:r>
              <a:rPr lang="zh-CN" altLang="en-US" b="1" dirty="0"/>
              <a:t>步骤 </a:t>
            </a:r>
            <a:r>
              <a:rPr lang="en-US" altLang="zh-CN" b="1" dirty="0"/>
              <a:t>1</a:t>
            </a:r>
            <a:r>
              <a:rPr lang="zh-CN" altLang="en-US" dirty="0"/>
              <a:t> － 在本地仓库中搜索，如果找不到，执行步骤 </a:t>
            </a:r>
            <a:r>
              <a:rPr lang="en-US" altLang="zh-CN" dirty="0"/>
              <a:t>2</a:t>
            </a:r>
            <a:r>
              <a:rPr lang="zh-CN" altLang="en-US" dirty="0"/>
              <a:t>，如果找到了则执行其他操作。</a:t>
            </a:r>
          </a:p>
          <a:p>
            <a:pPr lvl="1" latinLnBrk="1"/>
            <a:r>
              <a:rPr lang="zh-CN" altLang="en-US" b="1" dirty="0"/>
              <a:t>步骤 </a:t>
            </a:r>
            <a:r>
              <a:rPr lang="en-US" altLang="zh-CN" b="1" dirty="0"/>
              <a:t>2</a:t>
            </a:r>
            <a:r>
              <a:rPr lang="zh-CN" altLang="en-US" dirty="0"/>
              <a:t> － 在中央仓库中搜索，如果找不到，并且有一个或多个远程仓库已经设置，则执行步骤 </a:t>
            </a:r>
            <a:r>
              <a:rPr lang="en-US" altLang="zh-CN" dirty="0"/>
              <a:t>4</a:t>
            </a:r>
            <a:r>
              <a:rPr lang="zh-CN" altLang="en-US" dirty="0"/>
              <a:t>，如果找到了则下载到本地仓库中以备将来引用。</a:t>
            </a:r>
          </a:p>
          <a:p>
            <a:pPr lvl="1" latinLnBrk="1"/>
            <a:r>
              <a:rPr lang="zh-CN" altLang="en-US" b="1" dirty="0"/>
              <a:t>步骤 </a:t>
            </a:r>
            <a:r>
              <a:rPr lang="en-US" altLang="zh-CN" b="1" dirty="0"/>
              <a:t>3</a:t>
            </a:r>
            <a:r>
              <a:rPr lang="zh-CN" altLang="en-US" dirty="0"/>
              <a:t> － 如果远程仓库没有被设置，</a:t>
            </a:r>
            <a:r>
              <a:rPr lang="en-US" altLang="zh-CN" dirty="0"/>
              <a:t>Maven </a:t>
            </a:r>
            <a:r>
              <a:rPr lang="zh-CN" altLang="en-US" dirty="0"/>
              <a:t>将简单的停滞处理并抛出错误（无法找到依赖的文件）。</a:t>
            </a:r>
          </a:p>
          <a:p>
            <a:pPr lvl="1" latinLnBrk="1"/>
            <a:r>
              <a:rPr lang="zh-CN" altLang="en-US" b="1" dirty="0"/>
              <a:t>步骤 </a:t>
            </a:r>
            <a:r>
              <a:rPr lang="en-US" altLang="zh-CN" b="1" dirty="0"/>
              <a:t>4</a:t>
            </a:r>
            <a:r>
              <a:rPr lang="zh-CN" altLang="en-US" dirty="0"/>
              <a:t> － 在一个或多个远程仓库中搜索依赖的文件，如果找到则下载到本地仓库以备将来引用，否则 </a:t>
            </a:r>
            <a:r>
              <a:rPr lang="en-US" altLang="zh-CN" dirty="0"/>
              <a:t>Maven </a:t>
            </a:r>
            <a:r>
              <a:rPr lang="zh-CN" altLang="en-US" dirty="0"/>
              <a:t>将停止处理并抛出错误（无法找到依赖的文件）。</a:t>
            </a:r>
          </a:p>
          <a:p>
            <a:endParaRPr lang="en-US" dirty="0"/>
          </a:p>
        </p:txBody>
      </p:sp>
    </p:spTree>
    <p:extLst>
      <p:ext uri="{BB962C8B-B14F-4D97-AF65-F5344CB8AC3E}">
        <p14:creationId xmlns:p14="http://schemas.microsoft.com/office/powerpoint/2010/main" val="148494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插件</a:t>
            </a:r>
            <a:endParaRPr lang="en-US" dirty="0"/>
          </a:p>
        </p:txBody>
      </p:sp>
      <p:sp>
        <p:nvSpPr>
          <p:cNvPr id="3" name="Content Placeholder 2"/>
          <p:cNvSpPr>
            <a:spLocks noGrp="1"/>
          </p:cNvSpPr>
          <p:nvPr>
            <p:ph idx="1"/>
          </p:nvPr>
        </p:nvSpPr>
        <p:spPr>
          <a:xfrm>
            <a:off x="1097280" y="1845734"/>
            <a:ext cx="11094720" cy="4543636"/>
          </a:xfrm>
        </p:spPr>
        <p:txBody>
          <a:bodyPr>
            <a:normAutofit fontScale="85000" lnSpcReduction="20000"/>
          </a:bodyPr>
          <a:lstStyle/>
          <a:p>
            <a:pPr latinLnBrk="1"/>
            <a:r>
              <a:rPr lang="en-US" altLang="zh-CN" dirty="0"/>
              <a:t>Maven </a:t>
            </a:r>
            <a:r>
              <a:rPr lang="zh-CN" altLang="en-US" dirty="0"/>
              <a:t>有以下三个标准的生命周期：</a:t>
            </a:r>
          </a:p>
          <a:p>
            <a:pPr lvl="1" latinLnBrk="1"/>
            <a:r>
              <a:rPr lang="en-US" altLang="zh-CN" b="1" dirty="0"/>
              <a:t>clean</a:t>
            </a:r>
            <a:r>
              <a:rPr lang="zh-CN" altLang="en-US" dirty="0"/>
              <a:t>：项目清理的处理</a:t>
            </a:r>
          </a:p>
          <a:p>
            <a:pPr lvl="1" latinLnBrk="1"/>
            <a:r>
              <a:rPr lang="en-US" altLang="zh-CN" b="1" dirty="0"/>
              <a:t>default(</a:t>
            </a:r>
            <a:r>
              <a:rPr lang="zh-CN" altLang="en-US" b="1" dirty="0"/>
              <a:t>或 </a:t>
            </a:r>
            <a:r>
              <a:rPr lang="en-US" altLang="zh-CN" b="1" dirty="0"/>
              <a:t>build)</a:t>
            </a:r>
            <a:r>
              <a:rPr lang="zh-CN" altLang="en-US" dirty="0"/>
              <a:t>：项目部署的处理</a:t>
            </a:r>
          </a:p>
          <a:p>
            <a:pPr lvl="1" latinLnBrk="1"/>
            <a:r>
              <a:rPr lang="en-US" altLang="zh-CN" b="1" dirty="0" smtClean="0"/>
              <a:t>site</a:t>
            </a:r>
            <a:r>
              <a:rPr lang="zh-CN" altLang="en-US" dirty="0" smtClean="0"/>
              <a:t>：项目站点文档创建的处理</a:t>
            </a:r>
            <a:endParaRPr lang="en-US" altLang="zh-CN" dirty="0" smtClean="0"/>
          </a:p>
          <a:p>
            <a:pPr latinLnBrk="1"/>
            <a:r>
              <a:rPr lang="zh-CN" altLang="en-US" dirty="0"/>
              <a:t>每个生命周期中都包含着一系列的阶段</a:t>
            </a:r>
            <a:r>
              <a:rPr lang="en-US" altLang="zh-CN" dirty="0"/>
              <a:t>(phase)</a:t>
            </a:r>
            <a:r>
              <a:rPr lang="zh-CN" altLang="en-US" dirty="0"/>
              <a:t>。这些 </a:t>
            </a:r>
            <a:r>
              <a:rPr lang="en-US" altLang="zh-CN" dirty="0"/>
              <a:t>phase </a:t>
            </a:r>
            <a:r>
              <a:rPr lang="zh-CN" altLang="en-US" dirty="0"/>
              <a:t>就相当于 </a:t>
            </a:r>
            <a:r>
              <a:rPr lang="en-US" altLang="zh-CN" dirty="0"/>
              <a:t>Maven </a:t>
            </a:r>
            <a:r>
              <a:rPr lang="zh-CN" altLang="en-US" dirty="0"/>
              <a:t>提供的统一的接口，然后这些 </a:t>
            </a:r>
            <a:r>
              <a:rPr lang="en-US" altLang="zh-CN" dirty="0"/>
              <a:t>phase </a:t>
            </a:r>
            <a:r>
              <a:rPr lang="zh-CN" altLang="en-US" dirty="0"/>
              <a:t>的实现由 </a:t>
            </a:r>
            <a:r>
              <a:rPr lang="en-US" altLang="zh-CN" dirty="0"/>
              <a:t>Maven </a:t>
            </a:r>
            <a:r>
              <a:rPr lang="zh-CN" altLang="en-US" dirty="0"/>
              <a:t>的插件来完成。</a:t>
            </a:r>
          </a:p>
          <a:p>
            <a:pPr latinLnBrk="1"/>
            <a:r>
              <a:rPr lang="zh-CN" altLang="en-US" dirty="0"/>
              <a:t>我们在输入 </a:t>
            </a:r>
            <a:r>
              <a:rPr lang="en-US" altLang="zh-CN" dirty="0" err="1"/>
              <a:t>mvn</a:t>
            </a:r>
            <a:r>
              <a:rPr lang="en-US" altLang="zh-CN" dirty="0"/>
              <a:t> </a:t>
            </a:r>
            <a:r>
              <a:rPr lang="zh-CN" altLang="en-US" dirty="0"/>
              <a:t>命令的时候 比如 </a:t>
            </a:r>
            <a:r>
              <a:rPr lang="en-US" altLang="zh-CN" b="1" dirty="0" err="1"/>
              <a:t>mvn</a:t>
            </a:r>
            <a:r>
              <a:rPr lang="en-US" altLang="zh-CN" b="1" dirty="0"/>
              <a:t> clean</a:t>
            </a:r>
            <a:r>
              <a:rPr lang="zh-CN" altLang="en-US" dirty="0"/>
              <a:t>，</a:t>
            </a:r>
            <a:r>
              <a:rPr lang="en-US" altLang="zh-CN" dirty="0"/>
              <a:t>clean </a:t>
            </a:r>
            <a:r>
              <a:rPr lang="zh-CN" altLang="en-US" dirty="0"/>
              <a:t>对应的就是 </a:t>
            </a:r>
            <a:r>
              <a:rPr lang="en-US" altLang="zh-CN" dirty="0"/>
              <a:t>Clean </a:t>
            </a:r>
            <a:r>
              <a:rPr lang="zh-CN" altLang="en-US" dirty="0"/>
              <a:t>生命周期中的 </a:t>
            </a:r>
            <a:r>
              <a:rPr lang="en-US" altLang="zh-CN" dirty="0"/>
              <a:t>clean </a:t>
            </a:r>
            <a:r>
              <a:rPr lang="zh-CN" altLang="en-US" dirty="0"/>
              <a:t>阶段。但是 </a:t>
            </a:r>
            <a:r>
              <a:rPr lang="en-US" altLang="zh-CN" dirty="0"/>
              <a:t>clean </a:t>
            </a:r>
            <a:r>
              <a:rPr lang="zh-CN" altLang="en-US" dirty="0"/>
              <a:t>的具体操作是由 </a:t>
            </a:r>
            <a:r>
              <a:rPr lang="en-US" altLang="zh-CN" b="1" dirty="0"/>
              <a:t>maven-clean-plugin</a:t>
            </a:r>
            <a:r>
              <a:rPr lang="zh-CN" altLang="en-US" dirty="0"/>
              <a:t> 来实现的。</a:t>
            </a:r>
          </a:p>
          <a:p>
            <a:pPr latinLnBrk="1"/>
            <a:r>
              <a:rPr lang="zh-CN" altLang="en-US" dirty="0"/>
              <a:t>所以说 </a:t>
            </a:r>
            <a:r>
              <a:rPr lang="en-US" altLang="zh-CN" dirty="0"/>
              <a:t>Maven </a:t>
            </a:r>
            <a:r>
              <a:rPr lang="zh-CN" altLang="en-US" dirty="0"/>
              <a:t>生命周期的每一个阶段的具体实现都是由 </a:t>
            </a:r>
            <a:r>
              <a:rPr lang="en-US" altLang="zh-CN" dirty="0"/>
              <a:t>Maven </a:t>
            </a:r>
            <a:r>
              <a:rPr lang="zh-CN" altLang="en-US" dirty="0"/>
              <a:t>插件实现的。</a:t>
            </a:r>
          </a:p>
          <a:p>
            <a:pPr latinLnBrk="1"/>
            <a:r>
              <a:rPr lang="en-US" altLang="zh-CN" dirty="0"/>
              <a:t>Maven </a:t>
            </a:r>
            <a:r>
              <a:rPr lang="zh-CN" altLang="en-US" dirty="0"/>
              <a:t>实际上是一个依赖插件执行的框架，每个任务实际上是由插件完成。</a:t>
            </a:r>
            <a:r>
              <a:rPr lang="en-US" altLang="zh-CN" dirty="0"/>
              <a:t>Maven </a:t>
            </a:r>
            <a:r>
              <a:rPr lang="zh-CN" altLang="en-US" dirty="0"/>
              <a:t>插件通常被用来：</a:t>
            </a:r>
          </a:p>
          <a:p>
            <a:pPr lvl="1" latinLnBrk="1"/>
            <a:r>
              <a:rPr lang="zh-CN" altLang="en-US" dirty="0"/>
              <a:t>创建 </a:t>
            </a:r>
            <a:r>
              <a:rPr lang="en-US" altLang="zh-CN" dirty="0"/>
              <a:t>jar </a:t>
            </a:r>
            <a:r>
              <a:rPr lang="zh-CN" altLang="en-US" dirty="0"/>
              <a:t>文件</a:t>
            </a:r>
          </a:p>
          <a:p>
            <a:pPr lvl="1" latinLnBrk="1"/>
            <a:r>
              <a:rPr lang="zh-CN" altLang="en-US" dirty="0"/>
              <a:t>创建 </a:t>
            </a:r>
            <a:r>
              <a:rPr lang="en-US" altLang="zh-CN" dirty="0"/>
              <a:t>war </a:t>
            </a:r>
            <a:r>
              <a:rPr lang="zh-CN" altLang="en-US" dirty="0"/>
              <a:t>文件</a:t>
            </a:r>
          </a:p>
          <a:p>
            <a:pPr lvl="1" latinLnBrk="1"/>
            <a:r>
              <a:rPr lang="zh-CN" altLang="en-US" dirty="0"/>
              <a:t>编译代码文件</a:t>
            </a:r>
          </a:p>
          <a:p>
            <a:pPr lvl="1" latinLnBrk="1"/>
            <a:r>
              <a:rPr lang="zh-CN" altLang="en-US" dirty="0"/>
              <a:t>代码单元测试</a:t>
            </a:r>
          </a:p>
          <a:p>
            <a:pPr lvl="1" latinLnBrk="1"/>
            <a:r>
              <a:rPr lang="zh-CN" altLang="en-US" dirty="0"/>
              <a:t>创建工程文档</a:t>
            </a:r>
          </a:p>
          <a:p>
            <a:pPr lvl="1" latinLnBrk="1"/>
            <a:r>
              <a:rPr lang="zh-CN" altLang="en-US" dirty="0"/>
              <a:t>创建工程报告</a:t>
            </a:r>
          </a:p>
          <a:p>
            <a:endParaRPr lang="zh-CN" altLang="en-US" dirty="0"/>
          </a:p>
        </p:txBody>
      </p:sp>
    </p:spTree>
    <p:extLst>
      <p:ext uri="{BB962C8B-B14F-4D97-AF65-F5344CB8AC3E}">
        <p14:creationId xmlns:p14="http://schemas.microsoft.com/office/powerpoint/2010/main" val="118851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插件</a:t>
            </a:r>
            <a:r>
              <a:rPr lang="zh-CN" altLang="en-US" b="1" dirty="0" smtClean="0"/>
              <a:t>类型</a:t>
            </a:r>
            <a:endParaRPr lang="en-US" dirty="0"/>
          </a:p>
        </p:txBody>
      </p:sp>
      <p:sp>
        <p:nvSpPr>
          <p:cNvPr id="3" name="Content Placeholder 2"/>
          <p:cNvSpPr>
            <a:spLocks noGrp="1"/>
          </p:cNvSpPr>
          <p:nvPr>
            <p:ph idx="1"/>
          </p:nvPr>
        </p:nvSpPr>
        <p:spPr/>
        <p:txBody>
          <a:bodyPr/>
          <a:lstStyle/>
          <a:p>
            <a:r>
              <a:rPr lang="en-US" altLang="zh-CN" dirty="0"/>
              <a:t>Maven </a:t>
            </a:r>
            <a:r>
              <a:rPr lang="zh-CN" altLang="en-US" dirty="0"/>
              <a:t>提供了下面两种类型的插件：</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7453521"/>
              </p:ext>
            </p:extLst>
          </p:nvPr>
        </p:nvGraphicFramePr>
        <p:xfrm>
          <a:off x="1096963" y="2297431"/>
          <a:ext cx="10058400" cy="1446866"/>
        </p:xfrm>
        <a:graphic>
          <a:graphicData uri="http://schemas.openxmlformats.org/drawingml/2006/table">
            <a:tbl>
              <a:tblPr/>
              <a:tblGrid>
                <a:gridCol w="5029200"/>
                <a:gridCol w="5029200"/>
              </a:tblGrid>
              <a:tr h="201753">
                <a:tc>
                  <a:txBody>
                    <a:bodyPr/>
                    <a:lstStyle/>
                    <a:p>
                      <a:pPr algn="l" fontAlgn="t"/>
                      <a:r>
                        <a:rPr lang="zh-CN" altLang="en-US" sz="1700">
                          <a:solidFill>
                            <a:srgbClr val="FFFFFF"/>
                          </a:solidFill>
                          <a:effectLst/>
                        </a:rPr>
                        <a:t>类型</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260232">
                <a:tc>
                  <a:txBody>
                    <a:bodyPr/>
                    <a:lstStyle/>
                    <a:p>
                      <a:pPr fontAlgn="t"/>
                      <a:r>
                        <a:rPr lang="en-US" sz="1700">
                          <a:effectLst/>
                        </a:rPr>
                        <a:t>Build plugins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在构建时执行，并在 </a:t>
                      </a:r>
                      <a:r>
                        <a:rPr lang="en-US" altLang="zh-CN" sz="1700">
                          <a:effectLst/>
                        </a:rPr>
                        <a:t>pom.xml </a:t>
                      </a:r>
                      <a:r>
                        <a:rPr lang="zh-CN" altLang="en-US" sz="1700">
                          <a:effectLst/>
                        </a:rPr>
                        <a:t>的 元素中配置。</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18125">
                <a:tc>
                  <a:txBody>
                    <a:bodyPr/>
                    <a:lstStyle/>
                    <a:p>
                      <a:pPr fontAlgn="t"/>
                      <a:r>
                        <a:rPr lang="en-US" sz="1700">
                          <a:effectLst/>
                        </a:rPr>
                        <a:t>Reporting plugins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dirty="0">
                          <a:effectLst/>
                        </a:rPr>
                        <a:t>在网站生成过程中执行，并在 </a:t>
                      </a:r>
                      <a:r>
                        <a:rPr lang="en-US" altLang="zh-CN" sz="1700" dirty="0" err="1">
                          <a:effectLst/>
                        </a:rPr>
                        <a:t>pom.xml</a:t>
                      </a:r>
                      <a:r>
                        <a:rPr lang="en-US" altLang="zh-CN" sz="1700" dirty="0">
                          <a:effectLst/>
                        </a:rPr>
                        <a:t> </a:t>
                      </a:r>
                      <a:r>
                        <a:rPr lang="zh-CN" altLang="en-US" sz="1700" dirty="0">
                          <a:effectLst/>
                        </a:rPr>
                        <a:t>的 元素中配置。</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43703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t>插</a:t>
            </a:r>
            <a:r>
              <a:rPr lang="zh-TW" altLang="en-US" b="1" dirty="0" smtClean="0"/>
              <a:t>件</a:t>
            </a:r>
            <a:endParaRPr lang="en-US" dirty="0"/>
          </a:p>
        </p:txBody>
      </p:sp>
      <p:sp>
        <p:nvSpPr>
          <p:cNvPr id="3" name="Content Placeholder 2"/>
          <p:cNvSpPr>
            <a:spLocks noGrp="1"/>
          </p:cNvSpPr>
          <p:nvPr>
            <p:ph idx="1"/>
          </p:nvPr>
        </p:nvSpPr>
        <p:spPr/>
        <p:txBody>
          <a:bodyPr/>
          <a:lstStyle/>
          <a:p>
            <a:r>
              <a:rPr lang="zh-TW" altLang="en-US" dirty="0"/>
              <a:t>下面是一些常用插件的列表：</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9334809"/>
              </p:ext>
            </p:extLst>
          </p:nvPr>
        </p:nvGraphicFramePr>
        <p:xfrm>
          <a:off x="994409" y="2423160"/>
          <a:ext cx="10160954" cy="4057649"/>
        </p:xfrm>
        <a:graphic>
          <a:graphicData uri="http://schemas.openxmlformats.org/drawingml/2006/table">
            <a:tbl>
              <a:tblPr/>
              <a:tblGrid>
                <a:gridCol w="5080477"/>
                <a:gridCol w="5080477"/>
              </a:tblGrid>
              <a:tr h="374978">
                <a:tc>
                  <a:txBody>
                    <a:bodyPr/>
                    <a:lstStyle/>
                    <a:p>
                      <a:pPr algn="l" fontAlgn="t"/>
                      <a:r>
                        <a:rPr lang="zh-TW" altLang="en-US" sz="1700">
                          <a:solidFill>
                            <a:srgbClr val="FFFFFF"/>
                          </a:solidFill>
                          <a:effectLst/>
                        </a:rPr>
                        <a:t>插件</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84234">
                <a:tc>
                  <a:txBody>
                    <a:bodyPr/>
                    <a:lstStyle/>
                    <a:p>
                      <a:pPr fontAlgn="t"/>
                      <a:r>
                        <a:rPr lang="en-US" sz="1700">
                          <a:effectLst/>
                        </a:rPr>
                        <a:t>clean</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构建之后清理目标文件。删除目标目录。</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84234">
                <a:tc>
                  <a:txBody>
                    <a:bodyPr/>
                    <a:lstStyle/>
                    <a:p>
                      <a:pPr fontAlgn="t"/>
                      <a:r>
                        <a:rPr lang="en-US" sz="1700">
                          <a:effectLst/>
                        </a:rPr>
                        <a:t>compiler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编译 </a:t>
                      </a:r>
                      <a:r>
                        <a:rPr lang="en-US" altLang="zh-CN" sz="1700">
                          <a:effectLst/>
                        </a:rPr>
                        <a:t>Java </a:t>
                      </a:r>
                      <a:r>
                        <a:rPr lang="zh-CN" altLang="en-US" sz="1700">
                          <a:effectLst/>
                        </a:rPr>
                        <a:t>源文件。</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84234">
                <a:tc>
                  <a:txBody>
                    <a:bodyPr/>
                    <a:lstStyle/>
                    <a:p>
                      <a:pPr fontAlgn="t"/>
                      <a:r>
                        <a:rPr lang="en-US" sz="1700">
                          <a:effectLst/>
                        </a:rPr>
                        <a:t>surefile</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运行 </a:t>
                      </a:r>
                      <a:r>
                        <a:rPr lang="en-US" altLang="zh-CN" sz="1700">
                          <a:effectLst/>
                        </a:rPr>
                        <a:t>JUnit </a:t>
                      </a:r>
                      <a:r>
                        <a:rPr lang="zh-CN" altLang="en-US" sz="1700">
                          <a:effectLst/>
                        </a:rPr>
                        <a:t>单元测试。创建测试报告。</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84234">
                <a:tc>
                  <a:txBody>
                    <a:bodyPr/>
                    <a:lstStyle/>
                    <a:p>
                      <a:pPr fontAlgn="t"/>
                      <a:r>
                        <a:rPr lang="en-US" sz="1700">
                          <a:effectLst/>
                        </a:rPr>
                        <a:t>jar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从当前工程中构建 </a:t>
                      </a:r>
                      <a:r>
                        <a:rPr lang="en-US" altLang="zh-CN" sz="1700">
                          <a:effectLst/>
                        </a:rPr>
                        <a:t>JAR </a:t>
                      </a:r>
                      <a:r>
                        <a:rPr lang="zh-CN" altLang="en-US" sz="1700">
                          <a:effectLst/>
                        </a:rPr>
                        <a:t>文件。</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84234">
                <a:tc>
                  <a:txBody>
                    <a:bodyPr/>
                    <a:lstStyle/>
                    <a:p>
                      <a:pPr fontAlgn="t"/>
                      <a:r>
                        <a:rPr lang="en-US" sz="1700">
                          <a:effectLst/>
                        </a:rPr>
                        <a:t>war</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从当前工程中构建 </a:t>
                      </a:r>
                      <a:r>
                        <a:rPr lang="en-US" altLang="zh-CN" sz="1700">
                          <a:effectLst/>
                        </a:rPr>
                        <a:t>WAR </a:t>
                      </a:r>
                      <a:r>
                        <a:rPr lang="zh-CN" altLang="en-US" sz="1700">
                          <a:effectLst/>
                        </a:rPr>
                        <a:t>文件。</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84234">
                <a:tc>
                  <a:txBody>
                    <a:bodyPr/>
                    <a:lstStyle/>
                    <a:p>
                      <a:pPr fontAlgn="t"/>
                      <a:r>
                        <a:rPr lang="en-US" sz="1700">
                          <a:effectLst/>
                        </a:rPr>
                        <a:t>javadoc</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700">
                          <a:effectLst/>
                        </a:rPr>
                        <a:t>为工程生成 Javadoc。</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777267">
                <a:tc>
                  <a:txBody>
                    <a:bodyPr/>
                    <a:lstStyle/>
                    <a:p>
                      <a:pPr fontAlgn="t"/>
                      <a:r>
                        <a:rPr lang="en-US" sz="1700">
                          <a:effectLst/>
                        </a:rPr>
                        <a:t>antrun</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dirty="0">
                          <a:effectLst/>
                        </a:rPr>
                        <a:t>从构建过程的任意一个阶段中运行一个 </a:t>
                      </a:r>
                      <a:r>
                        <a:rPr lang="en-US" altLang="zh-CN" sz="1700" dirty="0">
                          <a:effectLst/>
                        </a:rPr>
                        <a:t>ant </a:t>
                      </a:r>
                      <a:r>
                        <a:rPr lang="zh-CN" altLang="en-US" sz="1700" dirty="0">
                          <a:effectLst/>
                        </a:rPr>
                        <a:t>任务的集合。</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642784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构建 Java </a:t>
            </a:r>
            <a:r>
              <a:rPr lang="en-US" b="1" dirty="0" smtClean="0"/>
              <a:t>项目</a:t>
            </a:r>
            <a:endParaRPr lang="en-US" dirty="0"/>
          </a:p>
        </p:txBody>
      </p:sp>
      <p:sp>
        <p:nvSpPr>
          <p:cNvPr id="3" name="Content Placeholder 2"/>
          <p:cNvSpPr>
            <a:spLocks noGrp="1"/>
          </p:cNvSpPr>
          <p:nvPr>
            <p:ph idx="1"/>
          </p:nvPr>
        </p:nvSpPr>
        <p:spPr/>
        <p:txBody>
          <a:bodyPr>
            <a:normAutofit fontScale="92500" lnSpcReduction="20000"/>
          </a:bodyPr>
          <a:lstStyle/>
          <a:p>
            <a:pPr latinLnBrk="1"/>
            <a:r>
              <a:rPr lang="en-US" altLang="zh-CN" dirty="0"/>
              <a:t>Maven </a:t>
            </a:r>
            <a:r>
              <a:rPr lang="zh-CN" altLang="en-US" dirty="0"/>
              <a:t>使用原型 </a:t>
            </a:r>
            <a:r>
              <a:rPr lang="en-US" altLang="zh-CN" b="1" dirty="0"/>
              <a:t>archetype</a:t>
            </a:r>
            <a:r>
              <a:rPr lang="zh-CN" altLang="en-US" dirty="0"/>
              <a:t> 插件创建项目。要创建一个简单的 </a:t>
            </a:r>
            <a:r>
              <a:rPr lang="en-US" altLang="zh-CN" dirty="0"/>
              <a:t>Java </a:t>
            </a:r>
            <a:r>
              <a:rPr lang="zh-CN" altLang="en-US" dirty="0"/>
              <a:t>应用，我们将使用 </a:t>
            </a:r>
            <a:r>
              <a:rPr lang="en-US" altLang="zh-CN" b="1" dirty="0"/>
              <a:t>maven-archetype-</a:t>
            </a:r>
            <a:r>
              <a:rPr lang="en-US" altLang="zh-CN" b="1" dirty="0" err="1"/>
              <a:t>quickstart</a:t>
            </a:r>
            <a:r>
              <a:rPr lang="zh-CN" altLang="en-US" dirty="0"/>
              <a:t> 插件。</a:t>
            </a:r>
          </a:p>
          <a:p>
            <a:pPr latinLnBrk="1"/>
            <a:r>
              <a:rPr lang="zh-CN" altLang="en-US" dirty="0"/>
              <a:t>在下面的例子中，我们将在 </a:t>
            </a:r>
            <a:r>
              <a:rPr lang="en-US" altLang="zh-CN" dirty="0"/>
              <a:t>C:\MVN </a:t>
            </a:r>
            <a:r>
              <a:rPr lang="zh-CN" altLang="en-US" dirty="0"/>
              <a:t>文件夹下创建一个基于 </a:t>
            </a:r>
            <a:r>
              <a:rPr lang="en-US" altLang="zh-CN" dirty="0"/>
              <a:t>maven </a:t>
            </a:r>
            <a:r>
              <a:rPr lang="zh-CN" altLang="en-US" dirty="0"/>
              <a:t>的 </a:t>
            </a:r>
            <a:r>
              <a:rPr lang="en-US" altLang="zh-CN" dirty="0"/>
              <a:t>java </a:t>
            </a:r>
            <a:r>
              <a:rPr lang="zh-CN" altLang="en-US" dirty="0"/>
              <a:t>应用项目。</a:t>
            </a:r>
          </a:p>
          <a:p>
            <a:pPr latinLnBrk="1"/>
            <a:r>
              <a:rPr lang="zh-CN" altLang="en-US" dirty="0"/>
              <a:t>命令格式如下：</a:t>
            </a:r>
          </a:p>
          <a:p>
            <a:r>
              <a:rPr lang="en-US" dirty="0" err="1"/>
              <a:t>mvn</a:t>
            </a:r>
            <a:r>
              <a:rPr lang="en-US" dirty="0"/>
              <a:t> </a:t>
            </a:r>
            <a:r>
              <a:rPr lang="en-US" dirty="0" err="1"/>
              <a:t>archetype:generate</a:t>
            </a:r>
            <a:r>
              <a:rPr lang="en-US" dirty="0"/>
              <a:t> -</a:t>
            </a:r>
            <a:r>
              <a:rPr lang="en-US" dirty="0" err="1"/>
              <a:t>DgroupId</a:t>
            </a:r>
            <a:r>
              <a:rPr lang="en-US" dirty="0"/>
              <a:t>=</a:t>
            </a:r>
            <a:r>
              <a:rPr lang="en-US" dirty="0" err="1"/>
              <a:t>com.companyname.bank</a:t>
            </a:r>
            <a:r>
              <a:rPr lang="en-US" dirty="0"/>
              <a:t> -</a:t>
            </a:r>
            <a:r>
              <a:rPr lang="en-US" dirty="0" err="1"/>
              <a:t>DartifactId</a:t>
            </a:r>
            <a:r>
              <a:rPr lang="en-US" dirty="0"/>
              <a:t>=</a:t>
            </a:r>
            <a:r>
              <a:rPr lang="en-US" dirty="0" err="1"/>
              <a:t>consumerBanking</a:t>
            </a:r>
            <a:r>
              <a:rPr lang="en-US" dirty="0"/>
              <a:t> -</a:t>
            </a:r>
            <a:r>
              <a:rPr lang="en-US" dirty="0" err="1"/>
              <a:t>DarchetypeArtifactId</a:t>
            </a:r>
            <a:r>
              <a:rPr lang="en-US" dirty="0"/>
              <a:t>=maven-archetype-</a:t>
            </a:r>
            <a:r>
              <a:rPr lang="en-US" dirty="0" err="1"/>
              <a:t>quickstart</a:t>
            </a:r>
            <a:r>
              <a:rPr lang="en-US" dirty="0"/>
              <a:t> -</a:t>
            </a:r>
            <a:r>
              <a:rPr lang="en-US" dirty="0" err="1" smtClean="0"/>
              <a:t>DinteractiveMode</a:t>
            </a:r>
            <a:r>
              <a:rPr lang="en-US" dirty="0" smtClean="0"/>
              <a:t>=false</a:t>
            </a:r>
          </a:p>
          <a:p>
            <a:pPr latinLnBrk="1"/>
            <a:r>
              <a:rPr lang="en-US" dirty="0"/>
              <a:t>参数说明：</a:t>
            </a:r>
          </a:p>
          <a:p>
            <a:pPr latinLnBrk="1"/>
            <a:r>
              <a:rPr lang="en-US" b="1" dirty="0"/>
              <a:t>-</a:t>
            </a:r>
            <a:r>
              <a:rPr lang="en-US" b="1" dirty="0" err="1"/>
              <a:t>DgourpId</a:t>
            </a:r>
            <a:r>
              <a:rPr lang="en-US" dirty="0"/>
              <a:t>: 组织名，公司网址的反写 + 项目名称</a:t>
            </a:r>
          </a:p>
          <a:p>
            <a:pPr latinLnBrk="1"/>
            <a:r>
              <a:rPr lang="en-US" b="1" dirty="0"/>
              <a:t>-</a:t>
            </a:r>
            <a:r>
              <a:rPr lang="en-US" b="1" dirty="0" err="1"/>
              <a:t>DartifactId</a:t>
            </a:r>
            <a:r>
              <a:rPr lang="en-US" dirty="0"/>
              <a:t>: </a:t>
            </a:r>
            <a:r>
              <a:rPr lang="en-US" dirty="0" err="1"/>
              <a:t>项目名-模块名</a:t>
            </a:r>
            <a:endParaRPr lang="en-US" dirty="0"/>
          </a:p>
          <a:p>
            <a:pPr latinLnBrk="1"/>
            <a:r>
              <a:rPr lang="en-US" b="1" dirty="0"/>
              <a:t>-</a:t>
            </a:r>
            <a:r>
              <a:rPr lang="en-US" b="1" dirty="0" err="1"/>
              <a:t>DarchetypeArtifactId</a:t>
            </a:r>
            <a:r>
              <a:rPr lang="en-US" dirty="0"/>
              <a:t>: 指定 </a:t>
            </a:r>
            <a:r>
              <a:rPr lang="en-US" dirty="0" err="1"/>
              <a:t>ArchetypeId，maven-archetype-quickstart，创建一个简单的</a:t>
            </a:r>
            <a:r>
              <a:rPr lang="en-US" dirty="0"/>
              <a:t> Java 应用</a:t>
            </a:r>
          </a:p>
          <a:p>
            <a:pPr latinLnBrk="1"/>
            <a:r>
              <a:rPr lang="en-US" b="1" dirty="0"/>
              <a:t>-</a:t>
            </a:r>
            <a:r>
              <a:rPr lang="en-US" b="1" dirty="0" err="1"/>
              <a:t>DinteractiveMode</a:t>
            </a:r>
            <a:r>
              <a:rPr lang="en-US" dirty="0"/>
              <a:t>: 是否使用交互模式</a:t>
            </a:r>
          </a:p>
          <a:p>
            <a:endParaRPr lang="en-US" dirty="0"/>
          </a:p>
        </p:txBody>
      </p:sp>
    </p:spTree>
    <p:extLst>
      <p:ext uri="{BB962C8B-B14F-4D97-AF65-F5344CB8AC3E}">
        <p14:creationId xmlns:p14="http://schemas.microsoft.com/office/powerpoint/2010/main" val="535810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9454925"/>
              </p:ext>
            </p:extLst>
          </p:nvPr>
        </p:nvGraphicFramePr>
        <p:xfrm>
          <a:off x="822959" y="286603"/>
          <a:ext cx="10629900" cy="2824351"/>
        </p:xfrm>
        <a:graphic>
          <a:graphicData uri="http://schemas.openxmlformats.org/drawingml/2006/table">
            <a:tbl>
              <a:tblPr/>
              <a:tblGrid>
                <a:gridCol w="5314950"/>
                <a:gridCol w="5314950"/>
              </a:tblGrid>
              <a:tr h="332233">
                <a:tc>
                  <a:txBody>
                    <a:bodyPr/>
                    <a:lstStyle/>
                    <a:p>
                      <a:pPr algn="l" fontAlgn="t"/>
                      <a:r>
                        <a:rPr lang="zh-CN" altLang="en-US" sz="1700" dirty="0">
                          <a:solidFill>
                            <a:srgbClr val="FFFFFF"/>
                          </a:solidFill>
                          <a:effectLst/>
                        </a:rPr>
                        <a:t>文件夹结构</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29036">
                <a:tc>
                  <a:txBody>
                    <a:bodyPr/>
                    <a:lstStyle/>
                    <a:p>
                      <a:pPr fontAlgn="t"/>
                      <a:r>
                        <a:rPr lang="en-US" sz="1700">
                          <a:effectLst/>
                        </a:rPr>
                        <a:t>consumerBanking</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a:effectLst/>
                        </a:rPr>
                        <a:t>包含 src 文件夹和 pom.xml</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9036">
                <a:tc>
                  <a:txBody>
                    <a:bodyPr/>
                    <a:lstStyle/>
                    <a:p>
                      <a:pPr fontAlgn="t"/>
                      <a:r>
                        <a:rPr lang="en-US" sz="1700">
                          <a:effectLst/>
                        </a:rPr>
                        <a:t>src/main/java contains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sz="1700">
                          <a:effectLst/>
                        </a:rPr>
                        <a:t>java 代码文件在包结构下（com/companyName/bank）。</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29036">
                <a:tc>
                  <a:txBody>
                    <a:bodyPr/>
                    <a:lstStyle/>
                    <a:p>
                      <a:pPr fontAlgn="t"/>
                      <a:r>
                        <a:rPr lang="en-US" sz="1700">
                          <a:effectLst/>
                        </a:rPr>
                        <a:t>src/main/test contains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a:effectLst/>
                        </a:rPr>
                        <a:t>测试代码文件在包结构下（com/companyName/bank）。</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88666">
                <a:tc>
                  <a:txBody>
                    <a:bodyPr/>
                    <a:lstStyle/>
                    <a:p>
                      <a:pPr fontAlgn="t"/>
                      <a:r>
                        <a:rPr lang="en-US" sz="1700">
                          <a:effectLst/>
                        </a:rPr>
                        <a:t>src/main/resources</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dirty="0">
                          <a:effectLst/>
                        </a:rPr>
                        <a:t>包含了 图片 </a:t>
                      </a:r>
                      <a:r>
                        <a:rPr lang="en-US" altLang="zh-CN" sz="1700" dirty="0">
                          <a:effectLst/>
                        </a:rPr>
                        <a:t>/ </a:t>
                      </a:r>
                      <a:r>
                        <a:rPr lang="zh-CN" altLang="en-US" sz="1700" dirty="0">
                          <a:effectLst/>
                        </a:rPr>
                        <a:t>属性 文件（在上面的例子中，我们需要手动创建这个结构）。</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pic>
        <p:nvPicPr>
          <p:cNvPr id="8194" name="Picture 2" descr="http://www.runoob.com/wp-content/uploads/2018/09/9-project-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00" y="3110954"/>
            <a:ext cx="5661660" cy="353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3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功能</a:t>
            </a:r>
            <a:endParaRPr lang="en-US" dirty="0"/>
          </a:p>
        </p:txBody>
      </p:sp>
      <p:sp>
        <p:nvSpPr>
          <p:cNvPr id="3" name="Content Placeholder 2"/>
          <p:cNvSpPr>
            <a:spLocks noGrp="1"/>
          </p:cNvSpPr>
          <p:nvPr>
            <p:ph idx="1"/>
          </p:nvPr>
        </p:nvSpPr>
        <p:spPr/>
        <p:txBody>
          <a:bodyPr>
            <a:normAutofit/>
          </a:bodyPr>
          <a:lstStyle/>
          <a:p>
            <a:pPr latinLnBrk="1"/>
            <a:r>
              <a:rPr lang="zh-CN" altLang="en-US" dirty="0"/>
              <a:t>构建</a:t>
            </a:r>
          </a:p>
          <a:p>
            <a:pPr latinLnBrk="1"/>
            <a:r>
              <a:rPr lang="zh-CN" altLang="en-US" dirty="0"/>
              <a:t>文档生成</a:t>
            </a:r>
          </a:p>
          <a:p>
            <a:pPr latinLnBrk="1"/>
            <a:r>
              <a:rPr lang="zh-CN" altLang="en-US" dirty="0"/>
              <a:t>报告</a:t>
            </a:r>
          </a:p>
          <a:p>
            <a:pPr latinLnBrk="1"/>
            <a:r>
              <a:rPr lang="zh-CN" altLang="en-US" dirty="0"/>
              <a:t>依赖</a:t>
            </a:r>
          </a:p>
          <a:p>
            <a:pPr latinLnBrk="1"/>
            <a:r>
              <a:rPr lang="en-US" altLang="zh-CN" dirty="0"/>
              <a:t>SCMs</a:t>
            </a:r>
          </a:p>
          <a:p>
            <a:pPr latinLnBrk="1"/>
            <a:r>
              <a:rPr lang="zh-CN" altLang="en-US" dirty="0"/>
              <a:t>发布</a:t>
            </a:r>
          </a:p>
          <a:p>
            <a:pPr latinLnBrk="1"/>
            <a:r>
              <a:rPr lang="zh-CN" altLang="en-US" dirty="0"/>
              <a:t>分发</a:t>
            </a:r>
          </a:p>
          <a:p>
            <a:pPr latinLnBrk="1"/>
            <a:r>
              <a:rPr lang="zh-CN" altLang="en-US" dirty="0"/>
              <a:t>邮件</a:t>
            </a:r>
            <a:r>
              <a:rPr lang="zh-CN" altLang="en-US" dirty="0" smtClean="0"/>
              <a:t>列表</a:t>
            </a:r>
            <a:endParaRPr lang="zh-CN" altLang="en-US" dirty="0"/>
          </a:p>
        </p:txBody>
      </p:sp>
    </p:spTree>
    <p:extLst>
      <p:ext uri="{BB962C8B-B14F-4D97-AF65-F5344CB8AC3E}">
        <p14:creationId xmlns:p14="http://schemas.microsoft.com/office/powerpoint/2010/main" val="1179627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引入外部依赖</a:t>
            </a:r>
          </a:p>
        </p:txBody>
      </p:sp>
      <p:sp>
        <p:nvSpPr>
          <p:cNvPr id="3" name="Content Placeholder 2"/>
          <p:cNvSpPr>
            <a:spLocks noGrp="1"/>
          </p:cNvSpPr>
          <p:nvPr>
            <p:ph idx="1"/>
          </p:nvPr>
        </p:nvSpPr>
        <p:spPr/>
        <p:txBody>
          <a:bodyPr>
            <a:normAutofit fontScale="85000" lnSpcReduction="20000"/>
          </a:bodyPr>
          <a:lstStyle/>
          <a:p>
            <a:r>
              <a:rPr lang="en-US" altLang="zh-CN" dirty="0" err="1"/>
              <a:t>pom.xml</a:t>
            </a:r>
            <a:r>
              <a:rPr lang="en-US" altLang="zh-CN" dirty="0"/>
              <a:t> </a:t>
            </a:r>
            <a:r>
              <a:rPr lang="zh-CN" altLang="en-US" dirty="0"/>
              <a:t>的 </a:t>
            </a:r>
            <a:r>
              <a:rPr lang="en-US" altLang="zh-CN" dirty="0"/>
              <a:t>dependencies </a:t>
            </a:r>
            <a:r>
              <a:rPr lang="zh-CN" altLang="en-US" dirty="0"/>
              <a:t>列表列出了我们的项目需要构建的所有外部依赖项</a:t>
            </a:r>
            <a:r>
              <a:rPr lang="zh-CN" altLang="en-US" dirty="0" smtClean="0"/>
              <a:t>。</a:t>
            </a:r>
            <a:endParaRPr lang="en-US" altLang="zh-CN" dirty="0" smtClean="0"/>
          </a:p>
          <a:p>
            <a:r>
              <a:rPr lang="en-US" dirty="0"/>
              <a:t>&lt;dependencies&gt; </a:t>
            </a:r>
          </a:p>
          <a:p>
            <a:r>
              <a:rPr lang="en-US" dirty="0" smtClean="0"/>
              <a:t>&lt;</a:t>
            </a:r>
            <a:r>
              <a:rPr lang="en-US" dirty="0"/>
              <a:t>dependency&gt; </a:t>
            </a:r>
            <a:endParaRPr lang="en-US" dirty="0" smtClean="0"/>
          </a:p>
          <a:p>
            <a:r>
              <a:rPr lang="en-US" dirty="0" smtClean="0"/>
              <a:t>&lt;</a:t>
            </a:r>
            <a:r>
              <a:rPr lang="en-US" dirty="0" err="1"/>
              <a:t>groupId</a:t>
            </a:r>
            <a:r>
              <a:rPr lang="en-US" dirty="0"/>
              <a:t>&gt;</a:t>
            </a:r>
            <a:r>
              <a:rPr lang="en-US" dirty="0" err="1"/>
              <a:t>ldapjdk</a:t>
            </a:r>
            <a:r>
              <a:rPr lang="en-US" dirty="0"/>
              <a:t>&lt;/</a:t>
            </a:r>
            <a:r>
              <a:rPr lang="en-US" dirty="0" err="1"/>
              <a:t>groupId</a:t>
            </a:r>
            <a:r>
              <a:rPr lang="en-US" dirty="0"/>
              <a:t>&gt; </a:t>
            </a:r>
            <a:endParaRPr lang="en-US" dirty="0" smtClean="0"/>
          </a:p>
          <a:p>
            <a:r>
              <a:rPr lang="en-US" dirty="0" smtClean="0"/>
              <a:t>&lt;!-- </a:t>
            </a:r>
            <a:r>
              <a:rPr lang="en-US" dirty="0"/>
              <a:t>库名称，也可以自定义 --&gt; </a:t>
            </a:r>
            <a:endParaRPr lang="en-US" dirty="0" smtClean="0"/>
          </a:p>
          <a:p>
            <a:r>
              <a:rPr lang="en-US" dirty="0" smtClean="0"/>
              <a:t>&lt;</a:t>
            </a:r>
            <a:r>
              <a:rPr lang="en-US" dirty="0" err="1"/>
              <a:t>artifactId</a:t>
            </a:r>
            <a:r>
              <a:rPr lang="en-US" dirty="0"/>
              <a:t>&gt;</a:t>
            </a:r>
            <a:r>
              <a:rPr lang="en-US" dirty="0" err="1"/>
              <a:t>ldapjdk</a:t>
            </a:r>
            <a:r>
              <a:rPr lang="en-US" dirty="0"/>
              <a:t>&lt;/</a:t>
            </a:r>
            <a:r>
              <a:rPr lang="en-US" dirty="0" err="1"/>
              <a:t>artifactId</a:t>
            </a:r>
            <a:r>
              <a:rPr lang="en-US" dirty="0"/>
              <a:t>&gt; </a:t>
            </a:r>
            <a:endParaRPr lang="en-US" dirty="0" smtClean="0"/>
          </a:p>
          <a:p>
            <a:r>
              <a:rPr lang="en-US" dirty="0" smtClean="0"/>
              <a:t>&lt;!--</a:t>
            </a:r>
            <a:r>
              <a:rPr lang="en-US" dirty="0"/>
              <a:t>库名称，也可以自定义--&gt; </a:t>
            </a:r>
            <a:endParaRPr lang="en-US" dirty="0" smtClean="0"/>
          </a:p>
          <a:p>
            <a:r>
              <a:rPr lang="en-US" dirty="0" smtClean="0"/>
              <a:t>&lt;</a:t>
            </a:r>
            <a:r>
              <a:rPr lang="en-US" dirty="0"/>
              <a:t>version&gt;1.0&lt;/version&gt; &lt;!--版本号</a:t>
            </a:r>
            <a:r>
              <a:rPr lang="en-US" dirty="0" smtClean="0"/>
              <a:t>--&gt;</a:t>
            </a:r>
          </a:p>
          <a:p>
            <a:r>
              <a:rPr lang="en-US" dirty="0" smtClean="0"/>
              <a:t> </a:t>
            </a:r>
            <a:r>
              <a:rPr lang="en-US" dirty="0"/>
              <a:t>&lt;scope&gt;system&lt;/scope&gt; &lt;!--作用域--&gt; </a:t>
            </a:r>
            <a:endParaRPr lang="en-US" dirty="0" smtClean="0"/>
          </a:p>
          <a:p>
            <a:r>
              <a:rPr lang="en-US" dirty="0" smtClean="0"/>
              <a:t>&lt;</a:t>
            </a:r>
            <a:r>
              <a:rPr lang="en-US" dirty="0" err="1"/>
              <a:t>systemPath</a:t>
            </a:r>
            <a:r>
              <a:rPr lang="en-US" dirty="0"/>
              <a:t>&gt;${</a:t>
            </a:r>
            <a:r>
              <a:rPr lang="en-US" dirty="0" err="1"/>
              <a:t>basedir</a:t>
            </a:r>
            <a:r>
              <a:rPr lang="en-US" dirty="0"/>
              <a:t>}\</a:t>
            </a:r>
            <a:r>
              <a:rPr lang="en-US" dirty="0" err="1"/>
              <a:t>src</a:t>
            </a:r>
            <a:r>
              <a:rPr lang="en-US" dirty="0"/>
              <a:t>\lib\</a:t>
            </a:r>
            <a:r>
              <a:rPr lang="en-US" dirty="0" err="1"/>
              <a:t>ldapjdk.jar</a:t>
            </a:r>
            <a:r>
              <a:rPr lang="en-US" dirty="0"/>
              <a:t>&lt;/</a:t>
            </a:r>
            <a:r>
              <a:rPr lang="en-US" dirty="0" err="1"/>
              <a:t>systemPath</a:t>
            </a:r>
            <a:r>
              <a:rPr lang="en-US" dirty="0"/>
              <a:t>&gt; </a:t>
            </a:r>
            <a:r>
              <a:rPr lang="en-US" dirty="0" smtClean="0"/>
              <a:t>&lt;!--</a:t>
            </a:r>
            <a:r>
              <a:rPr lang="en-US" dirty="0" err="1"/>
              <a:t>项目根目录下的lib文件夹下</a:t>
            </a:r>
            <a:r>
              <a:rPr lang="en-US" dirty="0"/>
              <a:t>--&gt; </a:t>
            </a:r>
            <a:endParaRPr lang="en-US" dirty="0" smtClean="0"/>
          </a:p>
          <a:p>
            <a:r>
              <a:rPr lang="en-US" dirty="0" smtClean="0"/>
              <a:t>&lt;/</a:t>
            </a:r>
            <a:r>
              <a:rPr lang="en-US" dirty="0"/>
              <a:t>dependency&gt; &lt;/dependencies&gt;</a:t>
            </a:r>
          </a:p>
        </p:txBody>
      </p:sp>
    </p:spTree>
    <p:extLst>
      <p:ext uri="{BB962C8B-B14F-4D97-AF65-F5344CB8AC3E}">
        <p14:creationId xmlns:p14="http://schemas.microsoft.com/office/powerpoint/2010/main" val="956650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项目文档</a:t>
            </a:r>
            <a:endParaRPr lang="en-US" dirty="0"/>
          </a:p>
        </p:txBody>
      </p:sp>
      <p:sp>
        <p:nvSpPr>
          <p:cNvPr id="3" name="Content Placeholder 2"/>
          <p:cNvSpPr>
            <a:spLocks noGrp="1"/>
          </p:cNvSpPr>
          <p:nvPr>
            <p:ph idx="1"/>
          </p:nvPr>
        </p:nvSpPr>
        <p:spPr/>
        <p:txBody>
          <a:bodyPr>
            <a:normAutofit/>
          </a:bodyPr>
          <a:lstStyle/>
          <a:p>
            <a:r>
              <a:rPr lang="hr-HR" dirty="0" err="1"/>
              <a:t>修改</a:t>
            </a:r>
            <a:r>
              <a:rPr lang="hr-HR" dirty="0"/>
              <a:t> </a:t>
            </a:r>
            <a:r>
              <a:rPr lang="hr-HR" dirty="0" err="1"/>
              <a:t>pom.xml，</a:t>
            </a:r>
            <a:r>
              <a:rPr lang="hr-HR" dirty="0" err="1" smtClean="0"/>
              <a:t>添加以下配置</a:t>
            </a:r>
            <a:endParaRPr lang="hr-HR" dirty="0" smtClean="0"/>
          </a:p>
        </p:txBody>
      </p:sp>
      <p:pic>
        <p:nvPicPr>
          <p:cNvPr id="5" name="Picture 4"/>
          <p:cNvPicPr>
            <a:picLocks noChangeAspect="1"/>
          </p:cNvPicPr>
          <p:nvPr/>
        </p:nvPicPr>
        <p:blipFill>
          <a:blip r:embed="rId2"/>
          <a:stretch>
            <a:fillRect/>
          </a:stretch>
        </p:blipFill>
        <p:spPr>
          <a:xfrm>
            <a:off x="1638300" y="2300606"/>
            <a:ext cx="8976360" cy="4178088"/>
          </a:xfrm>
          <a:prstGeom prst="rect">
            <a:avLst/>
          </a:prstGeom>
        </p:spPr>
      </p:pic>
    </p:spTree>
    <p:extLst>
      <p:ext uri="{BB962C8B-B14F-4D97-AF65-F5344CB8AC3E}">
        <p14:creationId xmlns:p14="http://schemas.microsoft.com/office/powerpoint/2010/main" val="696245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运行 </a:t>
            </a:r>
            <a:r>
              <a:rPr lang="en-US" dirty="0" err="1" smtClean="0"/>
              <a:t>mvn</a:t>
            </a:r>
            <a:r>
              <a:rPr lang="en-US" dirty="0" smtClean="0"/>
              <a:t> site</a:t>
            </a:r>
            <a:r>
              <a:rPr lang="zh-CN" altLang="en-US" dirty="0" smtClean="0"/>
              <a:t>，生成文档</a:t>
            </a:r>
            <a:endParaRPr lang="en-US" dirty="0"/>
          </a:p>
        </p:txBody>
      </p:sp>
      <p:pic>
        <p:nvPicPr>
          <p:cNvPr id="9218" name="Picture 2" descr="http://www.runoob.com/wp-content/uploads/2018/09/12-consumer-web-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620" y="1845734"/>
            <a:ext cx="5989320" cy="457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23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快照(SNAPSHOT</a:t>
            </a:r>
            <a:r>
              <a:rPr lang="en-US" b="1" dirty="0" smtClean="0"/>
              <a:t>)</a:t>
            </a:r>
            <a:endParaRPr lang="en-US" dirty="0"/>
          </a:p>
        </p:txBody>
      </p:sp>
      <p:sp>
        <p:nvSpPr>
          <p:cNvPr id="3" name="Content Placeholder 2"/>
          <p:cNvSpPr>
            <a:spLocks noGrp="1"/>
          </p:cNvSpPr>
          <p:nvPr>
            <p:ph idx="1"/>
          </p:nvPr>
        </p:nvSpPr>
        <p:spPr/>
        <p:txBody>
          <a:bodyPr/>
          <a:lstStyle/>
          <a:p>
            <a:pPr latinLnBrk="1"/>
            <a:r>
              <a:rPr lang="zh-CN" altLang="en-US" dirty="0"/>
              <a:t>一个大型的软件应用通常包含多个模块，并且通常的场景是多个团队开发同一应用的不同模块。举个例子，设想一个团队开发应用的前端，项目为 </a:t>
            </a:r>
            <a:r>
              <a:rPr lang="en-US" altLang="zh-CN" dirty="0"/>
              <a:t>app-</a:t>
            </a:r>
            <a:r>
              <a:rPr lang="en-US" altLang="zh-CN" dirty="0" err="1"/>
              <a:t>ui</a:t>
            </a:r>
            <a:r>
              <a:rPr lang="en-US" altLang="zh-CN" dirty="0"/>
              <a:t>(app-ui.jar:1.0)</a:t>
            </a:r>
            <a:r>
              <a:rPr lang="zh-CN" altLang="en-US" dirty="0"/>
              <a:t>，而另一个团队开发应用的后台，使用的项目是 </a:t>
            </a:r>
            <a:r>
              <a:rPr lang="en-US" altLang="zh-CN" dirty="0"/>
              <a:t>data-service(data-service.jar:1.0)</a:t>
            </a:r>
            <a:r>
              <a:rPr lang="zh-CN" altLang="en-US" dirty="0"/>
              <a:t>。</a:t>
            </a:r>
          </a:p>
          <a:p>
            <a:pPr latinLnBrk="1"/>
            <a:r>
              <a:rPr lang="zh-CN" altLang="en-US" dirty="0"/>
              <a:t>现在可能出现的情况是开发 </a:t>
            </a:r>
            <a:r>
              <a:rPr lang="en-US" altLang="zh-CN" dirty="0"/>
              <a:t>data-service </a:t>
            </a:r>
            <a:r>
              <a:rPr lang="zh-CN" altLang="en-US" dirty="0"/>
              <a:t>的团队正在进行快节奏的 </a:t>
            </a:r>
            <a:r>
              <a:rPr lang="en-US" altLang="zh-CN" dirty="0"/>
              <a:t>bug </a:t>
            </a:r>
            <a:r>
              <a:rPr lang="zh-CN" altLang="en-US" dirty="0"/>
              <a:t>修复或者项目改进，并且他们几乎每隔一天就要发布库到远程仓库。 现在如果 </a:t>
            </a:r>
            <a:r>
              <a:rPr lang="en-US" altLang="zh-CN" dirty="0"/>
              <a:t>data-service </a:t>
            </a:r>
            <a:r>
              <a:rPr lang="zh-CN" altLang="en-US" dirty="0"/>
              <a:t>团队每隔一天上传一个新版本，那么将会出现下面的问题：</a:t>
            </a:r>
          </a:p>
          <a:p>
            <a:pPr latinLnBrk="1"/>
            <a:r>
              <a:rPr lang="en-US" altLang="zh-CN" dirty="0"/>
              <a:t>data-service </a:t>
            </a:r>
            <a:r>
              <a:rPr lang="zh-CN" altLang="en-US" dirty="0"/>
              <a:t>团队每次发布更新的代码时都要告知 </a:t>
            </a:r>
            <a:r>
              <a:rPr lang="en-US" altLang="zh-CN" dirty="0"/>
              <a:t>app-</a:t>
            </a:r>
            <a:r>
              <a:rPr lang="en-US" altLang="zh-CN" dirty="0" err="1"/>
              <a:t>ui</a:t>
            </a:r>
            <a:r>
              <a:rPr lang="en-US" altLang="zh-CN" dirty="0"/>
              <a:t> </a:t>
            </a:r>
            <a:r>
              <a:rPr lang="zh-CN" altLang="en-US" dirty="0"/>
              <a:t>团队。</a:t>
            </a:r>
          </a:p>
          <a:p>
            <a:pPr latinLnBrk="1"/>
            <a:r>
              <a:rPr lang="en-US" altLang="zh-CN" dirty="0"/>
              <a:t>app-</a:t>
            </a:r>
            <a:r>
              <a:rPr lang="en-US" altLang="zh-CN" dirty="0" err="1"/>
              <a:t>ui</a:t>
            </a:r>
            <a:r>
              <a:rPr lang="en-US" altLang="zh-CN" dirty="0"/>
              <a:t> </a:t>
            </a:r>
            <a:r>
              <a:rPr lang="zh-CN" altLang="en-US" dirty="0"/>
              <a:t>团队需要经常地更新他们 </a:t>
            </a:r>
            <a:r>
              <a:rPr lang="en-US" altLang="zh-CN" dirty="0" err="1"/>
              <a:t>pom.xml</a:t>
            </a:r>
            <a:r>
              <a:rPr lang="en-US" altLang="zh-CN" dirty="0"/>
              <a:t> </a:t>
            </a:r>
            <a:r>
              <a:rPr lang="zh-CN" altLang="en-US" dirty="0"/>
              <a:t>文件到最新版本。</a:t>
            </a:r>
          </a:p>
          <a:p>
            <a:pPr latinLnBrk="1"/>
            <a:r>
              <a:rPr lang="zh-CN" altLang="en-US" dirty="0"/>
              <a:t>为了解决这种情况，</a:t>
            </a:r>
            <a:r>
              <a:rPr lang="zh-CN" altLang="en-US" b="1" dirty="0"/>
              <a:t>快照</a:t>
            </a:r>
            <a:r>
              <a:rPr lang="zh-CN" altLang="en-US" dirty="0"/>
              <a:t>的概念派上了用场</a:t>
            </a:r>
            <a:r>
              <a:rPr lang="zh-CN" altLang="en-US" dirty="0" smtClean="0"/>
              <a:t>。</a:t>
            </a:r>
            <a:endParaRPr lang="zh-CN" altLang="en-US" dirty="0"/>
          </a:p>
        </p:txBody>
      </p:sp>
    </p:spTree>
    <p:extLst>
      <p:ext uri="{BB962C8B-B14F-4D97-AF65-F5344CB8AC3E}">
        <p14:creationId xmlns:p14="http://schemas.microsoft.com/office/powerpoint/2010/main" val="1082090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b="1" dirty="0"/>
              <a:t>什么是快照</a:t>
            </a:r>
            <a:r>
              <a:rPr lang="en-US" altLang="zh-CN" b="1" dirty="0"/>
              <a:t>?</a:t>
            </a:r>
          </a:p>
          <a:p>
            <a:pPr lvl="1"/>
            <a:r>
              <a:rPr lang="zh-CN" altLang="en-US" dirty="0"/>
              <a:t>快照是一种特殊的版本，指定了某个当前的开发进度的副本。不同于常规的版本，</a:t>
            </a:r>
            <a:r>
              <a:rPr lang="en-US" altLang="zh-CN" dirty="0"/>
              <a:t>Maven </a:t>
            </a:r>
            <a:r>
              <a:rPr lang="zh-CN" altLang="en-US" dirty="0"/>
              <a:t>每次构建都会在远程仓库中检查新的快照。 现在 </a:t>
            </a:r>
            <a:r>
              <a:rPr lang="en-US" altLang="zh-CN" dirty="0"/>
              <a:t>data-service </a:t>
            </a:r>
            <a:r>
              <a:rPr lang="zh-CN" altLang="en-US" dirty="0"/>
              <a:t>团队会每次发布更新代码的快照到仓库中，比如说 </a:t>
            </a:r>
            <a:r>
              <a:rPr lang="en-US" altLang="zh-CN" dirty="0"/>
              <a:t>data-service:1.0-SNAPSHOT </a:t>
            </a:r>
            <a:r>
              <a:rPr lang="zh-CN" altLang="en-US" dirty="0"/>
              <a:t>来替代旧的快照 </a:t>
            </a:r>
            <a:r>
              <a:rPr lang="en-US" altLang="zh-CN" dirty="0"/>
              <a:t>jar </a:t>
            </a:r>
            <a:r>
              <a:rPr lang="zh-CN" altLang="en-US" dirty="0"/>
              <a:t>包</a:t>
            </a:r>
            <a:r>
              <a:rPr lang="zh-CN" altLang="en-US" dirty="0" smtClean="0"/>
              <a:t>。</a:t>
            </a:r>
            <a:endParaRPr lang="en-US" altLang="zh-CN" dirty="0" smtClean="0"/>
          </a:p>
          <a:p>
            <a:r>
              <a:rPr lang="zh-CN" altLang="en-US" b="1" dirty="0"/>
              <a:t>项目快照 </a:t>
            </a:r>
            <a:r>
              <a:rPr lang="en-US" altLang="zh-CN" b="1" dirty="0"/>
              <a:t>vs </a:t>
            </a:r>
            <a:r>
              <a:rPr lang="zh-CN" altLang="en-US" b="1" dirty="0"/>
              <a:t>版本</a:t>
            </a:r>
          </a:p>
          <a:p>
            <a:pPr lvl="1" latinLnBrk="1"/>
            <a:r>
              <a:rPr lang="zh-CN" altLang="en-US" dirty="0"/>
              <a:t>对于版本，如果 </a:t>
            </a:r>
            <a:r>
              <a:rPr lang="en-US" altLang="zh-CN" dirty="0"/>
              <a:t>Maven </a:t>
            </a:r>
            <a:r>
              <a:rPr lang="zh-CN" altLang="en-US" dirty="0"/>
              <a:t>以前下载过指定的版本文件，比如说 </a:t>
            </a:r>
            <a:r>
              <a:rPr lang="en-US" altLang="zh-CN" dirty="0"/>
              <a:t>data-service:1.0</a:t>
            </a:r>
            <a:r>
              <a:rPr lang="zh-CN" altLang="en-US" dirty="0"/>
              <a:t>，</a:t>
            </a:r>
            <a:r>
              <a:rPr lang="en-US" altLang="zh-CN" dirty="0"/>
              <a:t>Maven </a:t>
            </a:r>
            <a:r>
              <a:rPr lang="zh-CN" altLang="en-US" dirty="0"/>
              <a:t>将不会再从仓库下载新的可用的 </a:t>
            </a:r>
            <a:r>
              <a:rPr lang="en-US" altLang="zh-CN" dirty="0"/>
              <a:t>1.0 </a:t>
            </a:r>
            <a:r>
              <a:rPr lang="zh-CN" altLang="en-US" dirty="0"/>
              <a:t>文件。若要下载更新的代码，</a:t>
            </a:r>
            <a:r>
              <a:rPr lang="en-US" altLang="zh-CN" dirty="0"/>
              <a:t>data-service </a:t>
            </a:r>
            <a:r>
              <a:rPr lang="zh-CN" altLang="en-US" dirty="0"/>
              <a:t>的版本需要升到</a:t>
            </a:r>
            <a:r>
              <a:rPr lang="en-US" altLang="zh-CN" dirty="0"/>
              <a:t>1.1</a:t>
            </a:r>
            <a:r>
              <a:rPr lang="zh-CN" altLang="en-US" dirty="0"/>
              <a:t>。</a:t>
            </a:r>
          </a:p>
          <a:p>
            <a:pPr lvl="1" latinLnBrk="1"/>
            <a:r>
              <a:rPr lang="zh-CN" altLang="en-US" dirty="0"/>
              <a:t>快照的情况下，每次 </a:t>
            </a:r>
            <a:r>
              <a:rPr lang="en-US" altLang="zh-CN" dirty="0"/>
              <a:t>app-</a:t>
            </a:r>
            <a:r>
              <a:rPr lang="en-US" altLang="zh-CN" dirty="0" err="1"/>
              <a:t>ui</a:t>
            </a:r>
            <a:r>
              <a:rPr lang="en-US" altLang="zh-CN" dirty="0"/>
              <a:t> </a:t>
            </a:r>
            <a:r>
              <a:rPr lang="zh-CN" altLang="en-US" dirty="0"/>
              <a:t>团队构建他们的项目时，</a:t>
            </a:r>
            <a:r>
              <a:rPr lang="en-US" altLang="zh-CN" dirty="0"/>
              <a:t>Maven </a:t>
            </a:r>
            <a:r>
              <a:rPr lang="zh-CN" altLang="en-US" dirty="0"/>
              <a:t>将自动获取最新的快照</a:t>
            </a:r>
            <a:r>
              <a:rPr lang="en-US" altLang="zh-CN" dirty="0"/>
              <a:t>(data-service:1.0-SNAPSHOT)</a:t>
            </a:r>
            <a:r>
              <a:rPr lang="zh-CN" altLang="en-US" dirty="0"/>
              <a:t>。</a:t>
            </a:r>
          </a:p>
          <a:p>
            <a:r>
              <a:rPr lang="zh-CN" altLang="en-US" dirty="0"/>
              <a:t>虽然，快照的情况下，</a:t>
            </a:r>
            <a:r>
              <a:rPr lang="en-US" altLang="zh-CN" dirty="0"/>
              <a:t>Maven </a:t>
            </a:r>
            <a:r>
              <a:rPr lang="zh-CN" altLang="en-US" dirty="0"/>
              <a:t>在日常工作中会自动获取最新的快照， 你也可以在任何 </a:t>
            </a:r>
            <a:r>
              <a:rPr lang="en-US" altLang="zh-CN" dirty="0"/>
              <a:t>maven </a:t>
            </a:r>
            <a:r>
              <a:rPr lang="zh-CN" altLang="en-US" dirty="0"/>
              <a:t>命令中使用 </a:t>
            </a:r>
            <a:r>
              <a:rPr lang="en-US" altLang="zh-CN" dirty="0"/>
              <a:t>-U </a:t>
            </a:r>
            <a:r>
              <a:rPr lang="zh-CN" altLang="en-US" dirty="0"/>
              <a:t>参数强制 </a:t>
            </a:r>
            <a:r>
              <a:rPr lang="en-US" altLang="zh-CN" dirty="0"/>
              <a:t>maven </a:t>
            </a:r>
            <a:r>
              <a:rPr lang="zh-CN" altLang="en-US" dirty="0"/>
              <a:t>现在最新的快照构建。</a:t>
            </a:r>
            <a:endParaRPr lang="en-US" dirty="0"/>
          </a:p>
        </p:txBody>
      </p:sp>
    </p:spTree>
    <p:extLst>
      <p:ext uri="{BB962C8B-B14F-4D97-AF65-F5344CB8AC3E}">
        <p14:creationId xmlns:p14="http://schemas.microsoft.com/office/powerpoint/2010/main" val="1238185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自动化构建</a:t>
            </a:r>
            <a:endParaRPr lang="en-US" dirty="0"/>
          </a:p>
        </p:txBody>
      </p:sp>
      <p:sp>
        <p:nvSpPr>
          <p:cNvPr id="3" name="Content Placeholder 2"/>
          <p:cNvSpPr>
            <a:spLocks noGrp="1"/>
          </p:cNvSpPr>
          <p:nvPr>
            <p:ph idx="1"/>
          </p:nvPr>
        </p:nvSpPr>
        <p:spPr/>
        <p:txBody>
          <a:bodyPr/>
          <a:lstStyle/>
          <a:p>
            <a:pPr latinLnBrk="1"/>
            <a:r>
              <a:rPr lang="zh-CN" altLang="en-US" dirty="0"/>
              <a:t>自动化构建定义了这样一种场景</a:t>
            </a:r>
            <a:r>
              <a:rPr lang="en-US" altLang="zh-CN" dirty="0"/>
              <a:t>: </a:t>
            </a:r>
            <a:r>
              <a:rPr lang="zh-CN" altLang="en-US" dirty="0"/>
              <a:t>在一个项目成功构建完成后，其相关的依赖工程即开始构建，这样可以保证其依赖项目的稳定。</a:t>
            </a:r>
          </a:p>
          <a:p>
            <a:pPr latinLnBrk="1"/>
            <a:r>
              <a:rPr lang="zh-CN" altLang="en-US" dirty="0"/>
              <a:t>比如一个团队正在开发一个项目 </a:t>
            </a:r>
            <a:r>
              <a:rPr lang="en-US" altLang="zh-CN" dirty="0"/>
              <a:t>bus-core-</a:t>
            </a:r>
            <a:r>
              <a:rPr lang="en-US" altLang="zh-CN" dirty="0" err="1"/>
              <a:t>api</a:t>
            </a:r>
            <a:r>
              <a:rPr lang="zh-CN" altLang="en-US" dirty="0"/>
              <a:t>， 并且有其他两个项目 </a:t>
            </a:r>
            <a:r>
              <a:rPr lang="en-US" altLang="zh-CN" dirty="0"/>
              <a:t>app-web-</a:t>
            </a:r>
            <a:r>
              <a:rPr lang="en-US" altLang="zh-CN" dirty="0" err="1"/>
              <a:t>ui</a:t>
            </a:r>
            <a:r>
              <a:rPr lang="en-US" altLang="zh-CN" dirty="0"/>
              <a:t> </a:t>
            </a:r>
            <a:r>
              <a:rPr lang="zh-CN" altLang="en-US" dirty="0"/>
              <a:t>和 </a:t>
            </a:r>
            <a:r>
              <a:rPr lang="en-US" altLang="zh-CN" dirty="0"/>
              <a:t>app-desktop-</a:t>
            </a:r>
            <a:r>
              <a:rPr lang="en-US" altLang="zh-CN" dirty="0" err="1"/>
              <a:t>ui</a:t>
            </a:r>
            <a:r>
              <a:rPr lang="en-US" altLang="zh-CN" dirty="0"/>
              <a:t> </a:t>
            </a:r>
            <a:r>
              <a:rPr lang="zh-CN" altLang="en-US" dirty="0"/>
              <a:t>依赖于这个项目。</a:t>
            </a:r>
          </a:p>
          <a:p>
            <a:pPr latinLnBrk="1"/>
            <a:r>
              <a:rPr lang="en-US" altLang="zh-CN" dirty="0"/>
              <a:t>app-web-</a:t>
            </a:r>
            <a:r>
              <a:rPr lang="en-US" altLang="zh-CN" dirty="0" err="1"/>
              <a:t>ui</a:t>
            </a:r>
            <a:r>
              <a:rPr lang="en-US" altLang="zh-CN" dirty="0"/>
              <a:t> </a:t>
            </a:r>
            <a:r>
              <a:rPr lang="zh-CN" altLang="en-US" dirty="0"/>
              <a:t>项目使用的是 </a:t>
            </a:r>
            <a:r>
              <a:rPr lang="en-US" altLang="zh-CN" dirty="0"/>
              <a:t>bus-core-</a:t>
            </a:r>
            <a:r>
              <a:rPr lang="en-US" altLang="zh-CN" dirty="0" err="1"/>
              <a:t>api</a:t>
            </a:r>
            <a:r>
              <a:rPr lang="en-US" altLang="zh-CN" dirty="0"/>
              <a:t> </a:t>
            </a:r>
            <a:r>
              <a:rPr lang="zh-CN" altLang="en-US" dirty="0"/>
              <a:t>项目的 </a:t>
            </a:r>
            <a:r>
              <a:rPr lang="en-US" altLang="zh-CN" dirty="0"/>
              <a:t>1.0 </a:t>
            </a:r>
            <a:r>
              <a:rPr lang="zh-CN" altLang="en-US" dirty="0"/>
              <a:t>快照：</a:t>
            </a:r>
          </a:p>
          <a:p>
            <a:endParaRPr lang="en-US" dirty="0"/>
          </a:p>
        </p:txBody>
      </p:sp>
      <p:pic>
        <p:nvPicPr>
          <p:cNvPr id="4" name="Picture 3"/>
          <p:cNvPicPr>
            <a:picLocks noChangeAspect="1"/>
          </p:cNvPicPr>
          <p:nvPr/>
        </p:nvPicPr>
        <p:blipFill>
          <a:blip r:embed="rId2"/>
          <a:stretch>
            <a:fillRect/>
          </a:stretch>
        </p:blipFill>
        <p:spPr>
          <a:xfrm>
            <a:off x="4542790" y="1955800"/>
            <a:ext cx="7404100" cy="4775200"/>
          </a:xfrm>
          <a:prstGeom prst="rect">
            <a:avLst/>
          </a:prstGeom>
        </p:spPr>
      </p:pic>
    </p:spTree>
    <p:extLst>
      <p:ext uri="{BB962C8B-B14F-4D97-AF65-F5344CB8AC3E}">
        <p14:creationId xmlns:p14="http://schemas.microsoft.com/office/powerpoint/2010/main" val="38549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使用持续集成服务器（</a:t>
            </a:r>
            <a:r>
              <a:rPr lang="en-US" altLang="zh-CN" b="1" dirty="0"/>
              <a:t>CI</a:t>
            </a:r>
            <a:r>
              <a:rPr lang="zh-CN" altLang="en-US" b="1" dirty="0" smtClean="0"/>
              <a:t>）</a:t>
            </a:r>
            <a:endParaRPr lang="en-US" dirty="0"/>
          </a:p>
        </p:txBody>
      </p:sp>
      <p:sp>
        <p:nvSpPr>
          <p:cNvPr id="3" name="Content Placeholder 2"/>
          <p:cNvSpPr>
            <a:spLocks noGrp="1"/>
          </p:cNvSpPr>
          <p:nvPr>
            <p:ph idx="1"/>
          </p:nvPr>
        </p:nvSpPr>
        <p:spPr/>
        <p:txBody>
          <a:bodyPr/>
          <a:lstStyle/>
          <a:p>
            <a:r>
              <a:rPr lang="zh-CN" altLang="en-US" dirty="0"/>
              <a:t>如果使用 </a:t>
            </a:r>
            <a:r>
              <a:rPr lang="en-US" altLang="zh-CN" dirty="0"/>
              <a:t>CI </a:t>
            </a:r>
            <a:r>
              <a:rPr lang="zh-CN" altLang="en-US" dirty="0"/>
              <a:t>服务器更，我们每次的一个新项目，比如说实例中的 </a:t>
            </a:r>
            <a:r>
              <a:rPr lang="en-US" altLang="zh-CN" dirty="0"/>
              <a:t>app-mobile-</a:t>
            </a:r>
            <a:r>
              <a:rPr lang="en-US" altLang="zh-CN" dirty="0" err="1"/>
              <a:t>ui</a:t>
            </a:r>
            <a:r>
              <a:rPr lang="zh-CN" altLang="en-US" dirty="0"/>
              <a:t>，添加为依赖 </a:t>
            </a:r>
            <a:r>
              <a:rPr lang="en-US" altLang="zh-CN" dirty="0"/>
              <a:t>bus-core-</a:t>
            </a:r>
            <a:r>
              <a:rPr lang="en-US" altLang="zh-CN" dirty="0" err="1"/>
              <a:t>api</a:t>
            </a:r>
            <a:r>
              <a:rPr lang="en-US" altLang="zh-CN" dirty="0"/>
              <a:t> </a:t>
            </a:r>
            <a:r>
              <a:rPr lang="zh-CN" altLang="en-US" dirty="0"/>
              <a:t>项目时，开发者就不需要更新 </a:t>
            </a:r>
            <a:r>
              <a:rPr lang="en-US" altLang="zh-CN" dirty="0"/>
              <a:t>bus-core-</a:t>
            </a:r>
            <a:r>
              <a:rPr lang="en-US" altLang="zh-CN" dirty="0" err="1"/>
              <a:t>api</a:t>
            </a:r>
            <a:r>
              <a:rPr lang="en-US" altLang="zh-CN" dirty="0"/>
              <a:t> </a:t>
            </a:r>
            <a:r>
              <a:rPr lang="zh-CN" altLang="en-US" dirty="0"/>
              <a:t>项目的 </a:t>
            </a:r>
            <a:r>
              <a:rPr lang="en-US" altLang="zh-CN" dirty="0" err="1"/>
              <a:t>pom</a:t>
            </a:r>
            <a:r>
              <a:rPr lang="zh-CN" altLang="en-US" dirty="0"/>
              <a:t>。</a:t>
            </a:r>
            <a:r>
              <a:rPr lang="en-US" altLang="zh-CN" dirty="0"/>
              <a:t>Hudson </a:t>
            </a:r>
            <a:r>
              <a:rPr lang="zh-CN" altLang="en-US" dirty="0"/>
              <a:t>将会借助 </a:t>
            </a:r>
            <a:r>
              <a:rPr lang="en-US" altLang="zh-CN" dirty="0"/>
              <a:t>Maven </a:t>
            </a:r>
            <a:r>
              <a:rPr lang="zh-CN" altLang="en-US" dirty="0"/>
              <a:t>的依赖管理功能实现工程的自动化创建。</a:t>
            </a:r>
            <a:endParaRPr lang="en-US" dirty="0"/>
          </a:p>
        </p:txBody>
      </p:sp>
      <p:pic>
        <p:nvPicPr>
          <p:cNvPr id="10242" name="Picture 2" descr="http://www.runoob.com/wp-content/uploads/2018/09/hudson_maven_jo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790" y="2788920"/>
            <a:ext cx="7806690" cy="416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35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依赖管理</a:t>
            </a:r>
            <a:endParaRPr lang="en-US" dirty="0"/>
          </a:p>
        </p:txBody>
      </p:sp>
      <p:sp>
        <p:nvSpPr>
          <p:cNvPr id="3" name="Content Placeholder 2"/>
          <p:cNvSpPr>
            <a:spLocks noGrp="1"/>
          </p:cNvSpPr>
          <p:nvPr>
            <p:ph idx="1"/>
          </p:nvPr>
        </p:nvSpPr>
        <p:spPr/>
        <p:txBody>
          <a:bodyPr>
            <a:normAutofit/>
          </a:bodyPr>
          <a:lstStyle/>
          <a:p>
            <a:r>
              <a:rPr lang="en-US" altLang="zh-CN" dirty="0"/>
              <a:t>Maven </a:t>
            </a:r>
            <a:r>
              <a:rPr lang="zh-CN" altLang="en-US" dirty="0"/>
              <a:t>一个核心的特性就是依赖管理。当我们处理多模块的项目（包含成百上千个模块或者子项目），模块间的依赖关系就变得非常复杂，管理也变得很困难。针对此种情形，</a:t>
            </a:r>
            <a:r>
              <a:rPr lang="en-US" altLang="zh-CN" dirty="0"/>
              <a:t>Maven </a:t>
            </a:r>
            <a:r>
              <a:rPr lang="zh-CN" altLang="en-US" dirty="0"/>
              <a:t>提供了一种高度控制的方法</a:t>
            </a:r>
            <a:r>
              <a:rPr lang="zh-CN" altLang="en-US" dirty="0" smtClean="0"/>
              <a:t>。</a:t>
            </a:r>
            <a:endParaRPr lang="en-US" altLang="zh-CN" dirty="0" smtClean="0"/>
          </a:p>
          <a:p>
            <a:r>
              <a:rPr lang="zh-CN" altLang="en-US" b="1" dirty="0"/>
              <a:t>可传递性依赖发现</a:t>
            </a:r>
          </a:p>
          <a:p>
            <a:pPr lvl="1" latinLnBrk="1"/>
            <a:r>
              <a:rPr lang="zh-CN" altLang="en-US" dirty="0"/>
              <a:t>一种相当常见的情况，比如说 </a:t>
            </a:r>
            <a:r>
              <a:rPr lang="en-US" altLang="zh-CN" dirty="0"/>
              <a:t>A </a:t>
            </a:r>
            <a:r>
              <a:rPr lang="zh-CN" altLang="en-US" dirty="0"/>
              <a:t>依赖于其他库 </a:t>
            </a:r>
            <a:r>
              <a:rPr lang="en-US" altLang="zh-CN" dirty="0"/>
              <a:t>B</a:t>
            </a:r>
            <a:r>
              <a:rPr lang="zh-CN" altLang="en-US" dirty="0"/>
              <a:t>。如果，另外一个项目 </a:t>
            </a:r>
            <a:r>
              <a:rPr lang="en-US" altLang="zh-CN" dirty="0"/>
              <a:t>C </a:t>
            </a:r>
            <a:r>
              <a:rPr lang="zh-CN" altLang="en-US" dirty="0"/>
              <a:t>想要使用 </a:t>
            </a:r>
            <a:r>
              <a:rPr lang="en-US" altLang="zh-CN" dirty="0"/>
              <a:t>A </a:t>
            </a:r>
            <a:r>
              <a:rPr lang="zh-CN" altLang="en-US" dirty="0"/>
              <a:t>，那么 </a:t>
            </a:r>
            <a:r>
              <a:rPr lang="en-US" altLang="zh-CN" dirty="0"/>
              <a:t>C </a:t>
            </a:r>
            <a:r>
              <a:rPr lang="zh-CN" altLang="en-US" dirty="0"/>
              <a:t>项目也需要使用库 </a:t>
            </a:r>
            <a:r>
              <a:rPr lang="en-US" altLang="zh-CN" dirty="0"/>
              <a:t>B</a:t>
            </a:r>
            <a:r>
              <a:rPr lang="zh-CN" altLang="en-US" dirty="0"/>
              <a:t>。</a:t>
            </a:r>
          </a:p>
          <a:p>
            <a:pPr lvl="1" latinLnBrk="1"/>
            <a:r>
              <a:rPr lang="en-US" altLang="zh-CN" dirty="0"/>
              <a:t>Maven </a:t>
            </a:r>
            <a:r>
              <a:rPr lang="zh-CN" altLang="en-US" dirty="0"/>
              <a:t>可以避免去搜索所有所需库的需求。</a:t>
            </a:r>
            <a:r>
              <a:rPr lang="en-US" altLang="zh-CN" dirty="0"/>
              <a:t>Maven </a:t>
            </a:r>
            <a:r>
              <a:rPr lang="zh-CN" altLang="en-US" dirty="0"/>
              <a:t>通过读取项目文件（</a:t>
            </a:r>
            <a:r>
              <a:rPr lang="en-US" altLang="zh-CN" dirty="0" err="1"/>
              <a:t>pom.xml</a:t>
            </a:r>
            <a:r>
              <a:rPr lang="zh-CN" altLang="en-US" dirty="0"/>
              <a:t>），找出它们项目之间的依赖关系。</a:t>
            </a:r>
          </a:p>
          <a:p>
            <a:pPr lvl="1" latinLnBrk="1"/>
            <a:r>
              <a:rPr lang="zh-CN" altLang="en-US" dirty="0"/>
              <a:t>我们需要做的只是在每个项目的 </a:t>
            </a:r>
            <a:r>
              <a:rPr lang="en-US" altLang="zh-CN" dirty="0" err="1"/>
              <a:t>pom</a:t>
            </a:r>
            <a:r>
              <a:rPr lang="en-US" altLang="zh-CN" dirty="0"/>
              <a:t> </a:t>
            </a:r>
            <a:r>
              <a:rPr lang="zh-CN" altLang="en-US" dirty="0"/>
              <a:t>中定义好直接的依赖关系。其他的事情 </a:t>
            </a:r>
            <a:r>
              <a:rPr lang="en-US" altLang="zh-CN" dirty="0"/>
              <a:t>Maven </a:t>
            </a:r>
            <a:r>
              <a:rPr lang="zh-CN" altLang="en-US" dirty="0"/>
              <a:t>会帮我们搞定。</a:t>
            </a:r>
          </a:p>
          <a:p>
            <a:pPr lvl="1" latinLnBrk="1"/>
            <a:r>
              <a:rPr lang="zh-CN" altLang="en-US" dirty="0"/>
              <a:t>通过可传递性的依赖，所有被包含的库的图形会快速的增长。当有重复库时，可能出现的情形将会持续上升。</a:t>
            </a:r>
            <a:r>
              <a:rPr lang="en-US" altLang="zh-CN" dirty="0"/>
              <a:t>Maven </a:t>
            </a:r>
            <a:r>
              <a:rPr lang="zh-CN" altLang="en-US" dirty="0"/>
              <a:t>提供一些功能来控制可传递的依赖的程度。</a:t>
            </a:r>
          </a:p>
          <a:p>
            <a:endParaRPr lang="en-US" dirty="0"/>
          </a:p>
        </p:txBody>
      </p:sp>
    </p:spTree>
    <p:extLst>
      <p:ext uri="{BB962C8B-B14F-4D97-AF65-F5344CB8AC3E}">
        <p14:creationId xmlns:p14="http://schemas.microsoft.com/office/powerpoint/2010/main" val="951446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56178"/>
              </p:ext>
            </p:extLst>
          </p:nvPr>
        </p:nvGraphicFramePr>
        <p:xfrm>
          <a:off x="720090" y="685800"/>
          <a:ext cx="10275570" cy="5714999"/>
        </p:xfrm>
        <a:graphic>
          <a:graphicData uri="http://schemas.openxmlformats.org/drawingml/2006/table">
            <a:tbl>
              <a:tblPr/>
              <a:tblGrid>
                <a:gridCol w="3497580"/>
                <a:gridCol w="6777990"/>
              </a:tblGrid>
              <a:tr h="355339">
                <a:tc>
                  <a:txBody>
                    <a:bodyPr/>
                    <a:lstStyle/>
                    <a:p>
                      <a:pPr algn="l" fontAlgn="t"/>
                      <a:r>
                        <a:rPr lang="zh-TW" altLang="en-US" sz="1400">
                          <a:solidFill>
                            <a:srgbClr val="FFFFFF"/>
                          </a:solidFill>
                          <a:effectLst/>
                        </a:rPr>
                        <a:t>功能</a:t>
                      </a:r>
                    </a:p>
                  </a:txBody>
                  <a:tcPr marL="28625" marR="28625" marT="28625" marB="286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400">
                          <a:solidFill>
                            <a:srgbClr val="FFFFFF"/>
                          </a:solidFill>
                          <a:effectLst/>
                        </a:rPr>
                        <a:t>功能描述</a:t>
                      </a:r>
                    </a:p>
                  </a:txBody>
                  <a:tcPr marL="28625" marR="28625" marT="28625" marB="286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1296063">
                <a:tc>
                  <a:txBody>
                    <a:bodyPr/>
                    <a:lstStyle/>
                    <a:p>
                      <a:pPr fontAlgn="t"/>
                      <a:r>
                        <a:rPr lang="zh-CN" altLang="en-US" sz="1400" dirty="0">
                          <a:effectLst/>
                        </a:rPr>
                        <a:t>依赖调节</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决定当多个手动创建的版本同时出现时，哪个依赖版本将会被使用。 如果两个依赖版本在依赖树里的深度是一样的时候，第一个被声明的依赖将会被使用。</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1296063">
                <a:tc>
                  <a:txBody>
                    <a:bodyPr/>
                    <a:lstStyle/>
                    <a:p>
                      <a:pPr fontAlgn="t"/>
                      <a:r>
                        <a:rPr lang="zh-CN" altLang="en-US" sz="1400">
                          <a:effectLst/>
                        </a:rPr>
                        <a:t>依赖管理</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直接的指定手动创建的某个版本被使用。例如当一个工程 </a:t>
                      </a:r>
                      <a:r>
                        <a:rPr lang="en-US" altLang="zh-CN" sz="1400" dirty="0">
                          <a:effectLst/>
                        </a:rPr>
                        <a:t>C </a:t>
                      </a:r>
                      <a:r>
                        <a:rPr lang="zh-CN" altLang="en-US" sz="1400" dirty="0">
                          <a:effectLst/>
                        </a:rPr>
                        <a:t>在自己的依赖管理模块包含工程 </a:t>
                      </a:r>
                      <a:r>
                        <a:rPr lang="en-US" altLang="zh-CN" sz="1400" dirty="0">
                          <a:effectLst/>
                        </a:rPr>
                        <a:t>B</a:t>
                      </a:r>
                      <a:r>
                        <a:rPr lang="zh-CN" altLang="en-US" sz="1400" dirty="0">
                          <a:effectLst/>
                        </a:rPr>
                        <a:t>，即 </a:t>
                      </a:r>
                      <a:r>
                        <a:rPr lang="en-US" altLang="zh-CN" sz="1400" dirty="0">
                          <a:effectLst/>
                        </a:rPr>
                        <a:t>B </a:t>
                      </a:r>
                      <a:r>
                        <a:rPr lang="zh-CN" altLang="en-US" sz="1400" dirty="0">
                          <a:effectLst/>
                        </a:rPr>
                        <a:t>依赖于 </a:t>
                      </a:r>
                      <a:r>
                        <a:rPr lang="en-US" altLang="zh-CN" sz="1400" dirty="0">
                          <a:effectLst/>
                        </a:rPr>
                        <a:t>A</a:t>
                      </a:r>
                      <a:r>
                        <a:rPr lang="zh-CN" altLang="en-US" sz="1400" dirty="0">
                          <a:effectLst/>
                        </a:rPr>
                        <a:t>， 那么 </a:t>
                      </a:r>
                      <a:r>
                        <a:rPr lang="en-US" altLang="zh-CN" sz="1400" dirty="0">
                          <a:effectLst/>
                        </a:rPr>
                        <a:t>A </a:t>
                      </a:r>
                      <a:r>
                        <a:rPr lang="zh-CN" altLang="en-US" sz="1400" dirty="0">
                          <a:effectLst/>
                        </a:rPr>
                        <a:t>即可指定在 </a:t>
                      </a:r>
                      <a:r>
                        <a:rPr lang="en-US" altLang="zh-CN" sz="1400" dirty="0">
                          <a:effectLst/>
                        </a:rPr>
                        <a:t>B </a:t>
                      </a:r>
                      <a:r>
                        <a:rPr lang="zh-CN" altLang="en-US" sz="1400" dirty="0">
                          <a:effectLst/>
                        </a:rPr>
                        <a:t>被引用时所使用的版本。</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55572">
                <a:tc>
                  <a:txBody>
                    <a:bodyPr/>
                    <a:lstStyle/>
                    <a:p>
                      <a:pPr fontAlgn="t"/>
                      <a:r>
                        <a:rPr lang="zh-CN" altLang="en-US" sz="1400" dirty="0">
                          <a:effectLst/>
                        </a:rPr>
                        <a:t>依赖范围</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包含在构建过程每个阶段的依赖。</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1015899">
                <a:tc>
                  <a:txBody>
                    <a:bodyPr/>
                    <a:lstStyle/>
                    <a:p>
                      <a:pPr fontAlgn="t"/>
                      <a:r>
                        <a:rPr lang="zh-CN" altLang="en-US" sz="1400">
                          <a:effectLst/>
                        </a:rPr>
                        <a:t>依赖排除</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任何可传递的依赖都可以通过 </a:t>
                      </a:r>
                      <a:r>
                        <a:rPr lang="en-US" altLang="zh-CN" sz="1400">
                          <a:effectLst/>
                        </a:rPr>
                        <a:t>"exclusion" </a:t>
                      </a:r>
                      <a:r>
                        <a:rPr lang="zh-CN" altLang="en-US" sz="1400">
                          <a:effectLst/>
                        </a:rPr>
                        <a:t>元素被排除在外。举例说明，</a:t>
                      </a:r>
                      <a:r>
                        <a:rPr lang="en-US" altLang="zh-CN" sz="1400">
                          <a:effectLst/>
                        </a:rPr>
                        <a:t>A </a:t>
                      </a:r>
                      <a:r>
                        <a:rPr lang="zh-CN" altLang="en-US" sz="1400">
                          <a:effectLst/>
                        </a:rPr>
                        <a:t>依赖 </a:t>
                      </a:r>
                      <a:r>
                        <a:rPr lang="en-US" altLang="zh-CN" sz="1400">
                          <a:effectLst/>
                        </a:rPr>
                        <a:t>B</a:t>
                      </a:r>
                      <a:r>
                        <a:rPr lang="zh-CN" altLang="en-US" sz="1400">
                          <a:effectLst/>
                        </a:rPr>
                        <a:t>， </a:t>
                      </a:r>
                      <a:r>
                        <a:rPr lang="en-US" altLang="zh-CN" sz="1400">
                          <a:effectLst/>
                        </a:rPr>
                        <a:t>B </a:t>
                      </a:r>
                      <a:r>
                        <a:rPr lang="zh-CN" altLang="en-US" sz="1400">
                          <a:effectLst/>
                        </a:rPr>
                        <a:t>依赖 </a:t>
                      </a:r>
                      <a:r>
                        <a:rPr lang="en-US" altLang="zh-CN" sz="1400">
                          <a:effectLst/>
                        </a:rPr>
                        <a:t>C</a:t>
                      </a:r>
                      <a:r>
                        <a:rPr lang="zh-CN" altLang="en-US" sz="1400">
                          <a:effectLst/>
                        </a:rPr>
                        <a:t>，因此 </a:t>
                      </a:r>
                      <a:r>
                        <a:rPr lang="en-US" altLang="zh-CN" sz="1400">
                          <a:effectLst/>
                        </a:rPr>
                        <a:t>A </a:t>
                      </a:r>
                      <a:r>
                        <a:rPr lang="zh-CN" altLang="en-US" sz="1400">
                          <a:effectLst/>
                        </a:rPr>
                        <a:t>可以标记 </a:t>
                      </a:r>
                      <a:r>
                        <a:rPr lang="en-US" altLang="zh-CN" sz="1400">
                          <a:effectLst/>
                        </a:rPr>
                        <a:t>C </a:t>
                      </a:r>
                      <a:r>
                        <a:rPr lang="zh-CN" altLang="en-US" sz="1400">
                          <a:effectLst/>
                        </a:rPr>
                        <a:t>为 </a:t>
                      </a:r>
                      <a:r>
                        <a:rPr lang="en-US" altLang="zh-CN" sz="1400">
                          <a:effectLst/>
                        </a:rPr>
                        <a:t>"</a:t>
                      </a:r>
                      <a:r>
                        <a:rPr lang="zh-CN" altLang="en-US" sz="1400">
                          <a:effectLst/>
                        </a:rPr>
                        <a:t>被排除的</a:t>
                      </a:r>
                      <a:r>
                        <a:rPr lang="en-US" altLang="zh-CN" sz="1400">
                          <a:effectLst/>
                        </a:rPr>
                        <a:t>"</a:t>
                      </a:r>
                      <a:r>
                        <a:rPr lang="zh-CN" altLang="en-US" sz="1400">
                          <a:effectLst/>
                        </a:rPr>
                        <a:t>。</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1296063">
                <a:tc>
                  <a:txBody>
                    <a:bodyPr/>
                    <a:lstStyle/>
                    <a:p>
                      <a:pPr fontAlgn="t"/>
                      <a:r>
                        <a:rPr lang="zh-CN" altLang="en-US" sz="1400">
                          <a:effectLst/>
                        </a:rPr>
                        <a:t>依赖可选</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任何可传递的依赖可以被标记为可选的，通过使用 </a:t>
                      </a:r>
                      <a:r>
                        <a:rPr lang="en-US" altLang="zh-CN" sz="1400" dirty="0">
                          <a:effectLst/>
                        </a:rPr>
                        <a:t>"optional" </a:t>
                      </a:r>
                      <a:r>
                        <a:rPr lang="zh-CN" altLang="en-US" sz="1400" dirty="0">
                          <a:effectLst/>
                        </a:rPr>
                        <a:t>元素。例如：</a:t>
                      </a:r>
                      <a:r>
                        <a:rPr lang="en-US" altLang="zh-CN" sz="1400" dirty="0">
                          <a:effectLst/>
                        </a:rPr>
                        <a:t>A </a:t>
                      </a:r>
                      <a:r>
                        <a:rPr lang="zh-CN" altLang="en-US" sz="1400" dirty="0">
                          <a:effectLst/>
                        </a:rPr>
                        <a:t>依赖 </a:t>
                      </a:r>
                      <a:r>
                        <a:rPr lang="en-US" altLang="zh-CN" sz="1400" dirty="0">
                          <a:effectLst/>
                        </a:rPr>
                        <a:t>B</a:t>
                      </a:r>
                      <a:r>
                        <a:rPr lang="zh-CN" altLang="en-US" sz="1400" dirty="0">
                          <a:effectLst/>
                        </a:rPr>
                        <a:t>， </a:t>
                      </a:r>
                      <a:r>
                        <a:rPr lang="en-US" altLang="zh-CN" sz="1400" dirty="0">
                          <a:effectLst/>
                        </a:rPr>
                        <a:t>B </a:t>
                      </a:r>
                      <a:r>
                        <a:rPr lang="zh-CN" altLang="en-US" sz="1400" dirty="0">
                          <a:effectLst/>
                        </a:rPr>
                        <a:t>依赖 </a:t>
                      </a:r>
                      <a:r>
                        <a:rPr lang="en-US" altLang="zh-CN" sz="1400" dirty="0">
                          <a:effectLst/>
                        </a:rPr>
                        <a:t>C</a:t>
                      </a:r>
                      <a:r>
                        <a:rPr lang="zh-CN" altLang="en-US" sz="1400" dirty="0">
                          <a:effectLst/>
                        </a:rPr>
                        <a:t>。因此，</a:t>
                      </a:r>
                      <a:r>
                        <a:rPr lang="en-US" altLang="zh-CN" sz="1400" dirty="0">
                          <a:effectLst/>
                        </a:rPr>
                        <a:t>B </a:t>
                      </a:r>
                      <a:r>
                        <a:rPr lang="zh-CN" altLang="en-US" sz="1400" dirty="0">
                          <a:effectLst/>
                        </a:rPr>
                        <a:t>可以标记 </a:t>
                      </a:r>
                      <a:r>
                        <a:rPr lang="en-US" altLang="zh-CN" sz="1400" dirty="0">
                          <a:effectLst/>
                        </a:rPr>
                        <a:t>C </a:t>
                      </a:r>
                      <a:r>
                        <a:rPr lang="zh-CN" altLang="en-US" sz="1400" dirty="0">
                          <a:effectLst/>
                        </a:rPr>
                        <a:t>为可选的， 这样 </a:t>
                      </a:r>
                      <a:r>
                        <a:rPr lang="en-US" altLang="zh-CN" sz="1400" dirty="0">
                          <a:effectLst/>
                        </a:rPr>
                        <a:t>A </a:t>
                      </a:r>
                      <a:r>
                        <a:rPr lang="zh-CN" altLang="en-US" sz="1400" dirty="0">
                          <a:effectLst/>
                        </a:rPr>
                        <a:t>就可以不再使用 </a:t>
                      </a:r>
                      <a:r>
                        <a:rPr lang="en-US" altLang="zh-CN" sz="1400" dirty="0">
                          <a:effectLst/>
                        </a:rPr>
                        <a:t>C</a:t>
                      </a:r>
                      <a:r>
                        <a:rPr lang="zh-CN" altLang="en-US" sz="1400" dirty="0">
                          <a:effectLst/>
                        </a:rPr>
                        <a:t>。</a:t>
                      </a:r>
                    </a:p>
                  </a:txBody>
                  <a:tcPr marL="47708" marR="47708" marT="66791" marB="66791">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541060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依赖</a:t>
            </a:r>
            <a:r>
              <a:rPr lang="zh-CN" altLang="en-US" b="1" dirty="0" smtClean="0"/>
              <a:t>范围</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5990064"/>
              </p:ext>
            </p:extLst>
          </p:nvPr>
        </p:nvGraphicFramePr>
        <p:xfrm>
          <a:off x="1328153" y="1846263"/>
          <a:ext cx="9596020" cy="4022724"/>
        </p:xfrm>
        <a:graphic>
          <a:graphicData uri="http://schemas.openxmlformats.org/drawingml/2006/table">
            <a:tbl>
              <a:tblPr/>
              <a:tblGrid>
                <a:gridCol w="4798010"/>
                <a:gridCol w="4798010"/>
              </a:tblGrid>
              <a:tr h="317947">
                <a:tc>
                  <a:txBody>
                    <a:bodyPr/>
                    <a:lstStyle/>
                    <a:p>
                      <a:pPr algn="l" fontAlgn="t"/>
                      <a:r>
                        <a:rPr lang="zh-CN" altLang="en-US" sz="1600">
                          <a:solidFill>
                            <a:srgbClr val="FFFFFF"/>
                          </a:solidFill>
                          <a:effectLst/>
                        </a:rPr>
                        <a:t>范围</a:t>
                      </a:r>
                    </a:p>
                  </a:txBody>
                  <a:tcPr marL="34559" marR="34559" marT="34559" marB="3455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600">
                          <a:solidFill>
                            <a:srgbClr val="FFFFFF"/>
                          </a:solidFill>
                          <a:effectLst/>
                        </a:rPr>
                        <a:t>描述</a:t>
                      </a:r>
                    </a:p>
                  </a:txBody>
                  <a:tcPr marL="34559" marR="34559" marT="34559" marB="34559">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658934">
                <a:tc>
                  <a:txBody>
                    <a:bodyPr/>
                    <a:lstStyle/>
                    <a:p>
                      <a:pPr fontAlgn="t"/>
                      <a:r>
                        <a:rPr lang="zh-CN" altLang="en-US" sz="1600" dirty="0" smtClean="0">
                          <a:effectLst/>
                        </a:rPr>
                        <a:t>编译阶段</a:t>
                      </a:r>
                      <a:r>
                        <a:rPr lang="en-US" altLang="zh-CN" sz="1600" dirty="0" smtClean="0">
                          <a:effectLst/>
                        </a:rPr>
                        <a:t>(compile)</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该范围表明相关依赖是只在项目的类路径下有效。默认取值。</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58934">
                <a:tc>
                  <a:txBody>
                    <a:bodyPr/>
                    <a:lstStyle/>
                    <a:p>
                      <a:pPr fontAlgn="t"/>
                      <a:r>
                        <a:rPr lang="zh-CN" altLang="en-US" sz="1600" dirty="0">
                          <a:effectLst/>
                        </a:rPr>
                        <a:t>供应</a:t>
                      </a:r>
                      <a:r>
                        <a:rPr lang="zh-CN" altLang="en-US" sz="1600" dirty="0" smtClean="0">
                          <a:effectLst/>
                        </a:rPr>
                        <a:t>阶段</a:t>
                      </a:r>
                      <a:r>
                        <a:rPr lang="en-US" altLang="zh-CN" sz="1600" dirty="0" smtClean="0">
                          <a:effectLst/>
                        </a:rPr>
                        <a:t>(provided)</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该范围表明相关依赖是由运行时的 </a:t>
                      </a:r>
                      <a:r>
                        <a:rPr lang="en-US" altLang="zh-CN" sz="1600">
                          <a:effectLst/>
                        </a:rPr>
                        <a:t>JDK </a:t>
                      </a:r>
                      <a:r>
                        <a:rPr lang="zh-CN" altLang="en-US" sz="1600">
                          <a:effectLst/>
                        </a:rPr>
                        <a:t>或者 网络服务器提供的。</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658934">
                <a:tc>
                  <a:txBody>
                    <a:bodyPr/>
                    <a:lstStyle/>
                    <a:p>
                      <a:pPr fontAlgn="t"/>
                      <a:r>
                        <a:rPr lang="zh-CN" altLang="en-US" sz="1600" dirty="0">
                          <a:effectLst/>
                        </a:rPr>
                        <a:t>运行</a:t>
                      </a:r>
                      <a:r>
                        <a:rPr lang="zh-CN" altLang="en-US" sz="1600" dirty="0" smtClean="0">
                          <a:effectLst/>
                        </a:rPr>
                        <a:t>阶段</a:t>
                      </a:r>
                      <a:r>
                        <a:rPr lang="en-US" altLang="zh-CN" sz="1600" dirty="0" smtClean="0">
                          <a:effectLst/>
                        </a:rPr>
                        <a:t>(runtime)</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该范围表明相关依赖在编译阶段不是必须的，但是在执行阶段是必须的。</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10106">
                <a:tc>
                  <a:txBody>
                    <a:bodyPr/>
                    <a:lstStyle/>
                    <a:p>
                      <a:pPr fontAlgn="t"/>
                      <a:r>
                        <a:rPr lang="zh-CN" altLang="en-US" sz="1600" dirty="0">
                          <a:effectLst/>
                        </a:rPr>
                        <a:t>测试</a:t>
                      </a:r>
                      <a:r>
                        <a:rPr lang="zh-CN" altLang="en-US" sz="1600" dirty="0" smtClean="0">
                          <a:effectLst/>
                        </a:rPr>
                        <a:t>阶段</a:t>
                      </a:r>
                      <a:r>
                        <a:rPr lang="en-US" altLang="zh-CN" sz="1600" dirty="0" smtClean="0">
                          <a:effectLst/>
                        </a:rPr>
                        <a:t>(test)</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该范围表明相关依赖只在测试编译阶段和执行阶段。</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410106">
                <a:tc>
                  <a:txBody>
                    <a:bodyPr/>
                    <a:lstStyle/>
                    <a:p>
                      <a:pPr fontAlgn="t"/>
                      <a:r>
                        <a:rPr lang="zh-CN" altLang="en-US" sz="1600" dirty="0">
                          <a:effectLst/>
                        </a:rPr>
                        <a:t>系统</a:t>
                      </a:r>
                      <a:r>
                        <a:rPr lang="zh-CN" altLang="en-US" sz="1600" dirty="0" smtClean="0">
                          <a:effectLst/>
                        </a:rPr>
                        <a:t>阶段</a:t>
                      </a:r>
                      <a:r>
                        <a:rPr lang="en-US" altLang="zh-CN" sz="1600" dirty="0" smtClean="0">
                          <a:effectLst/>
                        </a:rPr>
                        <a:t>(system)</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600">
                          <a:effectLst/>
                        </a:rPr>
                        <a:t>该范围表明你需要提供一个系统路径。</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907763">
                <a:tc>
                  <a:txBody>
                    <a:bodyPr/>
                    <a:lstStyle/>
                    <a:p>
                      <a:pPr fontAlgn="t"/>
                      <a:r>
                        <a:rPr lang="zh-CN" altLang="en-US" sz="1600" dirty="0">
                          <a:effectLst/>
                        </a:rPr>
                        <a:t>导入</a:t>
                      </a:r>
                      <a:r>
                        <a:rPr lang="zh-CN" altLang="en-US" sz="1600" dirty="0" smtClean="0">
                          <a:effectLst/>
                        </a:rPr>
                        <a:t>阶段</a:t>
                      </a:r>
                      <a:r>
                        <a:rPr lang="en-US" altLang="zh-CN" sz="1600" dirty="0" smtClean="0">
                          <a:effectLst/>
                        </a:rPr>
                        <a:t>(import)</a:t>
                      </a:r>
                      <a:endParaRPr lang="zh-CN" altLang="en-US" sz="1600" dirty="0">
                        <a:effectLst/>
                      </a:endParaRP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dirty="0">
                          <a:effectLst/>
                        </a:rPr>
                        <a:t>该范围只在依赖是一个 </a:t>
                      </a:r>
                      <a:r>
                        <a:rPr lang="en-US" altLang="zh-CN" sz="1600" dirty="0" err="1">
                          <a:effectLst/>
                        </a:rPr>
                        <a:t>pom</a:t>
                      </a:r>
                      <a:r>
                        <a:rPr lang="en-US" altLang="zh-CN" sz="1600" dirty="0">
                          <a:effectLst/>
                        </a:rPr>
                        <a:t> </a:t>
                      </a:r>
                      <a:r>
                        <a:rPr lang="zh-CN" altLang="en-US" sz="1600" dirty="0">
                          <a:effectLst/>
                        </a:rPr>
                        <a:t>里定义的依赖时使用。同时，当前项目的</a:t>
                      </a:r>
                      <a:r>
                        <a:rPr lang="en-US" altLang="zh-CN" sz="1600" dirty="0">
                          <a:effectLst/>
                        </a:rPr>
                        <a:t>POM </a:t>
                      </a:r>
                      <a:r>
                        <a:rPr lang="zh-CN" altLang="en-US" sz="1600" dirty="0">
                          <a:effectLst/>
                        </a:rPr>
                        <a:t>文件的 部分定义的依赖关系可以取代某特定的 </a:t>
                      </a:r>
                      <a:r>
                        <a:rPr lang="en-US" altLang="zh-CN" sz="1600" dirty="0">
                          <a:effectLst/>
                        </a:rPr>
                        <a:t>POM</a:t>
                      </a:r>
                      <a:r>
                        <a:rPr lang="zh-CN" altLang="en-US" sz="1600" dirty="0">
                          <a:effectLst/>
                        </a:rPr>
                        <a:t>。</a:t>
                      </a:r>
                    </a:p>
                  </a:txBody>
                  <a:tcPr marL="57599" marR="57599" marT="80639" marB="80639">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26403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约定配置</a:t>
            </a:r>
            <a:endParaRPr lang="en-US" dirty="0"/>
          </a:p>
        </p:txBody>
      </p:sp>
      <p:sp>
        <p:nvSpPr>
          <p:cNvPr id="3" name="Content Placeholder 2"/>
          <p:cNvSpPr>
            <a:spLocks noGrp="1"/>
          </p:cNvSpPr>
          <p:nvPr>
            <p:ph idx="1"/>
          </p:nvPr>
        </p:nvSpPr>
        <p:spPr/>
        <p:txBody>
          <a:bodyPr/>
          <a:lstStyle/>
          <a:p>
            <a:r>
              <a:rPr lang="en-US" altLang="zh-CN" dirty="0"/>
              <a:t>Maven </a:t>
            </a:r>
            <a:r>
              <a:rPr lang="zh-CN" altLang="en-US" dirty="0"/>
              <a:t>提倡使用一个共同的标准目录结构，</a:t>
            </a:r>
            <a:r>
              <a:rPr lang="en-US" altLang="zh-CN" dirty="0"/>
              <a:t>Maven </a:t>
            </a:r>
            <a:r>
              <a:rPr lang="zh-CN" altLang="en-US" dirty="0"/>
              <a:t>使用约定优于配置的原则，大家尽可能的遵守这样的目录结构。如下所示：</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0675488"/>
              </p:ext>
            </p:extLst>
          </p:nvPr>
        </p:nvGraphicFramePr>
        <p:xfrm>
          <a:off x="1097279" y="2571745"/>
          <a:ext cx="10058400" cy="4091941"/>
        </p:xfrm>
        <a:graphic>
          <a:graphicData uri="http://schemas.openxmlformats.org/drawingml/2006/table">
            <a:tbl>
              <a:tblPr/>
              <a:tblGrid>
                <a:gridCol w="5029200"/>
                <a:gridCol w="5029200"/>
              </a:tblGrid>
              <a:tr h="256398">
                <a:tc>
                  <a:txBody>
                    <a:bodyPr/>
                    <a:lstStyle/>
                    <a:p>
                      <a:pPr algn="l" fontAlgn="t"/>
                      <a:r>
                        <a:rPr lang="zh-CN" altLang="en-US" sz="1300" dirty="0">
                          <a:solidFill>
                            <a:srgbClr val="FFFFFF"/>
                          </a:solidFill>
                          <a:effectLst/>
                        </a:rPr>
                        <a:t>目录</a:t>
                      </a:r>
                    </a:p>
                  </a:txBody>
                  <a:tcPr marL="27378" marR="27378" marT="27378" marB="27378">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300" dirty="0">
                          <a:solidFill>
                            <a:srgbClr val="FFFFFF"/>
                          </a:solidFill>
                          <a:effectLst/>
                        </a:rPr>
                        <a:t>目的</a:t>
                      </a:r>
                    </a:p>
                  </a:txBody>
                  <a:tcPr marL="27378" marR="27378" marT="27378" marB="27378">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330424">
                <a:tc>
                  <a:txBody>
                    <a:bodyPr/>
                    <a:lstStyle/>
                    <a:p>
                      <a:pPr fontAlgn="t"/>
                      <a:r>
                        <a:rPr lang="en-US" sz="1300" dirty="0">
                          <a:effectLst/>
                        </a:rPr>
                        <a:t>${</a:t>
                      </a:r>
                      <a:r>
                        <a:rPr lang="en-US" sz="1300" dirty="0" err="1">
                          <a:effectLst/>
                        </a:rPr>
                        <a:t>basedir</a:t>
                      </a:r>
                      <a:r>
                        <a:rPr lang="en-US" sz="1300" dirty="0">
                          <a:effectLst/>
                        </a:rPr>
                        <a:t>}</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存放</a:t>
                      </a:r>
                      <a:r>
                        <a:rPr lang="en-US" altLang="zh-CN" sz="1300">
                          <a:effectLst/>
                        </a:rPr>
                        <a:t>pom.xml</a:t>
                      </a:r>
                      <a:r>
                        <a:rPr lang="zh-CN" altLang="en-US" sz="1300">
                          <a:effectLst/>
                        </a:rPr>
                        <a:t>和所有的子目录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dirty="0">
                          <a:effectLst/>
                        </a:rPr>
                        <a:t>${</a:t>
                      </a:r>
                      <a:r>
                        <a:rPr lang="en-US" sz="1300" dirty="0" err="1">
                          <a:effectLst/>
                        </a:rPr>
                        <a:t>basedir</a:t>
                      </a:r>
                      <a:r>
                        <a:rPr lang="en-US" sz="1300" dirty="0">
                          <a:effectLst/>
                        </a:rPr>
                        <a:t>}/</a:t>
                      </a:r>
                      <a:r>
                        <a:rPr lang="en-US" sz="1300" dirty="0" err="1">
                          <a:effectLst/>
                        </a:rPr>
                        <a:t>src</a:t>
                      </a:r>
                      <a:r>
                        <a:rPr lang="en-US" sz="1300" dirty="0">
                          <a:effectLst/>
                        </a:rPr>
                        <a:t>/main/java</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项目的</a:t>
                      </a:r>
                      <a:r>
                        <a:rPr lang="en-US" altLang="zh-CN" sz="1300">
                          <a:effectLst/>
                        </a:rPr>
                        <a:t>java</a:t>
                      </a:r>
                      <a:r>
                        <a:rPr lang="zh-CN" altLang="en-US" sz="1300">
                          <a:effectLst/>
                        </a:rPr>
                        <a:t>源代码</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${basedir}/src/main/resources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300">
                          <a:effectLst/>
                        </a:rPr>
                        <a:t>项目的资源，比如说property文件，springmvc.xml</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a:effectLst/>
                        </a:rPr>
                        <a:t>${basedir}/src/test/java</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项目的测试类，比如说</a:t>
                      </a:r>
                      <a:r>
                        <a:rPr lang="en-US" altLang="zh-CN" sz="1300">
                          <a:effectLst/>
                        </a:rPr>
                        <a:t>Junit</a:t>
                      </a:r>
                      <a:r>
                        <a:rPr lang="zh-CN" altLang="en-US" sz="1300">
                          <a:effectLst/>
                        </a:rPr>
                        <a:t>代码</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${basedir}/src/test/resources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测试用的资源</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31303">
                <a:tc>
                  <a:txBody>
                    <a:bodyPr/>
                    <a:lstStyle/>
                    <a:p>
                      <a:pPr fontAlgn="t"/>
                      <a:r>
                        <a:rPr lang="en-US" sz="1300">
                          <a:effectLst/>
                        </a:rPr>
                        <a:t>${basedir}/src/main/webapp/WEB-INF</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300">
                          <a:effectLst/>
                        </a:rPr>
                        <a:t>web</a:t>
                      </a:r>
                      <a:r>
                        <a:rPr lang="zh-CN" altLang="en-US" sz="1300">
                          <a:effectLst/>
                        </a:rPr>
                        <a:t>应用文件目录，</a:t>
                      </a:r>
                      <a:r>
                        <a:rPr lang="en-US" altLang="zh-CN" sz="1300">
                          <a:effectLst/>
                        </a:rPr>
                        <a:t>web</a:t>
                      </a:r>
                      <a:r>
                        <a:rPr lang="zh-CN" altLang="en-US" sz="1300">
                          <a:effectLst/>
                        </a:rPr>
                        <a:t>项目的信息，比如存放</a:t>
                      </a:r>
                      <a:r>
                        <a:rPr lang="en-US" altLang="zh-CN" sz="1300">
                          <a:effectLst/>
                        </a:rPr>
                        <a:t>web.xml</a:t>
                      </a:r>
                      <a:r>
                        <a:rPr lang="zh-CN" altLang="en-US" sz="1300">
                          <a:effectLst/>
                        </a:rPr>
                        <a:t>、本地图片、</a:t>
                      </a:r>
                      <a:r>
                        <a:rPr lang="en-US" altLang="zh-CN" sz="1300">
                          <a:effectLst/>
                        </a:rPr>
                        <a:t>jsp</a:t>
                      </a:r>
                      <a:r>
                        <a:rPr lang="zh-CN" altLang="en-US" sz="1300">
                          <a:effectLst/>
                        </a:rPr>
                        <a:t>视图页面</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${basedir}/target</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打包输出目录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a:effectLst/>
                        </a:rPr>
                        <a:t>${basedir}/target/classes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300">
                          <a:effectLst/>
                        </a:rPr>
                        <a:t>编译输出目录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${basedir}/target/test-classes</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300">
                          <a:effectLst/>
                        </a:rPr>
                        <a:t>测试编译输出目录</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30424">
                <a:tc>
                  <a:txBody>
                    <a:bodyPr/>
                    <a:lstStyle/>
                    <a:p>
                      <a:pPr fontAlgn="t"/>
                      <a:r>
                        <a:rPr lang="en-US" sz="1300">
                          <a:effectLst/>
                        </a:rPr>
                        <a:t>Test.java</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300">
                          <a:effectLst/>
                        </a:rPr>
                        <a:t>Maven</a:t>
                      </a:r>
                      <a:r>
                        <a:rPr lang="zh-CN" altLang="en-US" sz="1300">
                          <a:effectLst/>
                        </a:rPr>
                        <a:t>只会自动运行符合该命名规则的测试类</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30424">
                <a:tc>
                  <a:txBody>
                    <a:bodyPr/>
                    <a:lstStyle/>
                    <a:p>
                      <a:pPr fontAlgn="t"/>
                      <a:r>
                        <a:rPr lang="en-US" sz="1300">
                          <a:effectLst/>
                        </a:rPr>
                        <a:t>~/.m2/repository</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300" dirty="0">
                          <a:effectLst/>
                        </a:rPr>
                        <a:t>Maven</a:t>
                      </a:r>
                      <a:r>
                        <a:rPr lang="zh-CN" altLang="en-US" sz="1300" dirty="0">
                          <a:effectLst/>
                        </a:rPr>
                        <a:t>默认的本地仓库目录位置</a:t>
                      </a:r>
                    </a:p>
                  </a:txBody>
                  <a:tcPr marL="45630" marR="45630" marT="63882" marB="63882">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1617065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Maven </a:t>
            </a:r>
            <a:r>
              <a:rPr lang="zh-CN" altLang="en-US" b="1" dirty="0"/>
              <a:t>自动化</a:t>
            </a:r>
            <a:r>
              <a:rPr lang="zh-CN" altLang="en-US" b="1" dirty="0" smtClean="0"/>
              <a:t>部署</a:t>
            </a:r>
            <a:endParaRPr lang="en-US" dirty="0"/>
          </a:p>
        </p:txBody>
      </p:sp>
      <p:sp>
        <p:nvSpPr>
          <p:cNvPr id="3" name="Content Placeholder 2"/>
          <p:cNvSpPr>
            <a:spLocks noGrp="1"/>
          </p:cNvSpPr>
          <p:nvPr>
            <p:ph idx="1"/>
          </p:nvPr>
        </p:nvSpPr>
        <p:spPr/>
        <p:txBody>
          <a:bodyPr/>
          <a:lstStyle/>
          <a:p>
            <a:pPr latinLnBrk="1"/>
            <a:r>
              <a:rPr lang="zh-CN" altLang="en-US" dirty="0"/>
              <a:t>项目开发过程中，部署的过程包含需如下步骤：</a:t>
            </a:r>
          </a:p>
          <a:p>
            <a:pPr lvl="1" latinLnBrk="1"/>
            <a:r>
              <a:rPr lang="zh-CN" altLang="en-US" dirty="0"/>
              <a:t>将所的项目代码提交到 </a:t>
            </a:r>
            <a:r>
              <a:rPr lang="en-US" altLang="zh-CN" dirty="0"/>
              <a:t>SVN </a:t>
            </a:r>
            <a:r>
              <a:rPr lang="zh-CN" altLang="en-US" dirty="0"/>
              <a:t>或者代码库中并打上标签。</a:t>
            </a:r>
          </a:p>
          <a:p>
            <a:pPr lvl="1" latinLnBrk="1"/>
            <a:r>
              <a:rPr lang="zh-CN" altLang="en-US" dirty="0"/>
              <a:t>从 </a:t>
            </a:r>
            <a:r>
              <a:rPr lang="en-US" altLang="zh-CN" dirty="0"/>
              <a:t>SVN </a:t>
            </a:r>
            <a:r>
              <a:rPr lang="zh-CN" altLang="en-US" dirty="0"/>
              <a:t>上下载完整的源代码。</a:t>
            </a:r>
          </a:p>
          <a:p>
            <a:pPr lvl="1" latinLnBrk="1"/>
            <a:r>
              <a:rPr lang="zh-CN" altLang="en-US" dirty="0"/>
              <a:t>构建应用。</a:t>
            </a:r>
          </a:p>
          <a:p>
            <a:pPr lvl="1" latinLnBrk="1"/>
            <a:r>
              <a:rPr lang="zh-CN" altLang="en-US" dirty="0"/>
              <a:t>存储构建输出的 </a:t>
            </a:r>
            <a:r>
              <a:rPr lang="en-US" altLang="zh-CN" dirty="0"/>
              <a:t>WAR </a:t>
            </a:r>
            <a:r>
              <a:rPr lang="zh-CN" altLang="en-US" dirty="0"/>
              <a:t>或者 </a:t>
            </a:r>
            <a:r>
              <a:rPr lang="en-US" altLang="zh-CN" dirty="0"/>
              <a:t>EAR </a:t>
            </a:r>
            <a:r>
              <a:rPr lang="zh-CN" altLang="en-US" dirty="0"/>
              <a:t>文件到一个常用的网络位置下。</a:t>
            </a:r>
          </a:p>
          <a:p>
            <a:pPr lvl="1" latinLnBrk="1"/>
            <a:r>
              <a:rPr lang="zh-CN" altLang="en-US" dirty="0"/>
              <a:t>从网络上获取文件并且部署文件到生产站点上。</a:t>
            </a:r>
          </a:p>
          <a:p>
            <a:pPr lvl="1" latinLnBrk="1"/>
            <a:r>
              <a:rPr lang="zh-CN" altLang="en-US" dirty="0"/>
              <a:t>更新文档并且更新应用的版本号。</a:t>
            </a:r>
          </a:p>
          <a:p>
            <a:endParaRPr lang="en-US" dirty="0"/>
          </a:p>
        </p:txBody>
      </p:sp>
    </p:spTree>
    <p:extLst>
      <p:ext uri="{BB962C8B-B14F-4D97-AF65-F5344CB8AC3E}">
        <p14:creationId xmlns:p14="http://schemas.microsoft.com/office/powerpoint/2010/main" val="1613784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解决</a:t>
            </a:r>
            <a:r>
              <a:rPr lang="zh-CN" altLang="en-US" b="1" dirty="0" smtClean="0"/>
              <a:t>方案</a:t>
            </a:r>
            <a:endParaRPr lang="en-US" dirty="0"/>
          </a:p>
        </p:txBody>
      </p:sp>
      <p:sp>
        <p:nvSpPr>
          <p:cNvPr id="3" name="Content Placeholder 2"/>
          <p:cNvSpPr>
            <a:spLocks noGrp="1"/>
          </p:cNvSpPr>
          <p:nvPr>
            <p:ph idx="1"/>
          </p:nvPr>
        </p:nvSpPr>
        <p:spPr/>
        <p:txBody>
          <a:bodyPr/>
          <a:lstStyle/>
          <a:p>
            <a:pPr latinLnBrk="1"/>
            <a:r>
              <a:rPr lang="zh-CN" altLang="en-US" dirty="0"/>
              <a:t>通过结合以下方案来实现自动化部署：</a:t>
            </a:r>
          </a:p>
          <a:p>
            <a:pPr lvl="1" latinLnBrk="1"/>
            <a:r>
              <a:rPr lang="zh-CN" altLang="en-US" dirty="0"/>
              <a:t>使用 </a:t>
            </a:r>
            <a:r>
              <a:rPr lang="en-US" altLang="zh-CN" dirty="0"/>
              <a:t>Maven </a:t>
            </a:r>
            <a:r>
              <a:rPr lang="zh-CN" altLang="en-US" dirty="0"/>
              <a:t>构建和发布项目</a:t>
            </a:r>
          </a:p>
          <a:p>
            <a:pPr lvl="1" latinLnBrk="1"/>
            <a:r>
              <a:rPr lang="zh-CN" altLang="en-US" dirty="0"/>
              <a:t>使用 </a:t>
            </a:r>
            <a:r>
              <a:rPr lang="en-US" altLang="zh-CN" dirty="0" err="1"/>
              <a:t>SubVersion</a:t>
            </a:r>
            <a:r>
              <a:rPr lang="zh-CN" altLang="en-US" dirty="0"/>
              <a:t>， 源码仓库来管理源代码</a:t>
            </a:r>
          </a:p>
          <a:p>
            <a:pPr lvl="1" latinLnBrk="1"/>
            <a:r>
              <a:rPr lang="zh-CN" altLang="en-US" dirty="0"/>
              <a:t>使用远程仓库管理软件（</a:t>
            </a:r>
            <a:r>
              <a:rPr lang="en-US" altLang="zh-CN" dirty="0" err="1"/>
              <a:t>Jfrog</a:t>
            </a:r>
            <a:r>
              <a:rPr lang="zh-CN" altLang="en-US" dirty="0"/>
              <a:t>或者</a:t>
            </a:r>
            <a:r>
              <a:rPr lang="en-US" altLang="zh-CN" dirty="0"/>
              <a:t>Nexus</a:t>
            </a:r>
            <a:r>
              <a:rPr lang="zh-CN" altLang="en-US" dirty="0"/>
              <a:t>） 来管理项目二进制文件。</a:t>
            </a:r>
          </a:p>
          <a:p>
            <a:endParaRPr lang="en-US" dirty="0"/>
          </a:p>
        </p:txBody>
      </p:sp>
      <p:pic>
        <p:nvPicPr>
          <p:cNvPr id="4" name="Picture 3"/>
          <p:cNvPicPr>
            <a:picLocks noChangeAspect="1"/>
          </p:cNvPicPr>
          <p:nvPr/>
        </p:nvPicPr>
        <p:blipFill>
          <a:blip r:embed="rId2"/>
          <a:stretch>
            <a:fillRect/>
          </a:stretch>
        </p:blipFill>
        <p:spPr>
          <a:xfrm>
            <a:off x="1097280" y="3290570"/>
            <a:ext cx="8077200" cy="17399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168420163"/>
              </p:ext>
            </p:extLst>
          </p:nvPr>
        </p:nvGraphicFramePr>
        <p:xfrm>
          <a:off x="2034539" y="4760868"/>
          <a:ext cx="9623744" cy="2098402"/>
        </p:xfrm>
        <a:graphic>
          <a:graphicData uri="http://schemas.openxmlformats.org/drawingml/2006/table">
            <a:tbl>
              <a:tblPr/>
              <a:tblGrid>
                <a:gridCol w="2846071"/>
                <a:gridCol w="6777673"/>
              </a:tblGrid>
              <a:tr h="403984">
                <a:tc>
                  <a:txBody>
                    <a:bodyPr/>
                    <a:lstStyle/>
                    <a:p>
                      <a:pPr algn="l" fontAlgn="t"/>
                      <a:r>
                        <a:rPr lang="zh-CN" altLang="en-US" sz="1700">
                          <a:solidFill>
                            <a:srgbClr val="FFFFFF"/>
                          </a:solidFill>
                          <a:effectLst/>
                        </a:rPr>
                        <a:t>元素节点</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TW" altLang="en-US" sz="1700">
                          <a:solidFill>
                            <a:srgbClr val="FFFFFF"/>
                          </a:solidFill>
                          <a:effectLst/>
                        </a:rPr>
                        <a:t>描述</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503605">
                <a:tc>
                  <a:txBody>
                    <a:bodyPr/>
                    <a:lstStyle/>
                    <a:p>
                      <a:pPr fontAlgn="t"/>
                      <a:r>
                        <a:rPr lang="en-US" sz="1700">
                          <a:effectLst/>
                        </a:rPr>
                        <a:t>SCM</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700">
                          <a:effectLst/>
                        </a:rPr>
                        <a:t>配置 </a:t>
                      </a:r>
                      <a:r>
                        <a:rPr lang="en-US" altLang="zh-CN" sz="1700">
                          <a:effectLst/>
                        </a:rPr>
                        <a:t>SVN </a:t>
                      </a:r>
                      <a:r>
                        <a:rPr lang="zh-CN" altLang="en-US" sz="1700">
                          <a:effectLst/>
                        </a:rPr>
                        <a:t>的路径，</a:t>
                      </a:r>
                      <a:r>
                        <a:rPr lang="en-US" altLang="zh-CN" sz="1700">
                          <a:effectLst/>
                        </a:rPr>
                        <a:t>Maven </a:t>
                      </a:r>
                      <a:r>
                        <a:rPr lang="zh-CN" altLang="en-US" sz="1700">
                          <a:effectLst/>
                        </a:rPr>
                        <a:t>将从该路径下将代码取下来。</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503605">
                <a:tc>
                  <a:txBody>
                    <a:bodyPr/>
                    <a:lstStyle/>
                    <a:p>
                      <a:pPr fontAlgn="t"/>
                      <a:r>
                        <a:rPr lang="en-US" sz="1700">
                          <a:effectLst/>
                        </a:rPr>
                        <a:t>repository</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构建的 </a:t>
                      </a:r>
                      <a:r>
                        <a:rPr lang="en-US" altLang="zh-CN" sz="1700">
                          <a:effectLst/>
                        </a:rPr>
                        <a:t>WAR </a:t>
                      </a:r>
                      <a:r>
                        <a:rPr lang="zh-CN" altLang="en-US" sz="1700">
                          <a:effectLst/>
                        </a:rPr>
                        <a:t>或 </a:t>
                      </a:r>
                      <a:r>
                        <a:rPr lang="en-US" altLang="zh-CN" sz="1700">
                          <a:effectLst/>
                        </a:rPr>
                        <a:t>EAR </a:t>
                      </a:r>
                      <a:r>
                        <a:rPr lang="zh-CN" altLang="en-US" sz="1700">
                          <a:effectLst/>
                        </a:rPr>
                        <a:t>或</a:t>
                      </a:r>
                      <a:r>
                        <a:rPr lang="en-US" altLang="zh-CN" sz="1700">
                          <a:effectLst/>
                        </a:rPr>
                        <a:t>JAR </a:t>
                      </a:r>
                      <a:r>
                        <a:rPr lang="zh-CN" altLang="en-US" sz="1700">
                          <a:effectLst/>
                        </a:rPr>
                        <a:t>文件的位置，或者其他源码构建成功后生成的构件的存储位置。</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03605">
                <a:tc>
                  <a:txBody>
                    <a:bodyPr/>
                    <a:lstStyle/>
                    <a:p>
                      <a:pPr fontAlgn="t"/>
                      <a:r>
                        <a:rPr lang="en-US" sz="1700">
                          <a:effectLst/>
                        </a:rPr>
                        <a:t>Plugin</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sz="1700" dirty="0">
                          <a:effectLst/>
                        </a:rPr>
                        <a:t>配置 maven-release-plugin 插件来实现自动部署过程。</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789454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Release</a:t>
            </a:r>
            <a:r>
              <a:rPr lang="zh-CN" altLang="en-US" b="1" dirty="0" smtClean="0"/>
              <a:t> 插件</a:t>
            </a:r>
            <a:endParaRPr lang="en-US" dirty="0"/>
          </a:p>
        </p:txBody>
      </p:sp>
      <p:sp>
        <p:nvSpPr>
          <p:cNvPr id="3" name="Content Placeholder 2"/>
          <p:cNvSpPr>
            <a:spLocks noGrp="1"/>
          </p:cNvSpPr>
          <p:nvPr>
            <p:ph idx="1"/>
          </p:nvPr>
        </p:nvSpPr>
        <p:spPr/>
        <p:txBody>
          <a:bodyPr/>
          <a:lstStyle/>
          <a:p>
            <a:pPr latinLnBrk="1"/>
            <a:r>
              <a:rPr lang="en-US" altLang="zh-CN" dirty="0"/>
              <a:t>Maven </a:t>
            </a:r>
            <a:r>
              <a:rPr lang="zh-CN" altLang="en-US" dirty="0"/>
              <a:t>使用 </a:t>
            </a:r>
            <a:r>
              <a:rPr lang="en-US" altLang="zh-CN" dirty="0"/>
              <a:t>maven-release-plugin </a:t>
            </a:r>
            <a:r>
              <a:rPr lang="zh-CN" altLang="en-US" dirty="0"/>
              <a:t>插件来完成以下任务。</a:t>
            </a:r>
          </a:p>
          <a:p>
            <a:pPr lvl="1" latinLnBrk="1"/>
            <a:r>
              <a:rPr lang="en-US" altLang="zh-CN" dirty="0" err="1"/>
              <a:t>mvn</a:t>
            </a:r>
            <a:r>
              <a:rPr lang="en-US" altLang="zh-CN" dirty="0"/>
              <a:t> </a:t>
            </a:r>
            <a:r>
              <a:rPr lang="en-US" altLang="zh-CN" dirty="0" err="1"/>
              <a:t>release:clean</a:t>
            </a:r>
            <a:r>
              <a:rPr lang="zh-CN" altLang="en-US" dirty="0"/>
              <a:t>清理工作空间，保证最新的发布进程成功进行。</a:t>
            </a:r>
          </a:p>
          <a:p>
            <a:pPr lvl="1" latinLnBrk="1"/>
            <a:r>
              <a:rPr lang="en-US" altLang="zh-CN" dirty="0" err="1"/>
              <a:t>mvn</a:t>
            </a:r>
            <a:r>
              <a:rPr lang="en-US" altLang="zh-CN" dirty="0"/>
              <a:t> </a:t>
            </a:r>
            <a:r>
              <a:rPr lang="en-US" altLang="zh-CN" dirty="0" err="1"/>
              <a:t>release:rollback</a:t>
            </a:r>
            <a:r>
              <a:rPr lang="zh-CN" altLang="en-US" dirty="0"/>
              <a:t>在上次发布过程不成功的情况下，回滚修改的工作空间代码和配置保证发布过程成功进行。</a:t>
            </a:r>
          </a:p>
          <a:p>
            <a:pPr lvl="1"/>
            <a:r>
              <a:rPr lang="en-US" altLang="zh-CN" dirty="0" err="1"/>
              <a:t>mvn</a:t>
            </a:r>
            <a:r>
              <a:rPr lang="en-US" altLang="zh-CN" dirty="0"/>
              <a:t> </a:t>
            </a:r>
            <a:r>
              <a:rPr lang="en-US" altLang="zh-CN" dirty="0" err="1"/>
              <a:t>release:prepare</a:t>
            </a:r>
            <a:endParaRPr lang="en-US" dirty="0"/>
          </a:p>
        </p:txBody>
      </p:sp>
    </p:spTree>
    <p:extLst>
      <p:ext uri="{BB962C8B-B14F-4D97-AF65-F5344CB8AC3E}">
        <p14:creationId xmlns:p14="http://schemas.microsoft.com/office/powerpoint/2010/main" val="18530588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Eclipse</a:t>
            </a:r>
            <a:endParaRPr lang="en-US" dirty="0"/>
          </a:p>
        </p:txBody>
      </p:sp>
      <p:sp>
        <p:nvSpPr>
          <p:cNvPr id="3" name="Content Placeholder 2"/>
          <p:cNvSpPr>
            <a:spLocks noGrp="1"/>
          </p:cNvSpPr>
          <p:nvPr>
            <p:ph idx="1"/>
          </p:nvPr>
        </p:nvSpPr>
        <p:spPr/>
        <p:txBody>
          <a:bodyPr/>
          <a:lstStyle/>
          <a:p>
            <a:pPr latinLnBrk="1"/>
            <a:r>
              <a:rPr lang="en-US" dirty="0"/>
              <a:t>Eclipse 提供了一个很好的插件 </a:t>
            </a:r>
            <a:r>
              <a:rPr lang="en-US" b="1" u="sng" dirty="0">
                <a:hlinkClick r:id="rId2"/>
              </a:rPr>
              <a:t>m2eclipse </a:t>
            </a:r>
            <a:r>
              <a:rPr lang="en-US" dirty="0"/>
              <a:t>，该插件能将 Maven 和 Eclipse 集成在一起。</a:t>
            </a:r>
          </a:p>
          <a:p>
            <a:pPr latinLnBrk="1"/>
            <a:r>
              <a:rPr lang="en-US" dirty="0"/>
              <a:t>在最新的 Eclipse 中自带了 </a:t>
            </a:r>
            <a:r>
              <a:rPr lang="en-US" dirty="0" err="1"/>
              <a:t>Maven，我们打开，Windows</a:t>
            </a:r>
            <a:r>
              <a:rPr lang="en-US" dirty="0"/>
              <a:t>-&gt;</a:t>
            </a:r>
            <a:r>
              <a:rPr lang="en-US" dirty="0" err="1"/>
              <a:t>Preferences，如果会出现下面的画面</a:t>
            </a:r>
            <a:r>
              <a:rPr lang="en-US" dirty="0"/>
              <a:t>：</a:t>
            </a:r>
          </a:p>
          <a:p>
            <a:endParaRPr lang="en-US" dirty="0"/>
          </a:p>
        </p:txBody>
      </p:sp>
      <p:pic>
        <p:nvPicPr>
          <p:cNvPr id="14338" name="Picture 2" descr="http://www.runoob.com/wp-content/uploads/2018/09/0415551246842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950" y="108438"/>
            <a:ext cx="7063740" cy="65266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runoob.com/wp-content/uploads/2018/09/0415551246842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230" y="108438"/>
            <a:ext cx="7063740" cy="652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7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的特点</a:t>
            </a:r>
            <a:endParaRPr lang="en-US" dirty="0"/>
          </a:p>
        </p:txBody>
      </p:sp>
      <p:sp>
        <p:nvSpPr>
          <p:cNvPr id="3" name="Content Placeholder 2"/>
          <p:cNvSpPr>
            <a:spLocks noGrp="1"/>
          </p:cNvSpPr>
          <p:nvPr>
            <p:ph idx="1"/>
          </p:nvPr>
        </p:nvSpPr>
        <p:spPr/>
        <p:txBody>
          <a:bodyPr>
            <a:normAutofit/>
          </a:bodyPr>
          <a:lstStyle/>
          <a:p>
            <a:pPr latinLnBrk="1"/>
            <a:r>
              <a:rPr lang="zh-CN" altLang="en-US" dirty="0"/>
              <a:t>项目设置遵循统一的规则。</a:t>
            </a:r>
          </a:p>
          <a:p>
            <a:pPr latinLnBrk="1"/>
            <a:r>
              <a:rPr lang="zh-CN" altLang="en-US" dirty="0"/>
              <a:t>任意工程中共享。</a:t>
            </a:r>
          </a:p>
          <a:p>
            <a:pPr latinLnBrk="1"/>
            <a:r>
              <a:rPr lang="zh-CN" altLang="en-US" dirty="0"/>
              <a:t>依赖管理包括自动更新。</a:t>
            </a:r>
          </a:p>
          <a:p>
            <a:pPr latinLnBrk="1"/>
            <a:r>
              <a:rPr lang="zh-CN" altLang="en-US" dirty="0"/>
              <a:t>一个庞大且不断增长的库。</a:t>
            </a:r>
          </a:p>
          <a:p>
            <a:pPr latinLnBrk="1"/>
            <a:r>
              <a:rPr lang="zh-CN" altLang="en-US" dirty="0"/>
              <a:t>可扩展，能够轻松编写 </a:t>
            </a:r>
            <a:r>
              <a:rPr lang="en-US" altLang="zh-CN" dirty="0"/>
              <a:t>Java </a:t>
            </a:r>
            <a:r>
              <a:rPr lang="zh-CN" altLang="en-US" dirty="0"/>
              <a:t>或脚本语言的插件。</a:t>
            </a:r>
          </a:p>
          <a:p>
            <a:pPr latinLnBrk="1"/>
            <a:r>
              <a:rPr lang="zh-CN" altLang="en-US" dirty="0"/>
              <a:t>只需很少或不需要额外配置即可即时访问新功能。</a:t>
            </a:r>
          </a:p>
          <a:p>
            <a:r>
              <a:rPr lang="zh-CN" altLang="en-US" b="1" dirty="0"/>
              <a:t>基于模型的构建</a:t>
            </a:r>
            <a:r>
              <a:rPr lang="zh-CN" altLang="en-US" dirty="0"/>
              <a:t> − </a:t>
            </a:r>
            <a:r>
              <a:rPr lang="en-US" altLang="zh-CN" dirty="0"/>
              <a:t>Maven</a:t>
            </a:r>
            <a:r>
              <a:rPr lang="zh-CN" altLang="en-US" dirty="0"/>
              <a:t>能够将任意数量的项目构建到预定义的输出类型中，如 </a:t>
            </a:r>
            <a:r>
              <a:rPr lang="en-US" altLang="zh-CN" dirty="0"/>
              <a:t>JAR</a:t>
            </a:r>
            <a:r>
              <a:rPr lang="zh-CN" altLang="en-US" dirty="0"/>
              <a:t>，</a:t>
            </a:r>
            <a:r>
              <a:rPr lang="en-US" altLang="zh-CN" dirty="0"/>
              <a:t>WAR </a:t>
            </a:r>
            <a:r>
              <a:rPr lang="zh-CN" altLang="en-US" dirty="0"/>
              <a:t>或基于项目元数据的分发，而不需要在大多数情况下执行任何脚本。</a:t>
            </a:r>
          </a:p>
          <a:p>
            <a:endParaRPr lang="en-US" dirty="0"/>
          </a:p>
        </p:txBody>
      </p:sp>
    </p:spTree>
    <p:extLst>
      <p:ext uri="{BB962C8B-B14F-4D97-AF65-F5344CB8AC3E}">
        <p14:creationId xmlns:p14="http://schemas.microsoft.com/office/powerpoint/2010/main" val="75547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Maven</a:t>
            </a:r>
            <a:r>
              <a:rPr lang="zh-CN" altLang="en-US" dirty="0"/>
              <a:t>的特点</a:t>
            </a:r>
            <a:endParaRPr lang="en-US" dirty="0"/>
          </a:p>
        </p:txBody>
      </p:sp>
      <p:sp>
        <p:nvSpPr>
          <p:cNvPr id="3" name="Content Placeholder 2"/>
          <p:cNvSpPr>
            <a:spLocks noGrp="1"/>
          </p:cNvSpPr>
          <p:nvPr>
            <p:ph idx="1"/>
          </p:nvPr>
        </p:nvSpPr>
        <p:spPr/>
        <p:txBody>
          <a:bodyPr>
            <a:normAutofit/>
          </a:bodyPr>
          <a:lstStyle/>
          <a:p>
            <a:pPr latinLnBrk="1"/>
            <a:r>
              <a:rPr lang="zh-CN" altLang="en-US" b="1" dirty="0" smtClean="0"/>
              <a:t>项目</a:t>
            </a:r>
            <a:r>
              <a:rPr lang="zh-CN" altLang="en-US" b="1" dirty="0"/>
              <a:t>信息的一致性站点</a:t>
            </a:r>
            <a:r>
              <a:rPr lang="zh-CN" altLang="en-US" dirty="0"/>
              <a:t> − 使用与构建过程相同的元数据，</a:t>
            </a:r>
            <a:r>
              <a:rPr lang="en-US" altLang="zh-CN" dirty="0"/>
              <a:t>Maven </a:t>
            </a:r>
            <a:r>
              <a:rPr lang="zh-CN" altLang="en-US" dirty="0"/>
              <a:t>能够生成一个网站或</a:t>
            </a:r>
            <a:r>
              <a:rPr lang="en-US" altLang="zh-CN" dirty="0"/>
              <a:t>PDF</a:t>
            </a:r>
            <a:r>
              <a:rPr lang="zh-CN" altLang="en-US" dirty="0"/>
              <a:t>，包括您要添加的任何文档，并添加到关于项目开发状态的标准报告中。</a:t>
            </a:r>
          </a:p>
          <a:p>
            <a:pPr latinLnBrk="1"/>
            <a:r>
              <a:rPr lang="zh-CN" altLang="en-US" b="1" dirty="0"/>
              <a:t>发布管理和发布单独的输出</a:t>
            </a:r>
            <a:r>
              <a:rPr lang="zh-CN" altLang="en-US" dirty="0"/>
              <a:t> − </a:t>
            </a:r>
            <a:r>
              <a:rPr lang="en-US" altLang="zh-CN" dirty="0"/>
              <a:t>Maven </a:t>
            </a:r>
            <a:r>
              <a:rPr lang="zh-CN" altLang="en-US" dirty="0"/>
              <a:t>将不需要额外的配置，就可以与源代码管理系统（如 </a:t>
            </a:r>
            <a:r>
              <a:rPr lang="en-US" altLang="zh-CN" dirty="0"/>
              <a:t>Subversion </a:t>
            </a:r>
            <a:r>
              <a:rPr lang="zh-CN" altLang="en-US" dirty="0"/>
              <a:t>或 </a:t>
            </a:r>
            <a:r>
              <a:rPr lang="en-US" altLang="zh-CN" dirty="0" err="1"/>
              <a:t>Git</a:t>
            </a:r>
            <a:r>
              <a:rPr lang="zh-CN" altLang="en-US" dirty="0"/>
              <a:t>）集成，并可以基于某个标签管理项目的发布。它也可以将其发布到分发位置供其他项目使用。</a:t>
            </a:r>
            <a:r>
              <a:rPr lang="en-US" altLang="zh-CN" dirty="0"/>
              <a:t>Maven </a:t>
            </a:r>
            <a:r>
              <a:rPr lang="zh-CN" altLang="en-US" dirty="0"/>
              <a:t>能够发布单独的输出，如 </a:t>
            </a:r>
            <a:r>
              <a:rPr lang="en-US" altLang="zh-CN" dirty="0"/>
              <a:t>JAR</a:t>
            </a:r>
            <a:r>
              <a:rPr lang="zh-CN" altLang="en-US" dirty="0"/>
              <a:t>，包含其他依赖和文档的归档，或者作为源代码发布。</a:t>
            </a:r>
          </a:p>
          <a:p>
            <a:pPr latinLnBrk="1"/>
            <a:r>
              <a:rPr lang="zh-CN" altLang="en-US" b="1" dirty="0"/>
              <a:t>向后兼容性</a:t>
            </a:r>
            <a:r>
              <a:rPr lang="zh-CN" altLang="en-US" dirty="0"/>
              <a:t> − 您可以很轻松的从旧版本 </a:t>
            </a:r>
            <a:r>
              <a:rPr lang="en-US" altLang="zh-CN" dirty="0"/>
              <a:t>Maven </a:t>
            </a:r>
            <a:r>
              <a:rPr lang="zh-CN" altLang="en-US" dirty="0"/>
              <a:t>的多个模块移植到 </a:t>
            </a:r>
            <a:r>
              <a:rPr lang="en-US" altLang="zh-CN" dirty="0"/>
              <a:t>Maven 3 </a:t>
            </a:r>
            <a:r>
              <a:rPr lang="zh-CN" altLang="en-US" dirty="0"/>
              <a:t>中。</a:t>
            </a:r>
          </a:p>
          <a:p>
            <a:pPr latinLnBrk="1"/>
            <a:r>
              <a:rPr lang="zh-CN" altLang="en-US" dirty="0"/>
              <a:t>子项目使用父项目依赖时，正常情况子项目应该继承父项目依赖，无需使用版本号，</a:t>
            </a:r>
          </a:p>
          <a:p>
            <a:pPr latinLnBrk="1"/>
            <a:r>
              <a:rPr lang="zh-CN" altLang="en-US" b="1" dirty="0"/>
              <a:t>并行构建</a:t>
            </a:r>
            <a:r>
              <a:rPr lang="zh-CN" altLang="en-US" dirty="0"/>
              <a:t> − 编译的速度能普遍提高</a:t>
            </a:r>
            <a:r>
              <a:rPr lang="en-US" altLang="zh-CN" dirty="0"/>
              <a:t>20 - 50 %</a:t>
            </a:r>
            <a:r>
              <a:rPr lang="zh-CN" altLang="en-US" dirty="0"/>
              <a:t>。</a:t>
            </a:r>
          </a:p>
          <a:p>
            <a:pPr latinLnBrk="1"/>
            <a:r>
              <a:rPr lang="zh-CN" altLang="en-US" b="1" dirty="0"/>
              <a:t>更好的错误报告</a:t>
            </a:r>
            <a:r>
              <a:rPr lang="zh-CN" altLang="en-US" dirty="0"/>
              <a:t> − </a:t>
            </a:r>
            <a:r>
              <a:rPr lang="en-US" altLang="zh-CN" dirty="0"/>
              <a:t>Maven </a:t>
            </a:r>
            <a:r>
              <a:rPr lang="zh-CN" altLang="en-US" dirty="0"/>
              <a:t>改进了错误报告，它为您提供了 </a:t>
            </a:r>
            <a:r>
              <a:rPr lang="en-US" altLang="zh-CN" dirty="0"/>
              <a:t>Maven wiki </a:t>
            </a:r>
            <a:r>
              <a:rPr lang="zh-CN" altLang="en-US" dirty="0"/>
              <a:t>页面的链接，您可以点击链接查看错误的完整描述。</a:t>
            </a:r>
          </a:p>
          <a:p>
            <a:endParaRPr lang="en-US" dirty="0"/>
          </a:p>
        </p:txBody>
      </p:sp>
    </p:spTree>
    <p:extLst>
      <p:ext uri="{BB962C8B-B14F-4D97-AF65-F5344CB8AC3E}">
        <p14:creationId xmlns:p14="http://schemas.microsoft.com/office/powerpoint/2010/main" val="74486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t>
            </a:r>
            <a:r>
              <a:rPr lang="en-US" b="1" dirty="0" smtClean="0"/>
              <a:t>环境配置</a:t>
            </a:r>
            <a:endParaRPr lang="en-US" dirty="0"/>
          </a:p>
        </p:txBody>
      </p:sp>
      <p:graphicFrame>
        <p:nvGraphicFramePr>
          <p:cNvPr id="4" name="Content Placeholder 3"/>
          <p:cNvGraphicFramePr>
            <a:graphicFrameLocks noGrp="1"/>
          </p:cNvGraphicFramePr>
          <p:nvPr>
            <p:ph idx="1"/>
          </p:nvPr>
        </p:nvGraphicFramePr>
        <p:xfrm>
          <a:off x="1096963" y="2309621"/>
          <a:ext cx="10058400" cy="3096008"/>
        </p:xfrm>
        <a:graphic>
          <a:graphicData uri="http://schemas.openxmlformats.org/drawingml/2006/table">
            <a:tbl>
              <a:tblPr/>
              <a:tblGrid>
                <a:gridCol w="5029200"/>
                <a:gridCol w="5029200"/>
              </a:tblGrid>
              <a:tr h="333268">
                <a:tc>
                  <a:txBody>
                    <a:bodyPr/>
                    <a:lstStyle/>
                    <a:p>
                      <a:pPr algn="l" fontAlgn="t"/>
                      <a:r>
                        <a:rPr lang="zh-CN" altLang="en-US" sz="1700">
                          <a:solidFill>
                            <a:srgbClr val="FFFFFF"/>
                          </a:solidFill>
                          <a:effectLst/>
                        </a:rPr>
                        <a:t>项目</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700">
                          <a:solidFill>
                            <a:srgbClr val="FFFFFF"/>
                          </a:solidFill>
                          <a:effectLst/>
                        </a:rPr>
                        <a:t>要求</a:t>
                      </a:r>
                    </a:p>
                  </a:txBody>
                  <a:tcPr marL="36225" marR="36225" marT="36225" marB="3622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951503">
                <a:tc>
                  <a:txBody>
                    <a:bodyPr/>
                    <a:lstStyle/>
                    <a:p>
                      <a:pPr fontAlgn="t"/>
                      <a:r>
                        <a:rPr lang="en-US" sz="1700">
                          <a:effectLst/>
                        </a:rPr>
                        <a:t>JDK</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hr-HR" sz="1700">
                          <a:effectLst/>
                        </a:rPr>
                        <a:t>Maven 3.3 要求 JDK 1.7 或以上</a:t>
                      </a:r>
                      <a:br>
                        <a:rPr lang="hr-HR" sz="1700">
                          <a:effectLst/>
                        </a:rPr>
                      </a:br>
                      <a:r>
                        <a:rPr lang="hr-HR" sz="1700">
                          <a:effectLst/>
                        </a:rPr>
                        <a:t>Maven 3.2 要求 JDK 1.6 或以上</a:t>
                      </a:r>
                      <a:br>
                        <a:rPr lang="hr-HR" sz="1700">
                          <a:effectLst/>
                        </a:rPr>
                      </a:br>
                      <a:r>
                        <a:rPr lang="hr-HR" sz="1700">
                          <a:effectLst/>
                        </a:rPr>
                        <a:t>Maven 3.0/3.1 要求 JDK 1.5 或以上</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9867">
                <a:tc>
                  <a:txBody>
                    <a:bodyPr/>
                    <a:lstStyle/>
                    <a:p>
                      <a:pPr fontAlgn="t"/>
                      <a:r>
                        <a:rPr lang="ja-JP" altLang="en-US" sz="1700">
                          <a:effectLst/>
                        </a:rPr>
                        <a:t>内存</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a:effectLst/>
                        </a:rPr>
                        <a:t>没有最低要求</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951503">
                <a:tc>
                  <a:txBody>
                    <a:bodyPr/>
                    <a:lstStyle/>
                    <a:p>
                      <a:pPr fontAlgn="t"/>
                      <a:r>
                        <a:rPr lang="zh-CN" altLang="en-US" sz="1700">
                          <a:effectLst/>
                        </a:rPr>
                        <a:t>磁盘</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700">
                          <a:effectLst/>
                        </a:rPr>
                        <a:t>Maven </a:t>
                      </a:r>
                      <a:r>
                        <a:rPr lang="zh-CN" altLang="en-US" sz="1700">
                          <a:effectLst/>
                        </a:rPr>
                        <a:t>自身安装需要大约 </a:t>
                      </a:r>
                      <a:r>
                        <a:rPr lang="en-US" altLang="zh-CN" sz="1700">
                          <a:effectLst/>
                        </a:rPr>
                        <a:t>10 MB </a:t>
                      </a:r>
                      <a:r>
                        <a:rPr lang="zh-CN" altLang="en-US" sz="1700">
                          <a:effectLst/>
                        </a:rPr>
                        <a:t>空间。除此之外，额外的磁盘空间将用于你的本地 </a:t>
                      </a:r>
                      <a:r>
                        <a:rPr lang="en-US" altLang="zh-CN" sz="1700">
                          <a:effectLst/>
                        </a:rPr>
                        <a:t>Maven </a:t>
                      </a:r>
                      <a:r>
                        <a:rPr lang="zh-CN" altLang="en-US" sz="1700">
                          <a:effectLst/>
                        </a:rPr>
                        <a:t>仓库。你本地仓库的大小取决于使用情况，但预期至少 </a:t>
                      </a:r>
                      <a:r>
                        <a:rPr lang="en-US" altLang="zh-CN" sz="1700">
                          <a:effectLst/>
                        </a:rPr>
                        <a:t>500 MB</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29867">
                <a:tc>
                  <a:txBody>
                    <a:bodyPr/>
                    <a:lstStyle/>
                    <a:p>
                      <a:pPr fontAlgn="t"/>
                      <a:r>
                        <a:rPr lang="zh-CN" altLang="en-US" sz="1700">
                          <a:effectLst/>
                        </a:rPr>
                        <a:t>操作系统</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700" dirty="0">
                          <a:effectLst/>
                        </a:rPr>
                        <a:t>没有最低要求</a:t>
                      </a:r>
                    </a:p>
                  </a:txBody>
                  <a:tcPr marL="60375" marR="60375" marT="84524" marB="84524">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1604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12319" y="1737360"/>
            <a:ext cx="7771361" cy="5246370"/>
          </a:xfrm>
          <a:prstGeom prst="rect">
            <a:avLst/>
          </a:prstGeom>
        </p:spPr>
      </p:pic>
    </p:spTree>
    <p:extLst>
      <p:ext uri="{BB962C8B-B14F-4D97-AF65-F5344CB8AC3E}">
        <p14:creationId xmlns:p14="http://schemas.microsoft.com/office/powerpoint/2010/main" val="153654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Linux</a:t>
            </a:r>
            <a:endParaRPr lang="en-US" dirty="0"/>
          </a:p>
        </p:txBody>
      </p:sp>
      <p:sp>
        <p:nvSpPr>
          <p:cNvPr id="3" name="Content Placeholder 2"/>
          <p:cNvSpPr>
            <a:spLocks noGrp="1"/>
          </p:cNvSpPr>
          <p:nvPr>
            <p:ph idx="1"/>
          </p:nvPr>
        </p:nvSpPr>
        <p:spPr/>
        <p:txBody>
          <a:bodyPr/>
          <a:lstStyle/>
          <a:p>
            <a:pPr latinLnBrk="1"/>
            <a:r>
              <a:rPr lang="en-US" dirty="0"/>
              <a:t>下载解压：</a:t>
            </a:r>
          </a:p>
          <a:p>
            <a:pPr latinLnBrk="1"/>
            <a:r>
              <a:rPr lang="en-US" dirty="0"/>
              <a:t># </a:t>
            </a:r>
            <a:r>
              <a:rPr lang="en-US" dirty="0" err="1"/>
              <a:t>wget</a:t>
            </a:r>
            <a:r>
              <a:rPr lang="en-US" dirty="0"/>
              <a:t> http://</a:t>
            </a:r>
            <a:r>
              <a:rPr lang="en-US" dirty="0" err="1"/>
              <a:t>mirrors.hust.edu.cn</a:t>
            </a:r>
            <a:r>
              <a:rPr lang="en-US" dirty="0"/>
              <a:t>/apache/maven/maven-3/3.3.9/binaries/apache-maven-3.3.9-bin.tar.gz # tar -</a:t>
            </a:r>
            <a:r>
              <a:rPr lang="en-US" dirty="0" err="1"/>
              <a:t>xvf</a:t>
            </a:r>
            <a:r>
              <a:rPr lang="en-US" dirty="0"/>
              <a:t> apache-maven-3.3.9-bin.tar.gz # </a:t>
            </a:r>
            <a:r>
              <a:rPr lang="en-US" dirty="0" err="1"/>
              <a:t>sudo</a:t>
            </a:r>
            <a:r>
              <a:rPr lang="en-US" dirty="0"/>
              <a:t> mv -f apache-maven-3.3.9 /</a:t>
            </a:r>
            <a:r>
              <a:rPr lang="en-US" dirty="0" err="1"/>
              <a:t>usr</a:t>
            </a:r>
            <a:r>
              <a:rPr lang="en-US" dirty="0"/>
              <a:t>/local/编辑 </a:t>
            </a:r>
            <a:r>
              <a:rPr lang="en-US" b="1" dirty="0"/>
              <a:t>/</a:t>
            </a:r>
            <a:r>
              <a:rPr lang="en-US" b="1" dirty="0" err="1"/>
              <a:t>etc</a:t>
            </a:r>
            <a:r>
              <a:rPr lang="en-US" b="1" dirty="0"/>
              <a:t>/profile</a:t>
            </a:r>
            <a:r>
              <a:rPr lang="en-US" dirty="0"/>
              <a:t> 文件 </a:t>
            </a:r>
            <a:r>
              <a:rPr lang="en-US" b="1" dirty="0" err="1"/>
              <a:t>sudo</a:t>
            </a:r>
            <a:r>
              <a:rPr lang="en-US" b="1" dirty="0"/>
              <a:t> vim /</a:t>
            </a:r>
            <a:r>
              <a:rPr lang="en-US" b="1" dirty="0" err="1"/>
              <a:t>etc</a:t>
            </a:r>
            <a:r>
              <a:rPr lang="en-US" b="1" dirty="0"/>
              <a:t>/</a:t>
            </a:r>
            <a:r>
              <a:rPr lang="en-US" b="1" dirty="0" err="1"/>
              <a:t>profile</a:t>
            </a:r>
            <a:r>
              <a:rPr lang="en-US" dirty="0" err="1"/>
              <a:t>，在文件末尾添加如下代码</a:t>
            </a:r>
            <a:r>
              <a:rPr lang="en-US" dirty="0"/>
              <a:t>：</a:t>
            </a:r>
          </a:p>
          <a:p>
            <a:pPr latinLnBrk="1"/>
            <a:r>
              <a:rPr lang="en-US" dirty="0"/>
              <a:t>export MAVEN_HOME=/</a:t>
            </a:r>
            <a:r>
              <a:rPr lang="en-US" dirty="0" err="1"/>
              <a:t>usr</a:t>
            </a:r>
            <a:r>
              <a:rPr lang="en-US" dirty="0"/>
              <a:t>/local/apache-maven-3.3.9 export PATH=${PATH}:${MAVEN_HOME}/</a:t>
            </a:r>
            <a:r>
              <a:rPr lang="en-US" dirty="0" err="1"/>
              <a:t>bin保存文件，并运行如下命令使环境变量生效</a:t>
            </a:r>
            <a:r>
              <a:rPr lang="en-US" dirty="0"/>
              <a:t>：</a:t>
            </a:r>
          </a:p>
          <a:p>
            <a:pPr latinLnBrk="1"/>
            <a:r>
              <a:rPr lang="en-US" dirty="0"/>
              <a:t># source /</a:t>
            </a:r>
            <a:r>
              <a:rPr lang="en-US" dirty="0" err="1"/>
              <a:t>etc</a:t>
            </a:r>
            <a:r>
              <a:rPr lang="en-US" dirty="0"/>
              <a:t>/profile</a:t>
            </a:r>
          </a:p>
          <a:p>
            <a:pPr latinLnBrk="1"/>
            <a:r>
              <a:rPr lang="en-US" dirty="0"/>
              <a:t>在控制台输入如下命令，如果能看到 Maven 相关版本信息，则说明 Maven 已经安装成功：</a:t>
            </a:r>
          </a:p>
          <a:p>
            <a:r>
              <a:rPr lang="en-US" dirty="0"/>
              <a:t># </a:t>
            </a:r>
            <a:r>
              <a:rPr lang="en-US" dirty="0" err="1"/>
              <a:t>mvn</a:t>
            </a:r>
            <a:r>
              <a:rPr lang="en-US" dirty="0"/>
              <a:t> -v</a:t>
            </a:r>
          </a:p>
        </p:txBody>
      </p:sp>
    </p:spTree>
    <p:extLst>
      <p:ext uri="{BB962C8B-B14F-4D97-AF65-F5344CB8AC3E}">
        <p14:creationId xmlns:p14="http://schemas.microsoft.com/office/powerpoint/2010/main" val="4747629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TotalTime>
  <Words>3724</Words>
  <Application>Microsoft Macintosh PowerPoint</Application>
  <PresentationFormat>Widescreen</PresentationFormat>
  <Paragraphs>385</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Calibri</vt:lpstr>
      <vt:lpstr>Calibri Light</vt:lpstr>
      <vt:lpstr>ＭＳ Ｐゴシック</vt:lpstr>
      <vt:lpstr>宋体</vt:lpstr>
      <vt:lpstr>新細明體</vt:lpstr>
      <vt:lpstr>Retrospect</vt:lpstr>
      <vt:lpstr>SpringBoot应用实战</vt:lpstr>
      <vt:lpstr>Maven介绍</vt:lpstr>
      <vt:lpstr>Maven功能</vt:lpstr>
      <vt:lpstr>约定配置</vt:lpstr>
      <vt:lpstr>Maven的特点</vt:lpstr>
      <vt:lpstr>Maven的特点</vt:lpstr>
      <vt:lpstr>Maven 环境配置</vt:lpstr>
      <vt:lpstr>Windows</vt:lpstr>
      <vt:lpstr>Linux</vt:lpstr>
      <vt:lpstr>Maven POM</vt:lpstr>
      <vt:lpstr>PowerPoint Presentation</vt:lpstr>
      <vt:lpstr>GAV</vt:lpstr>
      <vt:lpstr>Maven 构建生命周期</vt:lpstr>
      <vt:lpstr>标准生命周期</vt:lpstr>
      <vt:lpstr>构建阶段由插件目标构成</vt:lpstr>
      <vt:lpstr>Clean 生命周期</vt:lpstr>
      <vt:lpstr>Default (Build) 生命周期</vt:lpstr>
      <vt:lpstr>Site 生命周期</vt:lpstr>
      <vt:lpstr>Maven 构建配置文件</vt:lpstr>
      <vt:lpstr>Maven 仓库</vt:lpstr>
      <vt:lpstr>本地仓库</vt:lpstr>
      <vt:lpstr>中央仓库</vt:lpstr>
      <vt:lpstr>远程仓库</vt:lpstr>
      <vt:lpstr>Maven 依赖搜索顺序</vt:lpstr>
      <vt:lpstr>Maven 插件</vt:lpstr>
      <vt:lpstr>插件类型</vt:lpstr>
      <vt:lpstr>插件</vt:lpstr>
      <vt:lpstr>Maven 构建 Java 项目</vt:lpstr>
      <vt:lpstr>PowerPoint Presentation</vt:lpstr>
      <vt:lpstr>Maven 引入外部依赖</vt:lpstr>
      <vt:lpstr>Maven 项目文档</vt:lpstr>
      <vt:lpstr>PowerPoint Presentation</vt:lpstr>
      <vt:lpstr>Maven 快照(SNAPSHOT)</vt:lpstr>
      <vt:lpstr>PowerPoint Presentation</vt:lpstr>
      <vt:lpstr>自动化构建</vt:lpstr>
      <vt:lpstr>使用持续集成服务器（CI）</vt:lpstr>
      <vt:lpstr>Maven 依赖管理</vt:lpstr>
      <vt:lpstr>PowerPoint Presentation</vt:lpstr>
      <vt:lpstr>依赖范围</vt:lpstr>
      <vt:lpstr>Maven 自动化部署</vt:lpstr>
      <vt:lpstr>解决方案</vt:lpstr>
      <vt:lpstr>Maven Release 插件</vt:lpstr>
      <vt:lpstr>Maven Eclipse</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SpringBoot应用实战</dc:title>
  <dc:creator>Microsoft Office User</dc:creator>
  <cp:lastModifiedBy>Microsoft Office User</cp:lastModifiedBy>
  <cp:revision>23</cp:revision>
  <dcterms:created xsi:type="dcterms:W3CDTF">2019-05-27T08:47:19Z</dcterms:created>
  <dcterms:modified xsi:type="dcterms:W3CDTF">2019-05-28T02:45:30Z</dcterms:modified>
</cp:coreProperties>
</file>