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9" r:id="rId13"/>
    <p:sldId id="272" r:id="rId14"/>
    <p:sldId id="261" r:id="rId15"/>
    <p:sldId id="264" r:id="rId16"/>
    <p:sldId id="265" r:id="rId17"/>
    <p:sldId id="266" r:id="rId18"/>
    <p:sldId id="267" r:id="rId19"/>
    <p:sldId id="268" r:id="rId20"/>
    <p:sldId id="269" r:id="rId21"/>
    <p:sldId id="283" r:id="rId22"/>
    <p:sldId id="284" r:id="rId23"/>
    <p:sldId id="285" r:id="rId24"/>
    <p:sldId id="270" r:id="rId25"/>
    <p:sldId id="286" r:id="rId26"/>
    <p:sldId id="27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6D25-0D07-BB40-9D8F-729DC3A461EF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微服务的优点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提升开发交流，每个服务足够内聚，足够小，代码容易理解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服务</a:t>
            </a:r>
            <a:r>
              <a:rPr lang="zh-CN" altLang="en-US" dirty="0"/>
              <a:t>独立测试、部署、升级、发布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按</a:t>
            </a:r>
            <a:r>
              <a:rPr lang="zh-CN" altLang="en-US" dirty="0"/>
              <a:t>需定制的</a:t>
            </a:r>
            <a:r>
              <a:rPr lang="en-US" altLang="zh-CN" dirty="0"/>
              <a:t>DFX</a:t>
            </a:r>
            <a:r>
              <a:rPr lang="zh-CN" altLang="en-US" dirty="0"/>
              <a:t>，资源利用率，每个服务可以各自进行</a:t>
            </a:r>
            <a:r>
              <a:rPr lang="en-US" altLang="zh-CN" dirty="0"/>
              <a:t>x</a:t>
            </a:r>
            <a:r>
              <a:rPr lang="zh-CN" altLang="en-US" dirty="0"/>
              <a:t>扩展和</a:t>
            </a:r>
            <a:r>
              <a:rPr lang="en-US" altLang="zh-CN" dirty="0"/>
              <a:t>z</a:t>
            </a:r>
            <a:r>
              <a:rPr lang="zh-CN" altLang="en-US" dirty="0"/>
              <a:t>扩展，而且，每个服务可以根据自己的需要部署到合适的硬件服务器上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zh-CN" altLang="en-US" dirty="0"/>
              <a:t>服务按需要选择</a:t>
            </a:r>
            <a:r>
              <a:rPr lang="en-US" altLang="zh-CN" dirty="0"/>
              <a:t>HA</a:t>
            </a:r>
            <a:r>
              <a:rPr lang="zh-CN" altLang="en-US" dirty="0"/>
              <a:t>的模式，选择接受服务的实例个数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容易</a:t>
            </a:r>
            <a:r>
              <a:rPr lang="zh-CN" altLang="en-US" dirty="0"/>
              <a:t>扩大开发团队，可以针对每个服务（</a:t>
            </a:r>
            <a:r>
              <a:rPr lang="en-US" altLang="zh-CN" dirty="0"/>
              <a:t>service</a:t>
            </a:r>
            <a:r>
              <a:rPr lang="zh-CN" altLang="en-US" dirty="0"/>
              <a:t>）组件开发团队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提高</a:t>
            </a:r>
            <a:r>
              <a:rPr lang="zh-CN" altLang="en-US" dirty="0"/>
              <a:t>容错性（</a:t>
            </a:r>
            <a:r>
              <a:rPr lang="en-US" altLang="zh-CN" dirty="0"/>
              <a:t>fault isolation</a:t>
            </a:r>
            <a:r>
              <a:rPr lang="zh-CN" altLang="en-US" dirty="0"/>
              <a:t>），一个服务的内存泄露并不会让整个系统瘫痪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zh-CN" altLang="en-US" dirty="0"/>
              <a:t>技术的应用，系统不会被长期限制在某个技术栈上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微服务的缺点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微</a:t>
            </a:r>
            <a:r>
              <a:rPr lang="zh-CN" altLang="en-US" dirty="0"/>
              <a:t>服务提高了系统的复杂度；</a:t>
            </a:r>
          </a:p>
          <a:p>
            <a:r>
              <a:rPr lang="zh-CN" altLang="en-US" dirty="0"/>
              <a:t>开发人员要处理分布式系统的复杂性；</a:t>
            </a:r>
          </a:p>
          <a:p>
            <a:r>
              <a:rPr lang="zh-CN" altLang="en-US" dirty="0"/>
              <a:t>服务之间的分布式通信问题；</a:t>
            </a:r>
          </a:p>
          <a:p>
            <a:r>
              <a:rPr lang="zh-CN" altLang="en-US" dirty="0"/>
              <a:t>服务的注册与发现问题；</a:t>
            </a:r>
          </a:p>
          <a:p>
            <a:r>
              <a:rPr lang="zh-CN" altLang="en-US" dirty="0"/>
              <a:t>服务之间的分布式事务问题；</a:t>
            </a:r>
          </a:p>
          <a:p>
            <a:r>
              <a:rPr lang="zh-CN" altLang="en-US" dirty="0"/>
              <a:t>数据隔离再来的报表处理问题；</a:t>
            </a:r>
          </a:p>
          <a:p>
            <a:r>
              <a:rPr lang="zh-CN" altLang="en-US" dirty="0"/>
              <a:t>服务之间的分布式一致性问题；</a:t>
            </a:r>
          </a:p>
          <a:p>
            <a:r>
              <a:rPr lang="zh-CN" altLang="en-US" dirty="0"/>
              <a:t>服务管理的复杂性，服务的编排；</a:t>
            </a:r>
          </a:p>
          <a:p>
            <a:r>
              <a:rPr lang="zh-CN" altLang="en-US" dirty="0"/>
              <a:t>不同服务实例的管理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32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v0.9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Rod</a:t>
            </a:r>
            <a:r>
              <a:rPr lang="zh-CN" altLang="en-US" dirty="0" smtClean="0"/>
              <a:t> 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推出第一个版本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：只能使用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：引入少量的注解，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@Service</a:t>
            </a:r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：引入更多注解，</a:t>
            </a:r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v4.x</a:t>
            </a:r>
            <a:r>
              <a:rPr lang="zh-CN" altLang="en-US" dirty="0" smtClean="0"/>
              <a:t>：可以完全脱离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，引入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v5.x</a:t>
            </a:r>
            <a:r>
              <a:rPr lang="zh-CN" altLang="en-US" dirty="0" smtClean="0"/>
              <a:t>：引入反应式编程模型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的几种方式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&lt;bean&gt;</a:t>
            </a:r>
          </a:p>
          <a:p>
            <a:r>
              <a:rPr lang="en-US" altLang="zh-CN" dirty="0" smtClean="0"/>
              <a:t>@Bean</a:t>
            </a:r>
            <a:r>
              <a:rPr lang="zh-CN" altLang="en-US" dirty="0" smtClean="0"/>
              <a:t>注解在类上</a:t>
            </a:r>
            <a:endParaRPr lang="en-US" altLang="zh-CN" dirty="0" smtClean="0"/>
          </a:p>
          <a:p>
            <a:r>
              <a:rPr lang="en-US" altLang="zh-CN" dirty="0" smtClean="0"/>
              <a:t>@Bean</a:t>
            </a:r>
            <a:r>
              <a:rPr lang="zh-CN" altLang="en-US" dirty="0" smtClean="0"/>
              <a:t>注解在方法上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生命周期</a:t>
            </a:r>
            <a:endParaRPr lang="en-US" dirty="0"/>
          </a:p>
        </p:txBody>
      </p:sp>
      <p:pic>
        <p:nvPicPr>
          <p:cNvPr id="1026" name="Picture 2" descr="https://images0.cnblogs.com/i/580631/201405/181453414212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507749"/>
            <a:ext cx="87058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0.cnblogs.com/i/580631/201405/18145404062898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05" y="1507749"/>
            <a:ext cx="7696090" cy="33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三层架构：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</a:p>
          <a:p>
            <a:r>
              <a:rPr lang="zh-CN" altLang="en-US" dirty="0" smtClean="0"/>
              <a:t>两者之间的关系？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124" name="Picture 4" descr="https://upload-images.jianshu.io/upload_images/3796890-cd62846ab451cc24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1886744"/>
            <a:ext cx="26193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ruanyifeng.com/blogimg/asset/2015/bg2015020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91" y="3571762"/>
            <a:ext cx="4511843" cy="27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通信</a:t>
            </a:r>
            <a:endParaRPr lang="en-US" dirty="0"/>
          </a:p>
        </p:txBody>
      </p:sp>
      <p:pic>
        <p:nvPicPr>
          <p:cNvPr id="2050" name="Picture 2" descr="http://www.ruanyifeng.com/blogimg/asset/2015/bg20150201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114"/>
            <a:ext cx="6362754" cy="3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uanyifeng.com/blogimg/asset/2015/bg20150201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1" y="1452356"/>
            <a:ext cx="55530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模式将 </a:t>
            </a:r>
            <a:r>
              <a:rPr lang="en-US" dirty="0" smtClean="0"/>
              <a:t>Controller 改名为 </a:t>
            </a:r>
            <a:r>
              <a:rPr lang="en-US" dirty="0" err="1" smtClean="0"/>
              <a:t>Presenter，同时改变了通信方向</a:t>
            </a:r>
            <a:r>
              <a:rPr lang="en-US" dirty="0" smtClean="0"/>
              <a:t>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各部分之间的通信，都是双向的。</a:t>
            </a:r>
          </a:p>
          <a:p>
            <a:pPr lvl="1"/>
            <a:r>
              <a:rPr lang="en-US" altLang="zh-CN" dirty="0"/>
              <a:t>2. View </a:t>
            </a:r>
            <a:r>
              <a:rPr lang="zh-CN" altLang="en-US" dirty="0"/>
              <a:t>与 </a:t>
            </a:r>
            <a:r>
              <a:rPr lang="en-US" altLang="zh-CN" dirty="0"/>
              <a:t>Model </a:t>
            </a:r>
            <a:r>
              <a:rPr lang="zh-CN" altLang="en-US" dirty="0"/>
              <a:t>不发生联系，都通过 </a:t>
            </a:r>
            <a:r>
              <a:rPr lang="en-US" altLang="zh-CN" dirty="0"/>
              <a:t>Presenter </a:t>
            </a:r>
            <a:r>
              <a:rPr lang="zh-CN" altLang="en-US" dirty="0"/>
              <a:t>传递。</a:t>
            </a:r>
          </a:p>
          <a:p>
            <a:pPr lvl="1"/>
            <a:r>
              <a:rPr lang="en-US" altLang="zh-CN" dirty="0"/>
              <a:t>3. View </a:t>
            </a:r>
            <a:r>
              <a:rPr lang="zh-CN" altLang="en-US" dirty="0"/>
              <a:t>非常薄，不部署任何业务逻辑，称为</a:t>
            </a:r>
            <a:r>
              <a:rPr lang="en-US" altLang="zh-CN" dirty="0"/>
              <a:t>"</a:t>
            </a:r>
            <a:r>
              <a:rPr lang="zh-CN" altLang="en-US" dirty="0"/>
              <a:t>被动视图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Passive View</a:t>
            </a:r>
            <a:r>
              <a:rPr lang="zh-CN" altLang="en-US" dirty="0"/>
              <a:t>），即没有任何主动性，而 </a:t>
            </a:r>
            <a:r>
              <a:rPr lang="en-US" altLang="zh-CN" dirty="0"/>
              <a:t>Presenter</a:t>
            </a:r>
            <a:r>
              <a:rPr lang="zh-CN" altLang="en-US" dirty="0"/>
              <a:t>非常厚，所有逻辑都部署在那里。</a:t>
            </a:r>
          </a:p>
          <a:p>
            <a:endParaRPr lang="en-US" dirty="0"/>
          </a:p>
        </p:txBody>
      </p:sp>
      <p:pic>
        <p:nvPicPr>
          <p:cNvPr id="3074" name="Picture 2" descr="http://www.ruanyifeng.com/blogimg/asset/2015/bg2015020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6" y="3838408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3368" cy="4351338"/>
          </a:xfrm>
        </p:spPr>
        <p:txBody>
          <a:bodyPr/>
          <a:lstStyle/>
          <a:p>
            <a:r>
              <a:rPr lang="en-US" dirty="0" err="1"/>
              <a:t>采用双向绑定（</a:t>
            </a:r>
            <a:r>
              <a:rPr lang="en-US" dirty="0" err="1" smtClean="0"/>
              <a:t>data-binding）View</a:t>
            </a:r>
            <a:r>
              <a:rPr lang="en-US" dirty="0" err="1"/>
              <a:t>的变动，自动反映在</a:t>
            </a:r>
            <a:r>
              <a:rPr lang="en-US" dirty="0"/>
              <a:t> </a:t>
            </a:r>
            <a:r>
              <a:rPr lang="en-US" dirty="0" err="1" smtClean="0"/>
              <a:t>ViewMode</a:t>
            </a:r>
            <a:endParaRPr lang="en-US" dirty="0"/>
          </a:p>
        </p:txBody>
      </p:sp>
      <p:pic>
        <p:nvPicPr>
          <p:cNvPr id="4098" name="Picture 2" descr="http://www.ruanyifeng.com/blogimg/asset/2015/bg20150201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90688"/>
            <a:ext cx="589685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实践中的架构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825625"/>
            <a:ext cx="4902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刘爽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2012</a:t>
            </a:r>
            <a:r>
              <a:rPr lang="zh-CN" altLang="en-US" dirty="0" smtClean="0"/>
              <a:t>年 人人网</a:t>
            </a:r>
            <a:r>
              <a:rPr lang="en-US" altLang="zh-CN" dirty="0" smtClean="0"/>
              <a:t>UGC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2013</a:t>
            </a:r>
            <a:r>
              <a:rPr lang="zh-CN" altLang="en-US" dirty="0" smtClean="0"/>
              <a:t>年 淘宝技术部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2017</a:t>
            </a:r>
            <a:r>
              <a:rPr lang="zh-CN" altLang="en-US" dirty="0" smtClean="0"/>
              <a:t>年 优酷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基础平台</a:t>
            </a:r>
            <a:endParaRPr lang="en-US" altLang="zh-CN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 smtClean="0"/>
              <a:t>2018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电话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微信：</a:t>
            </a:r>
            <a:r>
              <a:rPr lang="en-US" altLang="zh-CN" dirty="0" smtClean="0"/>
              <a:t>18510331310</a:t>
            </a:r>
          </a:p>
        </p:txBody>
      </p:sp>
    </p:spTree>
    <p:extLst>
      <p:ext uri="{BB962C8B-B14F-4D97-AF65-F5344CB8AC3E}">
        <p14:creationId xmlns:p14="http://schemas.microsoft.com/office/powerpoint/2010/main" val="62182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常用注解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@Controller</a:t>
            </a:r>
            <a:r>
              <a:rPr lang="zh-CN" altLang="en-US" dirty="0" smtClean="0"/>
              <a:t>：标识是一个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：映射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：返回值放在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体内，而不是返回一个页面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：允许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的参数在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体中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zh-CN" altLang="en-US" dirty="0" smtClean="0"/>
              <a:t>：用来接收路径参数，例如</a:t>
            </a:r>
            <a:r>
              <a:rPr lang="en-US" altLang="zh-CN" dirty="0" smtClean="0"/>
              <a:t>/user/{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}</a:t>
            </a:r>
            <a:r>
              <a:rPr lang="zh-CN" altLang="en-US" dirty="0" smtClean="0"/>
              <a:t>用来接收</a:t>
            </a:r>
            <a:r>
              <a:rPr lang="en-US" altLang="zh-CN" dirty="0" smtClean="0"/>
              <a:t>’/user/1’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RestController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运行原理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img-blog.csdn.net/201604270948307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9364579" cy="50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25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集成日志</a:t>
            </a:r>
            <a:r>
              <a:rPr lang="en-US" altLang="zh-CN" dirty="0" err="1" smtClean="0"/>
              <a:t>logback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静态资源映射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程序的静态资源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图片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需要直接访问</a:t>
            </a:r>
            <a:endParaRPr lang="en-US" altLang="zh-CN" dirty="0" smtClean="0"/>
          </a:p>
          <a:p>
            <a:r>
              <a:rPr lang="zh-CN" altLang="en-US" dirty="0" smtClean="0"/>
              <a:t>配置重写</a:t>
            </a:r>
            <a:r>
              <a:rPr lang="en-US" altLang="zh-CN" dirty="0" err="1" smtClean="0"/>
              <a:t>addResourceHandler</a:t>
            </a:r>
            <a:r>
              <a:rPr lang="zh-CN" altLang="en-US" dirty="0" smtClean="0"/>
              <a:t>方法来实现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6" y="2881249"/>
            <a:ext cx="10960768" cy="46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对一个请求处理前后进行相关业务</a:t>
            </a:r>
            <a:r>
              <a:rPr lang="zh-CN" altLang="en-US" dirty="0" smtClean="0"/>
              <a:t>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记录请求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r>
              <a:rPr lang="zh-CN" altLang="en-US" dirty="0" smtClean="0"/>
              <a:t>记录每个请求的响应时间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93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211"/>
            <a:ext cx="12192000" cy="435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93" y="405311"/>
            <a:ext cx="8280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手动创建一个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http://localhost:9527/index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</a:t>
            </a:r>
            <a:r>
              <a:rPr lang="en-US" altLang="zh-CN" dirty="0" err="1" smtClean="0"/>
              <a:t>currentTime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，包含当前的时间戳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中启动运行</a:t>
            </a:r>
            <a:endParaRPr lang="en-US" altLang="zh-CN" dirty="0" smtClean="0"/>
          </a:p>
          <a:p>
            <a:r>
              <a:rPr lang="zh-CN" altLang="en-US" dirty="0" smtClean="0"/>
              <a:t>将上述项目通过命令行打包，在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课时）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集成常用</a:t>
            </a:r>
            <a:r>
              <a:rPr lang="zh-CN" altLang="en-US" dirty="0"/>
              <a:t>中间件（</a:t>
            </a:r>
            <a:r>
              <a:rPr lang="en-US" altLang="zh-CN" dirty="0"/>
              <a:t>20</a:t>
            </a:r>
            <a:r>
              <a:rPr lang="zh-CN" altLang="en-US" dirty="0"/>
              <a:t>课时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及微服务架构</a:t>
            </a:r>
            <a:r>
              <a:rPr lang="zh-CN" altLang="en-US" dirty="0"/>
              <a:t>实践（</a:t>
            </a:r>
            <a:r>
              <a:rPr lang="en-US" altLang="zh-CN" dirty="0"/>
              <a:t>20</a:t>
            </a:r>
            <a:r>
              <a:rPr lang="zh-CN" altLang="en-US" dirty="0"/>
              <a:t>课时）</a:t>
            </a:r>
            <a:endParaRPr lang="en-US" altLang="zh-CN" dirty="0" smtClean="0"/>
          </a:p>
          <a:p>
            <a:r>
              <a:rPr lang="zh-CN" altLang="en-US" dirty="0" smtClean="0"/>
              <a:t>大型网络技术架构与案例</a:t>
            </a:r>
            <a:r>
              <a:rPr lang="zh-CN" altLang="en-US" dirty="0"/>
              <a:t>分析（</a:t>
            </a:r>
            <a:r>
              <a:rPr lang="en-US" altLang="zh-CN" dirty="0"/>
              <a:t>20</a:t>
            </a:r>
            <a:r>
              <a:rPr lang="zh-CN" altLang="en-US" dirty="0"/>
              <a:t>课时）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应用实践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SpringMVC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初识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开发一个电子商务网站</a:t>
            </a:r>
            <a:endParaRPr lang="en-US" altLang="zh-CN" dirty="0" smtClean="0"/>
          </a:p>
          <a:p>
            <a:r>
              <a:rPr lang="zh-CN" altLang="en-US" dirty="0" smtClean="0"/>
              <a:t>部署打包与安装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介绍及其他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集成常用中间件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缓存中间件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zh-CN" altLang="en-US" dirty="0" smtClean="0"/>
              <a:t>消息队列中间件</a:t>
            </a:r>
            <a:r>
              <a:rPr lang="en-US" altLang="zh-CN" dirty="0" smtClean="0"/>
              <a:t>Kafka</a:t>
            </a:r>
          </a:p>
          <a:p>
            <a:r>
              <a:rPr lang="zh-CN" altLang="en-US" dirty="0" smtClean="0"/>
              <a:t>搜索引擎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zh-CN" altLang="en-US" dirty="0" smtClean="0"/>
              <a:t>文档型数据库</a:t>
            </a:r>
            <a:r>
              <a:rPr lang="en-US" altLang="zh-CN" dirty="0" smtClean="0"/>
              <a:t>MongoDB</a:t>
            </a:r>
          </a:p>
          <a:p>
            <a:r>
              <a:rPr lang="zh-CN" altLang="en-US" dirty="0" smtClean="0"/>
              <a:t>列存储数据库</a:t>
            </a:r>
            <a:r>
              <a:rPr lang="en-US" altLang="zh-CN" dirty="0" err="1" smtClean="0"/>
              <a:t>Hbase</a:t>
            </a:r>
            <a:endParaRPr lang="en-US" altLang="zh-CN" dirty="0" smtClean="0"/>
          </a:p>
          <a:p>
            <a:r>
              <a:rPr lang="zh-CN" altLang="en-US" dirty="0" smtClean="0"/>
              <a:t>分布式协调框架</a:t>
            </a:r>
            <a:r>
              <a:rPr lang="en-US" altLang="zh-CN" dirty="0" err="1" smtClean="0"/>
              <a:t>ZooKeeper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及微服务架构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Netflix </a:t>
            </a:r>
            <a:r>
              <a:rPr lang="en-US" dirty="0" smtClean="0"/>
              <a:t>Eureka</a:t>
            </a:r>
          </a:p>
          <a:p>
            <a:r>
              <a:rPr lang="en-US" dirty="0"/>
              <a:t>Spring Cloud Netflix </a:t>
            </a:r>
            <a:r>
              <a:rPr lang="en-US" dirty="0" err="1" smtClean="0"/>
              <a:t>Hystrix</a:t>
            </a:r>
            <a:endParaRPr lang="en-US" dirty="0" smtClean="0"/>
          </a:p>
          <a:p>
            <a:r>
              <a:rPr lang="en-US" dirty="0"/>
              <a:t>Spring Cloud </a:t>
            </a:r>
            <a:r>
              <a:rPr lang="en-US" dirty="0" smtClean="0"/>
              <a:t>Netflix Feign</a:t>
            </a:r>
          </a:p>
          <a:p>
            <a:r>
              <a:rPr lang="en-US" dirty="0"/>
              <a:t>Spring Cloud </a:t>
            </a:r>
            <a:r>
              <a:rPr lang="en-US" dirty="0" smtClean="0"/>
              <a:t>Ribbon</a:t>
            </a:r>
          </a:p>
          <a:p>
            <a:r>
              <a:rPr lang="en-US" dirty="0"/>
              <a:t>Spring Cloud </a:t>
            </a:r>
            <a:r>
              <a:rPr lang="en-US" dirty="0" smtClean="0"/>
              <a:t>Netflix </a:t>
            </a:r>
            <a:r>
              <a:rPr lang="en-US" dirty="0" err="1" smtClean="0"/>
              <a:t>Zuul</a:t>
            </a:r>
            <a:endParaRPr lang="en-US" dirty="0" smtClean="0"/>
          </a:p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大型网络技术架构与案例分析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大型网站技术</a:t>
            </a:r>
            <a:r>
              <a:rPr lang="zh-CN" altLang="en-US" dirty="0" smtClean="0"/>
              <a:t>演化</a:t>
            </a:r>
            <a:endParaRPr lang="en-US" altLang="zh-CN" dirty="0" smtClean="0"/>
          </a:p>
          <a:p>
            <a:r>
              <a:rPr lang="zh-CN" altLang="en-US" dirty="0"/>
              <a:t>大型网站架构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大型网站核心架构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/>
              <a:t>网站的高性能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网站的高可用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网站的伸缩性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 smtClean="0"/>
              <a:t>案例分析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86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什么是微服务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“微服务架构是一种架构模式，它提倡将单一应用程序划分成一组小的服务，服务之间相互协调、互相配合，为用户提供最终价值。每个服务运行在其独立的进程中，服务和服务之间采用轻量级的通信机制相互沟通（通常是基于</a:t>
            </a:r>
            <a:r>
              <a:rPr lang="en-US" altLang="zh-CN" dirty="0"/>
              <a:t>HTTP</a:t>
            </a:r>
            <a:r>
              <a:rPr lang="zh-CN" altLang="en-US" dirty="0"/>
              <a:t>的</a:t>
            </a:r>
            <a:r>
              <a:rPr lang="en-US" altLang="zh-CN" dirty="0"/>
              <a:t>Restful API).</a:t>
            </a:r>
            <a:r>
              <a:rPr lang="zh-CN" altLang="en-US" dirty="0"/>
              <a:t>每个服务都围绕着具体的业务进行构建，并且能够被独立的部署到生产环境、类生产环境等。另外，应尽量避免统一的、集中的服务管理机制，对具体的一个服务而言，应根据业务上下文，选择合适的语言、工具对其进行构</a:t>
            </a:r>
            <a:r>
              <a:rPr lang="en-US" altLang="zh-CN" dirty="0" smtClean="0"/>
              <a:t>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17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3" y="2448260"/>
            <a:ext cx="11884693" cy="2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952</Words>
  <Application>Microsoft Macintosh PowerPoint</Application>
  <PresentationFormat>Widescreen</PresentationFormat>
  <Paragraphs>113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DengXian</vt:lpstr>
      <vt:lpstr>DengXian Light</vt:lpstr>
      <vt:lpstr>Arial</vt:lpstr>
      <vt:lpstr>Office Theme</vt:lpstr>
      <vt:lpstr>SpringBoot 应用实践</vt:lpstr>
      <vt:lpstr>自我介绍</vt:lpstr>
      <vt:lpstr>课程安排</vt:lpstr>
      <vt:lpstr>SpringBoot应用实践</vt:lpstr>
      <vt:lpstr>SpringBoot集成常用中间件</vt:lpstr>
      <vt:lpstr>SpringCloud及微服务架构实践</vt:lpstr>
      <vt:lpstr>大型网络技术架构与案例分析</vt:lpstr>
      <vt:lpstr>什么是微服务</vt:lpstr>
      <vt:lpstr>PowerPoint Presentation</vt:lpstr>
      <vt:lpstr>微服务的优点</vt:lpstr>
      <vt:lpstr>微服务的缺点</vt:lpstr>
      <vt:lpstr>Spring的历史</vt:lpstr>
      <vt:lpstr>创建一个bean的几种方式</vt:lpstr>
      <vt:lpstr>Spring基础知识——生命周期</vt:lpstr>
      <vt:lpstr>SpringMVC介绍</vt:lpstr>
      <vt:lpstr>MVC通信</vt:lpstr>
      <vt:lpstr>MVP</vt:lpstr>
      <vt:lpstr>MVVM Model + View + Viewmodel</vt:lpstr>
      <vt:lpstr>实践中的架构</vt:lpstr>
      <vt:lpstr>常用注解</vt:lpstr>
      <vt:lpstr>SpringMVC运行原理</vt:lpstr>
      <vt:lpstr>创建一个SpringMVC的demo</vt:lpstr>
      <vt:lpstr>集成日志logback</vt:lpstr>
      <vt:lpstr>静态资源映射</vt:lpstr>
      <vt:lpstr>对一个请求处理前后进行相关业务处理</vt:lpstr>
      <vt:lpstr>拦截器配置</vt:lpstr>
      <vt:lpstr>上机实践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应用实践</dc:title>
  <dc:creator>Microsoft Office User</dc:creator>
  <cp:lastModifiedBy>Microsoft Office User</cp:lastModifiedBy>
  <cp:revision>44</cp:revision>
  <dcterms:created xsi:type="dcterms:W3CDTF">2019-05-07T01:26:35Z</dcterms:created>
  <dcterms:modified xsi:type="dcterms:W3CDTF">2019-05-24T03:07:50Z</dcterms:modified>
</cp:coreProperties>
</file>