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6"/>
  </p:normalViewPr>
  <p:slideViewPr>
    <p:cSldViewPr snapToGrid="0" snapToObjects="1">
      <p:cViewPr varScale="1">
        <p:scale>
          <a:sx n="106" d="100"/>
          <a:sy n="106" d="100"/>
        </p:scale>
        <p:origin x="79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33E2B-1E1C-584C-AB0E-874E8D11E09F}" type="datetimeFigureOut">
              <a:rPr lang="en-US" smtClean="0"/>
              <a:t>5/22/19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214C1-22BC-294D-9D10-BAD19A4DE91E}" type="slidenum">
              <a:rPr lang="en-US" smtClean="0"/>
              <a:t>‹#›</a:t>
            </a:fld>
            <a:endParaRPr lang="en-US"/>
          </a:p>
        </p:txBody>
      </p:sp>
    </p:spTree>
    <p:extLst>
      <p:ext uri="{BB962C8B-B14F-4D97-AF65-F5344CB8AC3E}">
        <p14:creationId xmlns:p14="http://schemas.microsoft.com/office/powerpoint/2010/main" val="212030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 Id="rId3" Type="http://schemas.openxmlformats.org/officeDocument/2006/relationships/hyperlink" Target="http://www.ruanyifeng.com/blog/2018/10/restful-api-best-practices.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Roy Thomas Fielding</a:t>
            </a:r>
            <a:r>
              <a:rPr lang="zh-CN" altLang="en-US" dirty="0" smtClean="0"/>
              <a:t> 是</a:t>
            </a:r>
            <a:r>
              <a:rPr lang="en-US" altLang="zh-CN" dirty="0" smtClean="0"/>
              <a:t>HTTP1.0</a:t>
            </a:r>
            <a:r>
              <a:rPr lang="zh-CN" altLang="en-US" dirty="0" smtClean="0"/>
              <a:t> 和</a:t>
            </a:r>
            <a:r>
              <a:rPr lang="en-US" altLang="zh-CN" dirty="0" smtClean="0"/>
              <a:t>1.1</a:t>
            </a:r>
            <a:r>
              <a:rPr lang="zh-CN" altLang="en-US" dirty="0" smtClean="0"/>
              <a:t>版的主要设计者</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3</a:t>
            </a:fld>
            <a:endParaRPr lang="en-US"/>
          </a:p>
        </p:txBody>
      </p:sp>
    </p:spTree>
    <p:extLst>
      <p:ext uri="{BB962C8B-B14F-4D97-AF65-F5344CB8AC3E}">
        <p14:creationId xmlns:p14="http://schemas.microsoft.com/office/powerpoint/2010/main" val="926386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hlinkClick r:id="rId3"/>
              </a:rPr>
              <a:t>http://www.ruanyifeng.com/blog/2018/10/restful-api-best-practices.html</a:t>
            </a:r>
            <a:endParaRPr lang="en-US" dirty="0"/>
          </a:p>
        </p:txBody>
      </p:sp>
      <p:sp>
        <p:nvSpPr>
          <p:cNvPr id="4" name="Slide Number Placeholder 3"/>
          <p:cNvSpPr>
            <a:spLocks noGrp="1"/>
          </p:cNvSpPr>
          <p:nvPr>
            <p:ph type="sldNum" sz="quarter" idx="10"/>
          </p:nvPr>
        </p:nvSpPr>
        <p:spPr/>
        <p:txBody>
          <a:bodyPr/>
          <a:lstStyle/>
          <a:p>
            <a:fld id="{D43214C1-22BC-294D-9D10-BAD19A4DE91E}" type="slidenum">
              <a:rPr lang="en-US" smtClean="0"/>
              <a:t>9</a:t>
            </a:fld>
            <a:endParaRPr lang="en-US"/>
          </a:p>
        </p:txBody>
      </p:sp>
    </p:spTree>
    <p:extLst>
      <p:ext uri="{BB962C8B-B14F-4D97-AF65-F5344CB8AC3E}">
        <p14:creationId xmlns:p14="http://schemas.microsoft.com/office/powerpoint/2010/main" val="1629887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158579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625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45197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0EBFAD4-7C52-124E-A3EA-A851705B6B25}"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795512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EBFAD4-7C52-124E-A3EA-A851705B6B25}" type="datetimeFigureOut">
              <a:rPr lang="en-US" smtClean="0"/>
              <a:t>5/22/19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2096397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0EBFAD4-7C52-124E-A3EA-A851705B6B25}"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390065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0EBFAD4-7C52-124E-A3EA-A851705B6B25}" type="datetimeFigureOut">
              <a:rPr lang="en-US" smtClean="0"/>
              <a:t>5/22/19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705507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0EBFAD4-7C52-124E-A3EA-A851705B6B25}" type="datetimeFigureOut">
              <a:rPr lang="en-US" smtClean="0"/>
              <a:t>5/22/19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9636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EBFAD4-7C52-124E-A3EA-A851705B6B25}" type="datetimeFigureOut">
              <a:rPr lang="en-US" smtClean="0"/>
              <a:t>5/22/19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644676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02283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EBFAD4-7C52-124E-A3EA-A851705B6B25}" type="datetimeFigureOut">
              <a:rPr lang="en-US" smtClean="0"/>
              <a:t>5/22/19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B4BE-DE04-C945-9FC6-82E2F6D94C1C}" type="slidenum">
              <a:rPr lang="en-US" smtClean="0"/>
              <a:t>‹#›</a:t>
            </a:fld>
            <a:endParaRPr lang="en-US"/>
          </a:p>
        </p:txBody>
      </p:sp>
    </p:spTree>
    <p:extLst>
      <p:ext uri="{BB962C8B-B14F-4D97-AF65-F5344CB8AC3E}">
        <p14:creationId xmlns:p14="http://schemas.microsoft.com/office/powerpoint/2010/main" val="19037696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BFAD4-7C52-124E-A3EA-A851705B6B25}" type="datetimeFigureOut">
              <a:rPr lang="en-US" smtClean="0"/>
              <a:t>5/22/19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36B4BE-DE04-C945-9FC6-82E2F6D94C1C}" type="slidenum">
              <a:rPr lang="en-US" smtClean="0"/>
              <a:t>‹#›</a:t>
            </a:fld>
            <a:endParaRPr lang="en-US"/>
          </a:p>
        </p:txBody>
      </p:sp>
    </p:spTree>
    <p:extLst>
      <p:ext uri="{BB962C8B-B14F-4D97-AF65-F5344CB8AC3E}">
        <p14:creationId xmlns:p14="http://schemas.microsoft.com/office/powerpoint/2010/main" val="17172125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zh.wikipedia.org/wiki/%E8%B6%85%E6%96%87%E6%9C%AC%E4%BC%A0%E8%BE%93%E5%8D%8F%E8%AE%A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dirty="0" err="1" smtClean="0"/>
              <a:t>SpringBoot</a:t>
            </a:r>
            <a:r>
              <a:rPr lang="zh-CN" altLang="en-US" dirty="0" smtClean="0"/>
              <a:t>开发实践</a:t>
            </a:r>
            <a:endParaRPr lang="en-US" dirty="0"/>
          </a:p>
        </p:txBody>
      </p:sp>
      <p:sp>
        <p:nvSpPr>
          <p:cNvPr id="3" name="Subtitle 2"/>
          <p:cNvSpPr>
            <a:spLocks noGrp="1"/>
          </p:cNvSpPr>
          <p:nvPr>
            <p:ph type="subTitle" idx="1"/>
          </p:nvPr>
        </p:nvSpPr>
        <p:spPr/>
        <p:txBody>
          <a:bodyPr/>
          <a:lstStyle/>
          <a:p>
            <a:r>
              <a:rPr lang="en-US" altLang="zh-CN" dirty="0" err="1" smtClean="0"/>
              <a:t>Springboot</a:t>
            </a:r>
            <a:r>
              <a:rPr lang="zh-CN" altLang="en-US" dirty="0" smtClean="0"/>
              <a:t>进行</a:t>
            </a:r>
            <a:r>
              <a:rPr lang="en-US" altLang="zh-CN" dirty="0" smtClean="0"/>
              <a:t>Web</a:t>
            </a:r>
            <a:r>
              <a:rPr lang="zh-CN" altLang="en-US" dirty="0" smtClean="0"/>
              <a:t>开发</a:t>
            </a:r>
            <a:endParaRPr lang="en-US" dirty="0"/>
          </a:p>
        </p:txBody>
      </p:sp>
    </p:spTree>
    <p:extLst>
      <p:ext uri="{BB962C8B-B14F-4D97-AF65-F5344CB8AC3E}">
        <p14:creationId xmlns:p14="http://schemas.microsoft.com/office/powerpoint/2010/main" val="100319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err="1" smtClean="0"/>
              <a:t>Thymeleaf</a:t>
            </a:r>
            <a:r>
              <a:rPr lang="zh-CN" altLang="en-US" dirty="0" smtClean="0"/>
              <a:t>模板引擎</a:t>
            </a:r>
            <a:endParaRPr lang="en-US" dirty="0"/>
          </a:p>
        </p:txBody>
      </p:sp>
      <p:sp>
        <p:nvSpPr>
          <p:cNvPr id="3" name="Content Placeholder 2"/>
          <p:cNvSpPr>
            <a:spLocks noGrp="1"/>
          </p:cNvSpPr>
          <p:nvPr>
            <p:ph idx="1"/>
          </p:nvPr>
        </p:nvSpPr>
        <p:spPr/>
        <p:txBody>
          <a:bodyPr/>
          <a:lstStyle/>
          <a:p>
            <a:r>
              <a:rPr lang="zh-CN" altLang="en-US" dirty="0" smtClean="0"/>
              <a:t>是一个</a:t>
            </a:r>
            <a:r>
              <a:rPr lang="en-US" altLang="zh-CN" dirty="0" smtClean="0"/>
              <a:t>xml/</a:t>
            </a:r>
            <a:r>
              <a:rPr lang="en-US" altLang="zh-CN" dirty="0" err="1" smtClean="0"/>
              <a:t>xhtml</a:t>
            </a:r>
            <a:r>
              <a:rPr lang="en-US" altLang="zh-CN" dirty="0" smtClean="0"/>
              <a:t>/html5</a:t>
            </a:r>
            <a:r>
              <a:rPr lang="zh-CN" altLang="en-US" dirty="0" smtClean="0"/>
              <a:t>的模板引擎，可以作为</a:t>
            </a:r>
            <a:r>
              <a:rPr lang="en-US" altLang="zh-CN" dirty="0" smtClean="0"/>
              <a:t>MVC</a:t>
            </a:r>
            <a:r>
              <a:rPr lang="zh-CN" altLang="en-US" dirty="0" smtClean="0"/>
              <a:t>的</a:t>
            </a:r>
            <a:r>
              <a:rPr lang="en-US" altLang="zh-CN" dirty="0" smtClean="0"/>
              <a:t>View</a:t>
            </a:r>
            <a:r>
              <a:rPr lang="zh-CN" altLang="en-US" dirty="0" smtClean="0"/>
              <a:t>层</a:t>
            </a:r>
            <a:endParaRPr lang="en-US" altLang="zh-CN" dirty="0" smtClean="0"/>
          </a:p>
          <a:p>
            <a:endParaRPr lang="en-US" dirty="0"/>
          </a:p>
        </p:txBody>
      </p:sp>
    </p:spTree>
    <p:extLst>
      <p:ext uri="{BB962C8B-B14F-4D97-AF65-F5344CB8AC3E}">
        <p14:creationId xmlns:p14="http://schemas.microsoft.com/office/powerpoint/2010/main" val="619511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endParaRPr lang="en-US" dirty="0"/>
          </a:p>
        </p:txBody>
      </p:sp>
      <p:sp>
        <p:nvSpPr>
          <p:cNvPr id="3" name="Content Placeholder 2"/>
          <p:cNvSpPr>
            <a:spLocks noGrp="1"/>
          </p:cNvSpPr>
          <p:nvPr>
            <p:ph idx="1"/>
          </p:nvPr>
        </p:nvSpPr>
        <p:spPr/>
        <p:txBody>
          <a:bodyPr/>
          <a:lstStyle/>
          <a:p>
            <a:r>
              <a:rPr lang="zh-CN" altLang="en-US" dirty="0"/>
              <a:t>表现层状态转换（英语：</a:t>
            </a:r>
            <a:r>
              <a:rPr lang="en-US" altLang="zh-CN" dirty="0"/>
              <a:t>Representational State Transfer</a:t>
            </a:r>
            <a:r>
              <a:rPr lang="zh-CN" altLang="en-US" dirty="0"/>
              <a:t>，缩写：</a:t>
            </a:r>
            <a:r>
              <a:rPr lang="en-US" altLang="zh-CN" dirty="0"/>
              <a:t>REST</a:t>
            </a:r>
            <a:r>
              <a:rPr lang="zh-CN" altLang="en-US" dirty="0"/>
              <a:t>）是</a:t>
            </a:r>
            <a:r>
              <a:rPr lang="en-US" altLang="zh-CN" dirty="0"/>
              <a:t>Roy Thomas Fielding</a:t>
            </a:r>
            <a:r>
              <a:rPr lang="zh-CN" altLang="en-US" dirty="0"/>
              <a:t>博士于</a:t>
            </a:r>
            <a:r>
              <a:rPr lang="en-US" altLang="zh-CN" dirty="0"/>
              <a:t>2000</a:t>
            </a:r>
            <a:r>
              <a:rPr lang="zh-CN" altLang="en-US" dirty="0"/>
              <a:t>年在他的博士</a:t>
            </a:r>
            <a:r>
              <a:rPr lang="zh-CN" altLang="en-US" dirty="0" smtClean="0"/>
              <a:t>论文中</a:t>
            </a:r>
            <a:r>
              <a:rPr lang="zh-CN" altLang="en-US" dirty="0"/>
              <a:t>提出来的一种万维网软件架构风格，目的是便于不同软件</a:t>
            </a:r>
            <a:r>
              <a:rPr lang="en-US" altLang="zh-CN" dirty="0"/>
              <a:t>/</a:t>
            </a:r>
            <a:r>
              <a:rPr lang="zh-CN" altLang="en-US" dirty="0"/>
              <a:t>程序在网络（例如互联网）中互相传递信息</a:t>
            </a:r>
            <a:r>
              <a:rPr lang="zh-CN" altLang="en-US" dirty="0" smtClean="0"/>
              <a:t>。</a:t>
            </a:r>
            <a:endParaRPr lang="en-US" altLang="zh-CN" dirty="0" smtClean="0"/>
          </a:p>
          <a:p>
            <a:r>
              <a:rPr lang="en-US" altLang="zh-CN" dirty="0"/>
              <a:t>REST</a:t>
            </a:r>
            <a:r>
              <a:rPr lang="zh-CN" altLang="en-US" dirty="0"/>
              <a:t>是设计风格而</a:t>
            </a:r>
            <a:r>
              <a:rPr lang="zh-CN" altLang="en-US" b="1" dirty="0"/>
              <a:t>不是</a:t>
            </a:r>
            <a:r>
              <a:rPr lang="zh-CN" altLang="en-US" dirty="0" smtClean="0"/>
              <a:t>标准</a:t>
            </a:r>
            <a:endParaRPr lang="en-US" altLang="zh-CN" dirty="0" smtClean="0"/>
          </a:p>
          <a:p>
            <a:r>
              <a:rPr lang="en-US" dirty="0" err="1"/>
              <a:t>匹配REST设计风格的Web</a:t>
            </a:r>
            <a:r>
              <a:rPr lang="en-US" dirty="0"/>
              <a:t> </a:t>
            </a:r>
            <a:r>
              <a:rPr lang="en-US" dirty="0" err="1"/>
              <a:t>API称为</a:t>
            </a:r>
            <a:r>
              <a:rPr lang="en-US" b="1" dirty="0" err="1"/>
              <a:t>RESTful</a:t>
            </a:r>
            <a:r>
              <a:rPr lang="en-US" b="1" dirty="0"/>
              <a:t> </a:t>
            </a:r>
            <a:r>
              <a:rPr lang="en-US" b="1" dirty="0" smtClean="0"/>
              <a:t>API</a:t>
            </a:r>
          </a:p>
          <a:p>
            <a:endParaRPr lang="en-US" dirty="0"/>
          </a:p>
        </p:txBody>
      </p:sp>
    </p:spTree>
    <p:extLst>
      <p:ext uri="{BB962C8B-B14F-4D97-AF65-F5344CB8AC3E}">
        <p14:creationId xmlns:p14="http://schemas.microsoft.com/office/powerpoint/2010/main" val="685987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的优点</a:t>
            </a:r>
            <a:endParaRPr lang="en-US" dirty="0"/>
          </a:p>
        </p:txBody>
      </p:sp>
      <p:sp>
        <p:nvSpPr>
          <p:cNvPr id="3" name="Content Placeholder 2"/>
          <p:cNvSpPr>
            <a:spLocks noGrp="1"/>
          </p:cNvSpPr>
          <p:nvPr>
            <p:ph idx="1"/>
          </p:nvPr>
        </p:nvSpPr>
        <p:spPr/>
        <p:txBody>
          <a:bodyPr/>
          <a:lstStyle/>
          <a:p>
            <a:r>
              <a:rPr lang="zh-CN" altLang="en-US" dirty="0"/>
              <a:t>可更高效利用缓存来提高响应速度</a:t>
            </a:r>
          </a:p>
          <a:p>
            <a:r>
              <a:rPr lang="zh-CN" altLang="en-US" dirty="0"/>
              <a:t>通讯本身的无状态性可以让不同的服务器的处理一系列请求中的不同请求，提高服务器的扩展性</a:t>
            </a:r>
          </a:p>
          <a:p>
            <a:r>
              <a:rPr lang="zh-CN" altLang="en-US" dirty="0"/>
              <a:t>浏览器即可作为客户端，简化软件需求</a:t>
            </a:r>
          </a:p>
          <a:p>
            <a:r>
              <a:rPr lang="zh-CN" altLang="en-US" dirty="0"/>
              <a:t>相对于其他叠加在</a:t>
            </a:r>
            <a:r>
              <a:rPr lang="en-US" altLang="zh-CN" dirty="0">
                <a:hlinkClick r:id="rId2" tooltip="超文本传输协议"/>
              </a:rPr>
              <a:t>HTTP</a:t>
            </a:r>
            <a:r>
              <a:rPr lang="zh-CN" altLang="en-US" dirty="0">
                <a:hlinkClick r:id="rId2" tooltip="超文本传输协议"/>
              </a:rPr>
              <a:t>协议</a:t>
            </a:r>
            <a:r>
              <a:rPr lang="zh-CN" altLang="en-US" dirty="0"/>
              <a:t>之上的机制，</a:t>
            </a:r>
            <a:r>
              <a:rPr lang="en-US" altLang="zh-CN" dirty="0"/>
              <a:t>REST</a:t>
            </a:r>
            <a:r>
              <a:rPr lang="zh-CN" altLang="en-US" dirty="0"/>
              <a:t>的软件依赖性更小</a:t>
            </a:r>
          </a:p>
          <a:p>
            <a:r>
              <a:rPr lang="zh-CN" altLang="en-US" dirty="0"/>
              <a:t>不需要额外的资源发现机制</a:t>
            </a:r>
          </a:p>
          <a:p>
            <a:r>
              <a:rPr lang="zh-CN" altLang="en-US" dirty="0"/>
              <a:t>在软件技术演进中的长期的兼容性更</a:t>
            </a:r>
            <a:r>
              <a:rPr lang="zh-CN" altLang="en-US" dirty="0" smtClean="0"/>
              <a:t>好</a:t>
            </a:r>
            <a:endParaRPr lang="zh-CN" altLang="en-US" dirty="0"/>
          </a:p>
        </p:txBody>
      </p:sp>
    </p:spTree>
    <p:extLst>
      <p:ext uri="{BB962C8B-B14F-4D97-AF65-F5344CB8AC3E}">
        <p14:creationId xmlns:p14="http://schemas.microsoft.com/office/powerpoint/2010/main" val="660736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REST</a:t>
            </a:r>
            <a:r>
              <a:rPr lang="zh-CN" altLang="en-US" dirty="0" smtClean="0"/>
              <a:t>的</a:t>
            </a:r>
            <a:r>
              <a:rPr lang="en-US" altLang="zh-CN" dirty="0" smtClean="0"/>
              <a:t>URL</a:t>
            </a:r>
            <a:r>
              <a:rPr lang="zh-CN" altLang="en-US" dirty="0" smtClean="0"/>
              <a:t>设计</a:t>
            </a:r>
            <a:endParaRPr lang="en-US" dirty="0"/>
          </a:p>
        </p:txBody>
      </p:sp>
      <p:sp>
        <p:nvSpPr>
          <p:cNvPr id="3" name="Content Placeholder 2"/>
          <p:cNvSpPr>
            <a:spLocks noGrp="1"/>
          </p:cNvSpPr>
          <p:nvPr>
            <p:ph idx="1"/>
          </p:nvPr>
        </p:nvSpPr>
        <p:spPr/>
        <p:txBody>
          <a:bodyPr/>
          <a:lstStyle/>
          <a:p>
            <a:r>
              <a:rPr lang="zh-CN" altLang="en-US" dirty="0"/>
              <a:t>动词 </a:t>
            </a:r>
            <a:r>
              <a:rPr lang="en-US" altLang="zh-CN" dirty="0"/>
              <a:t>+ </a:t>
            </a:r>
            <a:r>
              <a:rPr lang="zh-CN" altLang="en-US" dirty="0"/>
              <a:t>宾语</a:t>
            </a:r>
          </a:p>
          <a:p>
            <a:pPr lvl="1"/>
            <a:r>
              <a:rPr lang="en-US" altLang="zh-CN" dirty="0"/>
              <a:t>RESTful </a:t>
            </a:r>
            <a:r>
              <a:rPr lang="zh-CN" altLang="en-US" dirty="0"/>
              <a:t>的核心思想就是，客户端发出的数据操作指令都是</a:t>
            </a:r>
            <a:r>
              <a:rPr lang="en-US" altLang="zh-CN" dirty="0"/>
              <a:t>"</a:t>
            </a:r>
            <a:r>
              <a:rPr lang="zh-CN" altLang="en-US" dirty="0"/>
              <a:t>动词 </a:t>
            </a:r>
            <a:r>
              <a:rPr lang="en-US" altLang="zh-CN" dirty="0"/>
              <a:t>+ </a:t>
            </a:r>
            <a:r>
              <a:rPr lang="zh-CN" altLang="en-US" dirty="0"/>
              <a:t>宾语</a:t>
            </a:r>
            <a:r>
              <a:rPr lang="en-US" altLang="zh-CN" dirty="0"/>
              <a:t>"</a:t>
            </a:r>
            <a:r>
              <a:rPr lang="zh-CN" altLang="en-US" dirty="0"/>
              <a:t>的结构</a:t>
            </a:r>
            <a:r>
              <a:rPr lang="zh-CN" altLang="en-US" dirty="0" smtClean="0"/>
              <a:t>。比如</a:t>
            </a:r>
            <a:r>
              <a:rPr lang="zh-CN" altLang="en-US" dirty="0"/>
              <a:t>，</a:t>
            </a:r>
            <a:r>
              <a:rPr lang="en-US" altLang="zh-CN" dirty="0"/>
              <a:t>GET /articles</a:t>
            </a:r>
            <a:r>
              <a:rPr lang="zh-CN" altLang="en-US" dirty="0"/>
              <a:t>这个命令，</a:t>
            </a:r>
            <a:r>
              <a:rPr lang="en-US" altLang="zh-CN" dirty="0"/>
              <a:t>GET</a:t>
            </a:r>
            <a:r>
              <a:rPr lang="zh-CN" altLang="en-US" dirty="0"/>
              <a:t>是动词，</a:t>
            </a:r>
            <a:r>
              <a:rPr lang="en-US" altLang="zh-CN" dirty="0"/>
              <a:t>/articles</a:t>
            </a:r>
            <a:r>
              <a:rPr lang="zh-CN" altLang="en-US" dirty="0"/>
              <a:t>是宾语</a:t>
            </a:r>
            <a:r>
              <a:rPr lang="zh-CN" altLang="en-US" dirty="0" smtClean="0"/>
              <a:t>。</a:t>
            </a:r>
            <a:endParaRPr lang="en-US" altLang="zh-CN" dirty="0" smtClean="0"/>
          </a:p>
          <a:p>
            <a:pPr lvl="1"/>
            <a:r>
              <a:rPr lang="en-US" altLang="zh-CN" dirty="0" smtClean="0"/>
              <a:t>HTTP</a:t>
            </a:r>
            <a:r>
              <a:rPr lang="zh-CN" altLang="en-US" dirty="0" smtClean="0"/>
              <a:t>的</a:t>
            </a:r>
            <a:r>
              <a:rPr lang="en-US" altLang="zh-CN" dirty="0" smtClean="0"/>
              <a:t>5</a:t>
            </a:r>
            <a:r>
              <a:rPr lang="zh-CN" altLang="en-US" dirty="0" smtClean="0"/>
              <a:t>种动作</a:t>
            </a:r>
            <a:endParaRPr lang="en-US" altLang="zh-CN" dirty="0" smtClean="0"/>
          </a:p>
          <a:p>
            <a:pPr lvl="2"/>
            <a:r>
              <a:rPr lang="en-US" dirty="0" err="1"/>
              <a:t>GET：读取（</a:t>
            </a:r>
            <a:r>
              <a:rPr lang="en-US" dirty="0" err="1" smtClean="0"/>
              <a:t>Read</a:t>
            </a:r>
            <a:r>
              <a:rPr lang="en-US" dirty="0"/>
              <a:t>）</a:t>
            </a:r>
          </a:p>
          <a:p>
            <a:pPr lvl="2"/>
            <a:r>
              <a:rPr lang="en-US" dirty="0" err="1"/>
              <a:t>POST：新建</a:t>
            </a:r>
            <a:r>
              <a:rPr lang="en-US" dirty="0" err="1" smtClean="0"/>
              <a:t>（Create</a:t>
            </a:r>
            <a:r>
              <a:rPr lang="en-US" dirty="0" smtClean="0"/>
              <a:t>）</a:t>
            </a:r>
            <a:endParaRPr lang="en-US" dirty="0"/>
          </a:p>
          <a:p>
            <a:pPr lvl="2"/>
            <a:r>
              <a:rPr lang="en-US" dirty="0" err="1"/>
              <a:t>PUT：更新（Update</a:t>
            </a:r>
            <a:r>
              <a:rPr lang="en-US" dirty="0"/>
              <a:t>）</a:t>
            </a:r>
          </a:p>
          <a:p>
            <a:pPr lvl="2"/>
            <a:r>
              <a:rPr lang="en-US" dirty="0" err="1"/>
              <a:t>PATCH：更新（Update</a:t>
            </a:r>
            <a:r>
              <a:rPr lang="en-US" dirty="0"/>
              <a:t>），通常是部分更新</a:t>
            </a:r>
          </a:p>
          <a:p>
            <a:pPr lvl="2"/>
            <a:r>
              <a:rPr lang="en-US" dirty="0" err="1"/>
              <a:t>DELETE：删除（Delete</a:t>
            </a:r>
            <a:r>
              <a:rPr lang="en-US" dirty="0"/>
              <a:t>）</a:t>
            </a:r>
          </a:p>
          <a:p>
            <a:pPr lvl="2"/>
            <a:endParaRPr lang="en-US" dirty="0"/>
          </a:p>
        </p:txBody>
      </p:sp>
    </p:spTree>
    <p:extLst>
      <p:ext uri="{BB962C8B-B14F-4D97-AF65-F5344CB8AC3E}">
        <p14:creationId xmlns:p14="http://schemas.microsoft.com/office/powerpoint/2010/main" val="611340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宾语必须是名词</a:t>
            </a:r>
          </a:p>
          <a:p>
            <a:pPr lvl="1"/>
            <a:r>
              <a:rPr lang="zh-CN" altLang="en-US" dirty="0"/>
              <a:t>宾语就是 </a:t>
            </a:r>
            <a:r>
              <a:rPr lang="en-US" altLang="zh-CN" dirty="0"/>
              <a:t>API </a:t>
            </a:r>
            <a:r>
              <a:rPr lang="zh-CN" altLang="en-US" dirty="0"/>
              <a:t>的 </a:t>
            </a:r>
            <a:r>
              <a:rPr lang="en-US" altLang="zh-CN" dirty="0"/>
              <a:t>URL</a:t>
            </a:r>
            <a:r>
              <a:rPr lang="zh-CN" altLang="en-US" dirty="0"/>
              <a:t>，是 </a:t>
            </a:r>
            <a:r>
              <a:rPr lang="en-US" altLang="zh-CN" dirty="0"/>
              <a:t>HTTP </a:t>
            </a:r>
            <a:r>
              <a:rPr lang="zh-CN" altLang="en-US" dirty="0"/>
              <a:t>动词作用的对象。它应该是名词，不能是动词。比如，</a:t>
            </a:r>
            <a:r>
              <a:rPr lang="en-US" altLang="zh-CN" dirty="0"/>
              <a:t>/articles</a:t>
            </a:r>
            <a:r>
              <a:rPr lang="zh-CN" altLang="en-US" dirty="0"/>
              <a:t>这个 </a:t>
            </a:r>
            <a:r>
              <a:rPr lang="en-US" altLang="zh-CN" dirty="0"/>
              <a:t>URL </a:t>
            </a:r>
            <a:r>
              <a:rPr lang="zh-CN" altLang="en-US" dirty="0"/>
              <a:t>就是正确的，而下面的 </a:t>
            </a:r>
            <a:r>
              <a:rPr lang="en-US" altLang="zh-CN" dirty="0"/>
              <a:t>URL </a:t>
            </a:r>
            <a:r>
              <a:rPr lang="zh-CN" altLang="en-US" dirty="0"/>
              <a:t>不是名词，所以都是错误的</a:t>
            </a:r>
            <a:r>
              <a:rPr lang="zh-CN" altLang="en-US" dirty="0" smtClean="0"/>
              <a:t>。</a:t>
            </a:r>
            <a:endParaRPr lang="en-US" altLang="zh-CN" dirty="0" smtClean="0"/>
          </a:p>
          <a:p>
            <a:pPr lvl="1"/>
            <a:r>
              <a:rPr lang="en-US" dirty="0"/>
              <a:t>/</a:t>
            </a:r>
            <a:r>
              <a:rPr lang="en-US" dirty="0" err="1"/>
              <a:t>getAllCars</a:t>
            </a:r>
            <a:endParaRPr lang="en-US" dirty="0"/>
          </a:p>
          <a:p>
            <a:pPr lvl="1"/>
            <a:r>
              <a:rPr lang="en-US" dirty="0"/>
              <a:t>/</a:t>
            </a:r>
            <a:r>
              <a:rPr lang="en-US" dirty="0" err="1"/>
              <a:t>createNewCar</a:t>
            </a:r>
            <a:endParaRPr lang="en-US" dirty="0"/>
          </a:p>
          <a:p>
            <a:pPr lvl="1"/>
            <a:r>
              <a:rPr lang="en-US" dirty="0"/>
              <a:t>/</a:t>
            </a:r>
            <a:r>
              <a:rPr lang="en-US" dirty="0" err="1"/>
              <a:t>deleteAllRedCars</a:t>
            </a:r>
            <a:endParaRPr lang="en-US" dirty="0"/>
          </a:p>
          <a:p>
            <a:pPr lvl="1"/>
            <a:endParaRPr lang="en-US" dirty="0"/>
          </a:p>
        </p:txBody>
      </p:sp>
    </p:spTree>
    <p:extLst>
      <p:ext uri="{BB962C8B-B14F-4D97-AF65-F5344CB8AC3E}">
        <p14:creationId xmlns:p14="http://schemas.microsoft.com/office/powerpoint/2010/main" val="1632079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REST</a:t>
            </a:r>
            <a:r>
              <a:rPr lang="zh-CN" altLang="en-US" dirty="0"/>
              <a:t>的</a:t>
            </a:r>
            <a:r>
              <a:rPr lang="en-US" altLang="zh-CN" dirty="0"/>
              <a:t>URL</a:t>
            </a:r>
            <a:r>
              <a:rPr lang="zh-CN" altLang="en-US" dirty="0"/>
              <a:t>设计</a:t>
            </a:r>
            <a:endParaRPr lang="en-US" dirty="0"/>
          </a:p>
        </p:txBody>
      </p:sp>
      <p:sp>
        <p:nvSpPr>
          <p:cNvPr id="3" name="Content Placeholder 2"/>
          <p:cNvSpPr>
            <a:spLocks noGrp="1"/>
          </p:cNvSpPr>
          <p:nvPr>
            <p:ph idx="1"/>
          </p:nvPr>
        </p:nvSpPr>
        <p:spPr/>
        <p:txBody>
          <a:bodyPr/>
          <a:lstStyle/>
          <a:p>
            <a:r>
              <a:rPr lang="zh-CN" altLang="en-US" dirty="0"/>
              <a:t>避免多级 </a:t>
            </a:r>
            <a:r>
              <a:rPr lang="en-US" altLang="zh-CN" dirty="0"/>
              <a:t>URL</a:t>
            </a:r>
          </a:p>
          <a:p>
            <a:pPr lvl="1"/>
            <a:r>
              <a:rPr lang="zh-CN" altLang="en-US" dirty="0"/>
              <a:t>常见的情况是，资源需要多级分类，因此很容易写出多级的 </a:t>
            </a:r>
            <a:r>
              <a:rPr lang="en-US" altLang="zh-CN" dirty="0"/>
              <a:t>URL</a:t>
            </a:r>
            <a:r>
              <a:rPr lang="zh-CN" altLang="en-US" dirty="0"/>
              <a:t>，比如获取某个作者的某一类文章</a:t>
            </a:r>
            <a:r>
              <a:rPr lang="zh-CN" altLang="en-US" dirty="0" smtClean="0"/>
              <a:t>。</a:t>
            </a:r>
            <a:endParaRPr lang="en-US" altLang="zh-CN" dirty="0" smtClean="0"/>
          </a:p>
          <a:p>
            <a:pPr lvl="2"/>
            <a:r>
              <a:rPr lang="en-US" dirty="0"/>
              <a:t>GET /</a:t>
            </a:r>
            <a:r>
              <a:rPr lang="en-US" dirty="0" smtClean="0"/>
              <a:t>authors/12/categories/2</a:t>
            </a:r>
          </a:p>
          <a:p>
            <a:pPr lvl="1"/>
            <a:r>
              <a:rPr lang="zh-CN" altLang="en-US" dirty="0"/>
              <a:t>这种 </a:t>
            </a:r>
            <a:r>
              <a:rPr lang="en-US" altLang="zh-CN" dirty="0"/>
              <a:t>URL </a:t>
            </a:r>
            <a:r>
              <a:rPr lang="zh-CN" altLang="en-US" dirty="0"/>
              <a:t>不利于扩展，语义也不明确，往往要想一会，才能明白含义</a:t>
            </a:r>
            <a:r>
              <a:rPr lang="zh-CN" altLang="en-US" dirty="0" smtClean="0"/>
              <a:t>。</a:t>
            </a:r>
            <a:endParaRPr lang="en-US" altLang="zh-CN" dirty="0" smtClean="0"/>
          </a:p>
          <a:p>
            <a:pPr lvl="1"/>
            <a:r>
              <a:rPr lang="zh-CN" altLang="en-US" dirty="0"/>
              <a:t>更好的做法是，除了第一级，其他级别都用查询字符串表达</a:t>
            </a:r>
            <a:r>
              <a:rPr lang="zh-CN" altLang="en-US" dirty="0" smtClean="0"/>
              <a:t>。</a:t>
            </a:r>
            <a:endParaRPr lang="en-US" altLang="zh-CN" dirty="0" smtClean="0"/>
          </a:p>
          <a:p>
            <a:pPr lvl="2"/>
            <a:r>
              <a:rPr lang="en-US" dirty="0"/>
              <a:t>GET /</a:t>
            </a:r>
            <a:r>
              <a:rPr lang="en-US" dirty="0" smtClean="0"/>
              <a:t>authors/12?categories=2</a:t>
            </a:r>
          </a:p>
          <a:p>
            <a:pPr lvl="1"/>
            <a:r>
              <a:rPr lang="zh-CN" altLang="en-US" dirty="0"/>
              <a:t>查询已发布的</a:t>
            </a:r>
            <a:r>
              <a:rPr lang="zh-CN" altLang="en-US" dirty="0" smtClean="0"/>
              <a:t>文章</a:t>
            </a:r>
            <a:endParaRPr lang="en-US" altLang="zh-CN" dirty="0" smtClean="0"/>
          </a:p>
          <a:p>
            <a:pPr lvl="2"/>
            <a:r>
              <a:rPr lang="en-US" dirty="0"/>
              <a:t>GET /</a:t>
            </a:r>
            <a:r>
              <a:rPr lang="en-US" dirty="0" smtClean="0"/>
              <a:t>articles/published</a:t>
            </a:r>
          </a:p>
          <a:p>
            <a:pPr lvl="2"/>
            <a:r>
              <a:rPr lang="en-US" dirty="0"/>
              <a:t>GET /</a:t>
            </a:r>
            <a:r>
              <a:rPr lang="en-US" dirty="0" err="1" smtClean="0"/>
              <a:t>articles?published</a:t>
            </a:r>
            <a:r>
              <a:rPr lang="en-US" dirty="0" smtClean="0"/>
              <a:t>=true</a:t>
            </a:r>
            <a:r>
              <a:rPr lang="zh-CN" altLang="en-US" dirty="0" smtClean="0"/>
              <a:t> </a:t>
            </a:r>
            <a:r>
              <a:rPr lang="en-US" altLang="zh-CN" dirty="0" smtClean="0"/>
              <a:t>(</a:t>
            </a:r>
            <a:r>
              <a:rPr lang="zh-CN" altLang="en-US" dirty="0" smtClean="0"/>
              <a:t>更好</a:t>
            </a:r>
            <a:r>
              <a:rPr lang="en-US" altLang="zh-CN" dirty="0" smtClean="0"/>
              <a:t>)</a:t>
            </a:r>
            <a:endParaRPr lang="en-US" dirty="0"/>
          </a:p>
          <a:p>
            <a:pPr lvl="1"/>
            <a:endParaRPr lang="en-US" dirty="0"/>
          </a:p>
        </p:txBody>
      </p:sp>
    </p:spTree>
    <p:extLst>
      <p:ext uri="{BB962C8B-B14F-4D97-AF65-F5344CB8AC3E}">
        <p14:creationId xmlns:p14="http://schemas.microsoft.com/office/powerpoint/2010/main" val="65828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状态</a:t>
            </a:r>
            <a:r>
              <a:rPr lang="zh-CN" altLang="en-US" dirty="0" smtClean="0"/>
              <a:t>码</a:t>
            </a:r>
            <a:endParaRPr lang="en-US" dirty="0"/>
          </a:p>
        </p:txBody>
      </p:sp>
      <p:sp>
        <p:nvSpPr>
          <p:cNvPr id="3" name="Content Placeholder 2"/>
          <p:cNvSpPr>
            <a:spLocks noGrp="1"/>
          </p:cNvSpPr>
          <p:nvPr>
            <p:ph idx="1"/>
          </p:nvPr>
        </p:nvSpPr>
        <p:spPr/>
        <p:txBody>
          <a:bodyPr/>
          <a:lstStyle/>
          <a:p>
            <a:r>
              <a:rPr lang="zh-CN" altLang="en-US" dirty="0"/>
              <a:t>状态码必须精确</a:t>
            </a:r>
          </a:p>
          <a:p>
            <a:pPr lvl="1"/>
            <a:r>
              <a:rPr lang="en-US" altLang="zh-CN" dirty="0"/>
              <a:t>1xx</a:t>
            </a:r>
            <a:r>
              <a:rPr lang="zh-CN" altLang="en-US" dirty="0"/>
              <a:t>：相关信息</a:t>
            </a:r>
          </a:p>
          <a:p>
            <a:pPr lvl="1"/>
            <a:r>
              <a:rPr lang="en-US" altLang="zh-CN" dirty="0"/>
              <a:t>2xx</a:t>
            </a:r>
            <a:r>
              <a:rPr lang="zh-CN" altLang="en-US" dirty="0"/>
              <a:t>：操作成功</a:t>
            </a:r>
          </a:p>
          <a:p>
            <a:pPr lvl="1"/>
            <a:r>
              <a:rPr lang="en-US" altLang="zh-CN" dirty="0"/>
              <a:t>3xx</a:t>
            </a:r>
            <a:r>
              <a:rPr lang="zh-CN" altLang="en-US" dirty="0"/>
              <a:t>：重定向</a:t>
            </a:r>
          </a:p>
          <a:p>
            <a:pPr lvl="1"/>
            <a:r>
              <a:rPr lang="en-US" altLang="zh-CN" dirty="0"/>
              <a:t>4xx</a:t>
            </a:r>
            <a:r>
              <a:rPr lang="zh-CN" altLang="en-US" dirty="0"/>
              <a:t>：客户端错误</a:t>
            </a:r>
          </a:p>
          <a:p>
            <a:pPr lvl="1"/>
            <a:r>
              <a:rPr lang="en-US" altLang="zh-CN" dirty="0"/>
              <a:t>5xx</a:t>
            </a:r>
            <a:r>
              <a:rPr lang="zh-CN" altLang="en-US" dirty="0"/>
              <a:t>：服务器错误</a:t>
            </a:r>
          </a:p>
          <a:p>
            <a:pPr lvl="1"/>
            <a:endParaRPr lang="en-US" dirty="0"/>
          </a:p>
        </p:txBody>
      </p:sp>
    </p:spTree>
    <p:extLst>
      <p:ext uri="{BB962C8B-B14F-4D97-AF65-F5344CB8AC3E}">
        <p14:creationId xmlns:p14="http://schemas.microsoft.com/office/powerpoint/2010/main" val="815227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服务器</a:t>
            </a:r>
            <a:r>
              <a:rPr lang="zh-CN" altLang="en-US" dirty="0" smtClean="0"/>
              <a:t>回应</a:t>
            </a:r>
            <a:endParaRPr lang="en-US" dirty="0"/>
          </a:p>
        </p:txBody>
      </p:sp>
      <p:sp>
        <p:nvSpPr>
          <p:cNvPr id="3" name="Content Placeholder 2"/>
          <p:cNvSpPr>
            <a:spLocks noGrp="1"/>
          </p:cNvSpPr>
          <p:nvPr>
            <p:ph idx="1"/>
          </p:nvPr>
        </p:nvSpPr>
        <p:spPr/>
        <p:txBody>
          <a:bodyPr>
            <a:normAutofit lnSpcReduction="10000"/>
          </a:bodyPr>
          <a:lstStyle/>
          <a:p>
            <a:r>
              <a:rPr lang="zh-CN" altLang="en-US" dirty="0"/>
              <a:t>不要返回纯本文</a:t>
            </a:r>
          </a:p>
          <a:p>
            <a:pPr lvl="1"/>
            <a:r>
              <a:rPr lang="en-US" altLang="zh-CN" dirty="0"/>
              <a:t>API </a:t>
            </a:r>
            <a:r>
              <a:rPr lang="zh-CN" altLang="en-US" dirty="0"/>
              <a:t>返回的数据格式，不应该是纯文本，而应该是一个 </a:t>
            </a:r>
            <a:r>
              <a:rPr lang="en-US" altLang="zh-CN" dirty="0"/>
              <a:t>JSON </a:t>
            </a:r>
            <a:r>
              <a:rPr lang="zh-CN" altLang="en-US" dirty="0"/>
              <a:t>对象，因为这样才能返回标准的结构化数据。所以，服务器回应的 </a:t>
            </a:r>
            <a:r>
              <a:rPr lang="en-US" altLang="zh-CN" dirty="0"/>
              <a:t>HTTP </a:t>
            </a:r>
            <a:r>
              <a:rPr lang="zh-CN" altLang="en-US" dirty="0"/>
              <a:t>头的</a:t>
            </a:r>
            <a:r>
              <a:rPr lang="en-US" altLang="zh-CN" dirty="0"/>
              <a:t>Content-Type</a:t>
            </a:r>
            <a:r>
              <a:rPr lang="zh-CN" altLang="en-US" dirty="0"/>
              <a:t>属性要设为</a:t>
            </a:r>
            <a:r>
              <a:rPr lang="en-US" altLang="zh-CN" dirty="0"/>
              <a:t>application/</a:t>
            </a:r>
            <a:r>
              <a:rPr lang="en-US" altLang="zh-CN" dirty="0" err="1"/>
              <a:t>json</a:t>
            </a:r>
            <a:r>
              <a:rPr lang="zh-CN" altLang="en-US" dirty="0"/>
              <a:t>。</a:t>
            </a:r>
          </a:p>
          <a:p>
            <a:pPr lvl="1"/>
            <a:r>
              <a:rPr lang="zh-CN" altLang="en-US" dirty="0"/>
              <a:t>客户端请求时，也要明确告诉服务器，可以接受 </a:t>
            </a:r>
            <a:r>
              <a:rPr lang="en-US" altLang="zh-CN" dirty="0"/>
              <a:t>JSON </a:t>
            </a:r>
            <a:r>
              <a:rPr lang="zh-CN" altLang="en-US" dirty="0"/>
              <a:t>格式，即请求的 </a:t>
            </a:r>
            <a:r>
              <a:rPr lang="en-US" altLang="zh-CN" dirty="0"/>
              <a:t>HTTP </a:t>
            </a:r>
            <a:r>
              <a:rPr lang="zh-CN" altLang="en-US" dirty="0"/>
              <a:t>头的</a:t>
            </a:r>
            <a:r>
              <a:rPr lang="en-US" altLang="zh-CN" dirty="0"/>
              <a:t>ACCEPT</a:t>
            </a:r>
            <a:r>
              <a:rPr lang="zh-CN" altLang="en-US" dirty="0"/>
              <a:t>属性也要设成</a:t>
            </a:r>
            <a:r>
              <a:rPr lang="en-US" altLang="zh-CN" dirty="0"/>
              <a:t>application/</a:t>
            </a:r>
            <a:r>
              <a:rPr lang="en-US" altLang="zh-CN" dirty="0" err="1"/>
              <a:t>json</a:t>
            </a:r>
            <a:r>
              <a:rPr lang="zh-CN" altLang="en-US" dirty="0"/>
              <a:t>。</a:t>
            </a:r>
          </a:p>
          <a:p>
            <a:r>
              <a:rPr lang="zh-CN" altLang="en-US" dirty="0"/>
              <a:t>发生错误时，不要返回 </a:t>
            </a:r>
            <a:r>
              <a:rPr lang="en-US" altLang="zh-CN" dirty="0"/>
              <a:t>200 </a:t>
            </a:r>
            <a:r>
              <a:rPr lang="zh-CN" altLang="en-US" dirty="0"/>
              <a:t>状态码</a:t>
            </a:r>
          </a:p>
          <a:p>
            <a:r>
              <a:rPr lang="zh-CN" altLang="en-US" dirty="0"/>
              <a:t>提供链接</a:t>
            </a:r>
          </a:p>
          <a:p>
            <a:pPr lvl="1"/>
            <a:r>
              <a:rPr lang="en-US" altLang="zh-CN" dirty="0"/>
              <a:t>API </a:t>
            </a:r>
            <a:r>
              <a:rPr lang="zh-CN" altLang="en-US" dirty="0"/>
              <a:t>的使用者未必知道，</a:t>
            </a:r>
            <a:r>
              <a:rPr lang="en-US" altLang="zh-CN" dirty="0"/>
              <a:t>URL </a:t>
            </a:r>
            <a:r>
              <a:rPr lang="zh-CN" altLang="en-US" dirty="0"/>
              <a:t>是怎么设计的。一个解决方法就是，在回应中，给出相关链接，便于下一步操作。这样的话，用户只要记住一个 </a:t>
            </a:r>
            <a:r>
              <a:rPr lang="en-US" altLang="zh-CN" dirty="0"/>
              <a:t>URL</a:t>
            </a:r>
            <a:r>
              <a:rPr lang="zh-CN" altLang="en-US" dirty="0"/>
              <a:t>，就可以发现其他的 </a:t>
            </a:r>
            <a:r>
              <a:rPr lang="en-US" altLang="zh-CN" dirty="0"/>
              <a:t>URL</a:t>
            </a:r>
            <a:r>
              <a:rPr lang="zh-CN" altLang="en-US" dirty="0"/>
              <a:t>。这种方法叫做 </a:t>
            </a:r>
            <a:r>
              <a:rPr lang="en-US" altLang="zh-CN" dirty="0"/>
              <a:t>HATEOAS</a:t>
            </a:r>
            <a:r>
              <a:rPr lang="zh-CN" altLang="en-US" dirty="0" smtClean="0"/>
              <a:t>。</a:t>
            </a:r>
            <a:r>
              <a:rPr lang="zh-CN" altLang="en-US" dirty="0"/>
              <a:t/>
            </a:r>
            <a:br>
              <a:rPr lang="zh-CN" altLang="en-US" dirty="0"/>
            </a:br>
            <a:endParaRPr lang="en-US" dirty="0"/>
          </a:p>
        </p:txBody>
      </p:sp>
    </p:spTree>
    <p:extLst>
      <p:ext uri="{BB962C8B-B14F-4D97-AF65-F5344CB8AC3E}">
        <p14:creationId xmlns:p14="http://schemas.microsoft.com/office/powerpoint/2010/main" val="247226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2211</TotalTime>
  <Words>613</Words>
  <Application>Microsoft Macintosh PowerPoint</Application>
  <PresentationFormat>Widescreen</PresentationFormat>
  <Paragraphs>58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Calibri Light</vt:lpstr>
      <vt:lpstr>DengXian</vt:lpstr>
      <vt:lpstr>DengXian Light</vt:lpstr>
      <vt:lpstr>Arial</vt:lpstr>
      <vt:lpstr>Office Theme</vt:lpstr>
      <vt:lpstr>SpringBoot开发实践</vt:lpstr>
      <vt:lpstr>Thymeleaf模板引擎</vt:lpstr>
      <vt:lpstr>REST</vt:lpstr>
      <vt:lpstr>REST的优点</vt:lpstr>
      <vt:lpstr>REST的URL设计</vt:lpstr>
      <vt:lpstr>REST的URL设计</vt:lpstr>
      <vt:lpstr>REST的URL设计</vt:lpstr>
      <vt:lpstr>状态码</vt:lpstr>
      <vt:lpstr>服务器回应</vt:lpstr>
    </vt:vector>
  </TitlesOfParts>
  <Company/>
  <LinksUpToDate>false</LinksUpToDate>
  <SharedDoc>false</SharedDoc>
  <HyperlinksChanged>false</HyperlinksChanged>
  <AppVersion>15.0023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SpringBoot开发实践</dc:title>
  <dc:creator>Microsoft Office User</dc:creator>
  <cp:lastModifiedBy>Microsoft Office User</cp:lastModifiedBy>
  <cp:revision>12</cp:revision>
  <dcterms:created xsi:type="dcterms:W3CDTF">2019-05-21T08:37:24Z</dcterms:created>
  <dcterms:modified xsi:type="dcterms:W3CDTF">2019-05-24T00:37:10Z</dcterms:modified>
</cp:coreProperties>
</file>