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85" r:id="rId19"/>
    <p:sldId id="286" r:id="rId20"/>
    <p:sldId id="287" r:id="rId21"/>
    <p:sldId id="288" r:id="rId22"/>
    <p:sldId id="289" r:id="rId23"/>
    <p:sldId id="290" r:id="rId24"/>
    <p:sldId id="273" r:id="rId25"/>
    <p:sldId id="274" r:id="rId26"/>
    <p:sldId id="275" r:id="rId27"/>
    <p:sldId id="277" r:id="rId28"/>
    <p:sldId id="276" r:id="rId29"/>
    <p:sldId id="282" r:id="rId30"/>
    <p:sldId id="283" r:id="rId31"/>
    <p:sldId id="279" r:id="rId32"/>
    <p:sldId id="280" r:id="rId33"/>
    <p:sldId id="281" r:id="rId34"/>
    <p:sldId id="2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BA2E-9270-9E41-BB2F-2150B630958F}" type="datetimeFigureOut">
              <a:rPr lang="en-US" smtClean="0"/>
              <a:t>6/17/19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D8EEA-4359-B349-85EF-F6168FF0F653}" type="slidenum">
              <a:rPr lang="en-US" smtClean="0"/>
              <a:t>‹#›</a:t>
            </a:fld>
            <a:endParaRPr lang="en-US"/>
          </a:p>
        </p:txBody>
      </p:sp>
    </p:spTree>
    <p:extLst>
      <p:ext uri="{BB962C8B-B14F-4D97-AF65-F5344CB8AC3E}">
        <p14:creationId xmlns:p14="http://schemas.microsoft.com/office/powerpoint/2010/main" val="2058317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s://kafka.apache.org/quickstar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https://kafka.apache.org/quickstart</a:t>
            </a:r>
            <a:endParaRPr lang="en-US" dirty="0"/>
          </a:p>
        </p:txBody>
      </p:sp>
      <p:sp>
        <p:nvSpPr>
          <p:cNvPr id="4" name="Slide Number Placeholder 3"/>
          <p:cNvSpPr>
            <a:spLocks noGrp="1"/>
          </p:cNvSpPr>
          <p:nvPr>
            <p:ph type="sldNum" sz="quarter" idx="10"/>
          </p:nvPr>
        </p:nvSpPr>
        <p:spPr/>
        <p:txBody>
          <a:bodyPr/>
          <a:lstStyle/>
          <a:p>
            <a:fld id="{BA4D8EEA-4359-B349-85EF-F6168FF0F653}" type="slidenum">
              <a:rPr lang="en-US" smtClean="0"/>
              <a:t>26</a:t>
            </a:fld>
            <a:endParaRPr lang="en-US"/>
          </a:p>
        </p:txBody>
      </p:sp>
    </p:spTree>
    <p:extLst>
      <p:ext uri="{BB962C8B-B14F-4D97-AF65-F5344CB8AC3E}">
        <p14:creationId xmlns:p14="http://schemas.microsoft.com/office/powerpoint/2010/main" val="32606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 there is no surprise there—the original topic has no replicas and is on server 0, the only server in our cluster when we created it.</a:t>
            </a:r>
            <a:endParaRPr lang="en-US" dirty="0"/>
          </a:p>
        </p:txBody>
      </p:sp>
      <p:sp>
        <p:nvSpPr>
          <p:cNvPr id="4" name="Slide Number Placeholder 3"/>
          <p:cNvSpPr>
            <a:spLocks noGrp="1"/>
          </p:cNvSpPr>
          <p:nvPr>
            <p:ph type="sldNum" sz="quarter" idx="10"/>
          </p:nvPr>
        </p:nvSpPr>
        <p:spPr/>
        <p:txBody>
          <a:bodyPr/>
          <a:lstStyle/>
          <a:p>
            <a:fld id="{BA4D8EEA-4359-B349-85EF-F6168FF0F653}" type="slidenum">
              <a:rPr lang="en-US" smtClean="0"/>
              <a:t>27</a:t>
            </a:fld>
            <a:endParaRPr lang="en-US"/>
          </a:p>
        </p:txBody>
      </p:sp>
    </p:spTree>
    <p:extLst>
      <p:ext uri="{BB962C8B-B14F-4D97-AF65-F5344CB8AC3E}">
        <p14:creationId xmlns:p14="http://schemas.microsoft.com/office/powerpoint/2010/main" val="52997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CF50C3-54C0-404E-8A49-2BE6AAC3CBFD}" type="datetimeFigureOut">
              <a:rPr lang="en-US" smtClean="0"/>
              <a:t>6/17/19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17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CF50C3-54C0-404E-8A49-2BE6AAC3CBFD}" type="datetimeFigureOut">
              <a:rPr lang="en-US" smtClean="0"/>
              <a:t>6/17/19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72739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CF50C3-54C0-404E-8A49-2BE6AAC3CBFD}" type="datetimeFigureOut">
              <a:rPr lang="en-US" smtClean="0"/>
              <a:t>6/17/19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44143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CF50C3-54C0-404E-8A49-2BE6AAC3CBFD}" type="datetimeFigureOut">
              <a:rPr lang="en-US" smtClean="0"/>
              <a:t>6/17/19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17882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CF50C3-54C0-404E-8A49-2BE6AAC3CBFD}" type="datetimeFigureOut">
              <a:rPr lang="en-US" smtClean="0"/>
              <a:t>6/17/19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9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CF50C3-54C0-404E-8A49-2BE6AAC3CBFD}" type="datetimeFigureOut">
              <a:rPr lang="en-US" smtClean="0"/>
              <a:t>6/17/19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52464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CF50C3-54C0-404E-8A49-2BE6AAC3CBFD}" type="datetimeFigureOut">
              <a:rPr lang="en-US" smtClean="0"/>
              <a:t>6/17/19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96197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CF50C3-54C0-404E-8A49-2BE6AAC3CBFD}" type="datetimeFigureOut">
              <a:rPr lang="en-US" smtClean="0"/>
              <a:t>6/17/19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666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CF50C3-54C0-404E-8A49-2BE6AAC3CBFD}" type="datetimeFigureOut">
              <a:rPr lang="en-US" smtClean="0"/>
              <a:t>6/17/19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87750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CF50C3-54C0-404E-8A49-2BE6AAC3CBFD}" type="datetimeFigureOut">
              <a:rPr lang="en-US" smtClean="0"/>
              <a:t>6/17/19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892189-A5C7-624D-B101-3B62E2A6C588}" type="slidenum">
              <a:rPr lang="en-US" smtClean="0"/>
              <a:t>‹#›</a:t>
            </a:fld>
            <a:endParaRPr lang="en-US"/>
          </a:p>
        </p:txBody>
      </p:sp>
    </p:spTree>
    <p:extLst>
      <p:ext uri="{BB962C8B-B14F-4D97-AF65-F5344CB8AC3E}">
        <p14:creationId xmlns:p14="http://schemas.microsoft.com/office/powerpoint/2010/main" val="143999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F50C3-54C0-404E-8A49-2BE6AAC3CBFD}" type="datetimeFigureOut">
              <a:rPr lang="en-US" smtClean="0"/>
              <a:t>6/17/19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9968140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CF50C3-54C0-404E-8A49-2BE6AAC3CBFD}" type="datetimeFigureOut">
              <a:rPr lang="en-US" smtClean="0"/>
              <a:t>6/17/19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892189-A5C7-624D-B101-3B62E2A6C58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2409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ackoverflow.com/questions/27191347/why-i-cannot-connect-to-kafka-from-outsi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Kafka</a:t>
            </a:r>
            <a:r>
              <a:rPr lang="zh-CN" altLang="en-US" dirty="0" smtClean="0"/>
              <a:t>应用与实践</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385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3384471"/>
              </p:ext>
            </p:extLst>
          </p:nvPr>
        </p:nvGraphicFramePr>
        <p:xfrm>
          <a:off x="838200" y="1825625"/>
          <a:ext cx="10531642" cy="3865313"/>
        </p:xfrm>
        <a:graphic>
          <a:graphicData uri="http://schemas.openxmlformats.org/drawingml/2006/table">
            <a:tbl>
              <a:tblPr firstRow="1" bandRow="1">
                <a:tableStyleId>{5C22544A-7EE6-4342-B048-85BDC9FD1C3A}</a:tableStyleId>
              </a:tblPr>
              <a:tblGrid>
                <a:gridCol w="2614863"/>
                <a:gridCol w="7916779"/>
              </a:tblGrid>
              <a:tr h="411924">
                <a:tc>
                  <a:txBody>
                    <a:bodyPr/>
                    <a:lstStyle/>
                    <a:p>
                      <a:r>
                        <a:rPr lang="zh-CN" altLang="en-US" dirty="0" smtClean="0"/>
                        <a:t>名称</a:t>
                      </a:r>
                      <a:endParaRPr lang="en-US" dirty="0"/>
                    </a:p>
                  </a:txBody>
                  <a:tcPr/>
                </a:tc>
                <a:tc>
                  <a:txBody>
                    <a:bodyPr/>
                    <a:lstStyle/>
                    <a:p>
                      <a:r>
                        <a:rPr lang="zh-CN" altLang="en-US" dirty="0" smtClean="0"/>
                        <a:t>解释</a:t>
                      </a:r>
                      <a:endParaRPr lang="en-US" dirty="0"/>
                    </a:p>
                  </a:txBody>
                  <a:tcPr/>
                </a:tc>
              </a:tr>
              <a:tr h="1320413">
                <a:tc>
                  <a:txBody>
                    <a:bodyPr/>
                    <a:lstStyle/>
                    <a:p>
                      <a:r>
                        <a:rPr lang="en-US" sz="1800" b="1" i="0" kern="1200" dirty="0" err="1" smtClean="0">
                          <a:solidFill>
                            <a:schemeClr val="dk1"/>
                          </a:solidFill>
                          <a:effectLst/>
                          <a:latin typeface="+mn-lt"/>
                          <a:ea typeface="+mn-ea"/>
                          <a:cs typeface="+mn-cs"/>
                        </a:rPr>
                        <a:t>Producers（生产者</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生产者是发送给一个或多个</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主题的消息的发布者。 生产者向</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经纪人发送数据。 每当生产者将消息发布给代理时，代理只需将消息附加到最后一个段文件。 实际上，该消息将被附加到分区。 生产者还可以向他们选择的分区发送消息。</a:t>
                      </a:r>
                      <a:endParaRPr lang="en-US" dirty="0"/>
                    </a:p>
                  </a:txBody>
                  <a:tcPr/>
                </a:tc>
              </a:tr>
              <a:tr h="710992">
                <a:tc>
                  <a:txBody>
                    <a:bodyPr/>
                    <a:lstStyle/>
                    <a:p>
                      <a:r>
                        <a:rPr lang="en-US" sz="1800" b="1" i="0" kern="1200" dirty="0" err="1" smtClean="0">
                          <a:solidFill>
                            <a:schemeClr val="dk1"/>
                          </a:solidFill>
                          <a:effectLst/>
                          <a:latin typeface="+mn-lt"/>
                          <a:ea typeface="+mn-ea"/>
                          <a:cs typeface="+mn-cs"/>
                        </a:rPr>
                        <a:t>Consumers（消费者</a:t>
                      </a:r>
                      <a:r>
                        <a:rPr lang="en-US" sz="1800" b="1" i="0" kern="1200" dirty="0" smtClean="0">
                          <a:solidFill>
                            <a:schemeClr val="dk1"/>
                          </a:solidFill>
                          <a:effectLst/>
                          <a:latin typeface="+mn-lt"/>
                          <a:ea typeface="+mn-ea"/>
                          <a:cs typeface="+mn-cs"/>
                        </a:rPr>
                        <a:t>）</a:t>
                      </a:r>
                      <a:endParaRPr lang="en-US" dirty="0"/>
                    </a:p>
                  </a:txBody>
                  <a:tcPr/>
                </a:tc>
                <a:tc>
                  <a:txBody>
                    <a:bodyPr/>
                    <a:lstStyle/>
                    <a:p>
                      <a:r>
                        <a:rPr lang="en-US" altLang="zh-CN" sz="1800" b="1" i="0" kern="1200" dirty="0" smtClean="0">
                          <a:solidFill>
                            <a:schemeClr val="dk1"/>
                          </a:solidFill>
                          <a:effectLst/>
                          <a:latin typeface="+mn-lt"/>
                          <a:ea typeface="+mn-ea"/>
                          <a:cs typeface="+mn-cs"/>
                        </a:rPr>
                        <a:t>Consumers</a:t>
                      </a:r>
                      <a:r>
                        <a:rPr lang="zh-CN" altLang="en-US" sz="1800" b="0" i="0" kern="1200" dirty="0" smtClean="0">
                          <a:solidFill>
                            <a:schemeClr val="dk1"/>
                          </a:solidFill>
                          <a:effectLst/>
                          <a:latin typeface="+mn-lt"/>
                          <a:ea typeface="+mn-ea"/>
                          <a:cs typeface="+mn-cs"/>
                        </a:rPr>
                        <a:t>从经纪人处读取数据。 消费者订阅一个或多个主题，并通过从代理中提取数据来使用已发布的消息。</a:t>
                      </a:r>
                      <a:endParaRPr lang="en-US" dirty="0"/>
                    </a:p>
                  </a:txBody>
                  <a:tcPr/>
                </a:tc>
              </a:tr>
              <a:tr h="710992">
                <a:tc>
                  <a:txBody>
                    <a:bodyPr/>
                    <a:lstStyle/>
                    <a:p>
                      <a:r>
                        <a:rPr lang="en-US" sz="1800" b="1" i="0" kern="1200" dirty="0" err="1" smtClean="0">
                          <a:solidFill>
                            <a:schemeClr val="dk1"/>
                          </a:solidFill>
                          <a:effectLst/>
                          <a:latin typeface="+mn-lt"/>
                          <a:ea typeface="+mn-ea"/>
                          <a:cs typeface="+mn-cs"/>
                        </a:rPr>
                        <a:t>Leader（领导者</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 </a:t>
                      </a:r>
                      <a:r>
                        <a:rPr lang="en-US" altLang="zh-CN" sz="1800" b="0" i="0" kern="1200" dirty="0" smtClean="0">
                          <a:solidFill>
                            <a:schemeClr val="dk1"/>
                          </a:solidFill>
                          <a:effectLst/>
                          <a:latin typeface="+mn-lt"/>
                          <a:ea typeface="+mn-ea"/>
                          <a:cs typeface="+mn-cs"/>
                        </a:rPr>
                        <a:t>Leader </a:t>
                      </a:r>
                      <a:r>
                        <a:rPr lang="zh-CN" altLang="en-US" sz="1800" b="0" i="0" kern="1200" dirty="0" smtClean="0">
                          <a:solidFill>
                            <a:schemeClr val="dk1"/>
                          </a:solidFill>
                          <a:effectLst/>
                          <a:latin typeface="+mn-lt"/>
                          <a:ea typeface="+mn-ea"/>
                          <a:cs typeface="+mn-cs"/>
                        </a:rPr>
                        <a:t>是负责给定分区的所有读取和写入的节点。每个分区都有一个服务器充当</a:t>
                      </a:r>
                      <a:r>
                        <a:rPr lang="en-US" altLang="zh-CN" sz="1800" b="1" i="0" kern="1200" dirty="0" smtClean="0">
                          <a:solidFill>
                            <a:schemeClr val="dk1"/>
                          </a:solidFill>
                          <a:effectLst/>
                          <a:latin typeface="+mn-lt"/>
                          <a:ea typeface="+mn-ea"/>
                          <a:cs typeface="+mn-cs"/>
                        </a:rPr>
                        <a:t>Leader</a:t>
                      </a:r>
                      <a:endParaRPr lang="en-US" dirty="0"/>
                    </a:p>
                  </a:txBody>
                  <a:tcPr/>
                </a:tc>
              </a:tr>
              <a:tr h="710992">
                <a:tc>
                  <a:txBody>
                    <a:bodyPr/>
                    <a:lstStyle/>
                    <a:p>
                      <a:r>
                        <a:rPr lang="en-US" sz="1800" b="1" i="0" kern="1200" dirty="0" err="1" smtClean="0">
                          <a:solidFill>
                            <a:schemeClr val="dk1"/>
                          </a:solidFill>
                          <a:effectLst/>
                          <a:latin typeface="+mn-lt"/>
                          <a:ea typeface="+mn-ea"/>
                          <a:cs typeface="+mn-cs"/>
                        </a:rPr>
                        <a:t>Follower（追随者</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跟随领导者指令的节点被称为</a:t>
                      </a:r>
                      <a:r>
                        <a:rPr lang="en-US" altLang="zh-CN" sz="1800" b="1" i="0" kern="1200" dirty="0" smtClean="0">
                          <a:solidFill>
                            <a:schemeClr val="dk1"/>
                          </a:solidFill>
                          <a:effectLst/>
                          <a:latin typeface="+mn-lt"/>
                          <a:ea typeface="+mn-ea"/>
                          <a:cs typeface="+mn-cs"/>
                        </a:rPr>
                        <a:t>Follower</a:t>
                      </a:r>
                      <a:r>
                        <a:rPr lang="zh-CN" altLang="en-US" sz="1800" b="0" i="0" kern="1200" dirty="0" smtClean="0">
                          <a:solidFill>
                            <a:schemeClr val="dk1"/>
                          </a:solidFill>
                          <a:effectLst/>
                          <a:latin typeface="+mn-lt"/>
                          <a:ea typeface="+mn-ea"/>
                          <a:cs typeface="+mn-cs"/>
                        </a:rPr>
                        <a:t>。 如果领导失败，一个追随者将自动成为新的领导者。 跟随者作为正常消费者，拉取消息并更新其自己的数据存储。</a:t>
                      </a:r>
                      <a:endParaRPr lang="en-US" dirty="0"/>
                    </a:p>
                  </a:txBody>
                  <a:tcPr/>
                </a:tc>
              </a:tr>
            </a:tbl>
          </a:graphicData>
        </a:graphic>
      </p:graphicFrame>
    </p:spTree>
    <p:extLst>
      <p:ext uri="{BB962C8B-B14F-4D97-AF65-F5344CB8AC3E}">
        <p14:creationId xmlns:p14="http://schemas.microsoft.com/office/powerpoint/2010/main" val="16007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undament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063" y="2201779"/>
            <a:ext cx="8542421" cy="4313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14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6252" y="363537"/>
            <a:ext cx="5577258" cy="6176963"/>
          </a:xfrm>
          <a:prstGeom prst="rect">
            <a:avLst/>
          </a:prstGeom>
        </p:spPr>
      </p:pic>
      <p:pic>
        <p:nvPicPr>
          <p:cNvPr id="5" name="Picture 4"/>
          <p:cNvPicPr>
            <a:picLocks noChangeAspect="1"/>
          </p:cNvPicPr>
          <p:nvPr/>
        </p:nvPicPr>
        <p:blipFill>
          <a:blip r:embed="rId3"/>
          <a:stretch>
            <a:fillRect/>
          </a:stretch>
        </p:blipFill>
        <p:spPr>
          <a:xfrm>
            <a:off x="4919245" y="226218"/>
            <a:ext cx="8369300" cy="6451600"/>
          </a:xfrm>
          <a:prstGeom prst="rect">
            <a:avLst/>
          </a:prstGeom>
        </p:spPr>
      </p:pic>
    </p:spTree>
    <p:extLst>
      <p:ext uri="{BB962C8B-B14F-4D97-AF65-F5344CB8AC3E}">
        <p14:creationId xmlns:p14="http://schemas.microsoft.com/office/powerpoint/2010/main" val="154465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98015"/>
            <a:ext cx="12192000" cy="6461969"/>
          </a:xfrm>
          <a:prstGeom prst="rect">
            <a:avLst/>
          </a:prstGeom>
        </p:spPr>
      </p:pic>
    </p:spTree>
    <p:extLst>
      <p:ext uri="{BB962C8B-B14F-4D97-AF65-F5344CB8AC3E}">
        <p14:creationId xmlns:p14="http://schemas.microsoft.com/office/powerpoint/2010/main" val="195459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Apache Kafka </a:t>
            </a:r>
            <a:r>
              <a:rPr lang="en-US" b="1" dirty="0" smtClean="0"/>
              <a:t>工作流程</a:t>
            </a:r>
            <a:endParaRPr lang="en-US" dirty="0"/>
          </a:p>
        </p:txBody>
      </p:sp>
      <p:sp>
        <p:nvSpPr>
          <p:cNvPr id="3" name="Content Placeholder 2"/>
          <p:cNvSpPr>
            <a:spLocks noGrp="1"/>
          </p:cNvSpPr>
          <p:nvPr>
            <p:ph idx="1"/>
          </p:nvPr>
        </p:nvSpPr>
        <p:spPr/>
        <p:txBody>
          <a:bodyPr/>
          <a:lstStyle/>
          <a:p>
            <a:r>
              <a:rPr lang="en-US" altLang="zh-CN" dirty="0"/>
              <a:t>Kafka</a:t>
            </a:r>
            <a:r>
              <a:rPr lang="zh-CN" altLang="en-US" dirty="0"/>
              <a:t>只是分为一个或多个分区的主题的集合。 </a:t>
            </a:r>
            <a:r>
              <a:rPr lang="en-US" altLang="zh-CN" dirty="0"/>
              <a:t>Kafka</a:t>
            </a:r>
            <a:r>
              <a:rPr lang="zh-CN" altLang="en-US" dirty="0"/>
              <a:t>分区是消息的线性有序序列，其中每个消息由它们的索引</a:t>
            </a:r>
            <a:r>
              <a:rPr lang="en-US" altLang="zh-CN" dirty="0"/>
              <a:t>(</a:t>
            </a:r>
            <a:r>
              <a:rPr lang="zh-CN" altLang="en-US" dirty="0"/>
              <a:t>称为偏移</a:t>
            </a:r>
            <a:r>
              <a:rPr lang="en-US" altLang="zh-CN" dirty="0"/>
              <a:t>)</a:t>
            </a:r>
            <a:r>
              <a:rPr lang="zh-CN" altLang="en-US" dirty="0"/>
              <a:t>来标识。 </a:t>
            </a:r>
            <a:r>
              <a:rPr lang="en-US" altLang="zh-CN" dirty="0"/>
              <a:t>Kafka</a:t>
            </a:r>
            <a:r>
              <a:rPr lang="zh-CN" altLang="en-US" dirty="0"/>
              <a:t>集群中的所有数据都是不相连的分区联合。 传入消息写在分区的末尾，消息由消费者顺序读取。 通过将消息复制到不同的代理提供持久性。</a:t>
            </a:r>
          </a:p>
          <a:p>
            <a:r>
              <a:rPr lang="en-US" altLang="zh-CN" dirty="0"/>
              <a:t>Kafka</a:t>
            </a:r>
            <a:r>
              <a:rPr lang="zh-CN" altLang="en-US" dirty="0"/>
              <a:t>以快速，可靠，持久，容错和零停机的方式提供基于</a:t>
            </a:r>
            <a:r>
              <a:rPr lang="en-US" altLang="zh-CN" dirty="0"/>
              <a:t>pub-sub</a:t>
            </a:r>
            <a:r>
              <a:rPr lang="zh-CN" altLang="en-US" dirty="0"/>
              <a:t>和队列的消息系统。 在这两种情况下，生产者只需将消息发送到主题，消费者可以根据自己的需要选择任何一种类型的消息传递系统。 让我们按照下一节中的步骤来了解消费者如何选择他们选择的消息系统</a:t>
            </a:r>
            <a:r>
              <a:rPr lang="zh-CN" altLang="en-US" dirty="0" smtClean="0"/>
              <a:t>。</a:t>
            </a:r>
            <a:endParaRPr lang="zh-CN" altLang="en-US" dirty="0"/>
          </a:p>
        </p:txBody>
      </p:sp>
    </p:spTree>
    <p:extLst>
      <p:ext uri="{BB962C8B-B14F-4D97-AF65-F5344CB8AC3E}">
        <p14:creationId xmlns:p14="http://schemas.microsoft.com/office/powerpoint/2010/main" val="161560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发布 </a:t>
            </a:r>
            <a:r>
              <a:rPr lang="en-US" altLang="zh-CN" b="1" dirty="0"/>
              <a:t>- </a:t>
            </a:r>
            <a:r>
              <a:rPr lang="zh-CN" altLang="en-US" b="1" dirty="0"/>
              <a:t>订阅消息的工作</a:t>
            </a:r>
            <a:r>
              <a:rPr lang="zh-CN" altLang="en-US" b="1" dirty="0" smtClean="0"/>
              <a:t>流程</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zh-CN" altLang="en-US" dirty="0"/>
              <a:t>生产者定期向主题发送消息。</a:t>
            </a:r>
          </a:p>
          <a:p>
            <a:pPr lvl="1"/>
            <a:r>
              <a:rPr lang="en-US" altLang="zh-CN" dirty="0"/>
              <a:t>Kafka</a:t>
            </a:r>
            <a:r>
              <a:rPr lang="zh-CN" altLang="en-US" dirty="0"/>
              <a:t>代理存储为该特定主题配置的分区中的所有消息。 它确保消息在分区之间平等共享。 如果生产者发送两个消息并且有两个分区，</a:t>
            </a:r>
            <a:r>
              <a:rPr lang="en-US" altLang="zh-CN" dirty="0"/>
              <a:t>Kafka</a:t>
            </a:r>
            <a:r>
              <a:rPr lang="zh-CN" altLang="en-US" dirty="0"/>
              <a:t>将在第一分区中存储一个消息，在第二分区中存储第二消息。</a:t>
            </a:r>
          </a:p>
          <a:p>
            <a:r>
              <a:rPr lang="zh-CN" altLang="en-US" dirty="0"/>
              <a:t>消费者订阅特定主题。</a:t>
            </a:r>
          </a:p>
          <a:p>
            <a:pPr lvl="1"/>
            <a:r>
              <a:rPr lang="zh-CN" altLang="en-US" dirty="0"/>
              <a:t>一旦消费者订阅主题，</a:t>
            </a:r>
            <a:r>
              <a:rPr lang="en-US" altLang="zh-CN" dirty="0"/>
              <a:t>Kafka</a:t>
            </a:r>
            <a:r>
              <a:rPr lang="zh-CN" altLang="en-US" dirty="0"/>
              <a:t>将向消费者提供主题的当前偏移，并且还将偏移保存在</a:t>
            </a:r>
            <a:r>
              <a:rPr lang="en-US" altLang="zh-CN" dirty="0"/>
              <a:t>Zookeeper</a:t>
            </a:r>
            <a:r>
              <a:rPr lang="zh-CN" altLang="en-US" dirty="0"/>
              <a:t>系综中。</a:t>
            </a:r>
          </a:p>
          <a:p>
            <a:pPr lvl="1"/>
            <a:r>
              <a:rPr lang="zh-CN" altLang="en-US" dirty="0"/>
              <a:t>消费者将定期请求</a:t>
            </a:r>
            <a:r>
              <a:rPr lang="en-US" altLang="zh-CN" dirty="0"/>
              <a:t>Kafka(</a:t>
            </a:r>
            <a:r>
              <a:rPr lang="zh-CN" altLang="en-US" dirty="0"/>
              <a:t>如</a:t>
            </a:r>
            <a:r>
              <a:rPr lang="en-US" altLang="zh-CN" dirty="0"/>
              <a:t>100 </a:t>
            </a:r>
            <a:r>
              <a:rPr lang="en-US" altLang="zh-CN" dirty="0" err="1"/>
              <a:t>Ms</a:t>
            </a:r>
            <a:r>
              <a:rPr lang="en-US" altLang="zh-CN" dirty="0"/>
              <a:t>)</a:t>
            </a:r>
            <a:r>
              <a:rPr lang="zh-CN" altLang="en-US" dirty="0"/>
              <a:t>新消息。</a:t>
            </a:r>
          </a:p>
          <a:p>
            <a:pPr lvl="1"/>
            <a:r>
              <a:rPr lang="zh-CN" altLang="en-US" dirty="0"/>
              <a:t>一旦</a:t>
            </a:r>
            <a:r>
              <a:rPr lang="en-US" altLang="zh-CN" dirty="0"/>
              <a:t>Kafka</a:t>
            </a:r>
            <a:r>
              <a:rPr lang="zh-CN" altLang="en-US" dirty="0"/>
              <a:t>收到来自生产者的消息，它将这些消息转发给消费者。</a:t>
            </a:r>
          </a:p>
          <a:p>
            <a:pPr lvl="1"/>
            <a:r>
              <a:rPr lang="zh-CN" altLang="en-US" dirty="0"/>
              <a:t>消费者将收到消息并进行处理。</a:t>
            </a:r>
          </a:p>
          <a:p>
            <a:pPr lvl="1"/>
            <a:r>
              <a:rPr lang="zh-CN" altLang="en-US" dirty="0"/>
              <a:t>一旦消息被处理，消费者将向</a:t>
            </a:r>
            <a:r>
              <a:rPr lang="en-US" altLang="zh-CN" dirty="0"/>
              <a:t>Kafka</a:t>
            </a:r>
            <a:r>
              <a:rPr lang="zh-CN" altLang="en-US" dirty="0"/>
              <a:t>代理发送确认。</a:t>
            </a:r>
          </a:p>
          <a:p>
            <a:pPr lvl="1"/>
            <a:r>
              <a:rPr lang="zh-CN" altLang="en-US" dirty="0"/>
              <a:t>一旦</a:t>
            </a:r>
            <a:r>
              <a:rPr lang="en-US" altLang="zh-CN" dirty="0"/>
              <a:t>Kafka</a:t>
            </a:r>
            <a:r>
              <a:rPr lang="zh-CN" altLang="en-US" dirty="0"/>
              <a:t>收到确认，它将偏移更改为新值，并在</a:t>
            </a:r>
            <a:r>
              <a:rPr lang="en-US" altLang="zh-CN" dirty="0"/>
              <a:t>Zookeeper</a:t>
            </a:r>
            <a:r>
              <a:rPr lang="zh-CN" altLang="en-US" dirty="0"/>
              <a:t>中更新它。 由于偏移在</a:t>
            </a:r>
            <a:r>
              <a:rPr lang="en-US" altLang="zh-CN" dirty="0"/>
              <a:t>Zookeeper</a:t>
            </a:r>
            <a:r>
              <a:rPr lang="zh-CN" altLang="en-US" dirty="0"/>
              <a:t>中维护，消费者可以正确地读取下</a:t>
            </a:r>
            <a:r>
              <a:rPr lang="zh-CN" altLang="en-US" dirty="0" smtClean="0"/>
              <a:t>一个消息，</a:t>
            </a:r>
            <a:r>
              <a:rPr lang="zh-CN" altLang="en-US" dirty="0"/>
              <a:t>即使在</a:t>
            </a:r>
            <a:r>
              <a:rPr lang="zh-CN" altLang="en-US" dirty="0" smtClean="0"/>
              <a:t>服务器故障期间</a:t>
            </a:r>
            <a:r>
              <a:rPr lang="zh-CN" altLang="en-US" dirty="0"/>
              <a:t>。</a:t>
            </a:r>
          </a:p>
          <a:p>
            <a:pPr lvl="1"/>
            <a:r>
              <a:rPr lang="zh-CN" altLang="en-US" dirty="0"/>
              <a:t>以上流程将重复，直到消费者停止请求。</a:t>
            </a:r>
          </a:p>
          <a:p>
            <a:pPr lvl="1"/>
            <a:r>
              <a:rPr lang="zh-CN" altLang="en-US" dirty="0"/>
              <a:t>消费者可以随时回退</a:t>
            </a:r>
            <a:r>
              <a:rPr lang="en-US" altLang="zh-CN" dirty="0"/>
              <a:t>/</a:t>
            </a:r>
            <a:r>
              <a:rPr lang="zh-CN" altLang="en-US" dirty="0"/>
              <a:t>跳到所需的主题偏移量，并阅读所有后续</a:t>
            </a:r>
            <a:r>
              <a:rPr lang="zh-CN" altLang="en-US" dirty="0" smtClean="0"/>
              <a:t>消息。</a:t>
            </a:r>
          </a:p>
        </p:txBody>
      </p:sp>
    </p:spTree>
    <p:extLst>
      <p:ext uri="{BB962C8B-B14F-4D97-AF65-F5344CB8AC3E}">
        <p14:creationId xmlns:p14="http://schemas.microsoft.com/office/powerpoint/2010/main" val="24632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队列消息</a:t>
            </a:r>
            <a:r>
              <a:rPr lang="en-US" altLang="zh-CN" b="1" dirty="0"/>
              <a:t>/</a:t>
            </a:r>
            <a:r>
              <a:rPr lang="zh-CN" altLang="en-US" b="1" dirty="0"/>
              <a:t>用户组的</a:t>
            </a:r>
            <a:r>
              <a:rPr lang="zh-CN" altLang="en-US" b="1" dirty="0" smtClean="0"/>
              <a:t>工作流</a:t>
            </a:r>
            <a:endParaRPr lang="en-US" dirty="0"/>
          </a:p>
        </p:txBody>
      </p:sp>
      <p:sp>
        <p:nvSpPr>
          <p:cNvPr id="3" name="Content Placeholder 2"/>
          <p:cNvSpPr>
            <a:spLocks noGrp="1"/>
          </p:cNvSpPr>
          <p:nvPr>
            <p:ph idx="1"/>
          </p:nvPr>
        </p:nvSpPr>
        <p:spPr>
          <a:xfrm>
            <a:off x="838200" y="1825624"/>
            <a:ext cx="10515600" cy="4863933"/>
          </a:xfrm>
        </p:spPr>
        <p:txBody>
          <a:bodyPr>
            <a:normAutofit lnSpcReduction="10000"/>
          </a:bodyPr>
          <a:lstStyle/>
          <a:p>
            <a:r>
              <a:rPr lang="zh-CN" altLang="en-US" dirty="0"/>
              <a:t>在队列消息传递系统而不是单个消费者中，具有相同组</a:t>
            </a:r>
            <a:r>
              <a:rPr lang="en-US" altLang="zh-CN" dirty="0"/>
              <a:t>ID </a:t>
            </a:r>
            <a:r>
              <a:rPr lang="zh-CN" altLang="en-US" dirty="0"/>
              <a:t>的一组消费者将订阅主题。 简单来说，订阅具有相同</a:t>
            </a:r>
            <a:r>
              <a:rPr lang="en-US" altLang="zh-CN" dirty="0"/>
              <a:t>Group ID </a:t>
            </a:r>
            <a:r>
              <a:rPr lang="zh-CN" altLang="en-US" dirty="0"/>
              <a:t>的主题的消费者被认为是单个组，并且消息在它们之间共享。 让我们检查这个系统的实际工作流程。</a:t>
            </a:r>
          </a:p>
          <a:p>
            <a:r>
              <a:rPr lang="zh-CN" altLang="en-US" dirty="0"/>
              <a:t>生产者以固定间隔向某个主题发送消息。</a:t>
            </a:r>
          </a:p>
          <a:p>
            <a:r>
              <a:rPr lang="en-US" altLang="zh-CN" dirty="0"/>
              <a:t>Kafka</a:t>
            </a:r>
            <a:r>
              <a:rPr lang="zh-CN" altLang="en-US" dirty="0"/>
              <a:t>存储在为该特定主题配置的分区中的所有消息，类似于前面的方案。</a:t>
            </a:r>
          </a:p>
          <a:p>
            <a:r>
              <a:rPr lang="zh-CN" altLang="en-US" dirty="0"/>
              <a:t>单个消费者订阅特定主题，假设 </a:t>
            </a:r>
            <a:r>
              <a:rPr lang="en-US" altLang="zh-CN" dirty="0"/>
              <a:t>Topic-01 </a:t>
            </a:r>
            <a:r>
              <a:rPr lang="zh-CN" altLang="en-US" dirty="0"/>
              <a:t>为 </a:t>
            </a:r>
            <a:r>
              <a:rPr lang="en-US" altLang="zh-CN" dirty="0"/>
              <a:t>Group ID </a:t>
            </a:r>
            <a:r>
              <a:rPr lang="zh-CN" altLang="en-US" dirty="0"/>
              <a:t>为 </a:t>
            </a:r>
            <a:r>
              <a:rPr lang="en-US" altLang="zh-CN" dirty="0"/>
              <a:t>Group-1 </a:t>
            </a:r>
            <a:r>
              <a:rPr lang="zh-CN" altLang="en-US" dirty="0"/>
              <a:t>。</a:t>
            </a:r>
          </a:p>
          <a:p>
            <a:r>
              <a:rPr lang="en-US" altLang="zh-CN" dirty="0"/>
              <a:t>Kafka</a:t>
            </a:r>
            <a:r>
              <a:rPr lang="zh-CN" altLang="en-US" dirty="0"/>
              <a:t>以与发布 </a:t>
            </a:r>
            <a:r>
              <a:rPr lang="en-US" altLang="zh-CN" dirty="0"/>
              <a:t>- </a:t>
            </a:r>
            <a:r>
              <a:rPr lang="zh-CN" altLang="en-US" dirty="0"/>
              <a:t>订阅消息相同的方式与消费者交互，直到新消费者以相同的组</a:t>
            </a:r>
            <a:r>
              <a:rPr lang="en-US" altLang="zh-CN" dirty="0"/>
              <a:t>ID </a:t>
            </a:r>
            <a:r>
              <a:rPr lang="zh-CN" altLang="en-US" dirty="0"/>
              <a:t>订阅相同主题 </a:t>
            </a:r>
            <a:r>
              <a:rPr lang="en-US" altLang="zh-CN" dirty="0"/>
              <a:t>Topic-01  1 </a:t>
            </a:r>
            <a:r>
              <a:rPr lang="zh-CN" altLang="en-US" dirty="0"/>
              <a:t>。</a:t>
            </a:r>
          </a:p>
          <a:p>
            <a:r>
              <a:rPr lang="zh-CN" altLang="en-US" dirty="0"/>
              <a:t>一旦新消费者到达，</a:t>
            </a:r>
            <a:r>
              <a:rPr lang="en-US" altLang="zh-CN" dirty="0"/>
              <a:t>Kafka</a:t>
            </a:r>
            <a:r>
              <a:rPr lang="zh-CN" altLang="en-US" dirty="0"/>
              <a:t>将其操作切换到共享模式，并在两个消费者之间共享数据。 此共享将继续，直到用户数达到为该特定主题配置的分区数。</a:t>
            </a:r>
          </a:p>
          <a:p>
            <a:r>
              <a:rPr lang="zh-CN" altLang="en-US" dirty="0"/>
              <a:t>一旦消费者的数量超过分区的数量，新消费者将不会接收任何进一步的消息，直到现有消费者取消订阅任何一个消费者。 出现这种情况是因为</a:t>
            </a:r>
            <a:r>
              <a:rPr lang="en-US" altLang="zh-CN" dirty="0"/>
              <a:t>Kafka</a:t>
            </a:r>
            <a:r>
              <a:rPr lang="zh-CN" altLang="en-US" dirty="0"/>
              <a:t>中的每个消费者将被分配至少一个分区，并且一旦所有分区被分配给现有消费者，新消费者将必须等待。</a:t>
            </a:r>
          </a:p>
          <a:p>
            <a:r>
              <a:rPr lang="zh-CN" altLang="en-US" dirty="0"/>
              <a:t>此功能也称为使用者组。 同样，</a:t>
            </a:r>
            <a:r>
              <a:rPr lang="en-US" altLang="zh-CN" dirty="0"/>
              <a:t>Kafka</a:t>
            </a:r>
            <a:r>
              <a:rPr lang="zh-CN" altLang="en-US" dirty="0"/>
              <a:t>将以非常简单和高效的方式提供两个系统中最好</a:t>
            </a:r>
            <a:r>
              <a:rPr lang="zh-CN" altLang="en-US" dirty="0" smtClean="0"/>
              <a:t>的</a:t>
            </a:r>
            <a:endParaRPr lang="zh-CN" altLang="en-US" dirty="0"/>
          </a:p>
        </p:txBody>
      </p:sp>
    </p:spTree>
    <p:extLst>
      <p:ext uri="{BB962C8B-B14F-4D97-AF65-F5344CB8AC3E}">
        <p14:creationId xmlns:p14="http://schemas.microsoft.com/office/powerpoint/2010/main" val="1131374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的作用</a:t>
            </a:r>
            <a:endParaRPr lang="en-US" dirty="0"/>
          </a:p>
        </p:txBody>
      </p:sp>
      <p:sp>
        <p:nvSpPr>
          <p:cNvPr id="3" name="Content Placeholder 2"/>
          <p:cNvSpPr>
            <a:spLocks noGrp="1"/>
          </p:cNvSpPr>
          <p:nvPr>
            <p:ph idx="1"/>
          </p:nvPr>
        </p:nvSpPr>
        <p:spPr/>
        <p:txBody>
          <a:bodyPr/>
          <a:lstStyle/>
          <a:p>
            <a:r>
              <a:rPr lang="en-US" altLang="zh-CN" dirty="0"/>
              <a:t>Apache Kafka</a:t>
            </a:r>
            <a:r>
              <a:rPr lang="zh-CN" altLang="en-US" dirty="0"/>
              <a:t>的一个关键依赖是</a:t>
            </a:r>
            <a:r>
              <a:rPr lang="en-US" altLang="zh-CN" dirty="0"/>
              <a:t>Apache Zookeeper</a:t>
            </a:r>
            <a:r>
              <a:rPr lang="zh-CN" altLang="en-US" dirty="0"/>
              <a:t>，它是一个分布式配置和同步服务。 </a:t>
            </a:r>
            <a:r>
              <a:rPr lang="en-US" altLang="zh-CN" dirty="0"/>
              <a:t>Zookeeper</a:t>
            </a:r>
            <a:r>
              <a:rPr lang="zh-CN" altLang="en-US" dirty="0"/>
              <a:t>是</a:t>
            </a:r>
            <a:r>
              <a:rPr lang="en-US" altLang="zh-CN" dirty="0"/>
              <a:t>Kafka</a:t>
            </a:r>
            <a:r>
              <a:rPr lang="zh-CN" altLang="en-US" dirty="0"/>
              <a:t>代理和消费者之间的协调接口。 </a:t>
            </a:r>
            <a:r>
              <a:rPr lang="en-US" altLang="zh-CN" dirty="0"/>
              <a:t>Kafka</a:t>
            </a:r>
            <a:r>
              <a:rPr lang="zh-CN" altLang="en-US" dirty="0"/>
              <a:t>服务器通过</a:t>
            </a:r>
            <a:r>
              <a:rPr lang="en-US" altLang="zh-CN" dirty="0"/>
              <a:t>Zookeeper</a:t>
            </a:r>
            <a:r>
              <a:rPr lang="zh-CN" altLang="en-US" dirty="0"/>
              <a:t>集群共享信息。 </a:t>
            </a:r>
            <a:r>
              <a:rPr lang="en-US" altLang="zh-CN" dirty="0"/>
              <a:t>Kafka</a:t>
            </a:r>
            <a:r>
              <a:rPr lang="zh-CN" altLang="en-US" dirty="0"/>
              <a:t>在</a:t>
            </a:r>
            <a:r>
              <a:rPr lang="en-US" altLang="zh-CN" dirty="0"/>
              <a:t>Zookeeper</a:t>
            </a:r>
            <a:r>
              <a:rPr lang="zh-CN" altLang="en-US" dirty="0"/>
              <a:t>中存储基本元数据，例如关于主题，代理，消费者偏移</a:t>
            </a:r>
            <a:r>
              <a:rPr lang="en-US" altLang="zh-CN" dirty="0"/>
              <a:t>(</a:t>
            </a:r>
            <a:r>
              <a:rPr lang="zh-CN" altLang="en-US" dirty="0"/>
              <a:t>队列读取器</a:t>
            </a:r>
            <a:r>
              <a:rPr lang="en-US" altLang="zh-CN" dirty="0"/>
              <a:t>)</a:t>
            </a:r>
            <a:r>
              <a:rPr lang="zh-CN" altLang="en-US" dirty="0"/>
              <a:t>等的信息。</a:t>
            </a:r>
          </a:p>
          <a:p>
            <a:r>
              <a:rPr lang="zh-CN" altLang="en-US" dirty="0"/>
              <a:t>由于所有关键信息存储在</a:t>
            </a:r>
            <a:r>
              <a:rPr lang="en-US" altLang="zh-CN" dirty="0"/>
              <a:t>Zookeeper</a:t>
            </a:r>
            <a:r>
              <a:rPr lang="zh-CN" altLang="en-US" dirty="0"/>
              <a:t>中，并且它通常在其整体上复制此数据，因此</a:t>
            </a:r>
            <a:r>
              <a:rPr lang="en-US" altLang="zh-CN" dirty="0"/>
              <a:t>Kafka</a:t>
            </a:r>
            <a:r>
              <a:rPr lang="zh-CN" altLang="en-US" dirty="0"/>
              <a:t>代理</a:t>
            </a:r>
            <a:r>
              <a:rPr lang="en-US" altLang="zh-CN" dirty="0"/>
              <a:t>/ Zookeeper</a:t>
            </a:r>
            <a:r>
              <a:rPr lang="zh-CN" altLang="en-US" dirty="0"/>
              <a:t>的故障不会影响</a:t>
            </a:r>
            <a:r>
              <a:rPr lang="en-US" altLang="zh-CN" dirty="0"/>
              <a:t>Kafka</a:t>
            </a:r>
            <a:r>
              <a:rPr lang="zh-CN" altLang="en-US" dirty="0"/>
              <a:t>集群的状态。 </a:t>
            </a:r>
            <a:r>
              <a:rPr lang="zh-CN" altLang="en-US" dirty="0" smtClean="0"/>
              <a:t>一旦</a:t>
            </a:r>
            <a:r>
              <a:rPr lang="en-US" altLang="zh-CN" dirty="0"/>
              <a:t>Zookeeper</a:t>
            </a:r>
            <a:r>
              <a:rPr lang="zh-CN" altLang="en-US" dirty="0"/>
              <a:t>重新</a:t>
            </a:r>
            <a:r>
              <a:rPr lang="zh-CN" altLang="en-US" dirty="0" smtClean="0"/>
              <a:t>启动，</a:t>
            </a:r>
            <a:r>
              <a:rPr lang="en-US" altLang="zh-CN" dirty="0" smtClean="0"/>
              <a:t> Kafka</a:t>
            </a:r>
            <a:r>
              <a:rPr lang="zh-CN" altLang="en-US" dirty="0" smtClean="0"/>
              <a:t>将恢复状态。</a:t>
            </a:r>
            <a:r>
              <a:rPr lang="zh-CN" altLang="en-US" dirty="0"/>
              <a:t> 这为</a:t>
            </a:r>
            <a:r>
              <a:rPr lang="en-US" altLang="zh-CN" dirty="0"/>
              <a:t>Kafka</a:t>
            </a:r>
            <a:r>
              <a:rPr lang="zh-CN" altLang="en-US" dirty="0"/>
              <a:t>带来了零停机时间。</a:t>
            </a:r>
            <a:r>
              <a:rPr lang="en-US" altLang="zh-CN" dirty="0"/>
              <a:t>Kafka</a:t>
            </a:r>
            <a:r>
              <a:rPr lang="zh-CN" altLang="en-US" dirty="0"/>
              <a:t>代理之间的领导者选举也通过使用</a:t>
            </a:r>
            <a:r>
              <a:rPr lang="en-US" altLang="zh-CN" dirty="0"/>
              <a:t>Zookeeper</a:t>
            </a:r>
            <a:r>
              <a:rPr lang="zh-CN" altLang="en-US" dirty="0"/>
              <a:t>在领导者失败的情况下完成</a:t>
            </a:r>
            <a:r>
              <a:rPr lang="zh-CN" altLang="en-US" dirty="0" smtClean="0"/>
              <a:t>。</a:t>
            </a:r>
            <a:endParaRPr lang="zh-CN" altLang="en-US" dirty="0"/>
          </a:p>
        </p:txBody>
      </p:sp>
    </p:spTree>
    <p:extLst>
      <p:ext uri="{BB962C8B-B14F-4D97-AF65-F5344CB8AC3E}">
        <p14:creationId xmlns:p14="http://schemas.microsoft.com/office/powerpoint/2010/main" val="17490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Broker注册</a:t>
            </a:r>
            <a:endParaRPr lang="en-US" dirty="0"/>
          </a:p>
        </p:txBody>
      </p:sp>
      <p:sp>
        <p:nvSpPr>
          <p:cNvPr id="3" name="Content Placeholder 2"/>
          <p:cNvSpPr>
            <a:spLocks noGrp="1"/>
          </p:cNvSpPr>
          <p:nvPr>
            <p:ph idx="1"/>
          </p:nvPr>
        </p:nvSpPr>
        <p:spPr/>
        <p:txBody>
          <a:bodyPr/>
          <a:lstStyle/>
          <a:p>
            <a:r>
              <a:rPr lang="en-US" dirty="0" err="1"/>
              <a:t>Broker在zookeeper中保存为一个临时节点，节点的路径是</a:t>
            </a:r>
            <a:r>
              <a:rPr lang="en-US" dirty="0"/>
              <a:t>/brokers/ids/[</a:t>
            </a:r>
            <a:r>
              <a:rPr lang="en-US" dirty="0" err="1"/>
              <a:t>brokerid</a:t>
            </a:r>
            <a:r>
              <a:rPr lang="en-US" dirty="0"/>
              <a:t>],</a:t>
            </a:r>
            <a:r>
              <a:rPr lang="en-US" dirty="0" err="1"/>
              <a:t>每个节点会保存对应broker的IP以及端口等信息</a:t>
            </a:r>
            <a:r>
              <a:rPr lang="en-US" dirty="0"/>
              <a:t>.</a:t>
            </a:r>
            <a:endParaRPr lang="en-US" dirty="0"/>
          </a:p>
        </p:txBody>
      </p:sp>
      <p:pic>
        <p:nvPicPr>
          <p:cNvPr id="1026" name="Picture 2" descr="https://img-blog.csdn.net/20150715132817059?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53" y="2479297"/>
            <a:ext cx="10686448" cy="413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775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Topic注册</a:t>
            </a:r>
            <a:endParaRPr lang="en-US" dirty="0"/>
          </a:p>
        </p:txBody>
      </p:sp>
      <p:sp>
        <p:nvSpPr>
          <p:cNvPr id="3" name="Content Placeholder 2"/>
          <p:cNvSpPr>
            <a:spLocks noGrp="1"/>
          </p:cNvSpPr>
          <p:nvPr>
            <p:ph idx="1"/>
          </p:nvPr>
        </p:nvSpPr>
        <p:spPr/>
        <p:txBody>
          <a:bodyPr/>
          <a:lstStyle/>
          <a:p>
            <a:r>
              <a:rPr lang="en-US" dirty="0"/>
              <a:t>在kafka中,一个topic会被分成多个区并被分到多个broker上，分区的信息以及broker的分布情况都保存在zookeeper中，根节点路径为/brokers/</a:t>
            </a:r>
            <a:r>
              <a:rPr lang="en-US" dirty="0" err="1"/>
              <a:t>topics,每个topic都会在topics下建立独立的子节点，每个topic节点下都会包含分区以及broker</a:t>
            </a:r>
            <a:r>
              <a:rPr lang="en-US" dirty="0" err="1" smtClean="0"/>
              <a:t>的对应信息</a:t>
            </a:r>
            <a:endParaRPr lang="en-US" dirty="0"/>
          </a:p>
        </p:txBody>
      </p:sp>
      <p:pic>
        <p:nvPicPr>
          <p:cNvPr id="2050" name="Picture 2" descr="https://img-blog.csdn.net/20150715132831252?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580" y="2963969"/>
            <a:ext cx="90678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1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关于</a:t>
            </a:r>
            <a:r>
              <a:rPr lang="en-US" altLang="zh-CN" dirty="0" err="1" smtClean="0"/>
              <a:t>kafka</a:t>
            </a:r>
            <a:endParaRPr lang="en-US" dirty="0"/>
          </a:p>
        </p:txBody>
      </p:sp>
      <p:sp>
        <p:nvSpPr>
          <p:cNvPr id="3" name="Content Placeholder 2"/>
          <p:cNvSpPr>
            <a:spLocks noGrp="1"/>
          </p:cNvSpPr>
          <p:nvPr>
            <p:ph idx="1"/>
          </p:nvPr>
        </p:nvSpPr>
        <p:spPr/>
        <p:txBody>
          <a:bodyPr/>
          <a:lstStyle/>
          <a:p>
            <a:r>
              <a:rPr lang="en-US" dirty="0"/>
              <a:t>Apache Kafka起源于LinkedIn，后来于2011年成为开源Apache项目，然后于2012年成为First-class </a:t>
            </a:r>
            <a:r>
              <a:rPr lang="en-US" dirty="0" err="1"/>
              <a:t>Apache项目。Kafka是用Scala和Java编写的</a:t>
            </a:r>
            <a:r>
              <a:rPr lang="en-US" dirty="0"/>
              <a:t>。 Apache </a:t>
            </a:r>
            <a:r>
              <a:rPr lang="en-US" dirty="0" err="1"/>
              <a:t>Kafka是基于发布订阅的容错消息系统</a:t>
            </a:r>
            <a:r>
              <a:rPr lang="en-US" dirty="0"/>
              <a:t>。 它是快速，可扩展和设计分布</a:t>
            </a:r>
            <a:r>
              <a:rPr lang="en-US" dirty="0" smtClean="0"/>
              <a:t>。</a:t>
            </a:r>
          </a:p>
          <a:p>
            <a:r>
              <a:rPr lang="en-US" altLang="zh-CN" dirty="0"/>
              <a:t>Kafka</a:t>
            </a:r>
            <a:r>
              <a:rPr lang="zh-CN" altLang="en-US" dirty="0"/>
              <a:t>专为分布式高吞吐量系统而设计。 </a:t>
            </a:r>
            <a:r>
              <a:rPr lang="en-US" altLang="zh-CN" dirty="0"/>
              <a:t>Kafka</a:t>
            </a:r>
            <a:r>
              <a:rPr lang="zh-CN" altLang="en-US" dirty="0"/>
              <a:t>往往工作得很好，作为一个更传统的消息代理的替代品。 与其他消息传递系统相比，</a:t>
            </a:r>
            <a:r>
              <a:rPr lang="en-US" altLang="zh-CN" dirty="0"/>
              <a:t>Kafka</a:t>
            </a:r>
            <a:r>
              <a:rPr lang="zh-CN" altLang="en-US" dirty="0"/>
              <a:t>具有更好的吞吐量，内置分区，复制和固有的容错能力，这使得它非常适合大规模消息处理应用程序。</a:t>
            </a:r>
            <a:endParaRPr lang="en-US" dirty="0"/>
          </a:p>
        </p:txBody>
      </p:sp>
    </p:spTree>
    <p:extLst>
      <p:ext uri="{BB962C8B-B14F-4D97-AF65-F5344CB8AC3E}">
        <p14:creationId xmlns:p14="http://schemas.microsoft.com/office/powerpoint/2010/main" val="1616637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生产者负载均衡</a:t>
            </a:r>
            <a:endParaRPr lang="en-US" dirty="0"/>
          </a:p>
        </p:txBody>
      </p:sp>
      <p:sp>
        <p:nvSpPr>
          <p:cNvPr id="3" name="Content Placeholder 2"/>
          <p:cNvSpPr>
            <a:spLocks noGrp="1"/>
          </p:cNvSpPr>
          <p:nvPr>
            <p:ph idx="1"/>
          </p:nvPr>
        </p:nvSpPr>
        <p:spPr/>
        <p:txBody>
          <a:bodyPr/>
          <a:lstStyle/>
          <a:p>
            <a:r>
              <a:rPr lang="zh-CN" altLang="en-US" dirty="0"/>
              <a:t>当</a:t>
            </a:r>
            <a:r>
              <a:rPr lang="en-US" altLang="zh-CN" dirty="0"/>
              <a:t>Broker</a:t>
            </a:r>
            <a:r>
              <a:rPr lang="zh-CN" altLang="en-US" dirty="0"/>
              <a:t>启动时，会注册该</a:t>
            </a:r>
            <a:r>
              <a:rPr lang="en-US" altLang="zh-CN" dirty="0"/>
              <a:t>Broker</a:t>
            </a:r>
            <a:r>
              <a:rPr lang="zh-CN" altLang="en-US" dirty="0"/>
              <a:t>的信息，以及可订阅的</a:t>
            </a:r>
            <a:r>
              <a:rPr lang="en-US" altLang="zh-CN" dirty="0"/>
              <a:t>topic</a:t>
            </a:r>
            <a:r>
              <a:rPr lang="zh-CN" altLang="en-US" dirty="0"/>
              <a:t>信息。生产者通过注册在</a:t>
            </a:r>
            <a:r>
              <a:rPr lang="en-US" altLang="zh-CN" dirty="0"/>
              <a:t>Broker</a:t>
            </a:r>
            <a:r>
              <a:rPr lang="zh-CN" altLang="en-US" dirty="0"/>
              <a:t>以及</a:t>
            </a:r>
            <a:r>
              <a:rPr lang="en-US" altLang="zh-CN" dirty="0"/>
              <a:t>Topic</a:t>
            </a:r>
            <a:r>
              <a:rPr lang="zh-CN" altLang="en-US" dirty="0"/>
              <a:t>上的</a:t>
            </a:r>
            <a:r>
              <a:rPr lang="en-US" altLang="zh-CN" dirty="0"/>
              <a:t>watcher</a:t>
            </a:r>
            <a:r>
              <a:rPr lang="zh-CN" altLang="en-US" dirty="0"/>
              <a:t>动态的感知</a:t>
            </a:r>
            <a:r>
              <a:rPr lang="en-US" altLang="zh-CN" dirty="0"/>
              <a:t>Broker</a:t>
            </a:r>
            <a:r>
              <a:rPr lang="zh-CN" altLang="en-US" dirty="0"/>
              <a:t>以及</a:t>
            </a:r>
            <a:r>
              <a:rPr lang="en-US" altLang="zh-CN" dirty="0"/>
              <a:t>Topic</a:t>
            </a:r>
            <a:r>
              <a:rPr lang="zh-CN" altLang="en-US" dirty="0"/>
              <a:t>的分区情况，从而将</a:t>
            </a:r>
            <a:r>
              <a:rPr lang="en-US" altLang="zh-CN" dirty="0"/>
              <a:t>Topic</a:t>
            </a:r>
            <a:r>
              <a:rPr lang="zh-CN" altLang="en-US" dirty="0"/>
              <a:t>的分区动态的分配到</a:t>
            </a:r>
            <a:r>
              <a:rPr lang="en-US" altLang="zh-CN" dirty="0"/>
              <a:t>broker</a:t>
            </a:r>
            <a:r>
              <a:rPr lang="zh-CN" altLang="en-US" dirty="0"/>
              <a:t>上</a:t>
            </a:r>
            <a:r>
              <a:rPr lang="en-US" altLang="zh-CN" dirty="0"/>
              <a:t>. </a:t>
            </a:r>
            <a:endParaRPr lang="en-US" dirty="0"/>
          </a:p>
        </p:txBody>
      </p:sp>
    </p:spTree>
    <p:extLst>
      <p:ext uri="{BB962C8B-B14F-4D97-AF65-F5344CB8AC3E}">
        <p14:creationId xmlns:p14="http://schemas.microsoft.com/office/powerpoint/2010/main" val="67605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消费者</a:t>
            </a:r>
            <a:endParaRPr lang="en-US" dirty="0"/>
          </a:p>
        </p:txBody>
      </p:sp>
      <p:sp>
        <p:nvSpPr>
          <p:cNvPr id="3" name="Content Placeholder 2"/>
          <p:cNvSpPr>
            <a:spLocks noGrp="1"/>
          </p:cNvSpPr>
          <p:nvPr>
            <p:ph idx="1"/>
          </p:nvPr>
        </p:nvSpPr>
        <p:spPr/>
        <p:txBody>
          <a:bodyPr>
            <a:normAutofit/>
          </a:bodyPr>
          <a:lstStyle/>
          <a:p>
            <a:r>
              <a:rPr lang="en-US" altLang="zh-CN" dirty="0" err="1"/>
              <a:t>kafka</a:t>
            </a:r>
            <a:r>
              <a:rPr lang="zh-CN" altLang="en-US" dirty="0"/>
              <a:t>有消费者分组的概念，每个分组中可以包含多个消费者，每条消息只会发给分组中的一个消费者，且</a:t>
            </a:r>
            <a:r>
              <a:rPr lang="zh-CN" altLang="en-US" dirty="0" smtClean="0"/>
              <a:t>每个</a:t>
            </a:r>
            <a:r>
              <a:rPr lang="zh-CN" altLang="en-US" dirty="0"/>
              <a:t>分组之间是相互独立互不影响的</a:t>
            </a:r>
            <a:r>
              <a:rPr lang="zh-CN" altLang="en-US" dirty="0" smtClean="0"/>
              <a:t>。</a:t>
            </a:r>
            <a:endParaRPr lang="en-US" altLang="zh-CN" dirty="0" smtClean="0"/>
          </a:p>
          <a:p>
            <a:r>
              <a:rPr lang="zh-CN" altLang="en-US" dirty="0"/>
              <a:t>对于每个消费者分组，</a:t>
            </a:r>
            <a:r>
              <a:rPr lang="en-US" altLang="zh-CN" dirty="0" err="1"/>
              <a:t>kafka</a:t>
            </a:r>
            <a:r>
              <a:rPr lang="zh-CN" altLang="en-US" dirty="0"/>
              <a:t>都会为其分配一个全局唯一的</a:t>
            </a:r>
            <a:r>
              <a:rPr lang="en-US" altLang="zh-CN" dirty="0"/>
              <a:t>Group ID,</a:t>
            </a:r>
            <a:r>
              <a:rPr lang="zh-CN" altLang="en-US" dirty="0"/>
              <a:t>分组内的所有消费者会共享该</a:t>
            </a:r>
            <a:r>
              <a:rPr lang="en-US" altLang="zh-CN" dirty="0" err="1"/>
              <a:t>ID,kafka</a:t>
            </a:r>
            <a:r>
              <a:rPr lang="zh-CN" altLang="en-US" dirty="0"/>
              <a:t>还会为每个消费者分配一个</a:t>
            </a:r>
            <a:r>
              <a:rPr lang="en-US" altLang="zh-CN" dirty="0"/>
              <a:t>consumer ID,</a:t>
            </a:r>
            <a:r>
              <a:rPr lang="zh-CN" altLang="en-US" dirty="0"/>
              <a:t>通常采用</a:t>
            </a:r>
            <a:r>
              <a:rPr lang="en-US" altLang="zh-CN" dirty="0" err="1"/>
              <a:t>hostname:uuid</a:t>
            </a:r>
            <a:r>
              <a:rPr lang="zh-CN" altLang="en-US" dirty="0"/>
              <a:t>的形式。在</a:t>
            </a:r>
            <a:r>
              <a:rPr lang="en-US" altLang="zh-CN" dirty="0" err="1"/>
              <a:t>kafka</a:t>
            </a:r>
            <a:r>
              <a:rPr lang="zh-CN" altLang="en-US" dirty="0"/>
              <a:t>的设计中规定，对于</a:t>
            </a:r>
            <a:r>
              <a:rPr lang="en-US" altLang="zh-CN" dirty="0"/>
              <a:t>topic</a:t>
            </a:r>
            <a:r>
              <a:rPr lang="zh-CN" altLang="en-US" dirty="0"/>
              <a:t>的每个分区，最多只能被一个消费者进行消费，也就是消费者与分区的关系是一对多的关系。消费者与分区的关系也被存储在</a:t>
            </a:r>
            <a:r>
              <a:rPr lang="en-US" altLang="zh-CN" dirty="0"/>
              <a:t>zookeeper</a:t>
            </a:r>
            <a:r>
              <a:rPr lang="zh-CN" altLang="en-US" dirty="0"/>
              <a:t>中节点的路劲为 </a:t>
            </a:r>
            <a:r>
              <a:rPr lang="en-US" altLang="zh-CN" dirty="0"/>
              <a:t>/consumers/[</a:t>
            </a:r>
            <a:r>
              <a:rPr lang="en-US" altLang="zh-CN" dirty="0" err="1"/>
              <a:t>group_id</a:t>
            </a:r>
            <a:r>
              <a:rPr lang="en-US" altLang="zh-CN" dirty="0"/>
              <a:t>]/owners/[topic]/[</a:t>
            </a:r>
            <a:r>
              <a:rPr lang="en-US" altLang="zh-CN" dirty="0" err="1"/>
              <a:t>broker_id-partition_id</a:t>
            </a:r>
            <a:r>
              <a:rPr lang="en-US" altLang="zh-CN" dirty="0"/>
              <a:t>],</a:t>
            </a:r>
            <a:r>
              <a:rPr lang="zh-CN" altLang="en-US" dirty="0"/>
              <a:t>该节点的内容就是消费者的</a:t>
            </a:r>
            <a:r>
              <a:rPr lang="en-US" altLang="zh-CN" dirty="0"/>
              <a:t>Consumer </a:t>
            </a:r>
            <a:r>
              <a:rPr lang="en-US" altLang="zh-CN" dirty="0" smtClean="0"/>
              <a:t>ID</a:t>
            </a:r>
            <a:endParaRPr lang="en-US" altLang="zh-CN" dirty="0"/>
          </a:p>
        </p:txBody>
      </p:sp>
      <p:pic>
        <p:nvPicPr>
          <p:cNvPr id="3074" name="Picture 2" descr="https://img-blog.csdn.net/20150715132849485?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016" y="4001680"/>
            <a:ext cx="9153625" cy="276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700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消费者负载均衡</a:t>
            </a:r>
            <a:endParaRPr lang="en-US" dirty="0"/>
          </a:p>
        </p:txBody>
      </p:sp>
      <p:sp>
        <p:nvSpPr>
          <p:cNvPr id="3" name="Content Placeholder 2"/>
          <p:cNvSpPr>
            <a:spLocks noGrp="1"/>
          </p:cNvSpPr>
          <p:nvPr>
            <p:ph idx="1"/>
          </p:nvPr>
        </p:nvSpPr>
        <p:spPr/>
        <p:txBody>
          <a:bodyPr/>
          <a:lstStyle/>
          <a:p>
            <a:r>
              <a:rPr lang="zh-CN" altLang="en-US" dirty="0"/>
              <a:t>消费者服务启动时，会创建一个属于消费者节点的临时节点，节点的路径为 </a:t>
            </a:r>
            <a:r>
              <a:rPr lang="en-US" altLang="zh-CN" dirty="0"/>
              <a:t>/consumers/[</a:t>
            </a:r>
            <a:r>
              <a:rPr lang="en-US" altLang="zh-CN" dirty="0" err="1"/>
              <a:t>group_id</a:t>
            </a:r>
            <a:r>
              <a:rPr lang="en-US" altLang="zh-CN" dirty="0"/>
              <a:t>]/ids/[</a:t>
            </a:r>
            <a:r>
              <a:rPr lang="en-US" altLang="zh-CN" dirty="0" err="1"/>
              <a:t>consumer_id</a:t>
            </a:r>
            <a:r>
              <a:rPr lang="en-US" altLang="zh-CN" dirty="0"/>
              <a:t>],</a:t>
            </a:r>
            <a:r>
              <a:rPr lang="zh-CN" altLang="en-US" dirty="0"/>
              <a:t>该节点的内容是该消费者订阅的</a:t>
            </a:r>
            <a:r>
              <a:rPr lang="en-US" altLang="zh-CN" dirty="0"/>
              <a:t>Topic</a:t>
            </a:r>
            <a:r>
              <a:rPr lang="zh-CN" altLang="en-US" dirty="0"/>
              <a:t>信息。每个消费者会对</a:t>
            </a:r>
            <a:r>
              <a:rPr lang="en-US" altLang="zh-CN" dirty="0"/>
              <a:t>/consumers/[</a:t>
            </a:r>
            <a:r>
              <a:rPr lang="en-US" altLang="zh-CN" dirty="0" err="1"/>
              <a:t>group_id</a:t>
            </a:r>
            <a:r>
              <a:rPr lang="en-US" altLang="zh-CN" dirty="0"/>
              <a:t>]/ids</a:t>
            </a:r>
            <a:r>
              <a:rPr lang="zh-CN" altLang="en-US" dirty="0"/>
              <a:t>节点注册</a:t>
            </a:r>
            <a:r>
              <a:rPr lang="en-US" altLang="zh-CN" dirty="0"/>
              <a:t>Watcher</a:t>
            </a:r>
            <a:r>
              <a:rPr lang="zh-CN" altLang="en-US" dirty="0"/>
              <a:t>监听器，一旦消费者的数量增加或减少就会触发消费者的负载均衡</a:t>
            </a:r>
            <a:r>
              <a:rPr lang="zh-CN" altLang="en-US" dirty="0" smtClean="0"/>
              <a:t>。</a:t>
            </a:r>
            <a:endParaRPr lang="zh-CN" altLang="en-US" dirty="0"/>
          </a:p>
        </p:txBody>
      </p:sp>
      <p:pic>
        <p:nvPicPr>
          <p:cNvPr id="4098" name="Picture 2" descr="https://img-blog.csdn.net/20150715132913587?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71131"/>
            <a:ext cx="12168659" cy="203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14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消费者的offset</a:t>
            </a:r>
            <a:endParaRPr lang="en-US" dirty="0"/>
          </a:p>
        </p:txBody>
      </p:sp>
      <p:sp>
        <p:nvSpPr>
          <p:cNvPr id="3" name="Content Placeholder 2"/>
          <p:cNvSpPr>
            <a:spLocks noGrp="1"/>
          </p:cNvSpPr>
          <p:nvPr>
            <p:ph idx="1"/>
          </p:nvPr>
        </p:nvSpPr>
        <p:spPr/>
        <p:txBody>
          <a:bodyPr/>
          <a:lstStyle/>
          <a:p>
            <a:r>
              <a:rPr lang="en-US" dirty="0" err="1"/>
              <a:t>在kafka的消费者API</a:t>
            </a:r>
            <a:r>
              <a:rPr lang="en-US" dirty="0" err="1" smtClean="0"/>
              <a:t>分为两种</a:t>
            </a:r>
            <a:endParaRPr lang="en-US" dirty="0" smtClean="0"/>
          </a:p>
          <a:p>
            <a:pPr lvl="1"/>
            <a:r>
              <a:rPr lang="en-US" dirty="0" smtClean="0"/>
              <a:t>(</a:t>
            </a:r>
            <a:r>
              <a:rPr lang="en-US" dirty="0"/>
              <a:t>1)High Level </a:t>
            </a:r>
            <a:r>
              <a:rPr lang="en-US" dirty="0" err="1"/>
              <a:t>Api：由zookeeper维护消费者的offset</a:t>
            </a:r>
            <a:r>
              <a:rPr lang="en-US" dirty="0"/>
              <a:t> </a:t>
            </a:r>
            <a:endParaRPr lang="en-US" dirty="0" smtClean="0"/>
          </a:p>
          <a:p>
            <a:pPr lvl="1"/>
            <a:r>
              <a:rPr lang="en-US" dirty="0" smtClean="0"/>
              <a:t>(</a:t>
            </a:r>
            <a:r>
              <a:rPr lang="en-US" dirty="0"/>
              <a:t>2) Low Level </a:t>
            </a:r>
            <a:r>
              <a:rPr lang="en-US" dirty="0" err="1"/>
              <a:t>API,自己的代码实现对offset的维护</a:t>
            </a:r>
            <a:r>
              <a:rPr lang="en-US" dirty="0" smtClean="0"/>
              <a:t>。</a:t>
            </a:r>
          </a:p>
          <a:p>
            <a:r>
              <a:rPr lang="en-US" dirty="0" err="1" smtClean="0"/>
              <a:t>由于自己维护</a:t>
            </a:r>
            <a:r>
              <a:rPr lang="en-US" dirty="0" err="1"/>
              <a:t>offset往往比较复杂，所以多数情况下都是使用High</a:t>
            </a:r>
            <a:r>
              <a:rPr lang="en-US" dirty="0"/>
              <a:t> </a:t>
            </a:r>
            <a:r>
              <a:rPr lang="en-US" dirty="0" err="1"/>
              <a:t>Level的APIoffset在zookeeper中的节点路径为</a:t>
            </a:r>
            <a:r>
              <a:rPr lang="en-US" dirty="0"/>
              <a:t>/consumers/[</a:t>
            </a:r>
            <a:r>
              <a:rPr lang="en-US" dirty="0" err="1"/>
              <a:t>group_id</a:t>
            </a:r>
            <a:r>
              <a:rPr lang="en-US" dirty="0"/>
              <a:t>]/offsets/[topic]/[</a:t>
            </a:r>
            <a:r>
              <a:rPr lang="en-US" dirty="0" err="1"/>
              <a:t>broker_id-part_id</a:t>
            </a:r>
            <a:r>
              <a:rPr lang="en-US" dirty="0"/>
              <a:t>],</a:t>
            </a:r>
            <a:r>
              <a:rPr lang="en-US" dirty="0" err="1"/>
              <a:t>该节点的值就是对应的</a:t>
            </a:r>
            <a:r>
              <a:rPr lang="en-US" dirty="0" err="1" smtClean="0"/>
              <a:t>offset</a:t>
            </a:r>
            <a:endParaRPr lang="en-US" dirty="0"/>
          </a:p>
        </p:txBody>
      </p:sp>
    </p:spTree>
    <p:extLst>
      <p:ext uri="{BB962C8B-B14F-4D97-AF65-F5344CB8AC3E}">
        <p14:creationId xmlns:p14="http://schemas.microsoft.com/office/powerpoint/2010/main" val="89438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Kafka</a:t>
            </a:r>
            <a:r>
              <a:rPr lang="zh-CN" altLang="en-US" dirty="0" smtClean="0"/>
              <a:t>的安装</a:t>
            </a:r>
            <a:endParaRPr lang="en-US" dirty="0"/>
          </a:p>
        </p:txBody>
      </p:sp>
      <p:sp>
        <p:nvSpPr>
          <p:cNvPr id="3" name="Content Placeholder 2"/>
          <p:cNvSpPr>
            <a:spLocks noGrp="1"/>
          </p:cNvSpPr>
          <p:nvPr>
            <p:ph idx="1"/>
          </p:nvPr>
        </p:nvSpPr>
        <p:spPr>
          <a:xfrm>
            <a:off x="838200" y="1825624"/>
            <a:ext cx="10515600" cy="4803775"/>
          </a:xfrm>
        </p:spPr>
        <p:txBody>
          <a:bodyPr>
            <a:normAutofit/>
          </a:bodyPr>
          <a:lstStyle/>
          <a:p>
            <a:r>
              <a:rPr lang="en-US" altLang="zh-CN" dirty="0" smtClean="0"/>
              <a:t>1.</a:t>
            </a:r>
            <a:r>
              <a:rPr lang="zh-CN" altLang="en-US" dirty="0" smtClean="0"/>
              <a:t> </a:t>
            </a:r>
            <a:r>
              <a:rPr lang="en-US" altLang="zh-CN" dirty="0" smtClean="0"/>
              <a:t>JDK</a:t>
            </a:r>
          </a:p>
          <a:p>
            <a:r>
              <a:rPr lang="en-US" altLang="zh-CN" dirty="0" smtClean="0"/>
              <a:t>2.</a:t>
            </a:r>
            <a:r>
              <a:rPr lang="zh-CN" altLang="en-US" dirty="0" smtClean="0"/>
              <a:t> </a:t>
            </a:r>
            <a:r>
              <a:rPr lang="en-US" altLang="zh-CN" dirty="0" err="1" smtClean="0"/>
              <a:t>ZooKeeper</a:t>
            </a:r>
            <a:endParaRPr lang="en-US" altLang="zh-CN" dirty="0" smtClean="0"/>
          </a:p>
          <a:p>
            <a:pPr lvl="1"/>
            <a:r>
              <a:rPr lang="en-US" altLang="zh-CN" dirty="0" err="1" smtClean="0"/>
              <a:t>wget</a:t>
            </a:r>
            <a:r>
              <a:rPr lang="zh-CN" altLang="en-US" dirty="0" smtClean="0"/>
              <a:t> </a:t>
            </a:r>
            <a:r>
              <a:rPr lang="en-US" altLang="zh-CN" dirty="0" smtClean="0"/>
              <a:t>https://apache.org/dist/zookeeper/stable/apache-zookeeper-3.5.5-bin.tar.gz</a:t>
            </a:r>
          </a:p>
          <a:p>
            <a:pPr lvl="1"/>
            <a:r>
              <a:rPr lang="en-US" altLang="zh-CN" dirty="0" smtClean="0"/>
              <a:t>tar -</a:t>
            </a:r>
            <a:r>
              <a:rPr lang="en-US" altLang="zh-CN" dirty="0" err="1" smtClean="0"/>
              <a:t>zxf</a:t>
            </a:r>
            <a:r>
              <a:rPr lang="en-US" altLang="zh-CN" dirty="0" smtClean="0"/>
              <a:t> apache-zookeeper-3.5.5-bin.tar.gz</a:t>
            </a:r>
          </a:p>
          <a:p>
            <a:pPr lvl="1"/>
            <a:r>
              <a:rPr lang="en-US" altLang="zh-CN" dirty="0" err="1" smtClean="0"/>
              <a:t>mkdir</a:t>
            </a:r>
            <a:r>
              <a:rPr lang="en-US" altLang="zh-CN" dirty="0" smtClean="0"/>
              <a:t> data</a:t>
            </a:r>
          </a:p>
          <a:p>
            <a:pPr lvl="1"/>
            <a:r>
              <a:rPr lang="en-US" altLang="zh-CN" dirty="0" err="1" smtClean="0"/>
              <a:t>cp</a:t>
            </a:r>
            <a:r>
              <a:rPr lang="en-US" altLang="zh-CN" dirty="0" smtClean="0"/>
              <a:t> </a:t>
            </a:r>
            <a:r>
              <a:rPr lang="en-US" altLang="zh-CN" dirty="0" err="1" smtClean="0"/>
              <a:t>zoo_sample.cfg</a:t>
            </a:r>
            <a:r>
              <a:rPr lang="en-US" altLang="zh-CN" dirty="0" smtClean="0"/>
              <a:t> </a:t>
            </a:r>
            <a:r>
              <a:rPr lang="en-US" altLang="zh-CN" dirty="0" err="1" smtClean="0"/>
              <a:t>zoo.cfg</a:t>
            </a:r>
            <a:endParaRPr lang="en-US" altLang="zh-CN" dirty="0" smtClean="0"/>
          </a:p>
          <a:p>
            <a:pPr lvl="1"/>
            <a:r>
              <a:rPr lang="en-US" altLang="zh-CN" dirty="0" smtClean="0"/>
              <a:t>bin/</a:t>
            </a:r>
            <a:r>
              <a:rPr lang="en-US" altLang="zh-CN" dirty="0" err="1" smtClean="0"/>
              <a:t>zkServer.sh</a:t>
            </a:r>
            <a:r>
              <a:rPr lang="en-US" altLang="zh-CN" dirty="0" smtClean="0"/>
              <a:t> start</a:t>
            </a:r>
          </a:p>
          <a:p>
            <a:r>
              <a:rPr lang="en-US" altLang="zh-CN" dirty="0" smtClean="0"/>
              <a:t>3.</a:t>
            </a:r>
            <a:r>
              <a:rPr lang="zh-CN" altLang="en-US" dirty="0" smtClean="0"/>
              <a:t>  </a:t>
            </a:r>
            <a:r>
              <a:rPr lang="en-US" altLang="zh-CN" dirty="0" smtClean="0"/>
              <a:t>Kafka</a:t>
            </a:r>
          </a:p>
          <a:p>
            <a:pPr lvl="1"/>
            <a:r>
              <a:rPr lang="en-US" altLang="zh-CN" dirty="0" err="1" smtClean="0"/>
              <a:t>wget</a:t>
            </a:r>
            <a:r>
              <a:rPr lang="zh-CN" altLang="en-US" dirty="0" smtClean="0"/>
              <a:t> </a:t>
            </a:r>
            <a:r>
              <a:rPr lang="en-US" altLang="zh-CN" dirty="0" smtClean="0"/>
              <a:t>http://mirror.bit.edu.cn/apache/kafka/2.2.1/kafka_2.11-2.2.1.tgz</a:t>
            </a:r>
          </a:p>
          <a:p>
            <a:pPr lvl="1"/>
            <a:r>
              <a:rPr lang="en-US" altLang="zh-CN" dirty="0" smtClean="0"/>
              <a:t>tar</a:t>
            </a:r>
            <a:r>
              <a:rPr lang="zh-CN" altLang="en-US" dirty="0" smtClean="0"/>
              <a:t> </a:t>
            </a:r>
            <a:r>
              <a:rPr lang="mr-IN" altLang="zh-CN" dirty="0" smtClean="0"/>
              <a:t>–</a:t>
            </a:r>
            <a:r>
              <a:rPr lang="en-US" altLang="zh-CN" dirty="0" err="1" smtClean="0"/>
              <a:t>zxf</a:t>
            </a:r>
            <a:r>
              <a:rPr lang="zh-CN" altLang="en-US" dirty="0" smtClean="0"/>
              <a:t> </a:t>
            </a:r>
            <a:r>
              <a:rPr lang="en-US" altLang="zh-CN" dirty="0" smtClean="0"/>
              <a:t>kafka_2.11-2.2.1.tgz</a:t>
            </a:r>
          </a:p>
          <a:p>
            <a:pPr lvl="1"/>
            <a:r>
              <a:rPr lang="en-US" dirty="0" smtClean="0"/>
              <a:t>bin/</a:t>
            </a:r>
            <a:r>
              <a:rPr lang="en-US" dirty="0" err="1" smtClean="0"/>
              <a:t>kafka</a:t>
            </a:r>
            <a:r>
              <a:rPr lang="en-US" dirty="0" smtClean="0"/>
              <a:t>-server-</a:t>
            </a:r>
            <a:r>
              <a:rPr lang="en-US" dirty="0" err="1" smtClean="0"/>
              <a:t>start.sh</a:t>
            </a:r>
            <a:r>
              <a:rPr lang="en-US" dirty="0" smtClean="0"/>
              <a:t> </a:t>
            </a:r>
            <a:r>
              <a:rPr lang="en-US" dirty="0" err="1" smtClean="0"/>
              <a:t>config</a:t>
            </a:r>
            <a:r>
              <a:rPr lang="en-US" dirty="0" smtClean="0"/>
              <a:t>/</a:t>
            </a:r>
            <a:r>
              <a:rPr lang="en-US" dirty="0" err="1" smtClean="0"/>
              <a:t>server.properties</a:t>
            </a:r>
            <a:endParaRPr lang="en-US" altLang="zh-CN" dirty="0" smtClean="0"/>
          </a:p>
          <a:p>
            <a:pPr lvl="1"/>
            <a:endParaRPr lang="en-US" altLang="zh-CN" dirty="0" smtClean="0"/>
          </a:p>
          <a:p>
            <a:pPr lvl="1"/>
            <a:endParaRPr lang="en-US" dirty="0"/>
          </a:p>
        </p:txBody>
      </p:sp>
    </p:spTree>
    <p:extLst>
      <p:ext uri="{BB962C8B-B14F-4D97-AF65-F5344CB8AC3E}">
        <p14:creationId xmlns:p14="http://schemas.microsoft.com/office/powerpoint/2010/main" val="454877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kafka</a:t>
            </a:r>
            <a:r>
              <a:rPr lang="zh-CN" altLang="en-US" dirty="0" smtClean="0"/>
              <a:t>的基本操作</a:t>
            </a:r>
            <a:endParaRPr lang="en-US" dirty="0"/>
          </a:p>
        </p:txBody>
      </p:sp>
      <p:sp>
        <p:nvSpPr>
          <p:cNvPr id="3" name="Content Placeholder 2"/>
          <p:cNvSpPr>
            <a:spLocks noGrp="1"/>
          </p:cNvSpPr>
          <p:nvPr>
            <p:ph idx="1"/>
          </p:nvPr>
        </p:nvSpPr>
        <p:spPr>
          <a:xfrm>
            <a:off x="838200" y="1825624"/>
            <a:ext cx="10515600" cy="4803775"/>
          </a:xfrm>
        </p:spPr>
        <p:txBody>
          <a:bodyPr>
            <a:normAutofit/>
          </a:bodyPr>
          <a:lstStyle/>
          <a:p>
            <a:r>
              <a:rPr lang="zh-CN" altLang="en-US" dirty="0" smtClean="0"/>
              <a:t>创建一个</a:t>
            </a:r>
            <a:r>
              <a:rPr lang="en-US" altLang="zh-CN" dirty="0" smtClean="0"/>
              <a:t>topic</a:t>
            </a:r>
          </a:p>
          <a:p>
            <a:pPr lvl="1"/>
            <a:r>
              <a:rPr lang="en-US" dirty="0" smtClean="0"/>
              <a:t>./</a:t>
            </a:r>
            <a:r>
              <a:rPr lang="en-US" dirty="0" err="1" smtClean="0"/>
              <a:t>kafka-topics.sh</a:t>
            </a:r>
            <a:r>
              <a:rPr lang="en-US" dirty="0" smtClean="0"/>
              <a:t> --create --zookeeper localhost:2181 --replication-factor 1 --partitions 1 --topic topic-name-</a:t>
            </a:r>
            <a:r>
              <a:rPr lang="en-US" dirty="0" err="1" smtClean="0"/>
              <a:t>newit</a:t>
            </a:r>
            <a:endParaRPr lang="en-US" dirty="0" smtClean="0"/>
          </a:p>
          <a:p>
            <a:r>
              <a:rPr lang="zh-CN" altLang="en-US" dirty="0" smtClean="0"/>
              <a:t>获取</a:t>
            </a:r>
            <a:r>
              <a:rPr lang="en-US" altLang="zh-CN" dirty="0" smtClean="0"/>
              <a:t>topic</a:t>
            </a:r>
            <a:r>
              <a:rPr lang="zh-CN" altLang="en-US" dirty="0" smtClean="0"/>
              <a:t>列表</a:t>
            </a:r>
            <a:endParaRPr lang="en-US" altLang="zh-CN" dirty="0" smtClean="0"/>
          </a:p>
          <a:p>
            <a:pPr lvl="1"/>
            <a:r>
              <a:rPr lang="en-US" dirty="0" smtClean="0"/>
              <a:t>./</a:t>
            </a:r>
            <a:r>
              <a:rPr lang="en-US" dirty="0" err="1" smtClean="0"/>
              <a:t>kafka-topics.sh</a:t>
            </a:r>
            <a:r>
              <a:rPr lang="en-US" dirty="0" smtClean="0"/>
              <a:t> --list --zookeeper localhost:2181</a:t>
            </a:r>
          </a:p>
          <a:p>
            <a:r>
              <a:rPr lang="zh-CN" altLang="en-US" dirty="0" smtClean="0"/>
              <a:t>启动生产者发送消息</a:t>
            </a:r>
            <a:endParaRPr lang="en-US" altLang="zh-CN" dirty="0" smtClean="0"/>
          </a:p>
          <a:p>
            <a:pPr lvl="1"/>
            <a:r>
              <a:rPr lang="en-US" dirty="0" smtClean="0"/>
              <a:t>./</a:t>
            </a:r>
            <a:r>
              <a:rPr lang="en-US" dirty="0" err="1" smtClean="0"/>
              <a:t>kafka</a:t>
            </a:r>
            <a:r>
              <a:rPr lang="en-US" dirty="0" smtClean="0"/>
              <a:t>-console-</a:t>
            </a:r>
            <a:r>
              <a:rPr lang="en-US" dirty="0" err="1" smtClean="0"/>
              <a:t>producer.sh</a:t>
            </a:r>
            <a:r>
              <a:rPr lang="en-US" dirty="0" smtClean="0"/>
              <a:t> --broker-list localhost:9092 --topic topic-name-</a:t>
            </a:r>
            <a:r>
              <a:rPr lang="en-US" dirty="0" err="1" smtClean="0"/>
              <a:t>newit</a:t>
            </a:r>
            <a:endParaRPr lang="en-US" dirty="0" smtClean="0"/>
          </a:p>
          <a:p>
            <a:r>
              <a:rPr lang="zh-CN" altLang="en-US" dirty="0" smtClean="0"/>
              <a:t>启动消费者以接收消息</a:t>
            </a:r>
            <a:endParaRPr lang="en-US" altLang="zh-CN" dirty="0" smtClean="0"/>
          </a:p>
          <a:p>
            <a:pPr lvl="1"/>
            <a:r>
              <a:rPr lang="en-US" altLang="zh-CN" dirty="0" smtClean="0"/>
              <a:t>./</a:t>
            </a:r>
            <a:r>
              <a:rPr lang="en-US" altLang="zh-CN" dirty="0" err="1" smtClean="0"/>
              <a:t>kafka</a:t>
            </a:r>
            <a:r>
              <a:rPr lang="en-US" altLang="zh-CN" dirty="0" smtClean="0"/>
              <a:t>-console-</a:t>
            </a:r>
            <a:r>
              <a:rPr lang="en-US" altLang="zh-CN" dirty="0" err="1" smtClean="0"/>
              <a:t>consumer.sh</a:t>
            </a:r>
            <a:r>
              <a:rPr lang="en-US" altLang="zh-CN" dirty="0" smtClean="0"/>
              <a:t> --bootstrap-server localhost:9092 --topic topic-name-</a:t>
            </a:r>
            <a:r>
              <a:rPr lang="en-US" altLang="zh-CN" dirty="0" err="1" smtClean="0"/>
              <a:t>newit</a:t>
            </a:r>
            <a:r>
              <a:rPr lang="en-US" altLang="zh-CN" dirty="0" smtClean="0"/>
              <a:t>  --from-beginning</a:t>
            </a:r>
            <a:endParaRPr lang="zh-CN" altLang="en-US" dirty="0" smtClean="0"/>
          </a:p>
          <a:p>
            <a:pPr lvl="1"/>
            <a:endParaRPr lang="en-US" dirty="0" smtClean="0"/>
          </a:p>
        </p:txBody>
      </p:sp>
    </p:spTree>
    <p:extLst>
      <p:ext uri="{BB962C8B-B14F-4D97-AF65-F5344CB8AC3E}">
        <p14:creationId xmlns:p14="http://schemas.microsoft.com/office/powerpoint/2010/main" val="2137945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设置</a:t>
            </a:r>
            <a:r>
              <a:rPr lang="en-US" altLang="zh-CN" dirty="0" smtClean="0"/>
              <a:t>broker</a:t>
            </a:r>
            <a:r>
              <a:rPr lang="zh-CN" altLang="en-US" dirty="0" smtClean="0"/>
              <a:t> </a:t>
            </a:r>
            <a:r>
              <a:rPr lang="en-US" altLang="zh-CN" dirty="0" smtClean="0"/>
              <a:t>cluster</a:t>
            </a:r>
            <a:endParaRPr lang="en-US" dirty="0"/>
          </a:p>
        </p:txBody>
      </p:sp>
      <p:sp>
        <p:nvSpPr>
          <p:cNvPr id="3" name="Content Placeholder 2"/>
          <p:cNvSpPr>
            <a:spLocks noGrp="1"/>
          </p:cNvSpPr>
          <p:nvPr>
            <p:ph idx="1"/>
          </p:nvPr>
        </p:nvSpPr>
        <p:spPr>
          <a:xfrm>
            <a:off x="838200" y="1825625"/>
            <a:ext cx="7511716" cy="4351338"/>
          </a:xfrm>
        </p:spPr>
        <p:txBody>
          <a:bodyPr>
            <a:normAutofit/>
          </a:bodyPr>
          <a:lstStyle/>
          <a:p>
            <a:r>
              <a:rPr lang="en-US" dirty="0" err="1" smtClean="0"/>
              <a:t>cp</a:t>
            </a:r>
            <a:r>
              <a:rPr lang="en-US" dirty="0"/>
              <a:t> </a:t>
            </a:r>
            <a:r>
              <a:rPr lang="en-US" dirty="0" err="1" smtClean="0"/>
              <a:t>config</a:t>
            </a:r>
            <a:r>
              <a:rPr lang="en-US" dirty="0" smtClean="0"/>
              <a:t>/</a:t>
            </a:r>
            <a:r>
              <a:rPr lang="en-US" dirty="0" err="1" smtClean="0"/>
              <a:t>server.properties</a:t>
            </a:r>
            <a:r>
              <a:rPr lang="en-US" dirty="0" smtClean="0"/>
              <a:t> </a:t>
            </a:r>
            <a:r>
              <a:rPr lang="en-US" dirty="0" err="1" smtClean="0"/>
              <a:t>config</a:t>
            </a:r>
            <a:r>
              <a:rPr lang="en-US" dirty="0" smtClean="0"/>
              <a:t>/server-1.properties</a:t>
            </a:r>
          </a:p>
          <a:p>
            <a:r>
              <a:rPr lang="en-US" dirty="0" err="1" smtClean="0"/>
              <a:t>cp</a:t>
            </a:r>
            <a:r>
              <a:rPr lang="en-US" dirty="0"/>
              <a:t> </a:t>
            </a:r>
            <a:r>
              <a:rPr lang="en-US" dirty="0" err="1" smtClean="0"/>
              <a:t>config</a:t>
            </a:r>
            <a:r>
              <a:rPr lang="en-US" dirty="0" smtClean="0"/>
              <a:t>/</a:t>
            </a:r>
            <a:r>
              <a:rPr lang="en-US" dirty="0" err="1" smtClean="0"/>
              <a:t>server.properties</a:t>
            </a:r>
            <a:r>
              <a:rPr lang="en-US" dirty="0" smtClean="0"/>
              <a:t> </a:t>
            </a:r>
            <a:r>
              <a:rPr lang="en-US" dirty="0" err="1" smtClean="0"/>
              <a:t>config</a:t>
            </a:r>
            <a:r>
              <a:rPr lang="en-US" dirty="0" smtClean="0"/>
              <a:t>/server-</a:t>
            </a:r>
            <a:r>
              <a:rPr lang="en-US" altLang="zh-CN" dirty="0" smtClean="0"/>
              <a:t>2</a:t>
            </a:r>
            <a:r>
              <a:rPr lang="en-US" dirty="0" smtClean="0"/>
              <a:t>.properties</a:t>
            </a:r>
          </a:p>
          <a:p>
            <a:r>
              <a:rPr lang="en-US" altLang="zh-CN" dirty="0" err="1" smtClean="0"/>
              <a:t>nohup</a:t>
            </a:r>
            <a:r>
              <a:rPr lang="zh-CN" altLang="en-US" dirty="0" smtClean="0"/>
              <a:t> </a:t>
            </a:r>
            <a:r>
              <a:rPr lang="en-US" dirty="0" smtClean="0"/>
              <a:t>bin/</a:t>
            </a:r>
            <a:r>
              <a:rPr lang="en-US" dirty="0" err="1" smtClean="0"/>
              <a:t>kafka</a:t>
            </a:r>
            <a:r>
              <a:rPr lang="en-US" dirty="0" smtClean="0"/>
              <a:t>-server-</a:t>
            </a:r>
            <a:r>
              <a:rPr lang="en-US" dirty="0" err="1" smtClean="0"/>
              <a:t>start.sh</a:t>
            </a:r>
            <a:r>
              <a:rPr lang="en-US" dirty="0" smtClean="0"/>
              <a:t> </a:t>
            </a:r>
            <a:r>
              <a:rPr lang="en-US" dirty="0" err="1" smtClean="0"/>
              <a:t>config</a:t>
            </a:r>
            <a:r>
              <a:rPr lang="en-US" dirty="0" smtClean="0"/>
              <a:t>/server-1.properties </a:t>
            </a:r>
            <a:r>
              <a:rPr lang="en-US" dirty="0"/>
              <a:t>&gt;/</a:t>
            </a:r>
            <a:r>
              <a:rPr lang="en-US" dirty="0" smtClean="0"/>
              <a:t>dev/null</a:t>
            </a:r>
            <a:r>
              <a:rPr lang="zh-CN" altLang="en-US" dirty="0" smtClean="0"/>
              <a:t> </a:t>
            </a:r>
            <a:r>
              <a:rPr lang="en-US" altLang="zh-CN" dirty="0" smtClean="0"/>
              <a:t>2&gt;&amp;1</a:t>
            </a:r>
            <a:r>
              <a:rPr lang="zh-CN" altLang="en-US" dirty="0" smtClean="0"/>
              <a:t> </a:t>
            </a:r>
            <a:r>
              <a:rPr lang="en-US" dirty="0" smtClean="0"/>
              <a:t>&amp;</a:t>
            </a:r>
          </a:p>
          <a:p>
            <a:r>
              <a:rPr lang="en-US" altLang="zh-CN" dirty="0" err="1" smtClean="0"/>
              <a:t>nohup</a:t>
            </a:r>
            <a:r>
              <a:rPr lang="zh-CN" altLang="en-US" dirty="0" smtClean="0"/>
              <a:t>  </a:t>
            </a:r>
            <a:r>
              <a:rPr lang="en-US" dirty="0" smtClean="0"/>
              <a:t>bin/</a:t>
            </a:r>
            <a:r>
              <a:rPr lang="en-US" dirty="0" err="1" smtClean="0"/>
              <a:t>kafka</a:t>
            </a:r>
            <a:r>
              <a:rPr lang="en-US" dirty="0" smtClean="0"/>
              <a:t>-server-</a:t>
            </a:r>
            <a:r>
              <a:rPr lang="en-US" dirty="0" err="1" smtClean="0"/>
              <a:t>start.sh</a:t>
            </a:r>
            <a:r>
              <a:rPr lang="en-US" dirty="0" smtClean="0"/>
              <a:t> </a:t>
            </a:r>
            <a:r>
              <a:rPr lang="en-US" dirty="0" err="1" smtClean="0"/>
              <a:t>config</a:t>
            </a:r>
            <a:r>
              <a:rPr lang="en-US" dirty="0" smtClean="0"/>
              <a:t>/server-</a:t>
            </a:r>
            <a:r>
              <a:rPr lang="en-US" altLang="zh-CN" dirty="0" smtClean="0"/>
              <a:t>2</a:t>
            </a:r>
            <a:r>
              <a:rPr lang="en-US" dirty="0" smtClean="0"/>
              <a:t>.properties</a:t>
            </a:r>
            <a:r>
              <a:rPr lang="zh-CN" altLang="en-US" dirty="0" smtClean="0"/>
              <a:t> </a:t>
            </a:r>
            <a:r>
              <a:rPr lang="en-US" dirty="0" smtClean="0"/>
              <a:t>&gt;/dev/null</a:t>
            </a:r>
            <a:r>
              <a:rPr lang="zh-CN" altLang="en-US" dirty="0" smtClean="0"/>
              <a:t> </a:t>
            </a:r>
            <a:r>
              <a:rPr lang="en-US" altLang="zh-CN" dirty="0" smtClean="0"/>
              <a:t>2&gt;&amp;1</a:t>
            </a:r>
            <a:r>
              <a:rPr lang="en-US" dirty="0" smtClean="0"/>
              <a:t> &amp;</a:t>
            </a:r>
          </a:p>
          <a:p>
            <a:r>
              <a:rPr lang="en-US" dirty="0"/>
              <a:t>bin/</a:t>
            </a:r>
            <a:r>
              <a:rPr lang="en-US" dirty="0" err="1"/>
              <a:t>kafka-topics.sh</a:t>
            </a:r>
            <a:r>
              <a:rPr lang="en-US" dirty="0"/>
              <a:t> --create --bootstrap-server localhost:9092 --replication-factor 3 --partitions 1 --topic </a:t>
            </a:r>
            <a:r>
              <a:rPr lang="en-US" dirty="0" smtClean="0"/>
              <a:t>my-replicated-topic</a:t>
            </a:r>
          </a:p>
          <a:p>
            <a:r>
              <a:rPr lang="en-US" dirty="0" smtClean="0"/>
              <a:t>bin/</a:t>
            </a:r>
            <a:r>
              <a:rPr lang="en-US" dirty="0" err="1" smtClean="0"/>
              <a:t>kafka-topics.sh</a:t>
            </a:r>
            <a:r>
              <a:rPr lang="en-US" dirty="0" smtClean="0"/>
              <a:t> --list --bootstrap-server localhost:9092</a:t>
            </a:r>
          </a:p>
          <a:p>
            <a:r>
              <a:rPr lang="en-US" dirty="0" smtClean="0"/>
              <a:t>bin/</a:t>
            </a:r>
            <a:r>
              <a:rPr lang="en-US" dirty="0" err="1" smtClean="0"/>
              <a:t>kafka-topics.sh</a:t>
            </a:r>
            <a:r>
              <a:rPr lang="en-US" dirty="0" smtClean="0"/>
              <a:t> --describe --bootstrap-server localhost:9092 --topic my-replicated-topic</a:t>
            </a:r>
            <a:endParaRPr lang="en-US" dirty="0"/>
          </a:p>
          <a:p>
            <a:endParaRPr lang="en-US" dirty="0"/>
          </a:p>
        </p:txBody>
      </p:sp>
      <p:pic>
        <p:nvPicPr>
          <p:cNvPr id="4" name="Picture 3"/>
          <p:cNvPicPr>
            <a:picLocks noChangeAspect="1"/>
          </p:cNvPicPr>
          <p:nvPr/>
        </p:nvPicPr>
        <p:blipFill>
          <a:blip r:embed="rId3"/>
          <a:stretch>
            <a:fillRect/>
          </a:stretch>
        </p:blipFill>
        <p:spPr>
          <a:xfrm>
            <a:off x="8153400" y="2956551"/>
            <a:ext cx="4038600" cy="2667000"/>
          </a:xfrm>
          <a:prstGeom prst="rect">
            <a:avLst/>
          </a:prstGeom>
        </p:spPr>
      </p:pic>
    </p:spTree>
    <p:extLst>
      <p:ext uri="{BB962C8B-B14F-4D97-AF65-F5344CB8AC3E}">
        <p14:creationId xmlns:p14="http://schemas.microsoft.com/office/powerpoint/2010/main" val="1943622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bin/</a:t>
            </a:r>
            <a:r>
              <a:rPr lang="en-US" dirty="0" err="1" smtClean="0"/>
              <a:t>kafka-topics.sh</a:t>
            </a:r>
            <a:r>
              <a:rPr lang="en-US" dirty="0" smtClean="0"/>
              <a:t> --describe --bootstrap-server localhost:9092 --topic topic-name-</a:t>
            </a:r>
            <a:r>
              <a:rPr lang="en-US" dirty="0" err="1" smtClean="0"/>
              <a:t>newit</a:t>
            </a:r>
            <a:endParaRPr lang="en-US" dirty="0" smtClean="0"/>
          </a:p>
          <a:p>
            <a:pPr fontAlgn="base"/>
            <a:r>
              <a:rPr lang="en-US" dirty="0"/>
              <a:t>bin/</a:t>
            </a:r>
            <a:r>
              <a:rPr lang="en-US" dirty="0" err="1"/>
              <a:t>kafka</a:t>
            </a:r>
            <a:r>
              <a:rPr lang="en-US" dirty="0"/>
              <a:t>-console-</a:t>
            </a:r>
            <a:r>
              <a:rPr lang="en-US" dirty="0" err="1"/>
              <a:t>producer.sh</a:t>
            </a:r>
            <a:r>
              <a:rPr lang="en-US" dirty="0"/>
              <a:t> --broker-list localhost:9092 --topic </a:t>
            </a:r>
            <a:r>
              <a:rPr lang="en-US" dirty="0" smtClean="0"/>
              <a:t>my-replicated-topic</a:t>
            </a:r>
          </a:p>
          <a:p>
            <a:pPr lvl="1" fontAlgn="base"/>
            <a:r>
              <a:rPr lang="en-US" altLang="zh-CN" dirty="0" smtClean="0"/>
              <a:t>message</a:t>
            </a:r>
            <a:r>
              <a:rPr lang="zh-CN" altLang="en-US" dirty="0" smtClean="0"/>
              <a:t> </a:t>
            </a:r>
            <a:r>
              <a:rPr lang="en-US" altLang="zh-CN" dirty="0" smtClean="0"/>
              <a:t>1</a:t>
            </a:r>
          </a:p>
          <a:p>
            <a:pPr lvl="1" fontAlgn="base"/>
            <a:r>
              <a:rPr lang="en-US" altLang="zh-CN" dirty="0" smtClean="0"/>
              <a:t>message</a:t>
            </a:r>
            <a:r>
              <a:rPr lang="zh-CN" altLang="en-US" dirty="0" smtClean="0"/>
              <a:t> </a:t>
            </a:r>
            <a:r>
              <a:rPr lang="en-US" altLang="zh-CN" dirty="0" smtClean="0"/>
              <a:t>2</a:t>
            </a:r>
            <a:r>
              <a:rPr lang="zh-CN" altLang="en-US" dirty="0" smtClean="0"/>
              <a:t> </a:t>
            </a:r>
            <a:r>
              <a:rPr lang="mr-IN" altLang="zh-CN" dirty="0" smtClean="0"/>
              <a:t>…</a:t>
            </a:r>
            <a:endParaRPr lang="en-US" altLang="zh-CN" dirty="0" smtClean="0"/>
          </a:p>
          <a:p>
            <a:pPr fontAlgn="base"/>
            <a:r>
              <a:rPr lang="en-US" dirty="0" smtClean="0"/>
              <a:t>bin/</a:t>
            </a:r>
            <a:r>
              <a:rPr lang="en-US" dirty="0" err="1" smtClean="0"/>
              <a:t>kafka</a:t>
            </a:r>
            <a:r>
              <a:rPr lang="en-US" dirty="0" smtClean="0"/>
              <a:t>-console-</a:t>
            </a:r>
            <a:r>
              <a:rPr lang="en-US" dirty="0" err="1" smtClean="0"/>
              <a:t>consumer.sh</a:t>
            </a:r>
            <a:r>
              <a:rPr lang="en-US" dirty="0" smtClean="0"/>
              <a:t> --bootstrap-server localhost:9092 --from-beginning --topic my-replicated-topic</a:t>
            </a:r>
            <a:br>
              <a:rPr lang="en-US" dirty="0" smtClean="0"/>
            </a:br>
            <a:r>
              <a:rPr lang="en-US" dirty="0" smtClean="0"/>
              <a:t>	</a:t>
            </a:r>
            <a:endParaRPr lang="en-US" dirty="0"/>
          </a:p>
        </p:txBody>
      </p:sp>
    </p:spTree>
    <p:extLst>
      <p:ext uri="{BB962C8B-B14F-4D97-AF65-F5344CB8AC3E}">
        <p14:creationId xmlns:p14="http://schemas.microsoft.com/office/powerpoint/2010/main" val="32090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broker</a:t>
            </a:r>
            <a:r>
              <a:rPr lang="zh-CN" altLang="en-US" dirty="0" smtClean="0"/>
              <a:t>主从切换</a:t>
            </a:r>
            <a:endParaRPr lang="en-US" dirty="0"/>
          </a:p>
        </p:txBody>
      </p:sp>
      <p:sp>
        <p:nvSpPr>
          <p:cNvPr id="3" name="Content Placeholder 2"/>
          <p:cNvSpPr>
            <a:spLocks noGrp="1"/>
          </p:cNvSpPr>
          <p:nvPr>
            <p:ph idx="1"/>
          </p:nvPr>
        </p:nvSpPr>
        <p:spPr/>
        <p:txBody>
          <a:bodyPr/>
          <a:lstStyle/>
          <a:p>
            <a:r>
              <a:rPr lang="en-US" dirty="0" err="1" smtClean="0"/>
              <a:t>ps</a:t>
            </a:r>
            <a:r>
              <a:rPr lang="en-US" dirty="0"/>
              <a:t> </a:t>
            </a:r>
            <a:r>
              <a:rPr lang="en-US" dirty="0" smtClean="0"/>
              <a:t>aux | grep</a:t>
            </a:r>
            <a:r>
              <a:rPr lang="en-US" dirty="0"/>
              <a:t> </a:t>
            </a:r>
            <a:r>
              <a:rPr lang="en-US" dirty="0" smtClean="0"/>
              <a:t>server-1.properties</a:t>
            </a:r>
          </a:p>
          <a:p>
            <a:r>
              <a:rPr lang="en-US" altLang="zh-CN" dirty="0" err="1" smtClean="0"/>
              <a:t>sudo</a:t>
            </a:r>
            <a:r>
              <a:rPr lang="zh-CN" altLang="en-US" dirty="0" smtClean="0"/>
              <a:t> </a:t>
            </a:r>
            <a:r>
              <a:rPr lang="en-US" altLang="zh-CN" dirty="0" smtClean="0"/>
              <a:t>kill</a:t>
            </a:r>
            <a:r>
              <a:rPr lang="zh-CN" altLang="en-US" dirty="0" smtClean="0"/>
              <a:t> </a:t>
            </a:r>
            <a:r>
              <a:rPr lang="en-US" altLang="zh-CN" dirty="0" smtClean="0"/>
              <a:t>-9</a:t>
            </a:r>
            <a:r>
              <a:rPr lang="zh-CN" altLang="en-US" dirty="0" smtClean="0"/>
              <a:t> </a:t>
            </a:r>
            <a:r>
              <a:rPr lang="en-US" altLang="zh-CN" dirty="0" smtClean="0"/>
              <a:t>PID</a:t>
            </a:r>
          </a:p>
          <a:p>
            <a:r>
              <a:rPr lang="en-US" altLang="zh-CN" dirty="0" smtClean="0"/>
              <a:t>leader</a:t>
            </a:r>
            <a:r>
              <a:rPr lang="zh-CN" altLang="en-US" dirty="0" smtClean="0"/>
              <a:t>发生了切换</a:t>
            </a:r>
            <a:endParaRPr lang="en-US" dirty="0"/>
          </a:p>
        </p:txBody>
      </p:sp>
    </p:spTree>
    <p:extLst>
      <p:ext uri="{BB962C8B-B14F-4D97-AF65-F5344CB8AC3E}">
        <p14:creationId xmlns:p14="http://schemas.microsoft.com/office/powerpoint/2010/main" val="949377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外部链接</a:t>
            </a:r>
            <a:r>
              <a:rPr lang="en-US" altLang="zh-CN" dirty="0" smtClean="0"/>
              <a:t>AWS</a:t>
            </a:r>
            <a:r>
              <a:rPr lang="zh-CN" altLang="en-US" dirty="0" smtClean="0"/>
              <a:t>需要修改</a:t>
            </a:r>
            <a:r>
              <a:rPr lang="en-US" altLang="zh-CN" dirty="0" err="1" smtClean="0"/>
              <a:t>server.properties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stackoverflow.com/questions/27191347/why-i-cannot-connect-to-kafka-from-outside</a:t>
            </a:r>
            <a:endParaRPr lang="en-US" dirty="0" smtClean="0"/>
          </a:p>
          <a:p>
            <a:r>
              <a:rPr lang="en-US" dirty="0" err="1"/>
              <a:t>advertised.listeners</a:t>
            </a:r>
            <a:r>
              <a:rPr lang="en-US" dirty="0"/>
              <a:t>=PLAINTEXT://</a:t>
            </a:r>
            <a:r>
              <a:rPr lang="en-US" dirty="0" smtClean="0"/>
              <a:t>ec2-52-82-44-93.cn-northwest-1.compute.amazonaws.com.cn:9092</a:t>
            </a:r>
          </a:p>
          <a:p>
            <a:r>
              <a:rPr lang="en-US" altLang="zh-CN" dirty="0" smtClean="0"/>
              <a:t>OR</a:t>
            </a:r>
          </a:p>
          <a:p>
            <a:r>
              <a:rPr lang="zh-CN" altLang="en-US" dirty="0" smtClean="0"/>
              <a:t>修改本机</a:t>
            </a:r>
            <a:r>
              <a:rPr lang="en-US" altLang="zh-CN" dirty="0" smtClean="0"/>
              <a:t>HOST(</a:t>
            </a:r>
            <a:r>
              <a:rPr lang="zh-CN" altLang="en-US" dirty="0" smtClean="0"/>
              <a:t>不推荐</a:t>
            </a:r>
            <a:r>
              <a:rPr lang="en-US" altLang="zh-CN" dirty="0" smtClean="0"/>
              <a:t>)</a:t>
            </a:r>
            <a:endParaRPr lang="en-US" dirty="0"/>
          </a:p>
        </p:txBody>
      </p:sp>
    </p:spTree>
    <p:extLst>
      <p:ext uri="{BB962C8B-B14F-4D97-AF65-F5344CB8AC3E}">
        <p14:creationId xmlns:p14="http://schemas.microsoft.com/office/powerpoint/2010/main" val="13001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什么是消息</a:t>
            </a:r>
            <a:r>
              <a:rPr lang="zh-CN" altLang="en-US" b="1" dirty="0" smtClean="0"/>
              <a:t>系统</a:t>
            </a:r>
            <a:endParaRPr lang="en-US" dirty="0"/>
          </a:p>
        </p:txBody>
      </p:sp>
      <p:sp>
        <p:nvSpPr>
          <p:cNvPr id="3" name="Content Placeholder 2"/>
          <p:cNvSpPr>
            <a:spLocks noGrp="1"/>
          </p:cNvSpPr>
          <p:nvPr>
            <p:ph idx="1"/>
          </p:nvPr>
        </p:nvSpPr>
        <p:spPr/>
        <p:txBody>
          <a:bodyPr/>
          <a:lstStyle/>
          <a:p>
            <a:r>
              <a:rPr lang="zh-CN" altLang="en-US" dirty="0"/>
              <a:t>消息系统负责将数据从一个应用程序传输到另一个应用程序，因此应用程序可以专注于数据，但不担心如何共享它。 分布式消息传递基于可靠消息队列的概念。 消息在客户端应用程序和消息传递系统之间异步排队。 有两种类型的消息模式可用 </a:t>
            </a:r>
            <a:r>
              <a:rPr lang="en-US" altLang="zh-CN" dirty="0"/>
              <a:t>- </a:t>
            </a:r>
            <a:r>
              <a:rPr lang="zh-CN" altLang="en-US" dirty="0"/>
              <a:t>一种是点对点，另一种是发布 </a:t>
            </a:r>
            <a:r>
              <a:rPr lang="en-US" altLang="zh-CN" dirty="0"/>
              <a:t>- </a:t>
            </a:r>
            <a:r>
              <a:rPr lang="zh-CN" altLang="en-US" dirty="0"/>
              <a:t>订阅</a:t>
            </a:r>
            <a:r>
              <a:rPr lang="en-US" altLang="zh-CN" dirty="0"/>
              <a:t>(pub-sub)</a:t>
            </a:r>
            <a:r>
              <a:rPr lang="zh-CN" altLang="en-US" dirty="0"/>
              <a:t>消息系统。 大多数消息模式遵循</a:t>
            </a:r>
            <a:r>
              <a:rPr lang="zh-CN" altLang="en-US" b="1" dirty="0"/>
              <a:t> </a:t>
            </a:r>
            <a:r>
              <a:rPr lang="en-US" altLang="zh-CN" b="1" dirty="0"/>
              <a:t>pub-sub </a:t>
            </a:r>
            <a:r>
              <a:rPr lang="zh-CN" altLang="en-US" dirty="0" smtClean="0"/>
              <a:t>。</a:t>
            </a:r>
            <a:endParaRPr lang="zh-CN" altLang="en-US" dirty="0"/>
          </a:p>
        </p:txBody>
      </p:sp>
    </p:spTree>
    <p:extLst>
      <p:ext uri="{BB962C8B-B14F-4D97-AF65-F5344CB8AC3E}">
        <p14:creationId xmlns:p14="http://schemas.microsoft.com/office/powerpoint/2010/main" val="376157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集成</a:t>
            </a:r>
            <a:r>
              <a:rPr lang="en-US" altLang="zh-CN" dirty="0" err="1" smtClean="0"/>
              <a:t>kafka</a:t>
            </a:r>
            <a:endParaRPr lang="en-US" dirty="0"/>
          </a:p>
        </p:txBody>
      </p:sp>
      <p:sp>
        <p:nvSpPr>
          <p:cNvPr id="3" name="Content Placeholder 2"/>
          <p:cNvSpPr>
            <a:spLocks noGrp="1"/>
          </p:cNvSpPr>
          <p:nvPr>
            <p:ph idx="1"/>
          </p:nvPr>
        </p:nvSpPr>
        <p:spPr/>
        <p:txBody>
          <a:bodyPr/>
          <a:lstStyle/>
          <a:p>
            <a:r>
              <a:rPr lang="zh-CN" altLang="en-US" dirty="0" smtClean="0"/>
              <a:t>引入依赖</a:t>
            </a:r>
            <a:endParaRPr lang="en-US" altLang="zh-CN" dirty="0" smtClean="0"/>
          </a:p>
          <a:p>
            <a:r>
              <a:rPr lang="en-US" dirty="0"/>
              <a:t>&lt;dependency&gt;</a:t>
            </a:r>
            <a:br>
              <a:rPr lang="en-US" dirty="0"/>
            </a:br>
            <a:r>
              <a:rPr lang="en-US" dirty="0"/>
              <a:t>  &lt;</a:t>
            </a:r>
            <a:r>
              <a:rPr lang="en-US" dirty="0" err="1"/>
              <a:t>groupId</a:t>
            </a:r>
            <a:r>
              <a:rPr lang="en-US" dirty="0"/>
              <a:t>&gt;</a:t>
            </a:r>
            <a:r>
              <a:rPr lang="en-US" dirty="0" err="1" smtClean="0"/>
              <a:t>org.springframework.kafka</a:t>
            </a:r>
            <a:r>
              <a:rPr lang="en-US" dirty="0"/>
              <a:t>&lt;/</a:t>
            </a:r>
            <a:r>
              <a:rPr lang="en-US" dirty="0" err="1"/>
              <a:t>groupId</a:t>
            </a:r>
            <a:r>
              <a:rPr lang="en-US" dirty="0"/>
              <a:t>&gt;</a:t>
            </a:r>
            <a:br>
              <a:rPr lang="en-US" dirty="0"/>
            </a:br>
            <a:r>
              <a:rPr lang="en-US" dirty="0"/>
              <a:t>  &lt;</a:t>
            </a:r>
            <a:r>
              <a:rPr lang="en-US" dirty="0" err="1"/>
              <a:t>artifactId</a:t>
            </a:r>
            <a:r>
              <a:rPr lang="en-US" dirty="0"/>
              <a:t>&gt;</a:t>
            </a:r>
            <a:r>
              <a:rPr lang="en-US" dirty="0" smtClean="0"/>
              <a:t>spring-</a:t>
            </a:r>
            <a:r>
              <a:rPr lang="en-US" dirty="0" err="1" smtClean="0"/>
              <a:t>kafka</a:t>
            </a:r>
            <a:r>
              <a:rPr lang="en-US" dirty="0"/>
              <a:t>&lt;/</a:t>
            </a:r>
            <a:r>
              <a:rPr lang="en-US" dirty="0" err="1"/>
              <a:t>artifactId</a:t>
            </a:r>
            <a:r>
              <a:rPr lang="en-US" dirty="0"/>
              <a:t>&gt;</a:t>
            </a:r>
            <a:br>
              <a:rPr lang="en-US" dirty="0"/>
            </a:br>
            <a:r>
              <a:rPr lang="en-US" dirty="0"/>
              <a:t>&lt;/dependency&gt;</a:t>
            </a:r>
          </a:p>
        </p:txBody>
      </p:sp>
    </p:spTree>
    <p:extLst>
      <p:ext uri="{BB962C8B-B14F-4D97-AF65-F5344CB8AC3E}">
        <p14:creationId xmlns:p14="http://schemas.microsoft.com/office/powerpoint/2010/main" val="636783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配置属性</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0" y="1423017"/>
            <a:ext cx="12192000" cy="5335440"/>
          </a:xfrm>
          <a:prstGeom prst="rect">
            <a:avLst/>
          </a:prstGeom>
        </p:spPr>
      </p:pic>
    </p:spTree>
    <p:extLst>
      <p:ext uri="{BB962C8B-B14F-4D97-AF65-F5344CB8AC3E}">
        <p14:creationId xmlns:p14="http://schemas.microsoft.com/office/powerpoint/2010/main" val="712379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a:t>
            </a:r>
            <a:r>
              <a:rPr lang="en-US" altLang="zh-CN" dirty="0" smtClean="0"/>
              <a:t>Consumer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60208" y="2278647"/>
            <a:ext cx="11589398" cy="2967121"/>
          </a:xfrm>
          <a:prstGeom prst="rect">
            <a:avLst/>
          </a:prstGeom>
        </p:spPr>
      </p:pic>
    </p:spTree>
    <p:extLst>
      <p:ext uri="{BB962C8B-B14F-4D97-AF65-F5344CB8AC3E}">
        <p14:creationId xmlns:p14="http://schemas.microsoft.com/office/powerpoint/2010/main" val="1245191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a:t>
            </a:r>
            <a:r>
              <a:rPr lang="en-US" altLang="zh-CN" dirty="0" smtClean="0"/>
              <a:t>Producer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690688"/>
            <a:ext cx="12192000" cy="4833257"/>
          </a:xfrm>
          <a:prstGeom prst="rect">
            <a:avLst/>
          </a:prstGeom>
        </p:spPr>
      </p:pic>
    </p:spTree>
    <p:extLst>
      <p:ext uri="{BB962C8B-B14F-4D97-AF65-F5344CB8AC3E}">
        <p14:creationId xmlns:p14="http://schemas.microsoft.com/office/powerpoint/2010/main" val="1648910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上机实践</a:t>
            </a:r>
            <a:endParaRPr lang="en-US" dirty="0"/>
          </a:p>
        </p:txBody>
      </p:sp>
      <p:sp>
        <p:nvSpPr>
          <p:cNvPr id="3" name="Content Placeholder 2"/>
          <p:cNvSpPr>
            <a:spLocks noGrp="1"/>
          </p:cNvSpPr>
          <p:nvPr>
            <p:ph idx="1"/>
          </p:nvPr>
        </p:nvSpPr>
        <p:spPr/>
        <p:txBody>
          <a:bodyPr/>
          <a:lstStyle/>
          <a:p>
            <a:r>
              <a:rPr lang="zh-CN" altLang="en-US" dirty="0" smtClean="0"/>
              <a:t>每次访问商品详情页，发送一条</a:t>
            </a:r>
            <a:r>
              <a:rPr lang="en-US" altLang="zh-CN" dirty="0" err="1" smtClean="0"/>
              <a:t>kafka</a:t>
            </a:r>
            <a:r>
              <a:rPr lang="zh-CN" altLang="en-US" dirty="0" smtClean="0"/>
              <a:t>消息</a:t>
            </a:r>
            <a:endParaRPr lang="en-US" altLang="zh-CN" dirty="0" smtClean="0"/>
          </a:p>
          <a:p>
            <a:r>
              <a:rPr lang="zh-CN" altLang="en-US" dirty="0" smtClean="0"/>
              <a:t>商品中心订阅这条消息，给商品浏览数</a:t>
            </a:r>
            <a:r>
              <a:rPr lang="en-US" altLang="zh-CN" dirty="0" smtClean="0"/>
              <a:t>+1</a:t>
            </a:r>
          </a:p>
          <a:p>
            <a:r>
              <a:rPr lang="zh-CN" altLang="en-US" dirty="0" smtClean="0"/>
              <a:t>用户中心同时订阅这条消息，增加一条用户访问记录</a:t>
            </a:r>
            <a:endParaRPr lang="en-US" dirty="0"/>
          </a:p>
        </p:txBody>
      </p:sp>
    </p:spTree>
    <p:extLst>
      <p:ext uri="{BB962C8B-B14F-4D97-AF65-F5344CB8AC3E}">
        <p14:creationId xmlns:p14="http://schemas.microsoft.com/office/powerpoint/2010/main" val="207001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点对点消息</a:t>
            </a:r>
            <a:r>
              <a:rPr lang="zh-CN" altLang="en-US" b="1" dirty="0" smtClean="0"/>
              <a:t>系统</a:t>
            </a:r>
            <a:endParaRPr lang="en-US" dirty="0"/>
          </a:p>
        </p:txBody>
      </p:sp>
      <p:sp>
        <p:nvSpPr>
          <p:cNvPr id="3" name="Content Placeholder 2"/>
          <p:cNvSpPr>
            <a:spLocks noGrp="1"/>
          </p:cNvSpPr>
          <p:nvPr>
            <p:ph idx="1"/>
          </p:nvPr>
        </p:nvSpPr>
        <p:spPr/>
        <p:txBody>
          <a:bodyPr/>
          <a:lstStyle/>
          <a:p>
            <a:r>
              <a:rPr lang="zh-CN" altLang="en-US" dirty="0"/>
              <a:t>在点对点系统中，消息被保留在队列中。 一个或多个消费者可以消耗队列中的消息，但是特定消息只能由最多一个消费者消费。 一旦消费者读取队列中的消息，它就从该队列中消失。 该系统的典型示例是订单处理系统，其中每个订单将由一个订单处理器处理，但多个订单处理器也可以同时工作。 下图描述了结构。</a:t>
            </a:r>
            <a:endParaRPr lang="en-US" dirty="0"/>
          </a:p>
        </p:txBody>
      </p:sp>
      <p:pic>
        <p:nvPicPr>
          <p:cNvPr id="1026" name="Picture 2" descr="oint-to-point Messag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442" y="3847645"/>
            <a:ext cx="7283116" cy="301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2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发布 </a:t>
            </a:r>
            <a:r>
              <a:rPr lang="en-US" altLang="zh-CN" b="1" dirty="0"/>
              <a:t>- </a:t>
            </a:r>
            <a:r>
              <a:rPr lang="zh-CN" altLang="en-US" b="1" dirty="0"/>
              <a:t>订阅消息</a:t>
            </a:r>
            <a:r>
              <a:rPr lang="zh-CN" altLang="en-US" b="1" dirty="0" smtClean="0"/>
              <a:t>系统</a:t>
            </a:r>
            <a:endParaRPr lang="en-US" dirty="0"/>
          </a:p>
        </p:txBody>
      </p:sp>
      <p:sp>
        <p:nvSpPr>
          <p:cNvPr id="3" name="Content Placeholder 2"/>
          <p:cNvSpPr>
            <a:spLocks noGrp="1"/>
          </p:cNvSpPr>
          <p:nvPr>
            <p:ph idx="1"/>
          </p:nvPr>
        </p:nvSpPr>
        <p:spPr/>
        <p:txBody>
          <a:bodyPr/>
          <a:lstStyle/>
          <a:p>
            <a:r>
              <a:rPr lang="zh-CN" altLang="en-US" dirty="0"/>
              <a:t>在发布 </a:t>
            </a:r>
            <a:r>
              <a:rPr lang="en-US" altLang="zh-CN" dirty="0"/>
              <a:t>- </a:t>
            </a:r>
            <a:r>
              <a:rPr lang="zh-CN" altLang="en-US" dirty="0"/>
              <a:t>订阅系统中，消息被保留在主题中。 与点对点系统不同，消费者可以订阅一个或多个主题并使用该主题中的所有消息。 在发布 </a:t>
            </a:r>
            <a:r>
              <a:rPr lang="en-US" altLang="zh-CN" dirty="0"/>
              <a:t>- </a:t>
            </a:r>
            <a:r>
              <a:rPr lang="zh-CN" altLang="en-US" dirty="0"/>
              <a:t>订阅系统中，消息生产者称为发布者，消息使用者称为订阅者。 一个现实生活的例子</a:t>
            </a:r>
            <a:r>
              <a:rPr lang="zh-CN" altLang="en-US" dirty="0" smtClean="0"/>
              <a:t>是电视</a:t>
            </a:r>
            <a:r>
              <a:rPr lang="zh-CN" altLang="en-US" dirty="0"/>
              <a:t>，它发布不同的渠道，如运动，电影，音乐等，任何人都可以订阅自己的频道集，并获得他们订阅的频道时可用。</a:t>
            </a:r>
            <a:endParaRPr lang="en-US" dirty="0"/>
          </a:p>
        </p:txBody>
      </p:sp>
      <p:pic>
        <p:nvPicPr>
          <p:cNvPr id="2050" name="Picture 2" descr="ublish-Subscribe Messag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336" y="3854449"/>
            <a:ext cx="6653463" cy="286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4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什么是</a:t>
            </a:r>
            <a:r>
              <a:rPr lang="en-US" b="1" dirty="0" err="1" smtClean="0"/>
              <a:t>Kafka</a:t>
            </a:r>
            <a:endParaRPr lang="en-US" dirty="0"/>
          </a:p>
        </p:txBody>
      </p:sp>
      <p:sp>
        <p:nvSpPr>
          <p:cNvPr id="3" name="Content Placeholder 2"/>
          <p:cNvSpPr>
            <a:spLocks noGrp="1"/>
          </p:cNvSpPr>
          <p:nvPr>
            <p:ph idx="1"/>
          </p:nvPr>
        </p:nvSpPr>
        <p:spPr/>
        <p:txBody>
          <a:bodyPr/>
          <a:lstStyle/>
          <a:p>
            <a:r>
              <a:rPr lang="en-US" altLang="zh-CN" dirty="0"/>
              <a:t>Apache Kafka</a:t>
            </a:r>
            <a:r>
              <a:rPr lang="zh-CN" altLang="en-US" dirty="0"/>
              <a:t>是一个分布式发布 </a:t>
            </a:r>
            <a:r>
              <a:rPr lang="en-US" altLang="zh-CN" dirty="0"/>
              <a:t>- </a:t>
            </a:r>
            <a:r>
              <a:rPr lang="zh-CN" altLang="en-US" dirty="0"/>
              <a:t>订阅消息系统和一个强大的队列，可以处理大量的数据，并使您能够将消息从一个端点传递到另一个端点。 </a:t>
            </a:r>
            <a:r>
              <a:rPr lang="en-US" altLang="zh-CN" dirty="0"/>
              <a:t>Kafka</a:t>
            </a:r>
            <a:r>
              <a:rPr lang="zh-CN" altLang="en-US" dirty="0"/>
              <a:t>适合离线和在线消息消费。 </a:t>
            </a:r>
            <a:r>
              <a:rPr lang="en-US" altLang="zh-CN" dirty="0"/>
              <a:t>Kafka</a:t>
            </a:r>
            <a:r>
              <a:rPr lang="zh-CN" altLang="en-US" dirty="0"/>
              <a:t>消息保留在磁盘上，并在群集内复制以防止数据丢失。 </a:t>
            </a:r>
            <a:r>
              <a:rPr lang="en-US" altLang="zh-CN" dirty="0"/>
              <a:t>Kafka</a:t>
            </a:r>
            <a:r>
              <a:rPr lang="zh-CN" altLang="en-US" dirty="0"/>
              <a:t>构建在</a:t>
            </a:r>
            <a:r>
              <a:rPr lang="en-US" altLang="zh-CN" dirty="0" err="1"/>
              <a:t>ZooKeeper</a:t>
            </a:r>
            <a:r>
              <a:rPr lang="zh-CN" altLang="en-US" dirty="0"/>
              <a:t>同步服务之上。 它与</a:t>
            </a:r>
            <a:r>
              <a:rPr lang="en-US" altLang="zh-CN" dirty="0"/>
              <a:t>Apache Storm</a:t>
            </a:r>
            <a:r>
              <a:rPr lang="zh-CN" altLang="en-US" dirty="0"/>
              <a:t>和</a:t>
            </a:r>
            <a:r>
              <a:rPr lang="en-US" altLang="zh-CN" dirty="0"/>
              <a:t>Spark</a:t>
            </a:r>
            <a:r>
              <a:rPr lang="zh-CN" altLang="en-US" dirty="0"/>
              <a:t>非常好地集成，用于实时流式数据分析。</a:t>
            </a:r>
            <a:endParaRPr lang="en-US" dirty="0"/>
          </a:p>
        </p:txBody>
      </p:sp>
    </p:spTree>
    <p:extLst>
      <p:ext uri="{BB962C8B-B14F-4D97-AF65-F5344CB8AC3E}">
        <p14:creationId xmlns:p14="http://schemas.microsoft.com/office/powerpoint/2010/main" val="122193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kafka</a:t>
            </a:r>
            <a:r>
              <a:rPr lang="zh-CN" altLang="en-US" dirty="0" smtClean="0"/>
              <a:t>的优点</a:t>
            </a:r>
            <a:endParaRPr lang="en-US" dirty="0"/>
          </a:p>
        </p:txBody>
      </p:sp>
      <p:sp>
        <p:nvSpPr>
          <p:cNvPr id="3" name="Content Placeholder 2"/>
          <p:cNvSpPr>
            <a:spLocks noGrp="1"/>
          </p:cNvSpPr>
          <p:nvPr>
            <p:ph idx="1"/>
          </p:nvPr>
        </p:nvSpPr>
        <p:spPr/>
        <p:txBody>
          <a:bodyPr>
            <a:normAutofit/>
          </a:bodyPr>
          <a:lstStyle/>
          <a:p>
            <a:r>
              <a:rPr lang="zh-CN" altLang="en-US" b="1" dirty="0"/>
              <a:t>可靠性</a:t>
            </a:r>
            <a:r>
              <a:rPr lang="zh-CN" altLang="en-US" dirty="0"/>
              <a:t> </a:t>
            </a:r>
            <a:r>
              <a:rPr lang="en-US" altLang="zh-CN" dirty="0"/>
              <a:t>- Kafka</a:t>
            </a:r>
            <a:r>
              <a:rPr lang="zh-CN" altLang="en-US" dirty="0"/>
              <a:t>是分布式，分区，复制和容错的。</a:t>
            </a:r>
          </a:p>
          <a:p>
            <a:r>
              <a:rPr lang="zh-CN" altLang="en-US" b="1" dirty="0"/>
              <a:t>可扩展性</a:t>
            </a:r>
            <a:r>
              <a:rPr lang="zh-CN" altLang="en-US" dirty="0"/>
              <a:t> </a:t>
            </a:r>
            <a:r>
              <a:rPr lang="en-US" altLang="zh-CN" dirty="0"/>
              <a:t>- Kafka</a:t>
            </a:r>
            <a:r>
              <a:rPr lang="zh-CN" altLang="en-US" dirty="0"/>
              <a:t>消息传递系统轻松缩放，无需停机。</a:t>
            </a:r>
          </a:p>
          <a:p>
            <a:r>
              <a:rPr lang="zh-CN" altLang="en-US" b="1" dirty="0"/>
              <a:t>耐用性</a:t>
            </a:r>
            <a:r>
              <a:rPr lang="zh-CN" altLang="en-US" dirty="0"/>
              <a:t> </a:t>
            </a:r>
            <a:r>
              <a:rPr lang="en-US" altLang="zh-CN" dirty="0"/>
              <a:t>- Kafka</a:t>
            </a:r>
            <a:r>
              <a:rPr lang="zh-CN" altLang="en-US" dirty="0"/>
              <a:t>使用分布式提交日志，这意味着消息会尽可能快地保留在磁盘上，因此它是持久的。</a:t>
            </a:r>
          </a:p>
          <a:p>
            <a:r>
              <a:rPr lang="zh-CN" altLang="en-US" b="1" dirty="0"/>
              <a:t>性能</a:t>
            </a:r>
            <a:r>
              <a:rPr lang="zh-CN" altLang="en-US" dirty="0"/>
              <a:t> </a:t>
            </a:r>
            <a:r>
              <a:rPr lang="en-US" altLang="zh-CN" dirty="0"/>
              <a:t>- Kafka</a:t>
            </a:r>
            <a:r>
              <a:rPr lang="zh-CN" altLang="en-US" dirty="0"/>
              <a:t>对于发布和订阅消息都具有高吞吐量。 即使存储了许多</a:t>
            </a:r>
            <a:r>
              <a:rPr lang="en-US" altLang="zh-CN" dirty="0"/>
              <a:t>TB</a:t>
            </a:r>
            <a:r>
              <a:rPr lang="zh-CN" altLang="en-US" dirty="0"/>
              <a:t>的消息，它也保持稳定的性能</a:t>
            </a:r>
            <a:r>
              <a:rPr lang="zh-CN" altLang="en-US" dirty="0" smtClean="0"/>
              <a:t>。</a:t>
            </a:r>
            <a:endParaRPr lang="en-US" altLang="zh-CN" dirty="0" smtClean="0"/>
          </a:p>
          <a:p>
            <a:endParaRPr lang="en-US" altLang="zh-CN" dirty="0"/>
          </a:p>
          <a:p>
            <a:r>
              <a:rPr lang="en-US" altLang="zh-CN" dirty="0" smtClean="0"/>
              <a:t>Kafka</a:t>
            </a:r>
            <a:r>
              <a:rPr lang="zh-CN" altLang="en-US" dirty="0"/>
              <a:t>非常快，并保证零停机和零数据丢失。</a:t>
            </a:r>
            <a:endParaRPr lang="en-US" dirty="0"/>
          </a:p>
        </p:txBody>
      </p:sp>
    </p:spTree>
    <p:extLst>
      <p:ext uri="{BB962C8B-B14F-4D97-AF65-F5344CB8AC3E}">
        <p14:creationId xmlns:p14="http://schemas.microsoft.com/office/powerpoint/2010/main" val="101950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1" dirty="0" smtClean="0"/>
              <a:t>用例</a:t>
            </a:r>
            <a:endParaRPr lang="en-US" dirty="0"/>
          </a:p>
        </p:txBody>
      </p:sp>
      <p:sp>
        <p:nvSpPr>
          <p:cNvPr id="3" name="Content Placeholder 2"/>
          <p:cNvSpPr>
            <a:spLocks noGrp="1"/>
          </p:cNvSpPr>
          <p:nvPr>
            <p:ph idx="1"/>
          </p:nvPr>
        </p:nvSpPr>
        <p:spPr/>
        <p:txBody>
          <a:bodyPr/>
          <a:lstStyle/>
          <a:p>
            <a:r>
              <a:rPr lang="en-US" altLang="zh-CN" dirty="0"/>
              <a:t>Kafka</a:t>
            </a:r>
            <a:r>
              <a:rPr lang="zh-CN" altLang="en-US" dirty="0"/>
              <a:t>可以在许多用例中使用。 其中一些列出</a:t>
            </a:r>
            <a:r>
              <a:rPr lang="zh-CN" altLang="en-US" dirty="0" smtClean="0"/>
              <a:t>如下</a:t>
            </a:r>
            <a:endParaRPr lang="en-US" altLang="zh-CN" dirty="0" smtClean="0"/>
          </a:p>
          <a:p>
            <a:pPr lvl="1"/>
            <a:r>
              <a:rPr lang="zh-CN" altLang="en-US" b="1" dirty="0"/>
              <a:t>指标</a:t>
            </a:r>
            <a:r>
              <a:rPr lang="zh-CN" altLang="en-US" dirty="0"/>
              <a:t> </a:t>
            </a:r>
            <a:r>
              <a:rPr lang="en-US" altLang="zh-CN" dirty="0"/>
              <a:t>- Kafka</a:t>
            </a:r>
            <a:r>
              <a:rPr lang="zh-CN" altLang="en-US" dirty="0"/>
              <a:t>通常用于操作监控数据。 这涉及聚合来自分布式应用程序的统计信息，以产生操作数据的集中馈送。</a:t>
            </a:r>
          </a:p>
          <a:p>
            <a:pPr lvl="1"/>
            <a:r>
              <a:rPr lang="zh-CN" altLang="en-US" b="1" dirty="0"/>
              <a:t>日志聚合解决方案</a:t>
            </a:r>
            <a:r>
              <a:rPr lang="zh-CN" altLang="en-US" dirty="0"/>
              <a:t> </a:t>
            </a:r>
            <a:r>
              <a:rPr lang="en-US" altLang="zh-CN" dirty="0"/>
              <a:t>- Kafka</a:t>
            </a:r>
            <a:r>
              <a:rPr lang="zh-CN" altLang="en-US" dirty="0"/>
              <a:t>可用于跨组织从多个服务收集日志，并使它们以标准格式提供给多个服务器。</a:t>
            </a:r>
          </a:p>
          <a:p>
            <a:pPr lvl="1"/>
            <a:r>
              <a:rPr lang="zh-CN" altLang="en-US" b="1" dirty="0"/>
              <a:t>流处理</a:t>
            </a:r>
            <a:r>
              <a:rPr lang="zh-CN" altLang="en-US" dirty="0"/>
              <a:t> </a:t>
            </a:r>
            <a:r>
              <a:rPr lang="en-US" altLang="zh-CN" dirty="0"/>
              <a:t>- </a:t>
            </a:r>
            <a:r>
              <a:rPr lang="zh-CN" altLang="en-US" dirty="0"/>
              <a:t>流行的框架</a:t>
            </a:r>
            <a:r>
              <a:rPr lang="en-US" altLang="zh-CN" dirty="0"/>
              <a:t>(</a:t>
            </a:r>
            <a:r>
              <a:rPr lang="zh-CN" altLang="en-US" dirty="0"/>
              <a:t>如</a:t>
            </a:r>
            <a:r>
              <a:rPr lang="en-US" altLang="zh-CN" dirty="0"/>
              <a:t>Storm</a:t>
            </a:r>
            <a:r>
              <a:rPr lang="zh-CN" altLang="en-US" dirty="0"/>
              <a:t>和</a:t>
            </a:r>
            <a:r>
              <a:rPr lang="en-US" altLang="zh-CN" dirty="0"/>
              <a:t>Spark Streaming)</a:t>
            </a:r>
            <a:r>
              <a:rPr lang="zh-CN" altLang="en-US" dirty="0"/>
              <a:t>从主题中读取数据，对其进行处理，并将处理后的数据写入新主题，供用户和应用程序使用。 </a:t>
            </a:r>
            <a:r>
              <a:rPr lang="en-US" altLang="zh-CN" dirty="0"/>
              <a:t>Kafka</a:t>
            </a:r>
            <a:r>
              <a:rPr lang="zh-CN" altLang="en-US" dirty="0"/>
              <a:t>的强耐久性在流处理的上下文中也非常有用</a:t>
            </a:r>
            <a:r>
              <a:rPr lang="zh-CN" altLang="en-US" dirty="0" smtClean="0"/>
              <a:t>。</a:t>
            </a:r>
            <a:endParaRPr lang="zh-CN" altLang="en-US" dirty="0"/>
          </a:p>
        </p:txBody>
      </p:sp>
    </p:spTree>
    <p:extLst>
      <p:ext uri="{BB962C8B-B14F-4D97-AF65-F5344CB8AC3E}">
        <p14:creationId xmlns:p14="http://schemas.microsoft.com/office/powerpoint/2010/main" val="78465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30029469"/>
              </p:ext>
            </p:extLst>
          </p:nvPr>
        </p:nvGraphicFramePr>
        <p:xfrm>
          <a:off x="0" y="2"/>
          <a:ext cx="12103768" cy="6762127"/>
        </p:xfrm>
        <a:graphic>
          <a:graphicData uri="http://schemas.openxmlformats.org/drawingml/2006/table">
            <a:tbl>
              <a:tblPr firstRow="1" bandRow="1">
                <a:tableStyleId>{5C22544A-7EE6-4342-B048-85BDC9FD1C3A}</a:tableStyleId>
              </a:tblPr>
              <a:tblGrid>
                <a:gridCol w="3563733"/>
                <a:gridCol w="8540035"/>
              </a:tblGrid>
              <a:tr h="331079">
                <a:tc>
                  <a:txBody>
                    <a:bodyPr/>
                    <a:lstStyle/>
                    <a:p>
                      <a:r>
                        <a:rPr lang="zh-CN" altLang="en-US" dirty="0" smtClean="0"/>
                        <a:t>名称</a:t>
                      </a:r>
                      <a:endParaRPr lang="en-US" dirty="0"/>
                    </a:p>
                  </a:txBody>
                  <a:tcPr/>
                </a:tc>
                <a:tc>
                  <a:txBody>
                    <a:bodyPr/>
                    <a:lstStyle/>
                    <a:p>
                      <a:r>
                        <a:rPr lang="zh-CN" altLang="en-US" dirty="0" smtClean="0"/>
                        <a:t>解释</a:t>
                      </a:r>
                      <a:endParaRPr lang="en-US" dirty="0"/>
                    </a:p>
                  </a:txBody>
                  <a:tcPr/>
                </a:tc>
              </a:tr>
              <a:tr h="1076005">
                <a:tc>
                  <a:txBody>
                    <a:bodyPr/>
                    <a:lstStyle/>
                    <a:p>
                      <a:r>
                        <a:rPr lang="en-US" sz="1800" b="1" i="0" kern="1200" dirty="0" err="1" smtClean="0">
                          <a:solidFill>
                            <a:schemeClr val="dk1"/>
                          </a:solidFill>
                          <a:effectLst/>
                          <a:latin typeface="+mn-lt"/>
                          <a:ea typeface="+mn-ea"/>
                          <a:cs typeface="+mn-cs"/>
                        </a:rPr>
                        <a:t>Topics（主题</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属于特定类别的消息流称为主题。 数据存储在主题中。</a:t>
                      </a:r>
                    </a:p>
                    <a:p>
                      <a:r>
                        <a:rPr lang="zh-CN" altLang="en-US" sz="1800" b="0" i="0" kern="1200" dirty="0" smtClean="0">
                          <a:solidFill>
                            <a:schemeClr val="dk1"/>
                          </a:solidFill>
                          <a:effectLst/>
                          <a:latin typeface="+mn-lt"/>
                          <a:ea typeface="+mn-ea"/>
                          <a:cs typeface="+mn-cs"/>
                        </a:rPr>
                        <a:t>主题被拆分成分区。 对于每个主题，</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保存一个分区的数据。 每个这样的分区包含不可变有序序列的消息。 分区被实现为具有相等大小的一组分段文件。</a:t>
                      </a:r>
                    </a:p>
                    <a:p>
                      <a:endParaRPr lang="en-US" dirty="0"/>
                    </a:p>
                  </a:txBody>
                  <a:tcPr/>
                </a:tc>
              </a:tr>
              <a:tr h="331079">
                <a:tc>
                  <a:txBody>
                    <a:bodyPr/>
                    <a:lstStyle/>
                    <a:p>
                      <a:r>
                        <a:rPr lang="en-US" sz="1800" b="1" i="0" kern="1200" dirty="0" err="1" smtClean="0">
                          <a:solidFill>
                            <a:schemeClr val="dk1"/>
                          </a:solidFill>
                          <a:effectLst/>
                          <a:latin typeface="+mn-lt"/>
                          <a:ea typeface="+mn-ea"/>
                          <a:cs typeface="+mn-cs"/>
                        </a:rPr>
                        <a:t>Partition（分区</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主题可能有许多分区，因此它可以处理任意数量的数据。</a:t>
                      </a:r>
                      <a:endParaRPr lang="en-US" dirty="0"/>
                    </a:p>
                  </a:txBody>
                  <a:tcPr/>
                </a:tc>
              </a:tr>
              <a:tr h="331079">
                <a:tc>
                  <a:txBody>
                    <a:bodyPr/>
                    <a:lstStyle/>
                    <a:p>
                      <a:r>
                        <a:rPr lang="en-US" sz="1800" b="1" i="0" kern="1200" dirty="0" smtClean="0">
                          <a:solidFill>
                            <a:schemeClr val="dk1"/>
                          </a:solidFill>
                          <a:effectLst/>
                          <a:latin typeface="+mn-lt"/>
                          <a:ea typeface="+mn-ea"/>
                          <a:cs typeface="+mn-cs"/>
                        </a:rPr>
                        <a:t>Partition </a:t>
                      </a:r>
                      <a:r>
                        <a:rPr lang="en-US" sz="1800" b="1" i="0" kern="1200" dirty="0" err="1" smtClean="0">
                          <a:solidFill>
                            <a:schemeClr val="dk1"/>
                          </a:solidFill>
                          <a:effectLst/>
                          <a:latin typeface="+mn-lt"/>
                          <a:ea typeface="+mn-ea"/>
                          <a:cs typeface="+mn-cs"/>
                        </a:rPr>
                        <a:t>offset（分区偏移</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每个分区消息具有称为</a:t>
                      </a:r>
                      <a:r>
                        <a:rPr lang="zh-CN" altLang="en-US" dirty="0" smtClean="0"/>
                        <a:t> </a:t>
                      </a:r>
                      <a:r>
                        <a:rPr lang="en-US" altLang="zh-CN" dirty="0" smtClean="0"/>
                        <a:t>offset </a:t>
                      </a:r>
                      <a:r>
                        <a:rPr lang="zh-CN" altLang="en-US" sz="1800" b="0" i="0" kern="1200" dirty="0" smtClean="0">
                          <a:solidFill>
                            <a:schemeClr val="dk1"/>
                          </a:solidFill>
                          <a:effectLst/>
                          <a:latin typeface="+mn-lt"/>
                          <a:ea typeface="+mn-ea"/>
                          <a:cs typeface="+mn-cs"/>
                        </a:rPr>
                        <a:t>的唯一序列标识。</a:t>
                      </a:r>
                      <a:endParaRPr lang="en-US" dirty="0"/>
                    </a:p>
                  </a:txBody>
                  <a:tcPr/>
                </a:tc>
              </a:tr>
              <a:tr h="403444">
                <a:tc>
                  <a:txBody>
                    <a:bodyPr/>
                    <a:lstStyle/>
                    <a:p>
                      <a:r>
                        <a:rPr lang="en-US" sz="1800" b="1" i="0" kern="1200" dirty="0" smtClean="0">
                          <a:solidFill>
                            <a:schemeClr val="dk1"/>
                          </a:solidFill>
                          <a:effectLst/>
                          <a:latin typeface="+mn-lt"/>
                          <a:ea typeface="+mn-ea"/>
                          <a:cs typeface="+mn-cs"/>
                        </a:rPr>
                        <a:t>Replicas of </a:t>
                      </a:r>
                      <a:r>
                        <a:rPr lang="en-US" sz="1800" b="1" i="0" kern="1200" dirty="0" err="1" smtClean="0">
                          <a:solidFill>
                            <a:schemeClr val="dk1"/>
                          </a:solidFill>
                          <a:effectLst/>
                          <a:latin typeface="+mn-lt"/>
                          <a:ea typeface="+mn-ea"/>
                          <a:cs typeface="+mn-cs"/>
                        </a:rPr>
                        <a:t>partition（分区备份</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副本只是一个分区的备份。 副本从不读取或写入数据。 它们用于防止数据丢失。</a:t>
                      </a:r>
                      <a:endParaRPr lang="en-US" dirty="0"/>
                    </a:p>
                  </a:txBody>
                  <a:tcPr/>
                </a:tc>
              </a:tr>
              <a:tr h="2069241">
                <a:tc>
                  <a:txBody>
                    <a:bodyPr/>
                    <a:lstStyle/>
                    <a:p>
                      <a:r>
                        <a:rPr lang="en-US" sz="1800" b="1" i="0" kern="1200" dirty="0" err="1" smtClean="0">
                          <a:solidFill>
                            <a:schemeClr val="dk1"/>
                          </a:solidFill>
                          <a:effectLst/>
                          <a:latin typeface="+mn-lt"/>
                          <a:ea typeface="+mn-ea"/>
                          <a:cs typeface="+mn-cs"/>
                        </a:rPr>
                        <a:t>Brokers（经纪人</a:t>
                      </a:r>
                      <a:r>
                        <a:rPr lang="en-US" sz="1800" b="1" i="0" kern="1200" dirty="0" smtClean="0">
                          <a:solidFill>
                            <a:schemeClr val="dk1"/>
                          </a:solidFill>
                          <a:effectLst/>
                          <a:latin typeface="+mn-lt"/>
                          <a:ea typeface="+mn-ea"/>
                          <a:cs typeface="+mn-cs"/>
                        </a:rPr>
                        <a:t>）</a:t>
                      </a:r>
                      <a:endParaRPr lang="en-US" dirty="0"/>
                    </a:p>
                  </a:txBody>
                  <a:tcPr/>
                </a:tc>
                <a:tc>
                  <a:txBody>
                    <a:bodyPr/>
                    <a:lstStyle/>
                    <a:p>
                      <a:pPr marL="285750" indent="-285750">
                        <a:buFont typeface="Arial" charset="0"/>
                        <a:buChar char="•"/>
                      </a:pPr>
                      <a:r>
                        <a:rPr lang="zh-CN" altLang="en-US" sz="1800" b="0" i="0" kern="1200" dirty="0" smtClean="0">
                          <a:solidFill>
                            <a:schemeClr val="dk1"/>
                          </a:solidFill>
                          <a:effectLst/>
                          <a:latin typeface="+mn-lt"/>
                          <a:ea typeface="+mn-ea"/>
                          <a:cs typeface="+mn-cs"/>
                        </a:rPr>
                        <a:t>代理是负责维护发布数据的简单系统。 每个代理中的每个主题可以具有零个或多个分区。 假设，如果在一个主题和</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个代理中有</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个分区，每个代理将有一个分区。</a:t>
                      </a:r>
                      <a:endParaRPr lang="en-US" altLang="zh-CN" sz="1800" b="0" i="0" kern="1200" dirty="0" smtClean="0">
                        <a:solidFill>
                          <a:schemeClr val="dk1"/>
                        </a:solidFill>
                        <a:effectLst/>
                        <a:latin typeface="+mn-lt"/>
                        <a:ea typeface="+mn-ea"/>
                        <a:cs typeface="+mn-cs"/>
                      </a:endParaRPr>
                    </a:p>
                    <a:p>
                      <a:pPr marL="285750" indent="-285750">
                        <a:buFont typeface="Arial" charset="0"/>
                        <a:buChar char="•"/>
                      </a:pPr>
                      <a:r>
                        <a:rPr lang="zh-CN" altLang="en-US" sz="1800" b="0" i="0" kern="1200" dirty="0" smtClean="0">
                          <a:solidFill>
                            <a:schemeClr val="dk1"/>
                          </a:solidFill>
                          <a:effectLst/>
                          <a:latin typeface="+mn-lt"/>
                          <a:ea typeface="+mn-ea"/>
                          <a:cs typeface="+mn-cs"/>
                        </a:rPr>
                        <a:t>假设在一个主题中有</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个分区并且多于</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个代理</a:t>
                      </a:r>
                      <a:r>
                        <a:rPr lang="en-US" altLang="zh-CN" sz="1800" b="0" i="0" kern="1200" dirty="0" smtClean="0">
                          <a:solidFill>
                            <a:schemeClr val="dk1"/>
                          </a:solidFill>
                          <a:effectLst/>
                          <a:latin typeface="+mn-lt"/>
                          <a:ea typeface="+mn-ea"/>
                          <a:cs typeface="+mn-cs"/>
                        </a:rPr>
                        <a:t>(n + m)</a:t>
                      </a:r>
                      <a:r>
                        <a:rPr lang="zh-CN" altLang="en-US" sz="1800" b="0" i="0" kern="1200" dirty="0" smtClean="0">
                          <a:solidFill>
                            <a:schemeClr val="dk1"/>
                          </a:solidFill>
                          <a:effectLst/>
                          <a:latin typeface="+mn-lt"/>
                          <a:ea typeface="+mn-ea"/>
                          <a:cs typeface="+mn-cs"/>
                        </a:rPr>
                        <a:t>，则第一个</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代理将具有一个分区，并且下一个</a:t>
                      </a:r>
                      <a:r>
                        <a:rPr lang="en-US" altLang="zh-CN" sz="1800" b="0" i="0" kern="1200" dirty="0" smtClean="0">
                          <a:solidFill>
                            <a:schemeClr val="dk1"/>
                          </a:solidFill>
                          <a:effectLst/>
                          <a:latin typeface="+mn-lt"/>
                          <a:ea typeface="+mn-ea"/>
                          <a:cs typeface="+mn-cs"/>
                        </a:rPr>
                        <a:t>M</a:t>
                      </a:r>
                      <a:r>
                        <a:rPr lang="zh-CN" altLang="en-US" sz="1800" b="0" i="0" kern="1200" dirty="0" smtClean="0">
                          <a:solidFill>
                            <a:schemeClr val="dk1"/>
                          </a:solidFill>
                          <a:effectLst/>
                          <a:latin typeface="+mn-lt"/>
                          <a:ea typeface="+mn-ea"/>
                          <a:cs typeface="+mn-cs"/>
                        </a:rPr>
                        <a:t>代理将不具有用于该特定主题的任何分区。</a:t>
                      </a:r>
                      <a:endParaRPr lang="en-US" altLang="zh-CN" sz="1800" b="0" i="0" kern="1200" dirty="0" smtClean="0">
                        <a:solidFill>
                          <a:schemeClr val="dk1"/>
                        </a:solidFill>
                        <a:effectLst/>
                        <a:latin typeface="+mn-lt"/>
                        <a:ea typeface="+mn-ea"/>
                        <a:cs typeface="+mn-cs"/>
                      </a:endParaRPr>
                    </a:p>
                    <a:p>
                      <a:pPr marL="285750" indent="-285750">
                        <a:buFont typeface="Arial" charset="0"/>
                        <a:buChar char="•"/>
                      </a:pPr>
                      <a:r>
                        <a:rPr lang="zh-CN" altLang="en-US" sz="1800" b="0" i="0" kern="1200" dirty="0" smtClean="0">
                          <a:solidFill>
                            <a:schemeClr val="dk1"/>
                          </a:solidFill>
                          <a:effectLst/>
                          <a:latin typeface="+mn-lt"/>
                          <a:ea typeface="+mn-ea"/>
                          <a:cs typeface="+mn-cs"/>
                        </a:rPr>
                        <a:t>假设在一个主题中有</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个分区并且小于</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个代理</a:t>
                      </a:r>
                      <a:r>
                        <a:rPr lang="en-US" altLang="zh-CN" sz="1800" b="0" i="0" kern="1200" dirty="0" smtClean="0">
                          <a:solidFill>
                            <a:schemeClr val="dk1"/>
                          </a:solidFill>
                          <a:effectLst/>
                          <a:latin typeface="+mn-lt"/>
                          <a:ea typeface="+mn-ea"/>
                          <a:cs typeface="+mn-cs"/>
                        </a:rPr>
                        <a:t>(n-m)</a:t>
                      </a:r>
                      <a:r>
                        <a:rPr lang="zh-CN" altLang="en-US" sz="1800" b="0" i="0" kern="1200" dirty="0" smtClean="0">
                          <a:solidFill>
                            <a:schemeClr val="dk1"/>
                          </a:solidFill>
                          <a:effectLst/>
                          <a:latin typeface="+mn-lt"/>
                          <a:ea typeface="+mn-ea"/>
                          <a:cs typeface="+mn-cs"/>
                        </a:rPr>
                        <a:t>，每个代理将在它们之间具有一个或多个分区共享。 由于代理之间的负载分布不相等，不推荐使用此方案。</a:t>
                      </a:r>
                    </a:p>
                    <a:p>
                      <a:endParaRPr lang="en-US" dirty="0"/>
                    </a:p>
                  </a:txBody>
                  <a:tcPr/>
                </a:tc>
              </a:tr>
              <a:tr h="1786683">
                <a:tc>
                  <a:txBody>
                    <a:bodyPr/>
                    <a:lstStyle/>
                    <a:p>
                      <a:r>
                        <a:rPr lang="en-US" sz="1800" b="1" i="0" kern="1200" dirty="0" smtClean="0">
                          <a:solidFill>
                            <a:schemeClr val="dk1"/>
                          </a:solidFill>
                          <a:effectLst/>
                          <a:latin typeface="+mn-lt"/>
                          <a:ea typeface="+mn-ea"/>
                          <a:cs typeface="+mn-cs"/>
                        </a:rPr>
                        <a:t>Kafka </a:t>
                      </a:r>
                      <a:r>
                        <a:rPr lang="en-US" sz="1800" b="1" i="0" kern="1200" dirty="0" err="1" smtClean="0">
                          <a:solidFill>
                            <a:schemeClr val="dk1"/>
                          </a:solidFill>
                          <a:effectLst/>
                          <a:latin typeface="+mn-lt"/>
                          <a:ea typeface="+mn-ea"/>
                          <a:cs typeface="+mn-cs"/>
                        </a:rPr>
                        <a:t>Cluster（Kafka集群</a:t>
                      </a:r>
                      <a:r>
                        <a:rPr lang="en-US" sz="1800" b="1" i="0" kern="1200" dirty="0" smtClean="0">
                          <a:solidFill>
                            <a:schemeClr val="dk1"/>
                          </a:solidFill>
                          <a:effectLst/>
                          <a:latin typeface="+mn-lt"/>
                          <a:ea typeface="+mn-ea"/>
                          <a:cs typeface="+mn-cs"/>
                        </a:rPr>
                        <a:t>）</a:t>
                      </a:r>
                      <a:endParaRPr lang="en-US" dirty="0"/>
                    </a:p>
                  </a:txBody>
                  <a:tcPr/>
                </a:tc>
                <a:tc>
                  <a:txBody>
                    <a:bodyPr/>
                    <a:lstStyle/>
                    <a:p>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有多个代理被称为</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集群。 可以扩展</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集群，无需停机。 这些集群用于管理消息数据的持久性和复制。</a:t>
                      </a:r>
                      <a:endParaRPr lang="en-US" dirty="0"/>
                    </a:p>
                  </a:txBody>
                  <a:tcPr/>
                </a:tc>
              </a:tr>
            </a:tbl>
          </a:graphicData>
        </a:graphic>
      </p:graphicFrame>
    </p:spTree>
    <p:extLst>
      <p:ext uri="{BB962C8B-B14F-4D97-AF65-F5344CB8AC3E}">
        <p14:creationId xmlns:p14="http://schemas.microsoft.com/office/powerpoint/2010/main" val="2787702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4452</TotalTime>
  <Words>1117</Words>
  <Application>Microsoft Macintosh PowerPoint</Application>
  <PresentationFormat>Widescreen</PresentationFormat>
  <Paragraphs>151</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Calibri</vt:lpstr>
      <vt:lpstr>Calibri Light</vt:lpstr>
      <vt:lpstr>Mangal</vt:lpstr>
      <vt:lpstr>ＭＳ Ｐゴシック</vt:lpstr>
      <vt:lpstr>宋体</vt:lpstr>
      <vt:lpstr>Arial</vt:lpstr>
      <vt:lpstr>Retrospect</vt:lpstr>
      <vt:lpstr>Kafka应用与实践</vt:lpstr>
      <vt:lpstr>关于kafka</vt:lpstr>
      <vt:lpstr>什么是消息系统</vt:lpstr>
      <vt:lpstr>点对点消息系统</vt:lpstr>
      <vt:lpstr>发布 - 订阅消息系统</vt:lpstr>
      <vt:lpstr>什么是Kafka</vt:lpstr>
      <vt:lpstr>kafka的优点</vt:lpstr>
      <vt:lpstr>用例</vt:lpstr>
      <vt:lpstr>PowerPoint Presentation</vt:lpstr>
      <vt:lpstr>PowerPoint Presentation</vt:lpstr>
      <vt:lpstr>PowerPoint Presentation</vt:lpstr>
      <vt:lpstr>PowerPoint Presentation</vt:lpstr>
      <vt:lpstr>PowerPoint Presentation</vt:lpstr>
      <vt:lpstr>Apache Kafka 工作流程</vt:lpstr>
      <vt:lpstr>发布 - 订阅消息的工作流程</vt:lpstr>
      <vt:lpstr>队列消息/用户组的工作流</vt:lpstr>
      <vt:lpstr>ZooKeeper的作用</vt:lpstr>
      <vt:lpstr>Broker注册</vt:lpstr>
      <vt:lpstr>Topic注册</vt:lpstr>
      <vt:lpstr>生产者负载均衡</vt:lpstr>
      <vt:lpstr>消费者</vt:lpstr>
      <vt:lpstr>消费者负载均衡</vt:lpstr>
      <vt:lpstr>消费者的offset</vt:lpstr>
      <vt:lpstr>Kafka的安装</vt:lpstr>
      <vt:lpstr>kafka的基本操作</vt:lpstr>
      <vt:lpstr>设置broker cluster</vt:lpstr>
      <vt:lpstr>PowerPoint Presentation</vt:lpstr>
      <vt:lpstr>broker主从切换</vt:lpstr>
      <vt:lpstr>外部链接AWS需要修改server.properties</vt:lpstr>
      <vt:lpstr>Springboot集成kafka</vt:lpstr>
      <vt:lpstr>配置属性</vt:lpstr>
      <vt:lpstr>配置Consumer</vt:lpstr>
      <vt:lpstr>配置Producer</vt:lpstr>
      <vt:lpstr>上机实践</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Kafka应用与实践</dc:title>
  <dc:creator>Microsoft Office User</dc:creator>
  <cp:lastModifiedBy>Microsoft Office User</cp:lastModifiedBy>
  <cp:revision>32</cp:revision>
  <dcterms:created xsi:type="dcterms:W3CDTF">2019-06-05T00:21:42Z</dcterms:created>
  <dcterms:modified xsi:type="dcterms:W3CDTF">2019-06-17T03:36:45Z</dcterms:modified>
</cp:coreProperties>
</file>