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DEA4-95AF-4571-B1C8-868EDA2DB2D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E613-E09C-47E0-B26E-854DF61D46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介绍及实战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种基本数据类型</a:t>
            </a:r>
            <a:endParaRPr lang="en-US" altLang="zh-CN" dirty="0" smtClean="0"/>
          </a:p>
          <a:p>
            <a:pPr lvl="1"/>
            <a:r>
              <a:rPr lang="en-US" dirty="0"/>
              <a:t>string（</a:t>
            </a:r>
            <a:r>
              <a:rPr lang="zh-CN" altLang="en-US" dirty="0"/>
              <a:t>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hash</a:t>
            </a:r>
            <a:r>
              <a:rPr lang="en-US" dirty="0"/>
              <a:t>（</a:t>
            </a:r>
            <a:r>
              <a:rPr lang="zh-CN" altLang="en-US" dirty="0"/>
              <a:t>哈希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list</a:t>
            </a:r>
            <a:r>
              <a:rPr lang="en-US" dirty="0"/>
              <a:t>（</a:t>
            </a:r>
            <a:r>
              <a:rPr lang="zh-CN" altLang="en-US" dirty="0"/>
              <a:t>列表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set</a:t>
            </a:r>
            <a:r>
              <a:rPr lang="en-US" dirty="0"/>
              <a:t>（</a:t>
            </a:r>
            <a:r>
              <a:rPr lang="zh-CN" altLang="en-US" dirty="0"/>
              <a:t>集合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err="1" smtClean="0"/>
              <a:t>zset</a:t>
            </a:r>
            <a:r>
              <a:rPr lang="en-US" dirty="0" smtClean="0"/>
              <a:t>(sorted </a:t>
            </a:r>
            <a:r>
              <a:rPr lang="en-US" dirty="0"/>
              <a:t>set：</a:t>
            </a:r>
            <a:r>
              <a:rPr lang="zh-CN" altLang="en-US" dirty="0"/>
              <a:t>有序集合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数据类型：</a:t>
            </a:r>
            <a:r>
              <a:rPr lang="en-US" b="1" dirty="0"/>
              <a:t>String（</a:t>
            </a:r>
            <a:r>
              <a:rPr lang="zh-CN" altLang="en-US" b="1" dirty="0"/>
              <a:t>字符串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sz="2400" dirty="0"/>
              <a:t>string </a:t>
            </a:r>
            <a:r>
              <a:rPr lang="zh-CN" altLang="en-US" sz="2400" dirty="0"/>
              <a:t>是 </a:t>
            </a:r>
            <a:r>
              <a:rPr lang="en-US" sz="2400" dirty="0" err="1"/>
              <a:t>redis</a:t>
            </a:r>
            <a:r>
              <a:rPr lang="en-US" sz="2400" dirty="0"/>
              <a:t> </a:t>
            </a:r>
            <a:r>
              <a:rPr lang="zh-CN" altLang="en-US" sz="2400" dirty="0"/>
              <a:t>最基本的类型，你可以理解成与 </a:t>
            </a:r>
            <a:r>
              <a:rPr lang="en-US" sz="2400" dirty="0" err="1"/>
              <a:t>Memcached</a:t>
            </a:r>
            <a:r>
              <a:rPr lang="en-US" sz="2400" dirty="0"/>
              <a:t> </a:t>
            </a:r>
            <a:r>
              <a:rPr lang="zh-CN" altLang="en-US" sz="2400" dirty="0"/>
              <a:t>一模一样的类型，一个 </a:t>
            </a:r>
            <a:r>
              <a:rPr lang="en-US" sz="2400" dirty="0"/>
              <a:t>key </a:t>
            </a:r>
            <a:r>
              <a:rPr lang="zh-CN" altLang="en-US" sz="2400" dirty="0"/>
              <a:t>对应一个 </a:t>
            </a:r>
            <a:r>
              <a:rPr lang="en-US" sz="2400" dirty="0"/>
              <a:t>value。</a:t>
            </a:r>
          </a:p>
          <a:p>
            <a:pPr latinLnBrk="1"/>
            <a:r>
              <a:rPr lang="en-US" sz="2400" dirty="0"/>
              <a:t>string </a:t>
            </a:r>
            <a:r>
              <a:rPr lang="zh-CN" altLang="en-US" sz="2400" dirty="0"/>
              <a:t>类型是二进制安全的。意思是 </a:t>
            </a:r>
            <a:r>
              <a:rPr lang="en-US" sz="2400" dirty="0" err="1"/>
              <a:t>redis</a:t>
            </a:r>
            <a:r>
              <a:rPr lang="en-US" sz="2400" dirty="0"/>
              <a:t> </a:t>
            </a:r>
            <a:r>
              <a:rPr lang="zh-CN" altLang="en-US" sz="2400" dirty="0"/>
              <a:t>的 </a:t>
            </a:r>
            <a:r>
              <a:rPr lang="en-US" sz="2400" dirty="0"/>
              <a:t>string </a:t>
            </a:r>
            <a:r>
              <a:rPr lang="zh-CN" altLang="en-US" sz="2400" dirty="0"/>
              <a:t>可以包含任何数据。比如</a:t>
            </a:r>
            <a:r>
              <a:rPr lang="en-US" sz="2400" dirty="0"/>
              <a:t>jpg</a:t>
            </a:r>
            <a:r>
              <a:rPr lang="zh-CN" altLang="en-US" sz="2400" dirty="0"/>
              <a:t>图片或者序列化的对象。</a:t>
            </a:r>
          </a:p>
          <a:p>
            <a:pPr latinLnBrk="1"/>
            <a:r>
              <a:rPr lang="en-US" sz="2400" dirty="0"/>
              <a:t>string </a:t>
            </a:r>
            <a:r>
              <a:rPr lang="zh-CN" altLang="en-US" sz="2400" dirty="0"/>
              <a:t>类型是 </a:t>
            </a:r>
            <a:r>
              <a:rPr lang="en-US" sz="2400" dirty="0" err="1"/>
              <a:t>Redis</a:t>
            </a:r>
            <a:r>
              <a:rPr lang="en-US" sz="2400" dirty="0"/>
              <a:t> </a:t>
            </a:r>
            <a:r>
              <a:rPr lang="zh-CN" altLang="en-US" sz="2400" dirty="0"/>
              <a:t>最基本的数据类型，</a:t>
            </a:r>
            <a:r>
              <a:rPr lang="en-US" sz="2400" dirty="0"/>
              <a:t>string </a:t>
            </a:r>
            <a:r>
              <a:rPr lang="zh-CN" altLang="en-US" sz="2400" dirty="0"/>
              <a:t>类型的值最大能存储 </a:t>
            </a:r>
            <a:r>
              <a:rPr lang="en-US" altLang="zh-CN" sz="2400" dirty="0"/>
              <a:t>512</a:t>
            </a:r>
            <a:r>
              <a:rPr lang="en-US" sz="2400" dirty="0"/>
              <a:t>MB。</a:t>
            </a: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143380"/>
            <a:ext cx="6786610" cy="239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数据类型：</a:t>
            </a:r>
            <a:r>
              <a:rPr lang="en-US" b="1" dirty="0"/>
              <a:t>Hash（</a:t>
            </a:r>
            <a:r>
              <a:rPr lang="zh-CN" altLang="en-US" b="1" dirty="0"/>
              <a:t>哈希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err="1"/>
              <a:t>Redis</a:t>
            </a:r>
            <a:r>
              <a:rPr lang="en-US" dirty="0"/>
              <a:t> hash </a:t>
            </a:r>
            <a:r>
              <a:rPr lang="zh-CN" altLang="en-US" dirty="0"/>
              <a:t>是一个键值</a:t>
            </a:r>
            <a:r>
              <a:rPr lang="en-US" altLang="zh-CN" dirty="0"/>
              <a:t>(</a:t>
            </a:r>
            <a:r>
              <a:rPr lang="en-US" dirty="0"/>
              <a:t>key=&gt;value)</a:t>
            </a:r>
            <a:r>
              <a:rPr lang="zh-CN" altLang="en-US" dirty="0"/>
              <a:t>对集合。</a:t>
            </a:r>
          </a:p>
          <a:p>
            <a:pPr latinLnBrk="1"/>
            <a:r>
              <a:rPr lang="en-US" dirty="0" err="1"/>
              <a:t>Redis</a:t>
            </a:r>
            <a:r>
              <a:rPr lang="en-US" dirty="0"/>
              <a:t> hash </a:t>
            </a:r>
            <a:r>
              <a:rPr lang="zh-CN" altLang="en-US" dirty="0"/>
              <a:t>是一个 </a:t>
            </a:r>
            <a:r>
              <a:rPr lang="en-US" dirty="0"/>
              <a:t>string </a:t>
            </a:r>
            <a:r>
              <a:rPr lang="zh-CN" altLang="en-US" dirty="0"/>
              <a:t>类型的 </a:t>
            </a:r>
            <a:r>
              <a:rPr lang="en-US" dirty="0"/>
              <a:t>field </a:t>
            </a:r>
            <a:r>
              <a:rPr lang="zh-CN" altLang="en-US" dirty="0"/>
              <a:t>和 </a:t>
            </a:r>
            <a:r>
              <a:rPr lang="en-US" dirty="0"/>
              <a:t>value </a:t>
            </a:r>
            <a:r>
              <a:rPr lang="zh-CN" altLang="en-US" dirty="0"/>
              <a:t>的映射表，</a:t>
            </a:r>
            <a:r>
              <a:rPr lang="en-US" dirty="0"/>
              <a:t>hash </a:t>
            </a:r>
            <a:r>
              <a:rPr lang="zh-CN" altLang="en-US" dirty="0"/>
              <a:t>特别适合用于存储对象。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876"/>
            <a:ext cx="9358346" cy="274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List（</a:t>
            </a:r>
            <a:r>
              <a:rPr lang="zh-CN" altLang="en-US" b="1" dirty="0"/>
              <a:t>列表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列表是简单的字符串列表，按照插入顺序排序。你可以添加一个元素到列表的头部（左边）或者尾部（右边）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34454"/>
            <a:ext cx="5143536" cy="362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Set（</a:t>
            </a:r>
            <a:r>
              <a:rPr lang="zh-CN" altLang="en-US" b="1" dirty="0"/>
              <a:t>集合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err="1"/>
              <a:t>Redis</a:t>
            </a:r>
            <a:r>
              <a:rPr lang="zh-CN" altLang="en-US" dirty="0"/>
              <a:t>的</a:t>
            </a:r>
            <a:r>
              <a:rPr lang="en-US" altLang="zh-CN" dirty="0"/>
              <a:t>Set</a:t>
            </a:r>
            <a:r>
              <a:rPr lang="zh-CN" altLang="en-US" dirty="0"/>
              <a:t>是</a:t>
            </a:r>
            <a:r>
              <a:rPr lang="en-US" altLang="zh-CN" dirty="0"/>
              <a:t>string</a:t>
            </a:r>
            <a:r>
              <a:rPr lang="zh-CN" altLang="en-US" dirty="0"/>
              <a:t>类型的无序集合。</a:t>
            </a:r>
          </a:p>
          <a:p>
            <a:pPr latinLnBrk="1"/>
            <a:r>
              <a:rPr lang="zh-CN" altLang="en-US" dirty="0"/>
              <a:t>集合是通过哈希表实现的，所以添加，删除，查找的复杂度都是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137047"/>
            <a:ext cx="6072230" cy="37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zset</a:t>
            </a:r>
            <a:r>
              <a:rPr lang="en-US" b="1" dirty="0"/>
              <a:t>(sorted set：</a:t>
            </a:r>
            <a:r>
              <a:rPr lang="zh-CN" altLang="en-US" b="1" dirty="0"/>
              <a:t>有序集合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zh-CN" sz="2400" dirty="0" err="1"/>
              <a:t>Redis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zset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set </a:t>
            </a:r>
            <a:r>
              <a:rPr lang="zh-CN" altLang="en-US" sz="2400" dirty="0"/>
              <a:t>一样也是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类型元素的集合</a:t>
            </a:r>
            <a:r>
              <a:rPr lang="en-US" altLang="zh-CN" sz="2400" dirty="0"/>
              <a:t>,</a:t>
            </a:r>
            <a:r>
              <a:rPr lang="zh-CN" altLang="en-US" sz="2400" dirty="0"/>
              <a:t>且不允许重复的成员。</a:t>
            </a:r>
          </a:p>
          <a:p>
            <a:pPr latinLnBrk="1"/>
            <a:r>
              <a:rPr lang="zh-CN" altLang="en-US" sz="2400" dirty="0"/>
              <a:t>不同的是每个元素都会关联一个</a:t>
            </a:r>
            <a:r>
              <a:rPr lang="en-US" altLang="zh-CN" sz="2400" dirty="0"/>
              <a:t>double</a:t>
            </a:r>
            <a:r>
              <a:rPr lang="zh-CN" altLang="en-US" sz="2400" dirty="0"/>
              <a:t>类型的分数。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正是通过分数来为集合中的成员进行从小到大的排序。</a:t>
            </a:r>
          </a:p>
          <a:p>
            <a:pPr latinLnBrk="1"/>
            <a:r>
              <a:rPr lang="en-US" altLang="zh-CN" sz="2400" dirty="0" err="1"/>
              <a:t>zset</a:t>
            </a:r>
            <a:r>
              <a:rPr lang="zh-CN" altLang="en-US" sz="2400" dirty="0"/>
              <a:t>的成员是唯一的</a:t>
            </a:r>
            <a:r>
              <a:rPr lang="en-US" altLang="zh-CN" sz="2400" dirty="0"/>
              <a:t>,</a:t>
            </a:r>
            <a:r>
              <a:rPr lang="zh-CN" altLang="en-US" sz="2400" dirty="0"/>
              <a:t>但分数</a:t>
            </a:r>
            <a:r>
              <a:rPr lang="en-US" altLang="zh-CN" sz="2400" dirty="0"/>
              <a:t>(score)</a:t>
            </a:r>
            <a:r>
              <a:rPr lang="zh-CN" altLang="en-US" sz="2400" dirty="0"/>
              <a:t>却可以重复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714752"/>
            <a:ext cx="5214974" cy="332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Redis</a:t>
            </a:r>
            <a:r>
              <a:rPr lang="en-US" b="1" dirty="0"/>
              <a:t> </a:t>
            </a:r>
            <a:r>
              <a:rPr lang="zh-CN" altLang="en-US" b="1" dirty="0"/>
              <a:t>发布</a:t>
            </a:r>
            <a:r>
              <a:rPr lang="zh-CN" altLang="en-US" b="1" dirty="0" smtClean="0"/>
              <a:t>订阅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发布订阅</a:t>
            </a:r>
            <a:r>
              <a:rPr lang="en-US" altLang="zh-CN" dirty="0"/>
              <a:t>(pub/sub)</a:t>
            </a:r>
            <a:r>
              <a:rPr lang="zh-CN" altLang="en-US" dirty="0"/>
              <a:t>是一种消息通信模式：发送者</a:t>
            </a:r>
            <a:r>
              <a:rPr lang="en-US" altLang="zh-CN" dirty="0"/>
              <a:t>(pub)</a:t>
            </a:r>
            <a:r>
              <a:rPr lang="zh-CN" altLang="en-US" dirty="0"/>
              <a:t>发送消息，订阅者</a:t>
            </a:r>
            <a:r>
              <a:rPr lang="en-US" altLang="zh-CN" dirty="0"/>
              <a:t>(sub)</a:t>
            </a:r>
            <a:r>
              <a:rPr lang="zh-CN" altLang="en-US" dirty="0"/>
              <a:t>接收消息。</a:t>
            </a:r>
          </a:p>
          <a:p>
            <a:pPr latinLnBrk="1"/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客户端可以订阅任意数量的频道。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3643314"/>
            <a:ext cx="449113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03" y="3714752"/>
            <a:ext cx="488159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Redis</a:t>
            </a:r>
            <a:r>
              <a:rPr lang="en-US" b="1" dirty="0"/>
              <a:t> </a:t>
            </a:r>
            <a:r>
              <a:rPr lang="zh-CN" altLang="en-US" b="1" dirty="0" smtClean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latinLnBrk="1"/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事务可以一次执行多个命令， 并且带有以下两个重要的保证：</a:t>
            </a:r>
          </a:p>
          <a:p>
            <a:pPr lvl="1" latinLnBrk="1"/>
            <a:r>
              <a:rPr lang="zh-CN" altLang="en-US" dirty="0"/>
              <a:t>批量操作在发送 </a:t>
            </a:r>
            <a:r>
              <a:rPr lang="en-US" altLang="zh-CN" dirty="0"/>
              <a:t>EXEC </a:t>
            </a:r>
            <a:r>
              <a:rPr lang="zh-CN" altLang="en-US" dirty="0"/>
              <a:t>命令前被放入队列缓存。</a:t>
            </a:r>
          </a:p>
          <a:p>
            <a:pPr lvl="1" latinLnBrk="1"/>
            <a:r>
              <a:rPr lang="zh-CN" altLang="en-US" dirty="0"/>
              <a:t>收到 </a:t>
            </a:r>
            <a:r>
              <a:rPr lang="en-US" altLang="zh-CN" dirty="0"/>
              <a:t>EXEC </a:t>
            </a:r>
            <a:r>
              <a:rPr lang="zh-CN" altLang="en-US" dirty="0"/>
              <a:t>命令后进入事务执行，事务中任意命令执行失败，其余的命令依然被执行。</a:t>
            </a:r>
          </a:p>
          <a:p>
            <a:pPr lvl="1" latinLnBrk="1"/>
            <a:r>
              <a:rPr lang="zh-CN" altLang="en-US" dirty="0"/>
              <a:t>在事务执行过程，其他客户端提交的命令请求不会插入到事务执行命令序列中。</a:t>
            </a:r>
          </a:p>
          <a:p>
            <a:pPr latinLnBrk="1"/>
            <a:r>
              <a:rPr lang="zh-CN" altLang="en-US" dirty="0"/>
              <a:t>一个事务从开始到执行会经历以下三个阶段：</a:t>
            </a:r>
          </a:p>
          <a:p>
            <a:pPr lvl="1" latinLnBrk="1"/>
            <a:r>
              <a:rPr lang="zh-CN" altLang="en-US" dirty="0"/>
              <a:t>开始事务。</a:t>
            </a:r>
          </a:p>
          <a:p>
            <a:pPr lvl="1" latinLnBrk="1"/>
            <a:r>
              <a:rPr lang="zh-CN" altLang="en-US" dirty="0"/>
              <a:t>命令入队。</a:t>
            </a:r>
          </a:p>
          <a:p>
            <a:pPr lvl="1" latinLnBrk="1"/>
            <a:r>
              <a:rPr lang="zh-CN" altLang="en-US" dirty="0"/>
              <a:t>执行事务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/>
              <a:t>单个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命令的执行是原子性的，但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没有在事务上增加任何维持原子性的机制，所以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事务的执行并不是原子性的。</a:t>
            </a:r>
          </a:p>
          <a:p>
            <a:pPr latinLnBrk="1"/>
            <a:r>
              <a:rPr lang="zh-CN" altLang="en-US" dirty="0"/>
              <a:t>事务可以理解为一个打包的批量执行脚本，但批量指令并非原子化的操作，中间某条指令的失败不会导致前面已做指令的回滚，也不会造成后续的指令不做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2"/>
            <a:ext cx="8715404" cy="66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集群提供一种</a:t>
            </a:r>
            <a:r>
              <a:rPr lang="en-US" altLang="zh-CN" dirty="0" err="1"/>
              <a:t>redis</a:t>
            </a:r>
            <a:r>
              <a:rPr lang="zh-CN" altLang="en-US" dirty="0"/>
              <a:t>运行方式，能将数据自动分片到多个</a:t>
            </a:r>
            <a:r>
              <a:rPr lang="en-US" altLang="zh-CN" dirty="0" err="1"/>
              <a:t>Redis</a:t>
            </a:r>
            <a:r>
              <a:rPr lang="zh-CN" altLang="en-US" dirty="0"/>
              <a:t>节点，且</a:t>
            </a:r>
            <a:r>
              <a:rPr lang="en-US" altLang="zh-CN" dirty="0" err="1"/>
              <a:t>Redis</a:t>
            </a:r>
            <a:r>
              <a:rPr lang="zh-CN" altLang="en-US" dirty="0"/>
              <a:t>集群在分区期间也提供一定的可用性，即在某些节点发生故障或无法通信时，集群也能正常工作，但当大面积节点故障，如大多数</a:t>
            </a:r>
            <a:r>
              <a:rPr lang="en-US" altLang="zh-CN" dirty="0"/>
              <a:t>master</a:t>
            </a:r>
            <a:r>
              <a:rPr lang="zh-CN" altLang="en-US" dirty="0"/>
              <a:t>都不可用时，集群就不能使用了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从实用性角度，</a:t>
            </a:r>
            <a:r>
              <a:rPr lang="en-US" altLang="zh-CN" dirty="0" err="1"/>
              <a:t>Redis</a:t>
            </a:r>
            <a:r>
              <a:rPr lang="zh-CN" altLang="en-US" dirty="0"/>
              <a:t>集群提供一下功能：</a:t>
            </a:r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切割数据到多个</a:t>
            </a:r>
            <a:r>
              <a:rPr lang="en-US" altLang="zh-CN" dirty="0" err="1"/>
              <a:t>Redis</a:t>
            </a:r>
            <a:r>
              <a:rPr lang="zh-CN" altLang="en-US" dirty="0"/>
              <a:t>节点</a:t>
            </a:r>
          </a:p>
          <a:p>
            <a:pPr lvl="1"/>
            <a:r>
              <a:rPr lang="zh-CN" altLang="en-US" dirty="0" smtClean="0"/>
              <a:t>小部分</a:t>
            </a:r>
            <a:r>
              <a:rPr lang="zh-CN" altLang="en-US" dirty="0"/>
              <a:t>节点故障或者不可达时，集群能正常工作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https://github.com/microsoftarchive/redis/releases/tag/win-3.2.100</a:t>
            </a:r>
            <a:r>
              <a:rPr lang="zh-CN" altLang="en-US" dirty="0" smtClean="0"/>
              <a:t>，下载  </a:t>
            </a:r>
            <a:r>
              <a:rPr lang="en-US" b="1" dirty="0" smtClean="0"/>
              <a:t>Redis-x64-3.2.100.msi</a:t>
            </a:r>
          </a:p>
          <a:p>
            <a:r>
              <a:rPr lang="zh-CN" altLang="en-US" b="1" dirty="0" smtClean="0"/>
              <a:t>双击进行安装，例如安装路径选择</a:t>
            </a:r>
            <a:r>
              <a:rPr lang="en-US" altLang="zh-CN" b="1" dirty="0" smtClean="0"/>
              <a:t>” D:\Program Files\</a:t>
            </a:r>
            <a:r>
              <a:rPr lang="en-US" altLang="zh-CN" b="1" dirty="0" err="1" smtClean="0"/>
              <a:t>Redis</a:t>
            </a:r>
            <a:r>
              <a:rPr lang="en-US" altLang="zh-CN" b="1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Redis</a:t>
            </a:r>
            <a:r>
              <a:rPr lang="zh-CN" altLang="en-US" b="1" dirty="0"/>
              <a:t>集群</a:t>
            </a:r>
            <a:r>
              <a:rPr lang="en-US" b="1" dirty="0"/>
              <a:t>TCP</a:t>
            </a:r>
            <a:r>
              <a:rPr lang="zh-CN" altLang="en-US" b="1" dirty="0"/>
              <a:t>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集群中每个节点都需侦听两个</a:t>
            </a:r>
            <a:r>
              <a:rPr lang="en-US" altLang="zh-CN" dirty="0"/>
              <a:t>TCP</a:t>
            </a:r>
            <a:r>
              <a:rPr lang="zh-CN" altLang="en-US" dirty="0"/>
              <a:t>端口，</a:t>
            </a:r>
            <a:r>
              <a:rPr lang="en-US" altLang="zh-CN" dirty="0"/>
              <a:t>6379</a:t>
            </a:r>
            <a:r>
              <a:rPr lang="zh-CN" altLang="en-US" dirty="0"/>
              <a:t>端口用于客户端通信，客户端通信端口加上</a:t>
            </a:r>
            <a:r>
              <a:rPr lang="en-US" altLang="zh-CN" dirty="0"/>
              <a:t>10000(</a:t>
            </a:r>
            <a:r>
              <a:rPr lang="zh-CN" altLang="en-US" dirty="0"/>
              <a:t>两个端口总是相差</a:t>
            </a:r>
            <a:r>
              <a:rPr lang="en-US" altLang="zh-CN" dirty="0"/>
              <a:t>10000)</a:t>
            </a:r>
            <a:r>
              <a:rPr lang="zh-CN" altLang="en-US" dirty="0"/>
              <a:t>，如</a:t>
            </a:r>
            <a:r>
              <a:rPr lang="en-US" altLang="zh-CN" dirty="0"/>
              <a:t>16379</a:t>
            </a:r>
            <a:r>
              <a:rPr lang="zh-CN" altLang="en-US" dirty="0"/>
              <a:t>专用于集群总线（</a:t>
            </a:r>
            <a:r>
              <a:rPr lang="en-US" altLang="zh-CN" dirty="0"/>
              <a:t>Cluster bus</a:t>
            </a:r>
            <a:r>
              <a:rPr lang="zh-CN" altLang="en-US" dirty="0"/>
              <a:t>），用于节点间二进制协议的节点间通信。各节点使用集群总线故障检测，配置更新，故障转移授权等。客户端不能使用集群总线端口。</a:t>
            </a:r>
          </a:p>
          <a:p>
            <a:r>
              <a:rPr lang="zh-CN" altLang="en-US" dirty="0"/>
              <a:t> 请注意，为了让</a:t>
            </a:r>
            <a:r>
              <a:rPr lang="en-US" altLang="zh-CN" dirty="0" err="1"/>
              <a:t>Redis</a:t>
            </a:r>
            <a:r>
              <a:rPr lang="zh-CN" altLang="en-US" dirty="0"/>
              <a:t>群集正常工作，需要为每个节点配置</a:t>
            </a:r>
            <a:r>
              <a:rPr lang="en-US" altLang="zh-CN" dirty="0"/>
              <a:t>2</a:t>
            </a:r>
            <a:r>
              <a:rPr lang="zh-CN" altLang="en-US" dirty="0"/>
              <a:t>个端口（必须）：</a:t>
            </a:r>
          </a:p>
          <a:p>
            <a:pPr lvl="1"/>
            <a:r>
              <a:rPr lang="zh-CN" altLang="en-US" dirty="0" smtClean="0"/>
              <a:t>客户端</a:t>
            </a:r>
            <a:r>
              <a:rPr lang="zh-CN" altLang="en-US" dirty="0"/>
              <a:t>端口（默认</a:t>
            </a:r>
            <a:r>
              <a:rPr lang="en-US" altLang="zh-CN" dirty="0"/>
              <a:t>6379</a:t>
            </a:r>
            <a:r>
              <a:rPr lang="zh-CN" altLang="en-US" dirty="0"/>
              <a:t>）需要对所有客户端和集群节点开放，因为集群节点需要通过该端口进行密钥迁移（</a:t>
            </a:r>
            <a:r>
              <a:rPr lang="en-US" altLang="zh-CN" dirty="0"/>
              <a:t>keys migrations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 smtClean="0"/>
              <a:t>集群</a:t>
            </a:r>
            <a:r>
              <a:rPr lang="zh-CN" altLang="en-US" dirty="0"/>
              <a:t>总线端口（客户端端口</a:t>
            </a:r>
            <a:r>
              <a:rPr lang="en-US" altLang="zh-CN" dirty="0"/>
              <a:t>+ 10000</a:t>
            </a:r>
            <a:r>
              <a:rPr lang="zh-CN" altLang="en-US" dirty="0"/>
              <a:t>）对集群所有节点开放即</a:t>
            </a:r>
            <a:r>
              <a:rPr lang="zh-CN" altLang="en-US" dirty="0" smtClean="0"/>
              <a:t>可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Redis</a:t>
            </a:r>
            <a:r>
              <a:rPr lang="zh-CN" altLang="en-US" b="1" dirty="0"/>
              <a:t>集群数据分片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集群不使用一致性哈希，而是一种不同的分片形式，其中每个键在概念上都是我们称之为哈希槽的部分。</a:t>
            </a:r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/>
              <a:t>集群中有</a:t>
            </a:r>
            <a:r>
              <a:rPr lang="en-US" altLang="zh-CN" dirty="0"/>
              <a:t>16384</a:t>
            </a:r>
            <a:r>
              <a:rPr lang="zh-CN" altLang="en-US" dirty="0"/>
              <a:t>个哈希槽，每个</a:t>
            </a:r>
            <a:r>
              <a:rPr lang="en-US" altLang="zh-CN" dirty="0"/>
              <a:t>key</a:t>
            </a:r>
            <a:r>
              <a:rPr lang="zh-CN" altLang="en-US" dirty="0"/>
              <a:t>通过</a:t>
            </a:r>
            <a:r>
              <a:rPr lang="en-US" altLang="zh-CN" dirty="0"/>
              <a:t>CRC16</a:t>
            </a:r>
            <a:r>
              <a:rPr lang="zh-CN" altLang="en-US" dirty="0"/>
              <a:t>校验后对</a:t>
            </a:r>
            <a:r>
              <a:rPr lang="en-US" altLang="zh-CN" dirty="0"/>
              <a:t>16384</a:t>
            </a:r>
            <a:r>
              <a:rPr lang="zh-CN" altLang="en-US" dirty="0"/>
              <a:t>取模来决定放置哪个槽。</a:t>
            </a:r>
          </a:p>
          <a:p>
            <a:pPr lvl="1"/>
            <a:r>
              <a:rPr lang="zh-CN" altLang="en-US" dirty="0" smtClean="0"/>
              <a:t>集群</a:t>
            </a:r>
            <a:r>
              <a:rPr lang="zh-CN" altLang="en-US" dirty="0"/>
              <a:t>中每个节点负责哈希槽的的一个子集，如一个有</a:t>
            </a:r>
            <a:r>
              <a:rPr lang="en-US" altLang="zh-CN" dirty="0"/>
              <a:t>3</a:t>
            </a:r>
            <a:r>
              <a:rPr lang="zh-CN" altLang="en-US" dirty="0"/>
              <a:t>点歌节点的</a:t>
            </a:r>
            <a:r>
              <a:rPr lang="en-US" altLang="zh-CN" dirty="0" err="1"/>
              <a:t>Redis</a:t>
            </a:r>
            <a:r>
              <a:rPr lang="zh-CN" altLang="en-US" dirty="0"/>
              <a:t>集群：</a:t>
            </a:r>
          </a:p>
          <a:p>
            <a:pPr lvl="2"/>
            <a:r>
              <a:rPr lang="zh-CN" altLang="en-US" dirty="0" smtClean="0"/>
              <a:t>节点</a:t>
            </a:r>
            <a:r>
              <a:rPr lang="en-US" altLang="zh-CN" dirty="0"/>
              <a:t>A</a:t>
            </a:r>
            <a:r>
              <a:rPr lang="zh-CN" altLang="en-US" dirty="0"/>
              <a:t>包含从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5500</a:t>
            </a:r>
            <a:r>
              <a:rPr lang="zh-CN" altLang="en-US" dirty="0"/>
              <a:t>的哈希槽</a:t>
            </a:r>
          </a:p>
          <a:p>
            <a:pPr lvl="2"/>
            <a:r>
              <a:rPr lang="zh-CN" altLang="en-US" dirty="0" smtClean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包含从</a:t>
            </a:r>
            <a:r>
              <a:rPr lang="en-US" altLang="zh-CN" dirty="0"/>
              <a:t>5501</a:t>
            </a:r>
            <a:r>
              <a:rPr lang="zh-CN" altLang="en-US" dirty="0"/>
              <a:t>到</a:t>
            </a:r>
            <a:r>
              <a:rPr lang="en-US" altLang="zh-CN" dirty="0"/>
              <a:t>11000</a:t>
            </a:r>
            <a:r>
              <a:rPr lang="zh-CN" altLang="en-US" dirty="0"/>
              <a:t>的哈希槽</a:t>
            </a:r>
          </a:p>
          <a:p>
            <a:pPr lvl="2"/>
            <a:r>
              <a:rPr lang="zh-CN" altLang="en-US" dirty="0" smtClean="0"/>
              <a:t>节点</a:t>
            </a:r>
            <a:r>
              <a:rPr lang="en-US" altLang="zh-CN" dirty="0"/>
              <a:t>C</a:t>
            </a:r>
            <a:r>
              <a:rPr lang="zh-CN" altLang="en-US" dirty="0"/>
              <a:t>包含从</a:t>
            </a:r>
            <a:r>
              <a:rPr lang="en-US" altLang="zh-CN" dirty="0"/>
              <a:t>11001</a:t>
            </a:r>
            <a:r>
              <a:rPr lang="zh-CN" altLang="en-US" dirty="0"/>
              <a:t>到</a:t>
            </a:r>
            <a:r>
              <a:rPr lang="en-US" altLang="zh-CN" dirty="0"/>
              <a:t>16383</a:t>
            </a:r>
            <a:r>
              <a:rPr lang="zh-CN" altLang="en-US" dirty="0"/>
              <a:t>的哈希槽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Redis</a:t>
            </a:r>
            <a:r>
              <a:rPr lang="zh-CN" altLang="en-US" b="1" dirty="0"/>
              <a:t>集群主从模式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为了保证在部分主</a:t>
            </a:r>
            <a:r>
              <a:rPr lang="en-US" altLang="zh-CN" dirty="0"/>
              <a:t>master</a:t>
            </a:r>
            <a:r>
              <a:rPr lang="zh-CN" altLang="en-US" dirty="0"/>
              <a:t>节点挂掉或不能与大多数节点通信时保持可用性，</a:t>
            </a:r>
            <a:r>
              <a:rPr lang="en-US" altLang="zh-CN" dirty="0" err="1"/>
              <a:t>Redis</a:t>
            </a:r>
            <a:r>
              <a:rPr lang="zh-CN" altLang="en-US" dirty="0"/>
              <a:t>集群使用主从模式，保证每个哈希槽都有</a:t>
            </a:r>
            <a:r>
              <a:rPr lang="en-US" altLang="zh-CN" dirty="0"/>
              <a:t>1</a:t>
            </a:r>
            <a:r>
              <a:rPr lang="zh-CN" altLang="en-US" dirty="0"/>
              <a:t>个到</a:t>
            </a:r>
            <a:r>
              <a:rPr lang="en-US" altLang="zh-CN" dirty="0"/>
              <a:t>N</a:t>
            </a:r>
            <a:r>
              <a:rPr lang="zh-CN" altLang="en-US" dirty="0"/>
              <a:t>个副本。</a:t>
            </a:r>
          </a:p>
          <a:p>
            <a:r>
              <a:rPr lang="zh-CN" altLang="en-US" dirty="0" smtClean="0"/>
              <a:t>上述</a:t>
            </a:r>
            <a:r>
              <a:rPr lang="zh-CN" altLang="en-US" dirty="0"/>
              <a:t>例子我们有节点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三个，若节点</a:t>
            </a:r>
            <a:r>
              <a:rPr lang="en-US" altLang="zh-CN" dirty="0"/>
              <a:t>B</a:t>
            </a:r>
            <a:r>
              <a:rPr lang="zh-CN" altLang="en-US" dirty="0"/>
              <a:t>故障，集群则不再可用，且会丢失从</a:t>
            </a:r>
            <a:r>
              <a:rPr lang="en-US" altLang="zh-CN" dirty="0"/>
              <a:t>5501</a:t>
            </a:r>
            <a:r>
              <a:rPr lang="zh-CN" altLang="en-US" dirty="0"/>
              <a:t>到</a:t>
            </a:r>
            <a:r>
              <a:rPr lang="en-US" altLang="zh-CN" dirty="0"/>
              <a:t>11000</a:t>
            </a:r>
            <a:r>
              <a:rPr lang="zh-CN" altLang="en-US" dirty="0"/>
              <a:t>哈希槽。然而若每个</a:t>
            </a:r>
            <a:r>
              <a:rPr lang="en-US" altLang="zh-CN" dirty="0"/>
              <a:t>master</a:t>
            </a:r>
            <a:r>
              <a:rPr lang="zh-CN" altLang="en-US" dirty="0"/>
              <a:t>都有一个</a:t>
            </a:r>
            <a:r>
              <a:rPr lang="en-US" altLang="zh-CN" dirty="0"/>
              <a:t>slave</a:t>
            </a:r>
            <a:r>
              <a:rPr lang="zh-CN" altLang="en-US" dirty="0"/>
              <a:t>，也就是说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三个</a:t>
            </a:r>
            <a:r>
              <a:rPr lang="en-US" altLang="zh-CN" dirty="0"/>
              <a:t>master</a:t>
            </a:r>
            <a:r>
              <a:rPr lang="zh-CN" altLang="en-US" dirty="0"/>
              <a:t>节点就会分别有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C1</a:t>
            </a:r>
            <a:r>
              <a:rPr lang="zh-CN" altLang="en-US" dirty="0"/>
              <a:t>三个</a:t>
            </a:r>
            <a:r>
              <a:rPr lang="en-US" altLang="zh-CN" dirty="0"/>
              <a:t>slave</a:t>
            </a:r>
            <a:r>
              <a:rPr lang="zh-CN" altLang="en-US" dirty="0"/>
              <a:t>节点，即使</a:t>
            </a:r>
            <a:r>
              <a:rPr lang="en-US" altLang="zh-CN" dirty="0"/>
              <a:t>B</a:t>
            </a:r>
            <a:r>
              <a:rPr lang="zh-CN" altLang="en-US" dirty="0"/>
              <a:t>节点挂掉，集群也不会受影响，</a:t>
            </a:r>
            <a:r>
              <a:rPr lang="en-US" altLang="zh-CN" dirty="0"/>
              <a:t>B1</a:t>
            </a:r>
            <a:r>
              <a:rPr lang="zh-CN" altLang="en-US" dirty="0"/>
              <a:t>复制了</a:t>
            </a:r>
            <a:r>
              <a:rPr lang="en-US" altLang="zh-CN" dirty="0"/>
              <a:t>B</a:t>
            </a:r>
            <a:r>
              <a:rPr lang="zh-CN" altLang="en-US" dirty="0"/>
              <a:t>的数据，此时集群将提升</a:t>
            </a:r>
            <a:r>
              <a:rPr lang="en-US" altLang="zh-CN" dirty="0"/>
              <a:t>B1</a:t>
            </a:r>
            <a:r>
              <a:rPr lang="zh-CN" altLang="en-US" dirty="0"/>
              <a:t>作为新</a:t>
            </a:r>
            <a:r>
              <a:rPr lang="en-US" altLang="zh-CN" dirty="0"/>
              <a:t>master</a:t>
            </a:r>
            <a:r>
              <a:rPr lang="zh-CN" altLang="en-US" dirty="0"/>
              <a:t>继续正常工作。但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同时挂掉，</a:t>
            </a:r>
            <a:r>
              <a:rPr lang="en-US" altLang="zh-CN" dirty="0" err="1"/>
              <a:t>redis</a:t>
            </a:r>
            <a:r>
              <a:rPr lang="zh-CN" altLang="en-US" dirty="0"/>
              <a:t>集群肯定就不可用了。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打开控制台，进入到安装目录，先启动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，运行“</a:t>
            </a:r>
            <a:r>
              <a:rPr lang="en-US" altLang="zh-CN" dirty="0" smtClean="0"/>
              <a:t>D:\Program Files\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&gt;redis-server.exe </a:t>
            </a:r>
            <a:r>
              <a:rPr lang="en-US" altLang="zh-CN" dirty="0" err="1" smtClean="0"/>
              <a:t>redis.windows.conf</a:t>
            </a:r>
            <a:r>
              <a:rPr lang="zh-CN" altLang="en-US" dirty="0" smtClean="0"/>
              <a:t>”。显示如下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62960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再打开一个新的控制台，进入到安装目录，启动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，运行“</a:t>
            </a:r>
            <a:r>
              <a:rPr lang="en-US" altLang="zh-CN" dirty="0" smtClean="0"/>
              <a:t>D:\Program Files\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&gt;redis-cli.exe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，如果返回了</a:t>
            </a:r>
            <a:r>
              <a:rPr lang="en-US" altLang="zh-CN" dirty="0" smtClean="0"/>
              <a:t>PONG</a:t>
            </a:r>
            <a:r>
              <a:rPr lang="zh-CN" altLang="en-US" dirty="0" smtClean="0"/>
              <a:t>证明访问成功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4500570"/>
            <a:ext cx="724381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是完全开源免费的，遵守</a:t>
            </a:r>
            <a:r>
              <a:rPr lang="en-US" altLang="zh-CN" dirty="0"/>
              <a:t>BSD</a:t>
            </a:r>
            <a:r>
              <a:rPr lang="zh-CN" altLang="en-US" dirty="0"/>
              <a:t>协议，是一个高性能的</a:t>
            </a:r>
            <a:r>
              <a:rPr lang="en-US" altLang="zh-CN" dirty="0"/>
              <a:t>key-value</a:t>
            </a:r>
            <a:r>
              <a:rPr lang="zh-CN" altLang="en-US" dirty="0"/>
              <a:t>数据库。</a:t>
            </a:r>
          </a:p>
          <a:p>
            <a:pPr latinLnBrk="1"/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与其他 </a:t>
            </a:r>
            <a:r>
              <a:rPr lang="en-US" altLang="zh-CN" dirty="0"/>
              <a:t>key - value </a:t>
            </a:r>
            <a:r>
              <a:rPr lang="zh-CN" altLang="en-US" dirty="0"/>
              <a:t>缓存产品有以下三个特点：</a:t>
            </a:r>
          </a:p>
          <a:p>
            <a:pPr lvl="1" latinLnBrk="1"/>
            <a:r>
              <a:rPr lang="en-US" altLang="zh-CN" dirty="0" err="1"/>
              <a:t>Redis</a:t>
            </a:r>
            <a:r>
              <a:rPr lang="zh-CN" altLang="en-US" dirty="0"/>
              <a:t>支持数据的持久化，可以将内存中的数据保存在磁盘中，重启的时候可以再次加载进行使用。</a:t>
            </a:r>
          </a:p>
          <a:p>
            <a:pPr lvl="1" latinLnBrk="1"/>
            <a:r>
              <a:rPr lang="en-US" altLang="zh-CN" dirty="0" err="1"/>
              <a:t>Redis</a:t>
            </a:r>
            <a:r>
              <a:rPr lang="zh-CN" altLang="en-US" dirty="0"/>
              <a:t>不仅仅支持简单的</a:t>
            </a:r>
            <a:r>
              <a:rPr lang="en-US" altLang="zh-CN" dirty="0"/>
              <a:t>key-value</a:t>
            </a:r>
            <a:r>
              <a:rPr lang="zh-CN" altLang="en-US" dirty="0"/>
              <a:t>类型的数据，同时还提供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，</a:t>
            </a:r>
            <a:r>
              <a:rPr lang="en-US" altLang="zh-CN" dirty="0" err="1"/>
              <a:t>zset</a:t>
            </a:r>
            <a:r>
              <a:rPr lang="zh-CN" altLang="en-US" dirty="0"/>
              <a:t>，</a:t>
            </a:r>
            <a:r>
              <a:rPr lang="en-US" altLang="zh-CN" dirty="0"/>
              <a:t>hash</a:t>
            </a:r>
            <a:r>
              <a:rPr lang="zh-CN" altLang="en-US" dirty="0"/>
              <a:t>等数据结构的存储。</a:t>
            </a:r>
          </a:p>
          <a:p>
            <a:pPr lvl="1" latinLnBrk="1"/>
            <a:r>
              <a:rPr lang="en-US" altLang="zh-CN" dirty="0" err="1"/>
              <a:t>Redis</a:t>
            </a:r>
            <a:r>
              <a:rPr lang="zh-CN" altLang="en-US" dirty="0"/>
              <a:t>支持数据的备份，即</a:t>
            </a:r>
            <a:r>
              <a:rPr lang="en-US" altLang="zh-CN" dirty="0"/>
              <a:t>master-slave</a:t>
            </a:r>
            <a:r>
              <a:rPr lang="zh-CN" altLang="en-US" dirty="0"/>
              <a:t>模式的数据备份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Redis</a:t>
            </a:r>
            <a:r>
              <a:rPr lang="en-US" b="1" dirty="0"/>
              <a:t> </a:t>
            </a:r>
            <a:r>
              <a:rPr lang="zh-CN" altLang="en-US" b="1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zh-CN" altLang="en-US" dirty="0"/>
              <a:t>性能极高 </a:t>
            </a:r>
            <a:r>
              <a:rPr lang="en-US" altLang="zh-CN" dirty="0"/>
              <a:t>– </a:t>
            </a:r>
            <a:r>
              <a:rPr lang="en-US" dirty="0" err="1"/>
              <a:t>Redis</a:t>
            </a:r>
            <a:r>
              <a:rPr lang="zh-CN" altLang="en-US" dirty="0"/>
              <a:t>能读的速度是</a:t>
            </a:r>
            <a:r>
              <a:rPr lang="en-US" altLang="zh-CN" dirty="0"/>
              <a:t>110000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en-US" dirty="0"/>
              <a:t>s,</a:t>
            </a:r>
            <a:r>
              <a:rPr lang="zh-CN" altLang="en-US" dirty="0"/>
              <a:t>写的速度是</a:t>
            </a:r>
            <a:r>
              <a:rPr lang="en-US" altLang="zh-CN" dirty="0"/>
              <a:t>81000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en-US" dirty="0"/>
              <a:t>s 。</a:t>
            </a:r>
          </a:p>
          <a:p>
            <a:pPr latinLnBrk="1"/>
            <a:r>
              <a:rPr lang="zh-CN" altLang="en-US" dirty="0"/>
              <a:t>丰富的数据类型 </a:t>
            </a:r>
            <a:r>
              <a:rPr lang="en-US" altLang="zh-CN" dirty="0"/>
              <a:t>– </a:t>
            </a:r>
            <a:r>
              <a:rPr lang="en-US" dirty="0" err="1"/>
              <a:t>Redis</a:t>
            </a:r>
            <a:r>
              <a:rPr lang="zh-CN" altLang="en-US" dirty="0"/>
              <a:t>支持二进制案例的 </a:t>
            </a:r>
            <a:r>
              <a:rPr lang="en-US" dirty="0"/>
              <a:t>Strings, Lists, Hashes, Sets </a:t>
            </a:r>
            <a:r>
              <a:rPr lang="zh-CN" altLang="en-US" dirty="0"/>
              <a:t>及 </a:t>
            </a:r>
            <a:r>
              <a:rPr lang="en-US" dirty="0"/>
              <a:t>Ordered Sets </a:t>
            </a:r>
            <a:r>
              <a:rPr lang="zh-CN" altLang="en-US" dirty="0"/>
              <a:t>数据类型操作。</a:t>
            </a:r>
          </a:p>
          <a:p>
            <a:pPr latinLnBrk="1"/>
            <a:r>
              <a:rPr lang="zh-CN" altLang="en-US" dirty="0"/>
              <a:t>原子 </a:t>
            </a:r>
            <a:r>
              <a:rPr lang="en-US" altLang="zh-CN" dirty="0"/>
              <a:t>– </a:t>
            </a:r>
            <a:r>
              <a:rPr lang="en-US" dirty="0" err="1"/>
              <a:t>Redis</a:t>
            </a:r>
            <a:r>
              <a:rPr lang="zh-CN" altLang="en-US" dirty="0"/>
              <a:t>的所有操作都是原子性的，意思就是要么成功执行要么失败完全不执行。单个操作是原子性的。多个操作也支持事务，即原子性，通过</a:t>
            </a:r>
            <a:r>
              <a:rPr lang="en-US" dirty="0"/>
              <a:t>MULTI</a:t>
            </a:r>
            <a:r>
              <a:rPr lang="zh-CN" altLang="en-US" dirty="0"/>
              <a:t>和</a:t>
            </a:r>
            <a:r>
              <a:rPr lang="en-US" dirty="0"/>
              <a:t>EXEC</a:t>
            </a:r>
            <a:r>
              <a:rPr lang="zh-CN" altLang="en-US" dirty="0"/>
              <a:t>指令包起来。</a:t>
            </a:r>
          </a:p>
          <a:p>
            <a:pPr latinLnBrk="1"/>
            <a:r>
              <a:rPr lang="zh-CN" altLang="en-US" dirty="0"/>
              <a:t>丰富的特性 </a:t>
            </a:r>
            <a:r>
              <a:rPr lang="en-US" altLang="zh-CN" dirty="0"/>
              <a:t>– </a:t>
            </a:r>
            <a:r>
              <a:rPr lang="en-US" dirty="0" err="1"/>
              <a:t>Redis</a:t>
            </a:r>
            <a:r>
              <a:rPr lang="zh-CN" altLang="en-US" dirty="0"/>
              <a:t>还支持 </a:t>
            </a:r>
            <a:r>
              <a:rPr lang="en-US" dirty="0"/>
              <a:t>publish/subscribe, </a:t>
            </a:r>
            <a:r>
              <a:rPr lang="zh-CN" altLang="en-US" dirty="0"/>
              <a:t>通知</a:t>
            </a:r>
            <a:r>
              <a:rPr lang="en-US" altLang="zh-CN" dirty="0"/>
              <a:t>, </a:t>
            </a:r>
            <a:r>
              <a:rPr lang="en-US" dirty="0"/>
              <a:t>key </a:t>
            </a:r>
            <a:r>
              <a:rPr lang="zh-CN" altLang="en-US" dirty="0"/>
              <a:t>过期等等特性。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Redis</a:t>
            </a:r>
            <a:r>
              <a:rPr lang="zh-CN" altLang="en-US" b="1" dirty="0"/>
              <a:t>与其他</a:t>
            </a:r>
            <a:r>
              <a:rPr lang="en-US" b="1" dirty="0"/>
              <a:t>key-value</a:t>
            </a:r>
            <a:r>
              <a:rPr lang="zh-CN" altLang="en-US" b="1" dirty="0" smtClean="0"/>
              <a:t>存储</a:t>
            </a:r>
            <a:r>
              <a:rPr lang="zh-CN" altLang="en-US" b="1" dirty="0"/>
              <a:t>的</a:t>
            </a:r>
            <a:r>
              <a:rPr lang="zh-CN" altLang="en-US" b="1" dirty="0" smtClean="0"/>
              <a:t>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altLang="zh-CN" dirty="0" err="1"/>
              <a:t>Redis</a:t>
            </a:r>
            <a:r>
              <a:rPr lang="zh-CN" altLang="en-US" dirty="0"/>
              <a:t>有着更为复杂的数据结构并且提供对他们的原子性操作，这是一个不同于其他数据库的进化路径。</a:t>
            </a:r>
            <a:r>
              <a:rPr lang="en-US" altLang="zh-CN" dirty="0" err="1"/>
              <a:t>Redis</a:t>
            </a:r>
            <a:r>
              <a:rPr lang="zh-CN" altLang="en-US" dirty="0"/>
              <a:t>的数据类型都是基于基本数据结构的同时对程序员透明，无需进行额外的抽象。</a:t>
            </a:r>
          </a:p>
          <a:p>
            <a:pPr latinLnBrk="1"/>
            <a:r>
              <a:rPr lang="en-US" altLang="zh-CN" dirty="0" err="1"/>
              <a:t>Redis</a:t>
            </a:r>
            <a:r>
              <a:rPr lang="zh-CN" altLang="en-US" dirty="0"/>
              <a:t>运行在内存中但是可以持久化到磁盘，所以在对不同数据集进行高速读写时需要权衡内存，因为数据量不能大于硬件内存。在内存数据库方面的另一个优点是，相比在磁盘上相同的复杂的数据结构，在内存中操作起来非常简单，这样</a:t>
            </a:r>
            <a:r>
              <a:rPr lang="en-US" altLang="zh-CN" dirty="0" err="1"/>
              <a:t>Redis</a:t>
            </a:r>
            <a:r>
              <a:rPr lang="zh-CN" altLang="en-US" dirty="0"/>
              <a:t>可以做很多内部复杂性很强的事情。同时，在磁盘格式方面他们是紧凑的以追加的方式产生的，因为他们并不需要进行随机访问。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err="1"/>
              <a:t>Redis</a:t>
            </a:r>
            <a:r>
              <a:rPr lang="en-US" dirty="0"/>
              <a:t> </a:t>
            </a:r>
            <a:r>
              <a:rPr lang="zh-CN" altLang="en-US" dirty="0"/>
              <a:t>的配置文件位于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zh-CN" altLang="en-US" dirty="0"/>
              <a:t>安装目录下，文件名为 </a:t>
            </a:r>
            <a:r>
              <a:rPr lang="en-US" b="1" dirty="0" err="1"/>
              <a:t>redis.conf</a:t>
            </a:r>
            <a:r>
              <a:rPr lang="en-US" dirty="0"/>
              <a:t>(Windows </a:t>
            </a:r>
            <a:r>
              <a:rPr lang="zh-CN" altLang="en-US" dirty="0"/>
              <a:t>名为 </a:t>
            </a:r>
            <a:r>
              <a:rPr lang="en-US" dirty="0" err="1"/>
              <a:t>redis.windows.conf</a:t>
            </a:r>
            <a:r>
              <a:rPr lang="en-US" dirty="0"/>
              <a:t>)。</a:t>
            </a:r>
          </a:p>
          <a:p>
            <a:pPr latinLnBrk="1"/>
            <a:r>
              <a:rPr lang="zh-CN" altLang="en-US" dirty="0"/>
              <a:t>你可以通过 </a:t>
            </a:r>
            <a:r>
              <a:rPr lang="en-US" b="1" dirty="0"/>
              <a:t>CONFIG</a:t>
            </a:r>
            <a:r>
              <a:rPr lang="en-US" dirty="0"/>
              <a:t> </a:t>
            </a:r>
            <a:r>
              <a:rPr lang="zh-CN" altLang="en-US" dirty="0"/>
              <a:t>命令查看或设置配置项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err="1" smtClean="0"/>
              <a:t>config</a:t>
            </a:r>
            <a:r>
              <a:rPr lang="en-US" altLang="zh-CN" dirty="0" smtClean="0"/>
              <a:t> get </a:t>
            </a:r>
            <a:r>
              <a:rPr lang="en-US" altLang="zh-CN" dirty="0" err="1" smtClean="0"/>
              <a:t>config_setting_name</a:t>
            </a:r>
            <a:endParaRPr lang="en-US" altLang="zh-CN" dirty="0" smtClean="0"/>
          </a:p>
          <a:p>
            <a:pPr latinLnBrk="1"/>
            <a:r>
              <a:rPr lang="en-US" altLang="zh-CN" dirty="0" err="1" smtClean="0"/>
              <a:t>config</a:t>
            </a:r>
            <a:r>
              <a:rPr lang="en-US" altLang="zh-CN" dirty="0" smtClean="0"/>
              <a:t> get *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5072074"/>
            <a:ext cx="5786478" cy="20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1264920"/>
          <a:ext cx="8229600" cy="5496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00288"/>
                <a:gridCol w="58293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port 6379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指定端口号未</a:t>
                      </a:r>
                      <a:r>
                        <a:rPr lang="en-US" altLang="zh-CN" dirty="0" smtClean="0"/>
                        <a:t>6379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bind 127.0.0.1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绑定的主机地址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timeout 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当客户端闲置多长时间后关闭连接，如果指定为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，表示关闭该功能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loglevel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指定日志记录级别，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总共支持四个级别：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debug、verbose、notice、warning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默认为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&lt;seconds&gt; &lt;changes&gt;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指定在多长时间内，有多少次更新操作，就将数据同步到数据文件，可以多个条件配合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默认配置文件中提供了三个条件：</a:t>
                      </a:r>
                    </a:p>
                    <a:p>
                      <a:pPr latinLnBrk="1"/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900 1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300 10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60 10000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分别表示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秒（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分钟）内有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个更改，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秒（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分钟）内有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个更改以及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秒内有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个更改。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slaveof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masterip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masterport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设置当本机为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slave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服务时，设置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master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服务的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地址及端口，在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启动时，它会自动从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master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进行数据同步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1501</Words>
  <Application>Microsoft Office PowerPoint</Application>
  <PresentationFormat>全屏显示(4:3)</PresentationFormat>
  <Paragraphs>104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Redis介绍及实战</vt:lpstr>
      <vt:lpstr>Windows下的Redis安装</vt:lpstr>
      <vt:lpstr>运行Redis-server</vt:lpstr>
      <vt:lpstr>运行Redis-client</vt:lpstr>
      <vt:lpstr>Redis简介</vt:lpstr>
      <vt:lpstr>Redis 优势</vt:lpstr>
      <vt:lpstr>Redis与其他key-value存储的不同</vt:lpstr>
      <vt:lpstr>Redis的配置</vt:lpstr>
      <vt:lpstr>常用配置</vt:lpstr>
      <vt:lpstr>Redis数据类型</vt:lpstr>
      <vt:lpstr>数据类型：String（字符串）</vt:lpstr>
      <vt:lpstr>数据类型：Hash（哈希）</vt:lpstr>
      <vt:lpstr>List（列表）</vt:lpstr>
      <vt:lpstr>Set（集合）</vt:lpstr>
      <vt:lpstr>zset(sorted set：有序集合)</vt:lpstr>
      <vt:lpstr>Redis 发布订阅</vt:lpstr>
      <vt:lpstr>Redis 事务</vt:lpstr>
      <vt:lpstr>幻灯片 18</vt:lpstr>
      <vt:lpstr>Redis集群</vt:lpstr>
      <vt:lpstr>Redis集群TCP端口</vt:lpstr>
      <vt:lpstr>Redis集群数据分片</vt:lpstr>
      <vt:lpstr>Redis集群主从模式</vt:lpstr>
      <vt:lpstr>幻灯片 23</vt:lpstr>
      <vt:lpstr>Springboot集成Redis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Redis介绍及实战</dc:title>
  <dc:creator>刘爽</dc:creator>
  <cp:lastModifiedBy>刘爽</cp:lastModifiedBy>
  <cp:revision>116</cp:revision>
  <dcterms:created xsi:type="dcterms:W3CDTF">2019-06-01T04:27:33Z</dcterms:created>
  <dcterms:modified xsi:type="dcterms:W3CDTF">2019-06-02T14:44:43Z</dcterms:modified>
</cp:coreProperties>
</file>