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329" r:id="rId1"/>
  </p:sldMasterIdLst>
  <p:notesMasterIdLst>
    <p:notesMasterId r:id="rId49"/>
  </p:notesMasterIdLst>
  <p:handoutMasterIdLst>
    <p:handoutMasterId r:id="rId50"/>
  </p:handoutMasterIdLst>
  <p:sldIdLst>
    <p:sldId id="658" r:id="rId2"/>
    <p:sldId id="659" r:id="rId3"/>
    <p:sldId id="660" r:id="rId4"/>
    <p:sldId id="665" r:id="rId5"/>
    <p:sldId id="781" r:id="rId6"/>
    <p:sldId id="666" r:id="rId7"/>
    <p:sldId id="743" r:id="rId8"/>
    <p:sldId id="790" r:id="rId9"/>
    <p:sldId id="791" r:id="rId10"/>
    <p:sldId id="792" r:id="rId11"/>
    <p:sldId id="793" r:id="rId12"/>
    <p:sldId id="794" r:id="rId13"/>
    <p:sldId id="795" r:id="rId14"/>
    <p:sldId id="796" r:id="rId15"/>
    <p:sldId id="797" r:id="rId16"/>
    <p:sldId id="801" r:id="rId17"/>
    <p:sldId id="667" r:id="rId18"/>
    <p:sldId id="668" r:id="rId19"/>
    <p:sldId id="786" r:id="rId20"/>
    <p:sldId id="672" r:id="rId21"/>
    <p:sldId id="798" r:id="rId22"/>
    <p:sldId id="744" r:id="rId23"/>
    <p:sldId id="673" r:id="rId24"/>
    <p:sldId id="674" r:id="rId25"/>
    <p:sldId id="675" r:id="rId26"/>
    <p:sldId id="676" r:id="rId27"/>
    <p:sldId id="677" r:id="rId28"/>
    <p:sldId id="799" r:id="rId29"/>
    <p:sldId id="800" r:id="rId30"/>
    <p:sldId id="782" r:id="rId31"/>
    <p:sldId id="783" r:id="rId32"/>
    <p:sldId id="788" r:id="rId33"/>
    <p:sldId id="802" r:id="rId34"/>
    <p:sldId id="679" r:id="rId35"/>
    <p:sldId id="680" r:id="rId36"/>
    <p:sldId id="681" r:id="rId37"/>
    <p:sldId id="804" r:id="rId38"/>
    <p:sldId id="803" r:id="rId39"/>
    <p:sldId id="687" r:id="rId40"/>
    <p:sldId id="688" r:id="rId41"/>
    <p:sldId id="689" r:id="rId42"/>
    <p:sldId id="690" r:id="rId43"/>
    <p:sldId id="691" r:id="rId44"/>
    <p:sldId id="692" r:id="rId45"/>
    <p:sldId id="805" r:id="rId46"/>
    <p:sldId id="806" r:id="rId47"/>
    <p:sldId id="807" r:id="rId48"/>
  </p:sldIdLst>
  <p:sldSz cx="9144000" cy="6858000" type="screen4x3"/>
  <p:notesSz cx="7099300" cy="10234613"/>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85FFFF"/>
    <a:srgbClr val="CCFFCC"/>
    <a:srgbClr val="66FFCC"/>
    <a:srgbClr val="00CC99"/>
    <a:srgbClr val="009999"/>
    <a:srgbClr val="6699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66" autoAdjust="0"/>
    <p:restoredTop sz="70867" autoAdjust="0"/>
  </p:normalViewPr>
  <p:slideViewPr>
    <p:cSldViewPr>
      <p:cViewPr varScale="1">
        <p:scale>
          <a:sx n="48" d="100"/>
          <a:sy n="48" d="100"/>
        </p:scale>
        <p:origin x="-1992" y="-60"/>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4440"/>
    </p:cViewPr>
  </p:sorterViewPr>
  <p:notesViewPr>
    <p:cSldViewPr>
      <p:cViewPr>
        <p:scale>
          <a:sx n="100" d="100"/>
          <a:sy n="100" d="100"/>
        </p:scale>
        <p:origin x="-1008" y="2045"/>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xmlns="" id="{1D42935E-895B-4C85-B853-A47D489E935A}"/>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39" tIns="49519" rIns="99039" bIns="49519" numCol="1" anchor="t" anchorCtr="0" compatLnSpc="1">
            <a:prstTxWarp prst="textNoShape">
              <a:avLst/>
            </a:prstTxWarp>
          </a:bodyPr>
          <a:lstStyle>
            <a:lvl1pPr defTabSz="990600">
              <a:defRPr sz="1300">
                <a:ea typeface="隶书" pitchFamily="49" charset="-122"/>
              </a:defRPr>
            </a:lvl1pPr>
          </a:lstStyle>
          <a:p>
            <a:pPr>
              <a:defRPr/>
            </a:pPr>
            <a:endParaRPr lang="en-US" altLang="zh-CN"/>
          </a:p>
        </p:txBody>
      </p:sp>
      <p:sp>
        <p:nvSpPr>
          <p:cNvPr id="84995" name="Rectangle 3">
            <a:extLst>
              <a:ext uri="{FF2B5EF4-FFF2-40B4-BE49-F238E27FC236}">
                <a16:creationId xmlns:a16="http://schemas.microsoft.com/office/drawing/2014/main" xmlns="" id="{68A822FF-A2B8-48B6-B803-D806901D0353}"/>
              </a:ext>
            </a:extLst>
          </p:cNvPr>
          <p:cNvSpPr>
            <a:spLocks noGrp="1" noChangeArrowheads="1"/>
          </p:cNvSpPr>
          <p:nvPr>
            <p:ph type="dt" sz="quarter" idx="1"/>
          </p:nvPr>
        </p:nvSpPr>
        <p:spPr bwMode="auto">
          <a:xfrm>
            <a:off x="4022725" y="0"/>
            <a:ext cx="3076575" cy="511175"/>
          </a:xfrm>
          <a:prstGeom prst="rect">
            <a:avLst/>
          </a:prstGeom>
          <a:noFill/>
          <a:ln w="9525">
            <a:noFill/>
            <a:miter lim="800000"/>
            <a:headEnd/>
            <a:tailEnd/>
          </a:ln>
          <a:effectLst/>
        </p:spPr>
        <p:txBody>
          <a:bodyPr vert="horz" wrap="square" lIns="99039" tIns="49519" rIns="99039" bIns="49519" numCol="1" anchor="t" anchorCtr="0" compatLnSpc="1">
            <a:prstTxWarp prst="textNoShape">
              <a:avLst/>
            </a:prstTxWarp>
          </a:bodyPr>
          <a:lstStyle>
            <a:lvl1pPr algn="r" defTabSz="990600">
              <a:defRPr sz="1300">
                <a:ea typeface="隶书" pitchFamily="49" charset="-122"/>
              </a:defRPr>
            </a:lvl1pPr>
          </a:lstStyle>
          <a:p>
            <a:pPr>
              <a:defRPr/>
            </a:pPr>
            <a:endParaRPr lang="en-US" altLang="zh-CN"/>
          </a:p>
        </p:txBody>
      </p:sp>
      <p:sp>
        <p:nvSpPr>
          <p:cNvPr id="84996" name="Rectangle 4">
            <a:extLst>
              <a:ext uri="{FF2B5EF4-FFF2-40B4-BE49-F238E27FC236}">
                <a16:creationId xmlns:a16="http://schemas.microsoft.com/office/drawing/2014/main" xmlns="" id="{3D58F4D7-D1CA-47D3-A884-B33346EA4AFC}"/>
              </a:ext>
            </a:extLst>
          </p:cNvPr>
          <p:cNvSpPr>
            <a:spLocks noGrp="1" noChangeArrowheads="1"/>
          </p:cNvSpPr>
          <p:nvPr>
            <p:ph type="ftr" sz="quarter" idx="2"/>
          </p:nvPr>
        </p:nvSpPr>
        <p:spPr bwMode="auto">
          <a:xfrm>
            <a:off x="0" y="9723438"/>
            <a:ext cx="3076575" cy="511175"/>
          </a:xfrm>
          <a:prstGeom prst="rect">
            <a:avLst/>
          </a:prstGeom>
          <a:noFill/>
          <a:ln w="9525">
            <a:noFill/>
            <a:miter lim="800000"/>
            <a:headEnd/>
            <a:tailEnd/>
          </a:ln>
          <a:effectLst/>
        </p:spPr>
        <p:txBody>
          <a:bodyPr vert="horz" wrap="square" lIns="99039" tIns="49519" rIns="99039" bIns="49519" numCol="1" anchor="b" anchorCtr="0" compatLnSpc="1">
            <a:prstTxWarp prst="textNoShape">
              <a:avLst/>
            </a:prstTxWarp>
          </a:bodyPr>
          <a:lstStyle>
            <a:lvl1pPr defTabSz="990600">
              <a:defRPr sz="1300">
                <a:ea typeface="隶书" pitchFamily="49" charset="-122"/>
              </a:defRPr>
            </a:lvl1pPr>
          </a:lstStyle>
          <a:p>
            <a:pPr>
              <a:defRPr/>
            </a:pPr>
            <a:endParaRPr lang="en-US" altLang="zh-CN"/>
          </a:p>
        </p:txBody>
      </p:sp>
      <p:sp>
        <p:nvSpPr>
          <p:cNvPr id="84997" name="Rectangle 5">
            <a:extLst>
              <a:ext uri="{FF2B5EF4-FFF2-40B4-BE49-F238E27FC236}">
                <a16:creationId xmlns:a16="http://schemas.microsoft.com/office/drawing/2014/main" xmlns="" id="{78FAB89F-8211-4977-9607-BC90C60EEA57}"/>
              </a:ext>
            </a:extLst>
          </p:cNvPr>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a:effectLst/>
        </p:spPr>
        <p:txBody>
          <a:bodyPr vert="horz" wrap="square" lIns="99039" tIns="49519" rIns="99039" bIns="49519" numCol="1" anchor="b" anchorCtr="0" compatLnSpc="1">
            <a:prstTxWarp prst="textNoShape">
              <a:avLst/>
            </a:prstTxWarp>
          </a:bodyPr>
          <a:lstStyle>
            <a:lvl1pPr algn="r" defTabSz="990600">
              <a:defRPr sz="1300">
                <a:ea typeface="隶书" panose="02010509060101010101" pitchFamily="49" charset="-122"/>
              </a:defRPr>
            </a:lvl1pPr>
          </a:lstStyle>
          <a:p>
            <a:fld id="{379CD69F-BA22-4A36-9DEA-831827B2F15F}" type="slidenum">
              <a:rPr lang="en-US" altLang="zh-CN"/>
              <a:pPr/>
              <a:t>‹#›</a:t>
            </a:fld>
            <a:endParaRPr lang="en-US" altLang="zh-CN"/>
          </a:p>
        </p:txBody>
      </p:sp>
    </p:spTree>
    <p:extLst>
      <p:ext uri="{BB962C8B-B14F-4D97-AF65-F5344CB8AC3E}">
        <p14:creationId xmlns:p14="http://schemas.microsoft.com/office/powerpoint/2010/main" val="39323123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xmlns="" id="{98870DB4-0C8C-4E9B-9F72-6F747679B09B}"/>
              </a:ext>
            </a:extLst>
          </p:cNvPr>
          <p:cNvSpPr>
            <a:spLocks noGrp="1" noChangeArrowheads="1"/>
          </p:cNvSpPr>
          <p:nvPr>
            <p:ph type="hdr" sz="quarter"/>
          </p:nvPr>
        </p:nvSpPr>
        <p:spPr bwMode="auto">
          <a:xfrm>
            <a:off x="0" y="0"/>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t" anchorCtr="0" compatLnSpc="1">
            <a:prstTxWarp prst="textNoShape">
              <a:avLst/>
            </a:prstTxWarp>
          </a:bodyPr>
          <a:lstStyle>
            <a:lvl1pPr defTabSz="990600">
              <a:defRPr sz="1300">
                <a:ea typeface="隶书" pitchFamily="49" charset="-122"/>
              </a:defRPr>
            </a:lvl1pPr>
          </a:lstStyle>
          <a:p>
            <a:pPr>
              <a:defRPr/>
            </a:pPr>
            <a:endParaRPr lang="en-US" altLang="zh-CN"/>
          </a:p>
        </p:txBody>
      </p:sp>
      <p:sp>
        <p:nvSpPr>
          <p:cNvPr id="27651" name="Rectangle 3">
            <a:extLst>
              <a:ext uri="{FF2B5EF4-FFF2-40B4-BE49-F238E27FC236}">
                <a16:creationId xmlns:a16="http://schemas.microsoft.com/office/drawing/2014/main" xmlns="" id="{C2FDF5EB-249C-4E39-AE79-5ECB6C98157E}"/>
              </a:ext>
            </a:extLst>
          </p:cNvPr>
          <p:cNvSpPr>
            <a:spLocks noGrp="1" noChangeArrowheads="1"/>
          </p:cNvSpPr>
          <p:nvPr>
            <p:ph type="dt" idx="1"/>
          </p:nvPr>
        </p:nvSpPr>
        <p:spPr bwMode="auto">
          <a:xfrm>
            <a:off x="4022725" y="0"/>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t" anchorCtr="0" compatLnSpc="1">
            <a:prstTxWarp prst="textNoShape">
              <a:avLst/>
            </a:prstTxWarp>
          </a:bodyPr>
          <a:lstStyle>
            <a:lvl1pPr algn="r" defTabSz="990600">
              <a:defRPr sz="1300">
                <a:ea typeface="隶书" pitchFamily="49" charset="-122"/>
              </a:defRPr>
            </a:lvl1pPr>
          </a:lstStyle>
          <a:p>
            <a:pPr>
              <a:defRPr/>
            </a:pPr>
            <a:endParaRPr lang="en-US" altLang="zh-CN"/>
          </a:p>
        </p:txBody>
      </p:sp>
      <p:sp>
        <p:nvSpPr>
          <p:cNvPr id="115716" name="Rectangle 4">
            <a:extLst>
              <a:ext uri="{FF2B5EF4-FFF2-40B4-BE49-F238E27FC236}">
                <a16:creationId xmlns:a16="http://schemas.microsoft.com/office/drawing/2014/main" xmlns="" id="{16AA7E9F-7166-4C1C-A45C-95A2BA9A52CA}"/>
              </a:ext>
            </a:extLst>
          </p:cNvPr>
          <p:cNvSpPr>
            <a:spLocks noGrp="1" noRot="1" noChangeAspect="1" noChangeArrowheads="1" noTextEdit="1"/>
          </p:cNvSpPr>
          <p:nvPr>
            <p:ph type="sldImg" idx="2"/>
          </p:nvPr>
        </p:nvSpPr>
        <p:spPr bwMode="auto">
          <a:xfrm>
            <a:off x="992188" y="768350"/>
            <a:ext cx="5116512"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3" name="Rectangle 5">
            <a:extLst>
              <a:ext uri="{FF2B5EF4-FFF2-40B4-BE49-F238E27FC236}">
                <a16:creationId xmlns:a16="http://schemas.microsoft.com/office/drawing/2014/main" xmlns="" id="{096A28E6-D13B-4FA5-B8EA-A46659F5F5AC}"/>
              </a:ext>
            </a:extLst>
          </p:cNvPr>
          <p:cNvSpPr>
            <a:spLocks noGrp="1" noChangeArrowheads="1"/>
          </p:cNvSpPr>
          <p:nvPr>
            <p:ph type="body" sz="quarter" idx="3"/>
          </p:nvPr>
        </p:nvSpPr>
        <p:spPr bwMode="auto">
          <a:xfrm>
            <a:off x="946150" y="4860925"/>
            <a:ext cx="5207000" cy="4605338"/>
          </a:xfrm>
          <a:prstGeom prst="rect">
            <a:avLst/>
          </a:prstGeom>
          <a:noFill/>
          <a:ln w="12700" cap="sq">
            <a:noFill/>
            <a:miter lim="800000"/>
            <a:headEnd type="none" w="sm" len="sm"/>
            <a:tailEnd type="none" w="sm" len="sm"/>
          </a:ln>
          <a:effectLst/>
        </p:spPr>
        <p:txBody>
          <a:bodyPr vert="horz" wrap="square" lIns="99039" tIns="49519" rIns="99039" bIns="49519"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7654" name="Rectangle 6">
            <a:extLst>
              <a:ext uri="{FF2B5EF4-FFF2-40B4-BE49-F238E27FC236}">
                <a16:creationId xmlns:a16="http://schemas.microsoft.com/office/drawing/2014/main" xmlns="" id="{91D00757-9650-4E51-9A84-7E4ABF12F1F2}"/>
              </a:ext>
            </a:extLst>
          </p:cNvPr>
          <p:cNvSpPr>
            <a:spLocks noGrp="1" noChangeArrowheads="1"/>
          </p:cNvSpPr>
          <p:nvPr>
            <p:ph type="ftr" sz="quarter" idx="4"/>
          </p:nvPr>
        </p:nvSpPr>
        <p:spPr bwMode="auto">
          <a:xfrm>
            <a:off x="0" y="9723438"/>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b" anchorCtr="0" compatLnSpc="1">
            <a:prstTxWarp prst="textNoShape">
              <a:avLst/>
            </a:prstTxWarp>
          </a:bodyPr>
          <a:lstStyle>
            <a:lvl1pPr defTabSz="990600">
              <a:defRPr sz="1300">
                <a:ea typeface="隶书" pitchFamily="49" charset="-122"/>
              </a:defRPr>
            </a:lvl1pPr>
          </a:lstStyle>
          <a:p>
            <a:pPr>
              <a:defRPr/>
            </a:pPr>
            <a:endParaRPr lang="en-US" altLang="zh-CN"/>
          </a:p>
        </p:txBody>
      </p:sp>
      <p:sp>
        <p:nvSpPr>
          <p:cNvPr id="27655" name="Rectangle 7">
            <a:extLst>
              <a:ext uri="{FF2B5EF4-FFF2-40B4-BE49-F238E27FC236}">
                <a16:creationId xmlns:a16="http://schemas.microsoft.com/office/drawing/2014/main" xmlns="" id="{5C4C4D1B-60F6-433E-AD8A-BADA7F30C797}"/>
              </a:ext>
            </a:extLst>
          </p:cNvPr>
          <p:cNvSpPr>
            <a:spLocks noGrp="1" noChangeArrowheads="1"/>
          </p:cNvSpPr>
          <p:nvPr>
            <p:ph type="sldNum" sz="quarter" idx="5"/>
          </p:nvPr>
        </p:nvSpPr>
        <p:spPr bwMode="auto">
          <a:xfrm>
            <a:off x="4022725" y="9723438"/>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b" anchorCtr="0" compatLnSpc="1">
            <a:prstTxWarp prst="textNoShape">
              <a:avLst/>
            </a:prstTxWarp>
          </a:bodyPr>
          <a:lstStyle>
            <a:lvl1pPr algn="r" defTabSz="990600">
              <a:defRPr sz="1300">
                <a:ea typeface="隶书" panose="02010509060101010101" pitchFamily="49" charset="-122"/>
              </a:defRPr>
            </a:lvl1pPr>
          </a:lstStyle>
          <a:p>
            <a:fld id="{9B7EAA01-7AD5-43F5-9677-1A44FB7CFC7F}" type="slidenum">
              <a:rPr lang="en-US" altLang="zh-CN"/>
              <a:pPr/>
              <a:t>‹#›</a:t>
            </a:fld>
            <a:endParaRPr lang="en-US" altLang="zh-CN"/>
          </a:p>
        </p:txBody>
      </p:sp>
    </p:spTree>
    <p:extLst>
      <p:ext uri="{BB962C8B-B14F-4D97-AF65-F5344CB8AC3E}">
        <p14:creationId xmlns:p14="http://schemas.microsoft.com/office/powerpoint/2010/main" val="6113991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a:extLst>
              <a:ext uri="{FF2B5EF4-FFF2-40B4-BE49-F238E27FC236}">
                <a16:creationId xmlns:a16="http://schemas.microsoft.com/office/drawing/2014/main" xmlns="" id="{C5AF9281-E811-40CA-BB91-28C68256A9CF}"/>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2283CB7C-887A-4AE9-8D7E-4ACBEA0CE951}" type="slidenum">
              <a:rPr lang="en-US" altLang="zh-CN" sz="1300">
                <a:ea typeface="隶书" panose="02010509060101010101" pitchFamily="49" charset="-122"/>
              </a:rPr>
              <a:pPr eaLnBrk="1" hangingPunct="1">
                <a:spcBef>
                  <a:spcPct val="0"/>
                </a:spcBef>
              </a:pPr>
              <a:t>1</a:t>
            </a:fld>
            <a:endParaRPr lang="en-US" altLang="zh-CN" sz="1300">
              <a:ea typeface="隶书" panose="02010509060101010101" pitchFamily="49" charset="-122"/>
            </a:endParaRPr>
          </a:p>
        </p:txBody>
      </p:sp>
      <p:sp>
        <p:nvSpPr>
          <p:cNvPr id="116739" name="Rectangle 2">
            <a:extLst>
              <a:ext uri="{FF2B5EF4-FFF2-40B4-BE49-F238E27FC236}">
                <a16:creationId xmlns:a16="http://schemas.microsoft.com/office/drawing/2014/main" xmlns="" id="{13C71010-52DD-4826-9584-B3500536B8CB}"/>
              </a:ext>
            </a:extLst>
          </p:cNvPr>
          <p:cNvSpPr>
            <a:spLocks noGrp="1" noRot="1" noChangeAspect="1" noChangeArrowheads="1" noTextEdit="1"/>
          </p:cNvSpPr>
          <p:nvPr>
            <p:ph type="sldImg"/>
          </p:nvPr>
        </p:nvSpPr>
        <p:spPr>
          <a:ln/>
        </p:spPr>
      </p:sp>
      <p:sp>
        <p:nvSpPr>
          <p:cNvPr id="116740" name="Rectangle 3">
            <a:extLst>
              <a:ext uri="{FF2B5EF4-FFF2-40B4-BE49-F238E27FC236}">
                <a16:creationId xmlns:a16="http://schemas.microsoft.com/office/drawing/2014/main" xmlns="" id="{C2ECA59B-2124-4990-A2A3-0FFA0F0C5C4E}"/>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a:extLst>
              <a:ext uri="{FF2B5EF4-FFF2-40B4-BE49-F238E27FC236}">
                <a16:creationId xmlns:a16="http://schemas.microsoft.com/office/drawing/2014/main" xmlns="" id="{953E422B-1F1B-461D-B6B5-C6243FCCD1F3}"/>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3EE06EA1-3C37-45EB-8E05-403D82AF04EF}" type="slidenum">
              <a:rPr lang="en-US" altLang="zh-CN" sz="1300"/>
              <a:pPr eaLnBrk="1" hangingPunct="1">
                <a:spcBef>
                  <a:spcPct val="0"/>
                </a:spcBef>
              </a:pPr>
              <a:t>23</a:t>
            </a:fld>
            <a:endParaRPr lang="en-US" altLang="zh-CN" sz="1300"/>
          </a:p>
        </p:txBody>
      </p:sp>
      <p:sp>
        <p:nvSpPr>
          <p:cNvPr id="122883" name="Rectangle 2">
            <a:extLst>
              <a:ext uri="{FF2B5EF4-FFF2-40B4-BE49-F238E27FC236}">
                <a16:creationId xmlns:a16="http://schemas.microsoft.com/office/drawing/2014/main" xmlns="" id="{5782469F-915B-42FA-928B-D87B7550BB7E}"/>
              </a:ext>
            </a:extLst>
          </p:cNvPr>
          <p:cNvSpPr>
            <a:spLocks noGrp="1" noRot="1" noChangeAspect="1" noChangeArrowheads="1" noTextEdit="1"/>
          </p:cNvSpPr>
          <p:nvPr>
            <p:ph type="sldImg"/>
          </p:nvPr>
        </p:nvSpPr>
        <p:spPr>
          <a:xfrm>
            <a:off x="992188" y="768350"/>
            <a:ext cx="5114925" cy="3836988"/>
          </a:xfrm>
          <a:ln/>
        </p:spPr>
      </p:sp>
      <p:sp>
        <p:nvSpPr>
          <p:cNvPr id="122884" name="Rectangle 4">
            <a:extLst>
              <a:ext uri="{FF2B5EF4-FFF2-40B4-BE49-F238E27FC236}">
                <a16:creationId xmlns:a16="http://schemas.microsoft.com/office/drawing/2014/main" xmlns="" id="{E75B9CA9-291F-4338-ABD3-81EE78AD0A51}"/>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a:t>因为派生的对象，不能访问私有继承类的任何成员，因此需要在子类中重载一个函数，在此函数的实现中可以调用基类的</a:t>
            </a:r>
            <a:r>
              <a:rPr lang="en-US" altLang="zh-CN" dirty="0"/>
              <a:t>public</a:t>
            </a:r>
            <a:r>
              <a:rPr lang="zh-CN" altLang="en-US" dirty="0"/>
              <a:t>成员函数。 </a:t>
            </a:r>
            <a:endParaRPr lang="zh-CN"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a:extLst>
              <a:ext uri="{FF2B5EF4-FFF2-40B4-BE49-F238E27FC236}">
                <a16:creationId xmlns:a16="http://schemas.microsoft.com/office/drawing/2014/main" xmlns="" id="{F8BDB760-2AC9-4753-A7C3-4B5E87EE561E}"/>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1C9D3117-E78A-4BC3-BA2E-5CBDB2616595}" type="slidenum">
              <a:rPr lang="en-US" altLang="zh-CN" sz="1300"/>
              <a:pPr eaLnBrk="1" hangingPunct="1">
                <a:spcBef>
                  <a:spcPct val="0"/>
                </a:spcBef>
              </a:pPr>
              <a:t>24</a:t>
            </a:fld>
            <a:endParaRPr lang="en-US" altLang="zh-CN" sz="1300"/>
          </a:p>
        </p:txBody>
      </p:sp>
      <p:sp>
        <p:nvSpPr>
          <p:cNvPr id="123907" name="Rectangle 2">
            <a:extLst>
              <a:ext uri="{FF2B5EF4-FFF2-40B4-BE49-F238E27FC236}">
                <a16:creationId xmlns:a16="http://schemas.microsoft.com/office/drawing/2014/main" xmlns="" id="{B1AC38CF-B724-493D-955B-8F852726E7A8}"/>
              </a:ext>
            </a:extLst>
          </p:cNvPr>
          <p:cNvSpPr>
            <a:spLocks noGrp="1" noRot="1" noChangeAspect="1" noChangeArrowheads="1" noTextEdit="1"/>
          </p:cNvSpPr>
          <p:nvPr>
            <p:ph type="sldImg"/>
          </p:nvPr>
        </p:nvSpPr>
        <p:spPr>
          <a:xfrm>
            <a:off x="992188" y="768350"/>
            <a:ext cx="5114925" cy="3836988"/>
          </a:xfrm>
          <a:ln/>
        </p:spPr>
      </p:sp>
      <p:sp>
        <p:nvSpPr>
          <p:cNvPr id="123908" name="Rectangle 4">
            <a:extLst>
              <a:ext uri="{FF2B5EF4-FFF2-40B4-BE49-F238E27FC236}">
                <a16:creationId xmlns:a16="http://schemas.microsoft.com/office/drawing/2014/main" xmlns="" id="{6D8D0F73-091D-4233-95ED-945EC3388B67}"/>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为了保护基类的数据，进一步处理为</a:t>
            </a:r>
            <a:r>
              <a:rPr kumimoji="1" lang="en-US" altLang="zh-CN" dirty="0"/>
              <a:t>protected</a:t>
            </a:r>
            <a:endParaRPr kumimoji="1" lang="zh-CN" altLang="en-US" dirty="0"/>
          </a:p>
        </p:txBody>
      </p:sp>
      <p:sp>
        <p:nvSpPr>
          <p:cNvPr id="4" name="灯片编号占位符 3"/>
          <p:cNvSpPr>
            <a:spLocks noGrp="1"/>
          </p:cNvSpPr>
          <p:nvPr>
            <p:ph type="sldNum" sz="quarter" idx="5"/>
          </p:nvPr>
        </p:nvSpPr>
        <p:spPr/>
        <p:txBody>
          <a:bodyPr/>
          <a:lstStyle/>
          <a:p>
            <a:fld id="{9B7EAA01-7AD5-43F5-9677-1A44FB7CFC7F}" type="slidenum">
              <a:rPr lang="en-US" altLang="zh-CN" smtClean="0"/>
              <a:pPr/>
              <a:t>26</a:t>
            </a:fld>
            <a:endParaRPr lang="en-US" altLang="zh-CN"/>
          </a:p>
        </p:txBody>
      </p:sp>
    </p:spTree>
    <p:extLst>
      <p:ext uri="{BB962C8B-B14F-4D97-AF65-F5344CB8AC3E}">
        <p14:creationId xmlns:p14="http://schemas.microsoft.com/office/powerpoint/2010/main" val="6823354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a:extLst>
              <a:ext uri="{FF2B5EF4-FFF2-40B4-BE49-F238E27FC236}">
                <a16:creationId xmlns:a16="http://schemas.microsoft.com/office/drawing/2014/main" xmlns="" id="{66F83741-6970-400C-86BF-2656954E03BF}"/>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597B9EE7-761C-4E50-9574-516E8779CF97}" type="slidenum">
              <a:rPr lang="en-US" altLang="zh-CN" sz="1300"/>
              <a:pPr eaLnBrk="1" hangingPunct="1">
                <a:spcBef>
                  <a:spcPct val="0"/>
                </a:spcBef>
              </a:pPr>
              <a:t>27</a:t>
            </a:fld>
            <a:endParaRPr lang="en-US" altLang="zh-CN" sz="1300"/>
          </a:p>
        </p:txBody>
      </p:sp>
      <p:sp>
        <p:nvSpPr>
          <p:cNvPr id="124931" name="Rectangle 2">
            <a:extLst>
              <a:ext uri="{FF2B5EF4-FFF2-40B4-BE49-F238E27FC236}">
                <a16:creationId xmlns:a16="http://schemas.microsoft.com/office/drawing/2014/main" xmlns="" id="{8F159F73-4953-4CC4-BA21-B50A6D92F54D}"/>
              </a:ext>
            </a:extLst>
          </p:cNvPr>
          <p:cNvSpPr>
            <a:spLocks noGrp="1" noRot="1" noChangeAspect="1" noChangeArrowheads="1" noTextEdit="1"/>
          </p:cNvSpPr>
          <p:nvPr>
            <p:ph type="sldImg"/>
          </p:nvPr>
        </p:nvSpPr>
        <p:spPr>
          <a:xfrm>
            <a:off x="992188" y="768350"/>
            <a:ext cx="5114925" cy="3836988"/>
          </a:xfrm>
          <a:ln/>
        </p:spPr>
      </p:sp>
      <p:sp>
        <p:nvSpPr>
          <p:cNvPr id="124932" name="Rectangle 4">
            <a:extLst>
              <a:ext uri="{FF2B5EF4-FFF2-40B4-BE49-F238E27FC236}">
                <a16:creationId xmlns:a16="http://schemas.microsoft.com/office/drawing/2014/main" xmlns="" id="{953787D1-5E61-426E-BCA7-EA461DD6BABB}"/>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a:extLst>
              <a:ext uri="{FF2B5EF4-FFF2-40B4-BE49-F238E27FC236}">
                <a16:creationId xmlns:a16="http://schemas.microsoft.com/office/drawing/2014/main" xmlns="" id="{EA873364-368D-42CD-999E-B54EA5CED70F}"/>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804274B6-ACAE-4871-9279-CDDBE144CCAC}" type="slidenum">
              <a:rPr lang="en-US" altLang="zh-CN" sz="1300"/>
              <a:pPr eaLnBrk="1" hangingPunct="1">
                <a:spcBef>
                  <a:spcPct val="0"/>
                </a:spcBef>
              </a:pPr>
              <a:t>30</a:t>
            </a:fld>
            <a:endParaRPr lang="en-US" altLang="zh-CN" sz="1300"/>
          </a:p>
        </p:txBody>
      </p:sp>
      <p:sp>
        <p:nvSpPr>
          <p:cNvPr id="126979" name="Rectangle 2">
            <a:extLst>
              <a:ext uri="{FF2B5EF4-FFF2-40B4-BE49-F238E27FC236}">
                <a16:creationId xmlns:a16="http://schemas.microsoft.com/office/drawing/2014/main" xmlns="" id="{56B13D19-9AD8-40EA-A58D-5C5BE9BCFB8D}"/>
              </a:ext>
            </a:extLst>
          </p:cNvPr>
          <p:cNvSpPr>
            <a:spLocks noGrp="1" noRot="1" noChangeAspect="1" noChangeArrowheads="1" noTextEdit="1"/>
          </p:cNvSpPr>
          <p:nvPr>
            <p:ph type="sldImg"/>
          </p:nvPr>
        </p:nvSpPr>
        <p:spPr>
          <a:xfrm>
            <a:off x="992188" y="768350"/>
            <a:ext cx="5114925" cy="3836988"/>
          </a:xfrm>
          <a:ln/>
        </p:spPr>
      </p:sp>
      <p:sp>
        <p:nvSpPr>
          <p:cNvPr id="126980" name="Rectangle 4">
            <a:extLst>
              <a:ext uri="{FF2B5EF4-FFF2-40B4-BE49-F238E27FC236}">
                <a16:creationId xmlns:a16="http://schemas.microsoft.com/office/drawing/2014/main" xmlns="" id="{F73C2BFF-C761-46AE-8C03-F63085AD7B08}"/>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a:extLst>
              <a:ext uri="{FF2B5EF4-FFF2-40B4-BE49-F238E27FC236}">
                <a16:creationId xmlns:a16="http://schemas.microsoft.com/office/drawing/2014/main" xmlns="" id="{64E02684-E961-490D-A378-DEDE592A9549}"/>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05930BC7-7B2D-4818-8E90-A4F35C9FA531}" type="slidenum">
              <a:rPr lang="en-US" altLang="zh-CN" sz="1300"/>
              <a:pPr eaLnBrk="1" hangingPunct="1">
                <a:spcBef>
                  <a:spcPct val="0"/>
                </a:spcBef>
              </a:pPr>
              <a:t>31</a:t>
            </a:fld>
            <a:endParaRPr lang="en-US" altLang="zh-CN" sz="1300"/>
          </a:p>
        </p:txBody>
      </p:sp>
      <p:sp>
        <p:nvSpPr>
          <p:cNvPr id="128003" name="Rectangle 2">
            <a:extLst>
              <a:ext uri="{FF2B5EF4-FFF2-40B4-BE49-F238E27FC236}">
                <a16:creationId xmlns:a16="http://schemas.microsoft.com/office/drawing/2014/main" xmlns="" id="{3DA81834-4ECE-42AC-999C-908BFB05BE49}"/>
              </a:ext>
            </a:extLst>
          </p:cNvPr>
          <p:cNvSpPr>
            <a:spLocks noGrp="1" noRot="1" noChangeAspect="1" noChangeArrowheads="1" noTextEdit="1"/>
          </p:cNvSpPr>
          <p:nvPr>
            <p:ph type="sldImg"/>
          </p:nvPr>
        </p:nvSpPr>
        <p:spPr>
          <a:xfrm>
            <a:off x="992188" y="768350"/>
            <a:ext cx="5114925" cy="3836988"/>
          </a:xfrm>
          <a:ln/>
        </p:spPr>
      </p:sp>
      <p:sp>
        <p:nvSpPr>
          <p:cNvPr id="128004" name="Rectangle 4">
            <a:extLst>
              <a:ext uri="{FF2B5EF4-FFF2-40B4-BE49-F238E27FC236}">
                <a16:creationId xmlns:a16="http://schemas.microsoft.com/office/drawing/2014/main" xmlns="" id="{45C7E1EC-E561-4005-98EE-F26C9021CF0E}"/>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r>
              <a:rPr lang="zh-CN" altLang="en-US" dirty="0"/>
              <a:t>错误的原因是 </a:t>
            </a:r>
            <a:r>
              <a:rPr lang="en-US" altLang="zh-CN" dirty="0"/>
              <a:t>private</a:t>
            </a:r>
            <a:r>
              <a:rPr lang="zh-CN" altLang="en-US" dirty="0"/>
              <a:t> </a:t>
            </a:r>
            <a:r>
              <a:rPr lang="en-US" altLang="zh-CN" dirty="0"/>
              <a:t>B</a:t>
            </a:r>
            <a:r>
              <a:rPr lang="zh-CN" altLang="en-US" dirty="0"/>
              <a:t>，所以此处</a:t>
            </a:r>
            <a:r>
              <a:rPr lang="en-US" altLang="zh-CN" dirty="0" err="1"/>
              <a:t>obj.setB</a:t>
            </a:r>
            <a:r>
              <a:rPr lang="en-US" altLang="zh-CN" dirty="0"/>
              <a:t>(6)</a:t>
            </a:r>
            <a:r>
              <a:rPr lang="zh-CN" altLang="en-US" dirty="0"/>
              <a:t>错误</a:t>
            </a:r>
            <a:endParaRPr lang="zh-CN"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图书继承了两个基类（文献、实体）</a:t>
            </a:r>
          </a:p>
        </p:txBody>
      </p:sp>
      <p:sp>
        <p:nvSpPr>
          <p:cNvPr id="4" name="灯片编号占位符 3"/>
          <p:cNvSpPr>
            <a:spLocks noGrp="1"/>
          </p:cNvSpPr>
          <p:nvPr>
            <p:ph type="sldNum" sz="quarter" idx="5"/>
          </p:nvPr>
        </p:nvSpPr>
        <p:spPr/>
        <p:txBody>
          <a:bodyPr/>
          <a:lstStyle/>
          <a:p>
            <a:fld id="{9B7EAA01-7AD5-43F5-9677-1A44FB7CFC7F}" type="slidenum">
              <a:rPr lang="en-US" altLang="zh-CN" smtClean="0"/>
              <a:pPr/>
              <a:t>32</a:t>
            </a:fld>
            <a:endParaRPr lang="en-US" altLang="zh-CN"/>
          </a:p>
        </p:txBody>
      </p:sp>
    </p:spTree>
    <p:extLst>
      <p:ext uri="{BB962C8B-B14F-4D97-AF65-F5344CB8AC3E}">
        <p14:creationId xmlns:p14="http://schemas.microsoft.com/office/powerpoint/2010/main" val="22477212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a:extLst>
              <a:ext uri="{FF2B5EF4-FFF2-40B4-BE49-F238E27FC236}">
                <a16:creationId xmlns:a16="http://schemas.microsoft.com/office/drawing/2014/main" xmlns="" id="{AB728A6C-F234-4460-8C13-C080B73C716E}"/>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1267ABFF-A9B3-431C-92C4-AD3587EB7A2A}" type="slidenum">
              <a:rPr lang="en-US" altLang="zh-CN" sz="1300">
                <a:ea typeface="隶书" panose="02010509060101010101" pitchFamily="49" charset="-122"/>
              </a:rPr>
              <a:pPr eaLnBrk="1" hangingPunct="1">
                <a:spcBef>
                  <a:spcPct val="0"/>
                </a:spcBef>
              </a:pPr>
              <a:t>33</a:t>
            </a:fld>
            <a:endParaRPr lang="en-US" altLang="zh-CN" sz="1300">
              <a:ea typeface="隶书" panose="02010509060101010101" pitchFamily="49" charset="-122"/>
            </a:endParaRPr>
          </a:p>
        </p:txBody>
      </p:sp>
      <p:sp>
        <p:nvSpPr>
          <p:cNvPr id="117763" name="Rectangle 2">
            <a:extLst>
              <a:ext uri="{FF2B5EF4-FFF2-40B4-BE49-F238E27FC236}">
                <a16:creationId xmlns:a16="http://schemas.microsoft.com/office/drawing/2014/main" xmlns="" id="{D17C75BB-1061-4A22-8C64-7A3A046A7471}"/>
              </a:ext>
            </a:extLst>
          </p:cNvPr>
          <p:cNvSpPr>
            <a:spLocks noGrp="1" noRot="1" noChangeAspect="1" noChangeArrowheads="1" noTextEdit="1"/>
          </p:cNvSpPr>
          <p:nvPr>
            <p:ph type="sldImg"/>
          </p:nvPr>
        </p:nvSpPr>
        <p:spPr>
          <a:ln/>
        </p:spPr>
      </p:sp>
      <p:sp>
        <p:nvSpPr>
          <p:cNvPr id="117764" name="Rectangle 4">
            <a:extLst>
              <a:ext uri="{FF2B5EF4-FFF2-40B4-BE49-F238E27FC236}">
                <a16:creationId xmlns:a16="http://schemas.microsoft.com/office/drawing/2014/main" xmlns="" id="{552A9BB0-36FD-4B85-A6D4-BA4655B2DD89}"/>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33376131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强制向基类转换，可以产生基类的对象，访问基类中的成员。 </a:t>
            </a:r>
            <a:endParaRPr kumimoji="1" lang="en-US" altLang="zh-CN" dirty="0"/>
          </a:p>
          <a:p>
            <a:r>
              <a:rPr kumimoji="1" lang="zh-CN" altLang="en-US" dirty="0"/>
              <a:t>必须为公有派生类</a:t>
            </a:r>
          </a:p>
        </p:txBody>
      </p:sp>
      <p:sp>
        <p:nvSpPr>
          <p:cNvPr id="4" name="灯片编号占位符 3"/>
          <p:cNvSpPr>
            <a:spLocks noGrp="1"/>
          </p:cNvSpPr>
          <p:nvPr>
            <p:ph type="sldNum" sz="quarter" idx="5"/>
          </p:nvPr>
        </p:nvSpPr>
        <p:spPr/>
        <p:txBody>
          <a:bodyPr/>
          <a:lstStyle/>
          <a:p>
            <a:fld id="{9B7EAA01-7AD5-43F5-9677-1A44FB7CFC7F}" type="slidenum">
              <a:rPr lang="en-US" altLang="zh-CN" smtClean="0"/>
              <a:pPr/>
              <a:t>34</a:t>
            </a:fld>
            <a:endParaRPr lang="en-US" altLang="zh-CN"/>
          </a:p>
        </p:txBody>
      </p:sp>
    </p:spTree>
    <p:extLst>
      <p:ext uri="{BB962C8B-B14F-4D97-AF65-F5344CB8AC3E}">
        <p14:creationId xmlns:p14="http://schemas.microsoft.com/office/powerpoint/2010/main" val="3081511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a:extLst>
              <a:ext uri="{FF2B5EF4-FFF2-40B4-BE49-F238E27FC236}">
                <a16:creationId xmlns:a16="http://schemas.microsoft.com/office/drawing/2014/main" xmlns="" id="{CE077D4C-C37E-4671-BDF5-73BB8BA63519}"/>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C0F4024B-63FE-49FF-B4A0-9FD00711F185}" type="slidenum">
              <a:rPr lang="en-US" altLang="zh-CN" sz="1300"/>
              <a:pPr eaLnBrk="1" hangingPunct="1">
                <a:spcBef>
                  <a:spcPct val="0"/>
                </a:spcBef>
              </a:pPr>
              <a:t>35</a:t>
            </a:fld>
            <a:endParaRPr lang="en-US" altLang="zh-CN" sz="1300"/>
          </a:p>
        </p:txBody>
      </p:sp>
      <p:sp>
        <p:nvSpPr>
          <p:cNvPr id="129027" name="Rectangle 2">
            <a:extLst>
              <a:ext uri="{FF2B5EF4-FFF2-40B4-BE49-F238E27FC236}">
                <a16:creationId xmlns:a16="http://schemas.microsoft.com/office/drawing/2014/main" xmlns="" id="{4A690111-96B6-4C5C-BAA9-DA55E546D885}"/>
              </a:ext>
            </a:extLst>
          </p:cNvPr>
          <p:cNvSpPr>
            <a:spLocks noGrp="1" noRot="1" noChangeAspect="1" noChangeArrowheads="1" noTextEdit="1"/>
          </p:cNvSpPr>
          <p:nvPr>
            <p:ph type="sldImg"/>
          </p:nvPr>
        </p:nvSpPr>
        <p:spPr>
          <a:xfrm>
            <a:off x="992188" y="768350"/>
            <a:ext cx="5114925" cy="3836988"/>
          </a:xfrm>
          <a:ln/>
        </p:spPr>
      </p:sp>
      <p:sp>
        <p:nvSpPr>
          <p:cNvPr id="129028" name="Rectangle 4">
            <a:extLst>
              <a:ext uri="{FF2B5EF4-FFF2-40B4-BE49-F238E27FC236}">
                <a16:creationId xmlns:a16="http://schemas.microsoft.com/office/drawing/2014/main" xmlns="" id="{420E8582-9573-4CD8-A875-B07DEAD4569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a:extLst>
              <a:ext uri="{FF2B5EF4-FFF2-40B4-BE49-F238E27FC236}">
                <a16:creationId xmlns:a16="http://schemas.microsoft.com/office/drawing/2014/main" xmlns="" id="{AB728A6C-F234-4460-8C13-C080B73C716E}"/>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1267ABFF-A9B3-431C-92C4-AD3587EB7A2A}" type="slidenum">
              <a:rPr lang="en-US" altLang="zh-CN" sz="1300">
                <a:ea typeface="隶书" panose="02010509060101010101" pitchFamily="49" charset="-122"/>
              </a:rPr>
              <a:pPr eaLnBrk="1" hangingPunct="1">
                <a:spcBef>
                  <a:spcPct val="0"/>
                </a:spcBef>
              </a:pPr>
              <a:t>2</a:t>
            </a:fld>
            <a:endParaRPr lang="en-US" altLang="zh-CN" sz="1300">
              <a:ea typeface="隶书" panose="02010509060101010101" pitchFamily="49" charset="-122"/>
            </a:endParaRPr>
          </a:p>
        </p:txBody>
      </p:sp>
      <p:sp>
        <p:nvSpPr>
          <p:cNvPr id="117763" name="Rectangle 2">
            <a:extLst>
              <a:ext uri="{FF2B5EF4-FFF2-40B4-BE49-F238E27FC236}">
                <a16:creationId xmlns:a16="http://schemas.microsoft.com/office/drawing/2014/main" xmlns="" id="{D17C75BB-1061-4A22-8C64-7A3A046A7471}"/>
              </a:ext>
            </a:extLst>
          </p:cNvPr>
          <p:cNvSpPr>
            <a:spLocks noGrp="1" noRot="1" noChangeAspect="1" noChangeArrowheads="1" noTextEdit="1"/>
          </p:cNvSpPr>
          <p:nvPr>
            <p:ph type="sldImg"/>
          </p:nvPr>
        </p:nvSpPr>
        <p:spPr>
          <a:ln/>
        </p:spPr>
      </p:sp>
      <p:sp>
        <p:nvSpPr>
          <p:cNvPr id="117764" name="Rectangle 4">
            <a:extLst>
              <a:ext uri="{FF2B5EF4-FFF2-40B4-BE49-F238E27FC236}">
                <a16:creationId xmlns:a16="http://schemas.microsoft.com/office/drawing/2014/main" xmlns="" id="{552A9BB0-36FD-4B85-A6D4-BA4655B2DD89}"/>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a:extLst>
              <a:ext uri="{FF2B5EF4-FFF2-40B4-BE49-F238E27FC236}">
                <a16:creationId xmlns:a16="http://schemas.microsoft.com/office/drawing/2014/main" xmlns="" id="{829F155E-9F96-42DE-9D5B-E303AA74DF43}"/>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31476A34-93CB-4676-B735-76E9388F0C8F}" type="slidenum">
              <a:rPr lang="en-US" altLang="zh-CN" sz="1300"/>
              <a:pPr eaLnBrk="1" hangingPunct="1">
                <a:spcBef>
                  <a:spcPct val="0"/>
                </a:spcBef>
              </a:pPr>
              <a:t>36</a:t>
            </a:fld>
            <a:endParaRPr lang="en-US" altLang="zh-CN" sz="1300"/>
          </a:p>
        </p:txBody>
      </p:sp>
      <p:sp>
        <p:nvSpPr>
          <p:cNvPr id="130051" name="Rectangle 2">
            <a:extLst>
              <a:ext uri="{FF2B5EF4-FFF2-40B4-BE49-F238E27FC236}">
                <a16:creationId xmlns:a16="http://schemas.microsoft.com/office/drawing/2014/main" xmlns="" id="{247862B8-7C37-414D-A0C3-E6C7CD613BB3}"/>
              </a:ext>
            </a:extLst>
          </p:cNvPr>
          <p:cNvSpPr>
            <a:spLocks noGrp="1" noRot="1" noChangeAspect="1" noChangeArrowheads="1" noTextEdit="1"/>
          </p:cNvSpPr>
          <p:nvPr>
            <p:ph type="sldImg"/>
          </p:nvPr>
        </p:nvSpPr>
        <p:spPr>
          <a:xfrm>
            <a:off x="992188" y="768350"/>
            <a:ext cx="5114925" cy="3836988"/>
          </a:xfrm>
          <a:ln/>
        </p:spPr>
      </p:sp>
      <p:sp>
        <p:nvSpPr>
          <p:cNvPr id="130052" name="Rectangle 4">
            <a:extLst>
              <a:ext uri="{FF2B5EF4-FFF2-40B4-BE49-F238E27FC236}">
                <a16:creationId xmlns:a16="http://schemas.microsoft.com/office/drawing/2014/main" xmlns="" id="{652E4C5E-65F6-4D08-B995-571B8946D2EF}"/>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r>
              <a:rPr kumimoji="1" lang="en-US" altLang="zh-CN" sz="1200" b="0" i="0" kern="1200" dirty="0">
                <a:solidFill>
                  <a:schemeClr val="tx1"/>
                </a:solidFill>
                <a:effectLst/>
                <a:latin typeface="Times New Roman" pitchFamily="18" charset="0"/>
                <a:ea typeface="宋体" pitchFamily="2" charset="-122"/>
                <a:cs typeface="+mn-cs"/>
              </a:rPr>
              <a:t> </a:t>
            </a:r>
            <a:r>
              <a:rPr kumimoji="1" lang="zh-CN" altLang="en-US" sz="1200" b="0" i="0" kern="1200" dirty="0">
                <a:solidFill>
                  <a:schemeClr val="tx1"/>
                </a:solidFill>
                <a:effectLst/>
                <a:latin typeface="Times New Roman" pitchFamily="18" charset="0"/>
                <a:ea typeface="宋体" pitchFamily="2" charset="-122"/>
                <a:cs typeface="+mn-cs"/>
              </a:rPr>
              <a:t>隐含的强制类型转换。 </a:t>
            </a:r>
            <a:endParaRPr lang="zh-CN"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a:extLst>
              <a:ext uri="{FF2B5EF4-FFF2-40B4-BE49-F238E27FC236}">
                <a16:creationId xmlns:a16="http://schemas.microsoft.com/office/drawing/2014/main" xmlns="" id="{829F155E-9F96-42DE-9D5B-E303AA74DF43}"/>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31476A34-93CB-4676-B735-76E9388F0C8F}" type="slidenum">
              <a:rPr lang="en-US" altLang="zh-CN" sz="1300"/>
              <a:pPr eaLnBrk="1" hangingPunct="1">
                <a:spcBef>
                  <a:spcPct val="0"/>
                </a:spcBef>
              </a:pPr>
              <a:t>37</a:t>
            </a:fld>
            <a:endParaRPr lang="en-US" altLang="zh-CN" sz="1300"/>
          </a:p>
        </p:txBody>
      </p:sp>
      <p:sp>
        <p:nvSpPr>
          <p:cNvPr id="130051" name="Rectangle 2">
            <a:extLst>
              <a:ext uri="{FF2B5EF4-FFF2-40B4-BE49-F238E27FC236}">
                <a16:creationId xmlns:a16="http://schemas.microsoft.com/office/drawing/2014/main" xmlns="" id="{247862B8-7C37-414D-A0C3-E6C7CD613BB3}"/>
              </a:ext>
            </a:extLst>
          </p:cNvPr>
          <p:cNvSpPr>
            <a:spLocks noGrp="1" noRot="1" noChangeAspect="1" noChangeArrowheads="1" noTextEdit="1"/>
          </p:cNvSpPr>
          <p:nvPr>
            <p:ph type="sldImg"/>
          </p:nvPr>
        </p:nvSpPr>
        <p:spPr>
          <a:xfrm>
            <a:off x="992188" y="768350"/>
            <a:ext cx="5114925" cy="3836988"/>
          </a:xfrm>
          <a:ln/>
        </p:spPr>
      </p:sp>
      <p:sp>
        <p:nvSpPr>
          <p:cNvPr id="130052" name="Rectangle 4">
            <a:extLst>
              <a:ext uri="{FF2B5EF4-FFF2-40B4-BE49-F238E27FC236}">
                <a16:creationId xmlns:a16="http://schemas.microsoft.com/office/drawing/2014/main" xmlns="" id="{652E4C5E-65F6-4D08-B995-571B8946D2EF}"/>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r>
              <a:rPr kumimoji="1" lang="zh-CN" altLang="en-US" sz="1200" b="0" i="0" kern="1200" dirty="0">
                <a:solidFill>
                  <a:schemeClr val="tx1"/>
                </a:solidFill>
                <a:effectLst/>
                <a:latin typeface="Times New Roman" pitchFamily="18" charset="0"/>
                <a:ea typeface="宋体" pitchFamily="2" charset="-122"/>
                <a:cs typeface="+mn-cs"/>
              </a:rPr>
              <a:t>如果写类</a:t>
            </a:r>
            <a:r>
              <a:rPr kumimoji="1" lang="en-US" altLang="zh-CN" sz="1200" b="0" i="0" kern="1200" dirty="0">
                <a:solidFill>
                  <a:schemeClr val="tx1"/>
                </a:solidFill>
                <a:effectLst/>
                <a:latin typeface="Times New Roman" pitchFamily="18" charset="0"/>
                <a:ea typeface="宋体" pitchFamily="2" charset="-122"/>
                <a:cs typeface="+mn-cs"/>
              </a:rPr>
              <a:t>D</a:t>
            </a:r>
            <a:r>
              <a:rPr kumimoji="1" lang="zh-CN" altLang="en-US" sz="1200" b="0" i="0" kern="1200" dirty="0">
                <a:solidFill>
                  <a:schemeClr val="tx1"/>
                </a:solidFill>
                <a:effectLst/>
                <a:latin typeface="Times New Roman" pitchFamily="18" charset="0"/>
                <a:ea typeface="宋体" pitchFamily="2" charset="-122"/>
                <a:cs typeface="+mn-cs"/>
              </a:rPr>
              <a:t>时重新定义了从类</a:t>
            </a:r>
            <a:r>
              <a:rPr kumimoji="1" lang="en-US" altLang="zh-CN" sz="1200" b="0" i="0" kern="1200" dirty="0">
                <a:solidFill>
                  <a:schemeClr val="tx1"/>
                </a:solidFill>
                <a:effectLst/>
                <a:latin typeface="Times New Roman" pitchFamily="18" charset="0"/>
                <a:ea typeface="宋体" pitchFamily="2" charset="-122"/>
                <a:cs typeface="+mn-cs"/>
              </a:rPr>
              <a:t>B</a:t>
            </a:r>
            <a:r>
              <a:rPr kumimoji="1" lang="zh-CN" altLang="en-US" sz="1200" b="0" i="0" kern="1200" dirty="0">
                <a:solidFill>
                  <a:schemeClr val="tx1"/>
                </a:solidFill>
                <a:effectLst/>
                <a:latin typeface="Times New Roman" pitchFamily="18" charset="0"/>
                <a:ea typeface="宋体" pitchFamily="2" charset="-122"/>
                <a:cs typeface="+mn-cs"/>
              </a:rPr>
              <a:t>继承而来的非虚函数，</a:t>
            </a:r>
            <a:r>
              <a:rPr kumimoji="1" lang="en-US" altLang="zh-CN" sz="1200" b="0" i="0" kern="1200" dirty="0">
                <a:solidFill>
                  <a:schemeClr val="tx1"/>
                </a:solidFill>
                <a:effectLst/>
                <a:latin typeface="Times New Roman" pitchFamily="18" charset="0"/>
                <a:ea typeface="宋体" pitchFamily="2" charset="-122"/>
                <a:cs typeface="+mn-cs"/>
              </a:rPr>
              <a:t>D</a:t>
            </a:r>
            <a:r>
              <a:rPr kumimoji="1" lang="zh-CN" altLang="en-US" sz="1200" b="0" i="0" kern="1200" dirty="0">
                <a:solidFill>
                  <a:schemeClr val="tx1"/>
                </a:solidFill>
                <a:effectLst/>
                <a:latin typeface="Times New Roman" pitchFamily="18" charset="0"/>
                <a:ea typeface="宋体" pitchFamily="2" charset="-122"/>
                <a:cs typeface="+mn-cs"/>
              </a:rPr>
              <a:t>的对象就可能表现出精神分裂症般的异常行为。也就是说，</a:t>
            </a:r>
            <a:r>
              <a:rPr kumimoji="1" lang="en-US" altLang="zh-CN" sz="1200" b="0" i="0" kern="1200" dirty="0">
                <a:solidFill>
                  <a:schemeClr val="tx1"/>
                </a:solidFill>
                <a:effectLst/>
                <a:latin typeface="Times New Roman" pitchFamily="18" charset="0"/>
                <a:ea typeface="宋体" pitchFamily="2" charset="-122"/>
                <a:cs typeface="+mn-cs"/>
              </a:rPr>
              <a:t>D</a:t>
            </a:r>
            <a:r>
              <a:rPr kumimoji="1" lang="zh-CN" altLang="en-US" sz="1200" b="0" i="0" kern="1200" dirty="0">
                <a:solidFill>
                  <a:schemeClr val="tx1"/>
                </a:solidFill>
                <a:effectLst/>
                <a:latin typeface="Times New Roman" pitchFamily="18" charset="0"/>
                <a:ea typeface="宋体" pitchFamily="2" charset="-122"/>
                <a:cs typeface="+mn-cs"/>
              </a:rPr>
              <a:t>的对象在被调用时，行为有可能象</a:t>
            </a:r>
            <a:r>
              <a:rPr kumimoji="1" lang="en-US" altLang="zh-CN" sz="1200" b="0" i="0" kern="1200" dirty="0">
                <a:solidFill>
                  <a:schemeClr val="tx1"/>
                </a:solidFill>
                <a:effectLst/>
                <a:latin typeface="Times New Roman" pitchFamily="18" charset="0"/>
                <a:ea typeface="宋体" pitchFamily="2" charset="-122"/>
                <a:cs typeface="+mn-cs"/>
              </a:rPr>
              <a:t>B</a:t>
            </a:r>
            <a:r>
              <a:rPr kumimoji="1" lang="zh-CN" altLang="en-US" sz="1200" b="0" i="0" kern="1200" dirty="0">
                <a:solidFill>
                  <a:schemeClr val="tx1"/>
                </a:solidFill>
                <a:effectLst/>
                <a:latin typeface="Times New Roman" pitchFamily="18" charset="0"/>
                <a:ea typeface="宋体" pitchFamily="2" charset="-122"/>
                <a:cs typeface="+mn-cs"/>
              </a:rPr>
              <a:t>，也有可能象</a:t>
            </a:r>
            <a:r>
              <a:rPr kumimoji="1" lang="en-US" altLang="zh-CN" sz="1200" b="0" i="0" kern="1200" dirty="0">
                <a:solidFill>
                  <a:schemeClr val="tx1"/>
                </a:solidFill>
                <a:effectLst/>
                <a:latin typeface="Times New Roman" pitchFamily="18" charset="0"/>
                <a:ea typeface="宋体" pitchFamily="2" charset="-122"/>
                <a:cs typeface="+mn-cs"/>
              </a:rPr>
              <a:t>D</a:t>
            </a:r>
            <a:r>
              <a:rPr kumimoji="1" lang="zh-CN" altLang="en-US" sz="1200" b="0" i="0" kern="1200" dirty="0">
                <a:solidFill>
                  <a:schemeClr val="tx1"/>
                </a:solidFill>
                <a:effectLst/>
                <a:latin typeface="Times New Roman" pitchFamily="18" charset="0"/>
                <a:ea typeface="宋体" pitchFamily="2" charset="-122"/>
                <a:cs typeface="+mn-cs"/>
              </a:rPr>
              <a:t>，决定因素和对象本身没有一点关系，而是取决于指向它的指针所声明的类型。引用也会和指针一样表现出这样的异常行为。</a:t>
            </a:r>
            <a:endParaRPr kumimoji="1" lang="en-US" altLang="zh-CN" sz="1200" b="0" i="0" kern="1200" dirty="0">
              <a:solidFill>
                <a:schemeClr val="tx1"/>
              </a:solidFill>
              <a:effectLst/>
              <a:latin typeface="Times New Roman" pitchFamily="18" charset="0"/>
              <a:ea typeface="宋体" pitchFamily="2" charset="-122"/>
              <a:cs typeface="+mn-cs"/>
            </a:endParaRPr>
          </a:p>
          <a:p>
            <a:pPr eaLnBrk="1" hangingPunct="1"/>
            <a:endParaRPr kumimoji="1" lang="en-US" altLang="zh-CN" sz="1200" b="0" i="0" kern="1200" dirty="0">
              <a:solidFill>
                <a:schemeClr val="tx1"/>
              </a:solidFill>
              <a:effectLst/>
              <a:latin typeface="Times New Roman" pitchFamily="18" charset="0"/>
              <a:ea typeface="宋体" pitchFamily="2" charset="-122"/>
              <a:cs typeface="+mn-cs"/>
            </a:endParaRPr>
          </a:p>
          <a:p>
            <a:pPr eaLnBrk="1" hangingPunct="1"/>
            <a:r>
              <a:rPr kumimoji="1" lang="zh-CN" altLang="en-US" sz="1200" b="0" i="0" kern="1200" dirty="0">
                <a:solidFill>
                  <a:schemeClr val="tx1"/>
                </a:solidFill>
                <a:effectLst/>
                <a:latin typeface="Times New Roman" pitchFamily="18" charset="0"/>
                <a:ea typeface="宋体" pitchFamily="2" charset="-122"/>
                <a:cs typeface="+mn-cs"/>
              </a:rPr>
              <a:t>由于其作为</a:t>
            </a:r>
            <a:r>
              <a:rPr kumimoji="1" lang="en-US" altLang="zh-CN" sz="1200" b="0" i="0" kern="1200" dirty="0">
                <a:solidFill>
                  <a:schemeClr val="tx1"/>
                </a:solidFill>
                <a:effectLst/>
                <a:latin typeface="Times New Roman" pitchFamily="18" charset="0"/>
                <a:ea typeface="宋体" pitchFamily="2" charset="-122"/>
                <a:cs typeface="+mn-cs"/>
              </a:rPr>
              <a:t>Base1</a:t>
            </a:r>
            <a:r>
              <a:rPr kumimoji="1" lang="zh-CN" altLang="en-US" sz="1200" b="0" i="0" kern="1200" dirty="0">
                <a:solidFill>
                  <a:schemeClr val="tx1"/>
                </a:solidFill>
                <a:effectLst/>
                <a:latin typeface="Times New Roman" pitchFamily="18" charset="0"/>
                <a:ea typeface="宋体" pitchFamily="2" charset="-122"/>
                <a:cs typeface="+mn-cs"/>
              </a:rPr>
              <a:t>类传入的，一切照着</a:t>
            </a:r>
            <a:r>
              <a:rPr kumimoji="1" lang="en-US" altLang="zh-CN" sz="1200" b="0" i="0" kern="1200" dirty="0">
                <a:solidFill>
                  <a:schemeClr val="tx1"/>
                </a:solidFill>
                <a:effectLst/>
                <a:latin typeface="Times New Roman" pitchFamily="18" charset="0"/>
                <a:ea typeface="宋体" pitchFamily="2" charset="-122"/>
                <a:cs typeface="+mn-cs"/>
              </a:rPr>
              <a:t>Base1</a:t>
            </a:r>
            <a:r>
              <a:rPr kumimoji="1" lang="zh-CN" altLang="en-US" sz="1200" b="0" i="0" kern="1200" dirty="0">
                <a:solidFill>
                  <a:schemeClr val="tx1"/>
                </a:solidFill>
                <a:effectLst/>
                <a:latin typeface="Times New Roman" pitchFamily="18" charset="0"/>
                <a:ea typeface="宋体" pitchFamily="2" charset="-122"/>
                <a:cs typeface="+mn-cs"/>
              </a:rPr>
              <a:t>的标准输出。 </a:t>
            </a:r>
            <a:endParaRPr lang="zh-CN" altLang="zh-CN" dirty="0"/>
          </a:p>
        </p:txBody>
      </p:sp>
    </p:spTree>
    <p:extLst>
      <p:ext uri="{BB962C8B-B14F-4D97-AF65-F5344CB8AC3E}">
        <p14:creationId xmlns:p14="http://schemas.microsoft.com/office/powerpoint/2010/main" val="16801687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a:extLst>
              <a:ext uri="{FF2B5EF4-FFF2-40B4-BE49-F238E27FC236}">
                <a16:creationId xmlns:a16="http://schemas.microsoft.com/office/drawing/2014/main" xmlns="" id="{AB728A6C-F234-4460-8C13-C080B73C716E}"/>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1267ABFF-A9B3-431C-92C4-AD3587EB7A2A}" type="slidenum">
              <a:rPr lang="en-US" altLang="zh-CN" sz="1300">
                <a:ea typeface="隶书" panose="02010509060101010101" pitchFamily="49" charset="-122"/>
              </a:rPr>
              <a:pPr eaLnBrk="1" hangingPunct="1">
                <a:spcBef>
                  <a:spcPct val="0"/>
                </a:spcBef>
              </a:pPr>
              <a:t>38</a:t>
            </a:fld>
            <a:endParaRPr lang="en-US" altLang="zh-CN" sz="1300">
              <a:ea typeface="隶书" panose="02010509060101010101" pitchFamily="49" charset="-122"/>
            </a:endParaRPr>
          </a:p>
        </p:txBody>
      </p:sp>
      <p:sp>
        <p:nvSpPr>
          <p:cNvPr id="117763" name="Rectangle 2">
            <a:extLst>
              <a:ext uri="{FF2B5EF4-FFF2-40B4-BE49-F238E27FC236}">
                <a16:creationId xmlns:a16="http://schemas.microsoft.com/office/drawing/2014/main" xmlns="" id="{D17C75BB-1061-4A22-8C64-7A3A046A7471}"/>
              </a:ext>
            </a:extLst>
          </p:cNvPr>
          <p:cNvSpPr>
            <a:spLocks noGrp="1" noRot="1" noChangeAspect="1" noChangeArrowheads="1" noTextEdit="1"/>
          </p:cNvSpPr>
          <p:nvPr>
            <p:ph type="sldImg"/>
          </p:nvPr>
        </p:nvSpPr>
        <p:spPr>
          <a:ln/>
        </p:spPr>
      </p:sp>
      <p:sp>
        <p:nvSpPr>
          <p:cNvPr id="117764" name="Rectangle 4">
            <a:extLst>
              <a:ext uri="{FF2B5EF4-FFF2-40B4-BE49-F238E27FC236}">
                <a16:creationId xmlns:a16="http://schemas.microsoft.com/office/drawing/2014/main" xmlns="" id="{552A9BB0-36FD-4B85-A6D4-BA4655B2DD89}"/>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3737911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幻灯片图像占位符 1">
            <a:extLst>
              <a:ext uri="{FF2B5EF4-FFF2-40B4-BE49-F238E27FC236}">
                <a16:creationId xmlns:a16="http://schemas.microsoft.com/office/drawing/2014/main" xmlns="" id="{28C0D616-C40B-431C-8BDC-4D1F99FABD89}"/>
              </a:ext>
            </a:extLst>
          </p:cNvPr>
          <p:cNvSpPr>
            <a:spLocks noGrp="1" noRot="1" noChangeAspect="1" noTextEdit="1"/>
          </p:cNvSpPr>
          <p:nvPr>
            <p:ph type="sldImg"/>
          </p:nvPr>
        </p:nvSpPr>
        <p:spPr>
          <a:ln/>
        </p:spPr>
      </p:sp>
      <p:sp>
        <p:nvSpPr>
          <p:cNvPr id="131075" name="备注占位符 2">
            <a:extLst>
              <a:ext uri="{FF2B5EF4-FFF2-40B4-BE49-F238E27FC236}">
                <a16:creationId xmlns:a16="http://schemas.microsoft.com/office/drawing/2014/main" xmlns="" id="{F48EC17D-1866-4B26-A2A8-37887D4A9627}"/>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131076" name="灯片编号占位符 3">
            <a:extLst>
              <a:ext uri="{FF2B5EF4-FFF2-40B4-BE49-F238E27FC236}">
                <a16:creationId xmlns:a16="http://schemas.microsoft.com/office/drawing/2014/main" xmlns="" id="{8E22EDF8-23F8-40AD-B0D9-DAD43291A8EE}"/>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759F7D34-6128-4996-8E02-6B07936C3C1E}" type="slidenum">
              <a:rPr lang="en-US" altLang="zh-CN" sz="1300">
                <a:ea typeface="隶书" panose="02010509060101010101" pitchFamily="49" charset="-122"/>
              </a:rPr>
              <a:pPr eaLnBrk="1" hangingPunct="1">
                <a:spcBef>
                  <a:spcPct val="0"/>
                </a:spcBef>
              </a:pPr>
              <a:t>39</a:t>
            </a:fld>
            <a:endParaRPr lang="en-US" altLang="zh-CN" sz="1300">
              <a:ea typeface="隶书" panose="02010509060101010101" pitchFamily="49"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a:extLst>
              <a:ext uri="{FF2B5EF4-FFF2-40B4-BE49-F238E27FC236}">
                <a16:creationId xmlns:a16="http://schemas.microsoft.com/office/drawing/2014/main" xmlns="" id="{A5E30329-1302-4B1A-A590-9D8FE79DF5D2}"/>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459064BD-EF85-448D-9E53-531BF533CFE6}" type="slidenum">
              <a:rPr lang="en-US" altLang="zh-CN" sz="1300"/>
              <a:pPr eaLnBrk="1" hangingPunct="1">
                <a:spcBef>
                  <a:spcPct val="0"/>
                </a:spcBef>
              </a:pPr>
              <a:t>41</a:t>
            </a:fld>
            <a:endParaRPr lang="en-US" altLang="zh-CN" sz="1300"/>
          </a:p>
        </p:txBody>
      </p:sp>
      <p:sp>
        <p:nvSpPr>
          <p:cNvPr id="132099" name="Rectangle 2">
            <a:extLst>
              <a:ext uri="{FF2B5EF4-FFF2-40B4-BE49-F238E27FC236}">
                <a16:creationId xmlns:a16="http://schemas.microsoft.com/office/drawing/2014/main" xmlns="" id="{41429EDF-11EC-4021-A7EB-3C2885DD1078}"/>
              </a:ext>
            </a:extLst>
          </p:cNvPr>
          <p:cNvSpPr>
            <a:spLocks noGrp="1" noRot="1" noChangeAspect="1" noChangeArrowheads="1" noTextEdit="1"/>
          </p:cNvSpPr>
          <p:nvPr>
            <p:ph type="sldImg"/>
          </p:nvPr>
        </p:nvSpPr>
        <p:spPr>
          <a:xfrm>
            <a:off x="992188" y="768350"/>
            <a:ext cx="5114925" cy="3836988"/>
          </a:xfrm>
          <a:ln/>
        </p:spPr>
      </p:sp>
      <p:sp>
        <p:nvSpPr>
          <p:cNvPr id="132100" name="Rectangle 4">
            <a:extLst>
              <a:ext uri="{FF2B5EF4-FFF2-40B4-BE49-F238E27FC236}">
                <a16:creationId xmlns:a16="http://schemas.microsoft.com/office/drawing/2014/main" xmlns="" id="{050A7B36-3142-4F15-B42E-B58934CB3AD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a:extLst>
              <a:ext uri="{FF2B5EF4-FFF2-40B4-BE49-F238E27FC236}">
                <a16:creationId xmlns:a16="http://schemas.microsoft.com/office/drawing/2014/main" xmlns="" id="{0C4BE1B6-E923-496A-8D49-D62E807167F1}"/>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E4030060-B56A-41CA-8779-A6002460538F}" type="slidenum">
              <a:rPr lang="en-US" altLang="zh-CN" sz="1300"/>
              <a:pPr eaLnBrk="1" hangingPunct="1">
                <a:spcBef>
                  <a:spcPct val="0"/>
                </a:spcBef>
              </a:pPr>
              <a:t>42</a:t>
            </a:fld>
            <a:endParaRPr lang="en-US" altLang="zh-CN" sz="1300"/>
          </a:p>
        </p:txBody>
      </p:sp>
      <p:sp>
        <p:nvSpPr>
          <p:cNvPr id="133123" name="Rectangle 2">
            <a:extLst>
              <a:ext uri="{FF2B5EF4-FFF2-40B4-BE49-F238E27FC236}">
                <a16:creationId xmlns:a16="http://schemas.microsoft.com/office/drawing/2014/main" xmlns="" id="{46F7F7D9-6264-4739-8E50-EB744EC7BC06}"/>
              </a:ext>
            </a:extLst>
          </p:cNvPr>
          <p:cNvSpPr>
            <a:spLocks noGrp="1" noRot="1" noChangeAspect="1" noChangeArrowheads="1" noTextEdit="1"/>
          </p:cNvSpPr>
          <p:nvPr>
            <p:ph type="sldImg"/>
          </p:nvPr>
        </p:nvSpPr>
        <p:spPr>
          <a:xfrm>
            <a:off x="992188" y="768350"/>
            <a:ext cx="5114925" cy="3836988"/>
          </a:xfrm>
          <a:ln/>
        </p:spPr>
      </p:sp>
      <p:sp>
        <p:nvSpPr>
          <p:cNvPr id="133124" name="Rectangle 4">
            <a:extLst>
              <a:ext uri="{FF2B5EF4-FFF2-40B4-BE49-F238E27FC236}">
                <a16:creationId xmlns:a16="http://schemas.microsoft.com/office/drawing/2014/main" xmlns="" id="{104F05CE-1B2D-4A6E-B802-506A968A615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a:extLst>
              <a:ext uri="{FF2B5EF4-FFF2-40B4-BE49-F238E27FC236}">
                <a16:creationId xmlns:a16="http://schemas.microsoft.com/office/drawing/2014/main" xmlns="" id="{8739588C-5500-4843-AE2F-2CC1920ECA06}"/>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6AB327F3-F673-49AA-BB38-8833E7D4023B}" type="slidenum">
              <a:rPr lang="en-US" altLang="zh-CN" sz="1300"/>
              <a:pPr eaLnBrk="1" hangingPunct="1">
                <a:spcBef>
                  <a:spcPct val="0"/>
                </a:spcBef>
              </a:pPr>
              <a:t>43</a:t>
            </a:fld>
            <a:endParaRPr lang="en-US" altLang="zh-CN" sz="1300"/>
          </a:p>
        </p:txBody>
      </p:sp>
      <p:sp>
        <p:nvSpPr>
          <p:cNvPr id="134147" name="Rectangle 2">
            <a:extLst>
              <a:ext uri="{FF2B5EF4-FFF2-40B4-BE49-F238E27FC236}">
                <a16:creationId xmlns:a16="http://schemas.microsoft.com/office/drawing/2014/main" xmlns="" id="{B1B2EC5F-2668-4EA1-9658-E1E23F60D638}"/>
              </a:ext>
            </a:extLst>
          </p:cNvPr>
          <p:cNvSpPr>
            <a:spLocks noGrp="1" noRot="1" noChangeAspect="1" noChangeArrowheads="1" noTextEdit="1"/>
          </p:cNvSpPr>
          <p:nvPr>
            <p:ph type="sldImg"/>
          </p:nvPr>
        </p:nvSpPr>
        <p:spPr>
          <a:xfrm>
            <a:off x="992188" y="768350"/>
            <a:ext cx="5114925" cy="3836988"/>
          </a:xfrm>
          <a:ln/>
        </p:spPr>
      </p:sp>
      <p:sp>
        <p:nvSpPr>
          <p:cNvPr id="134148" name="Rectangle 4">
            <a:extLst>
              <a:ext uri="{FF2B5EF4-FFF2-40B4-BE49-F238E27FC236}">
                <a16:creationId xmlns:a16="http://schemas.microsoft.com/office/drawing/2014/main" xmlns="" id="{7C7E4870-E4D7-44DA-9EEE-30A3FEEA2F6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r>
              <a:rPr lang="en-US" altLang="zh-CN"/>
              <a:t>********2011/11/23</a:t>
            </a:r>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a:extLst>
              <a:ext uri="{FF2B5EF4-FFF2-40B4-BE49-F238E27FC236}">
                <a16:creationId xmlns:a16="http://schemas.microsoft.com/office/drawing/2014/main" xmlns="" id="{C0BEF800-18C8-40DF-97E4-741CED9F143E}"/>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2873EC9B-7E75-4329-A4E7-E6F732F7DC65}" type="slidenum">
              <a:rPr lang="en-US" altLang="zh-CN" sz="1300"/>
              <a:pPr eaLnBrk="1" hangingPunct="1">
                <a:spcBef>
                  <a:spcPct val="0"/>
                </a:spcBef>
              </a:pPr>
              <a:t>44</a:t>
            </a:fld>
            <a:endParaRPr lang="en-US" altLang="zh-CN" sz="1300"/>
          </a:p>
        </p:txBody>
      </p:sp>
      <p:sp>
        <p:nvSpPr>
          <p:cNvPr id="135171" name="Rectangle 2">
            <a:extLst>
              <a:ext uri="{FF2B5EF4-FFF2-40B4-BE49-F238E27FC236}">
                <a16:creationId xmlns:a16="http://schemas.microsoft.com/office/drawing/2014/main" xmlns="" id="{B66D6BBE-312B-40E7-8399-66CD90046DD9}"/>
              </a:ext>
            </a:extLst>
          </p:cNvPr>
          <p:cNvSpPr>
            <a:spLocks noGrp="1" noRot="1" noChangeAspect="1" noChangeArrowheads="1" noTextEdit="1"/>
          </p:cNvSpPr>
          <p:nvPr>
            <p:ph type="sldImg"/>
          </p:nvPr>
        </p:nvSpPr>
        <p:spPr>
          <a:xfrm>
            <a:off x="992188" y="768350"/>
            <a:ext cx="5114925" cy="3836988"/>
          </a:xfrm>
          <a:ln/>
        </p:spPr>
      </p:sp>
      <p:sp>
        <p:nvSpPr>
          <p:cNvPr id="135172" name="Rectangle 4">
            <a:extLst>
              <a:ext uri="{FF2B5EF4-FFF2-40B4-BE49-F238E27FC236}">
                <a16:creationId xmlns:a16="http://schemas.microsoft.com/office/drawing/2014/main" xmlns="" id="{845B009B-9BDD-444D-8902-3A8C3D6ABD68}"/>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继承注重保持，派生注重新增</a:t>
            </a:r>
          </a:p>
        </p:txBody>
      </p:sp>
      <p:sp>
        <p:nvSpPr>
          <p:cNvPr id="4" name="灯片编号占位符 3"/>
          <p:cNvSpPr>
            <a:spLocks noGrp="1"/>
          </p:cNvSpPr>
          <p:nvPr>
            <p:ph type="sldNum" sz="quarter" idx="5"/>
          </p:nvPr>
        </p:nvSpPr>
        <p:spPr/>
        <p:txBody>
          <a:bodyPr/>
          <a:lstStyle/>
          <a:p>
            <a:fld id="{9B7EAA01-7AD5-43F5-9677-1A44FB7CFC7F}" type="slidenum">
              <a:rPr lang="en-US" altLang="zh-CN" smtClean="0"/>
              <a:pPr/>
              <a:t>3</a:t>
            </a:fld>
            <a:endParaRPr lang="en-US" altLang="zh-CN"/>
          </a:p>
        </p:txBody>
      </p:sp>
    </p:spTree>
    <p:extLst>
      <p:ext uri="{BB962C8B-B14F-4D97-AF65-F5344CB8AC3E}">
        <p14:creationId xmlns:p14="http://schemas.microsoft.com/office/powerpoint/2010/main" val="3109443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7EAA01-7AD5-43F5-9677-1A44FB7CFC7F}" type="slidenum">
              <a:rPr lang="en-US" altLang="zh-CN" smtClean="0"/>
              <a:pPr/>
              <a:t>5</a:t>
            </a:fld>
            <a:endParaRPr lang="en-US" altLang="zh-CN"/>
          </a:p>
        </p:txBody>
      </p:sp>
    </p:spTree>
    <p:extLst>
      <p:ext uri="{BB962C8B-B14F-4D97-AF65-F5344CB8AC3E}">
        <p14:creationId xmlns:p14="http://schemas.microsoft.com/office/powerpoint/2010/main" val="3828177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a:extLst>
              <a:ext uri="{FF2B5EF4-FFF2-40B4-BE49-F238E27FC236}">
                <a16:creationId xmlns:a16="http://schemas.microsoft.com/office/drawing/2014/main" xmlns="" id="{AB728A6C-F234-4460-8C13-C080B73C716E}"/>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1267ABFF-A9B3-431C-92C4-AD3587EB7A2A}" type="slidenum">
              <a:rPr lang="en-US" altLang="zh-CN" sz="1300">
                <a:ea typeface="隶书" panose="02010509060101010101" pitchFamily="49" charset="-122"/>
              </a:rPr>
              <a:pPr eaLnBrk="1" hangingPunct="1">
                <a:spcBef>
                  <a:spcPct val="0"/>
                </a:spcBef>
              </a:pPr>
              <a:t>16</a:t>
            </a:fld>
            <a:endParaRPr lang="en-US" altLang="zh-CN" sz="1300">
              <a:ea typeface="隶书" panose="02010509060101010101" pitchFamily="49" charset="-122"/>
            </a:endParaRPr>
          </a:p>
        </p:txBody>
      </p:sp>
      <p:sp>
        <p:nvSpPr>
          <p:cNvPr id="117763" name="Rectangle 2">
            <a:extLst>
              <a:ext uri="{FF2B5EF4-FFF2-40B4-BE49-F238E27FC236}">
                <a16:creationId xmlns:a16="http://schemas.microsoft.com/office/drawing/2014/main" xmlns="" id="{D17C75BB-1061-4A22-8C64-7A3A046A7471}"/>
              </a:ext>
            </a:extLst>
          </p:cNvPr>
          <p:cNvSpPr>
            <a:spLocks noGrp="1" noRot="1" noChangeAspect="1" noChangeArrowheads="1" noTextEdit="1"/>
          </p:cNvSpPr>
          <p:nvPr>
            <p:ph type="sldImg"/>
          </p:nvPr>
        </p:nvSpPr>
        <p:spPr>
          <a:ln/>
        </p:spPr>
      </p:sp>
      <p:sp>
        <p:nvSpPr>
          <p:cNvPr id="117764" name="Rectangle 4">
            <a:extLst>
              <a:ext uri="{FF2B5EF4-FFF2-40B4-BE49-F238E27FC236}">
                <a16:creationId xmlns:a16="http://schemas.microsoft.com/office/drawing/2014/main" xmlns="" id="{552A9BB0-36FD-4B85-A6D4-BA4655B2DD89}"/>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975354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类间关系</a:t>
            </a:r>
          </a:p>
        </p:txBody>
      </p:sp>
      <p:sp>
        <p:nvSpPr>
          <p:cNvPr id="4" name="灯片编号占位符 3"/>
          <p:cNvSpPr>
            <a:spLocks noGrp="1"/>
          </p:cNvSpPr>
          <p:nvPr>
            <p:ph type="sldNum" sz="quarter" idx="5"/>
          </p:nvPr>
        </p:nvSpPr>
        <p:spPr/>
        <p:txBody>
          <a:bodyPr/>
          <a:lstStyle/>
          <a:p>
            <a:fld id="{9B7EAA01-7AD5-43F5-9677-1A44FB7CFC7F}" type="slidenum">
              <a:rPr lang="en-US" altLang="zh-CN" smtClean="0"/>
              <a:pPr/>
              <a:t>17</a:t>
            </a:fld>
            <a:endParaRPr lang="en-US" altLang="zh-CN"/>
          </a:p>
        </p:txBody>
      </p:sp>
    </p:spTree>
    <p:extLst>
      <p:ext uri="{BB962C8B-B14F-4D97-AF65-F5344CB8AC3E}">
        <p14:creationId xmlns:p14="http://schemas.microsoft.com/office/powerpoint/2010/main" val="23292456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B7EAA01-7AD5-43F5-9677-1A44FB7CFC7F}" type="slidenum">
              <a:rPr lang="en-US" altLang="zh-CN" smtClean="0"/>
              <a:pPr/>
              <a:t>18</a:t>
            </a:fld>
            <a:endParaRPr lang="en-US" altLang="zh-CN"/>
          </a:p>
        </p:txBody>
      </p:sp>
    </p:spTree>
    <p:extLst>
      <p:ext uri="{BB962C8B-B14F-4D97-AF65-F5344CB8AC3E}">
        <p14:creationId xmlns:p14="http://schemas.microsoft.com/office/powerpoint/2010/main" val="16314803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几乎不用，只是为了技术上的完整。</a:t>
            </a:r>
          </a:p>
        </p:txBody>
      </p:sp>
      <p:sp>
        <p:nvSpPr>
          <p:cNvPr id="4" name="灯片编号占位符 3"/>
          <p:cNvSpPr>
            <a:spLocks noGrp="1"/>
          </p:cNvSpPr>
          <p:nvPr>
            <p:ph type="sldNum" sz="quarter" idx="5"/>
          </p:nvPr>
        </p:nvSpPr>
        <p:spPr/>
        <p:txBody>
          <a:bodyPr/>
          <a:lstStyle/>
          <a:p>
            <a:fld id="{9B7EAA01-7AD5-43F5-9677-1A44FB7CFC7F}" type="slidenum">
              <a:rPr lang="en-US" altLang="zh-CN" smtClean="0"/>
              <a:pPr/>
              <a:t>21</a:t>
            </a:fld>
            <a:endParaRPr lang="en-US" altLang="zh-CN"/>
          </a:p>
        </p:txBody>
      </p:sp>
    </p:spTree>
    <p:extLst>
      <p:ext uri="{BB962C8B-B14F-4D97-AF65-F5344CB8AC3E}">
        <p14:creationId xmlns:p14="http://schemas.microsoft.com/office/powerpoint/2010/main" val="7787334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a:extLst>
              <a:ext uri="{FF2B5EF4-FFF2-40B4-BE49-F238E27FC236}">
                <a16:creationId xmlns:a16="http://schemas.microsoft.com/office/drawing/2014/main" xmlns="" id="{1C3EA025-3E73-4B73-B12B-19AACCDB7EC4}"/>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1DC89263-6588-47E3-807D-D2EF1E4D7D66}" type="slidenum">
              <a:rPr lang="en-US" altLang="zh-CN" sz="1300"/>
              <a:pPr eaLnBrk="1" hangingPunct="1">
                <a:spcBef>
                  <a:spcPct val="0"/>
                </a:spcBef>
              </a:pPr>
              <a:t>22</a:t>
            </a:fld>
            <a:endParaRPr lang="en-US" altLang="zh-CN" sz="1300"/>
          </a:p>
        </p:txBody>
      </p:sp>
      <p:sp>
        <p:nvSpPr>
          <p:cNvPr id="121859" name="Rectangle 2">
            <a:extLst>
              <a:ext uri="{FF2B5EF4-FFF2-40B4-BE49-F238E27FC236}">
                <a16:creationId xmlns:a16="http://schemas.microsoft.com/office/drawing/2014/main" xmlns="" id="{B824604F-1BBA-4B60-BD87-8DB60CAC4C1F}"/>
              </a:ext>
            </a:extLst>
          </p:cNvPr>
          <p:cNvSpPr>
            <a:spLocks noGrp="1" noRot="1" noChangeAspect="1" noChangeArrowheads="1" noTextEdit="1"/>
          </p:cNvSpPr>
          <p:nvPr>
            <p:ph type="sldImg"/>
          </p:nvPr>
        </p:nvSpPr>
        <p:spPr>
          <a:xfrm>
            <a:off x="992188" y="768350"/>
            <a:ext cx="5114925" cy="3836988"/>
          </a:xfrm>
          <a:ln/>
        </p:spPr>
      </p:sp>
      <p:sp>
        <p:nvSpPr>
          <p:cNvPr id="121860" name="Rectangle 4">
            <a:extLst>
              <a:ext uri="{FF2B5EF4-FFF2-40B4-BE49-F238E27FC236}">
                <a16:creationId xmlns:a16="http://schemas.microsoft.com/office/drawing/2014/main" xmlns="" id="{42F6721D-DC46-4E1B-95D5-828EBA054678}"/>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直角三角形 10">
            <a:extLst>
              <a:ext uri="{FF2B5EF4-FFF2-40B4-BE49-F238E27FC236}">
                <a16:creationId xmlns:a16="http://schemas.microsoft.com/office/drawing/2014/main" xmlns="" id="{20FD1394-F007-4083-8393-0DFBBE00E48B}"/>
              </a:ext>
            </a:extLst>
          </p:cNvPr>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grpSp>
        <p:nvGrpSpPr>
          <p:cNvPr id="5" name="组合 15">
            <a:extLst>
              <a:ext uri="{FF2B5EF4-FFF2-40B4-BE49-F238E27FC236}">
                <a16:creationId xmlns:a16="http://schemas.microsoft.com/office/drawing/2014/main" xmlns="" id="{F1922538-F477-49A8-BDE2-52B3E77AD5EA}"/>
              </a:ext>
            </a:extLst>
          </p:cNvPr>
          <p:cNvGrpSpPr>
            <a:grpSpLocks/>
          </p:cNvGrpSpPr>
          <p:nvPr/>
        </p:nvGrpSpPr>
        <p:grpSpPr bwMode="auto">
          <a:xfrm>
            <a:off x="-3175" y="4953000"/>
            <a:ext cx="9147175" cy="1911350"/>
            <a:chOff x="-3765" y="4832896"/>
            <a:chExt cx="9147765" cy="2032192"/>
          </a:xfrm>
        </p:grpSpPr>
        <p:sp>
          <p:nvSpPr>
            <p:cNvPr id="6" name="任意多边形 15">
              <a:extLst>
                <a:ext uri="{FF2B5EF4-FFF2-40B4-BE49-F238E27FC236}">
                  <a16:creationId xmlns:a16="http://schemas.microsoft.com/office/drawing/2014/main" xmlns="" id="{EA1C7986-7613-4CD2-9DEF-A2B5919A1E00}"/>
                </a:ext>
              </a:extLst>
            </p:cNvPr>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kumimoji="0" lang="en-US"/>
            </a:p>
          </p:txBody>
        </p:sp>
        <p:sp>
          <p:nvSpPr>
            <p:cNvPr id="7" name="任意多边形 18">
              <a:extLst>
                <a:ext uri="{FF2B5EF4-FFF2-40B4-BE49-F238E27FC236}">
                  <a16:creationId xmlns:a16="http://schemas.microsoft.com/office/drawing/2014/main" xmlns="" id="{040D14ED-5540-4811-ADCD-C75EA129ADCA}"/>
                </a:ext>
              </a:extLst>
            </p:cNvPr>
            <p:cNvSpPr>
              <a:spLocks/>
            </p:cNvSpPr>
            <p:nvPr/>
          </p:nvSpPr>
          <p:spPr bwMode="auto">
            <a:xfrm>
              <a:off x="35926" y="5135025"/>
              <a:ext cx="9108074" cy="838869"/>
            </a:xfrm>
            <a:custGeom>
              <a:avLst/>
              <a:gdLst>
                <a:gd name="T0" fmla="*/ 0 w 5760"/>
                <a:gd name="T1" fmla="*/ 0 h 528"/>
                <a:gd name="T2" fmla="*/ 2147483647 w 5760"/>
                <a:gd name="T3" fmla="*/ 0 h 528"/>
                <a:gd name="T4" fmla="*/ 2147483647 w 5760"/>
                <a:gd name="T5" fmla="*/ 1332767423 h 528"/>
                <a:gd name="T6" fmla="*/ 120019431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a:p>
          </p:txBody>
        </p:sp>
        <p:sp>
          <p:nvSpPr>
            <p:cNvPr id="8" name="任意多边形 18">
              <a:extLst>
                <a:ext uri="{FF2B5EF4-FFF2-40B4-BE49-F238E27FC236}">
                  <a16:creationId xmlns:a16="http://schemas.microsoft.com/office/drawing/2014/main" xmlns="" id="{0C6A0D5D-5416-4BFE-8952-D059FB05A8D7}"/>
                </a:ext>
              </a:extLst>
            </p:cNvPr>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cxnSp>
          <p:nvCxnSpPr>
            <p:cNvPr id="10" name="直接连接符 19">
              <a:extLst>
                <a:ext uri="{FF2B5EF4-FFF2-40B4-BE49-F238E27FC236}">
                  <a16:creationId xmlns:a16="http://schemas.microsoft.com/office/drawing/2014/main" xmlns="" id="{0EBF0670-B9A2-40EB-B823-2EA39207023E}"/>
                </a:ext>
              </a:extLst>
            </p:cNvPr>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11" name="Rectangle 4">
            <a:extLst>
              <a:ext uri="{FF2B5EF4-FFF2-40B4-BE49-F238E27FC236}">
                <a16:creationId xmlns:a16="http://schemas.microsoft.com/office/drawing/2014/main" xmlns="" id="{67620DB2-0B04-4BAA-909A-0DEBE9479B88}"/>
              </a:ext>
            </a:extLst>
          </p:cNvPr>
          <p:cNvSpPr>
            <a:spLocks noChangeArrowheads="1"/>
          </p:cNvSpPr>
          <p:nvPr userDrawn="1"/>
        </p:nvSpPr>
        <p:spPr bwMode="auto">
          <a:xfrm>
            <a:off x="1187450" y="50800"/>
            <a:ext cx="7772400" cy="857250"/>
          </a:xfrm>
          <a:prstGeom prst="rect">
            <a:avLst/>
          </a:prstGeom>
          <a:noFill/>
          <a:ln w="9525">
            <a:noFill/>
            <a:miter lim="800000"/>
            <a:headEnd/>
            <a:tailEnd/>
          </a:ln>
        </p:spPr>
        <p:txBody>
          <a:bodyPr anchor="ctr"/>
          <a:lstStyle>
            <a:defPPr>
              <a:defRPr lang="zh-CN"/>
            </a:defPPr>
            <a:lvl1pPr algn="l" rtl="0" fontAlgn="base">
              <a:spcBef>
                <a:spcPct val="0"/>
              </a:spcBef>
              <a:spcAft>
                <a:spcPct val="0"/>
              </a:spcAft>
              <a:defRPr kumimoji="1" sz="2400" kern="1200">
                <a:solidFill>
                  <a:schemeClr val="tx1"/>
                </a:solidFill>
                <a:latin typeface="Times New Roman" pitchFamily="18" charset="0"/>
                <a:ea typeface="隶书" pitchFamily="49"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隶书" pitchFamily="49"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隶书" pitchFamily="49"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隶书" pitchFamily="49"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隶书" pitchFamily="49" charset="-122"/>
                <a:cs typeface="+mn-cs"/>
              </a:defRPr>
            </a:lvl5pPr>
            <a:lvl6pPr marL="2286000" algn="l" defTabSz="914400" rtl="0" eaLnBrk="1" latinLnBrk="0" hangingPunct="1">
              <a:defRPr kumimoji="1" sz="2400" kern="1200">
                <a:solidFill>
                  <a:schemeClr val="tx1"/>
                </a:solidFill>
                <a:latin typeface="Times New Roman" pitchFamily="18" charset="0"/>
                <a:ea typeface="隶书" pitchFamily="49" charset="-122"/>
                <a:cs typeface="+mn-cs"/>
              </a:defRPr>
            </a:lvl6pPr>
            <a:lvl7pPr marL="2743200" algn="l" defTabSz="914400" rtl="0" eaLnBrk="1" latinLnBrk="0" hangingPunct="1">
              <a:defRPr kumimoji="1" sz="2400" kern="1200">
                <a:solidFill>
                  <a:schemeClr val="tx1"/>
                </a:solidFill>
                <a:latin typeface="Times New Roman" pitchFamily="18" charset="0"/>
                <a:ea typeface="隶书" pitchFamily="49" charset="-122"/>
                <a:cs typeface="+mn-cs"/>
              </a:defRPr>
            </a:lvl7pPr>
            <a:lvl8pPr marL="3200400" algn="l" defTabSz="914400" rtl="0" eaLnBrk="1" latinLnBrk="0" hangingPunct="1">
              <a:defRPr kumimoji="1" sz="2400" kern="1200">
                <a:solidFill>
                  <a:schemeClr val="tx1"/>
                </a:solidFill>
                <a:latin typeface="Times New Roman" pitchFamily="18" charset="0"/>
                <a:ea typeface="隶书" pitchFamily="49" charset="-122"/>
                <a:cs typeface="+mn-cs"/>
              </a:defRPr>
            </a:lvl8pPr>
            <a:lvl9pPr marL="3657600" algn="l" defTabSz="914400" rtl="0" eaLnBrk="1" latinLnBrk="0" hangingPunct="1">
              <a:defRPr kumimoji="1" sz="2400" kern="1200">
                <a:solidFill>
                  <a:schemeClr val="tx1"/>
                </a:solidFill>
                <a:latin typeface="Times New Roman" pitchFamily="18" charset="0"/>
                <a:ea typeface="隶书" pitchFamily="49" charset="-122"/>
                <a:cs typeface="+mn-cs"/>
              </a:defRPr>
            </a:lvl9pPr>
          </a:lstStyle>
          <a:p>
            <a:pPr algn="r">
              <a:defRPr/>
            </a:pPr>
            <a:r>
              <a:rPr lang="en-US" altLang="zh-CN" sz="3200" dirty="0">
                <a:solidFill>
                  <a:schemeClr val="bg1"/>
                </a:solidFill>
                <a:latin typeface="华文楷体" pitchFamily="2" charset="-122"/>
                <a:ea typeface="华文楷体" pitchFamily="2" charset="-122"/>
              </a:rPr>
              <a:t>C++</a:t>
            </a:r>
            <a:r>
              <a:rPr lang="zh-CN" altLang="en-US" sz="3200" dirty="0">
                <a:solidFill>
                  <a:schemeClr val="bg1"/>
                </a:solidFill>
                <a:latin typeface="华文楷体" pitchFamily="2" charset="-122"/>
                <a:ea typeface="华文楷体" pitchFamily="2" charset="-122"/>
              </a:rPr>
              <a:t>语言</a:t>
            </a:r>
            <a:r>
              <a:rPr lang="zh-CN" altLang="zh-CN" sz="3200" dirty="0">
                <a:solidFill>
                  <a:schemeClr val="bg1"/>
                </a:solidFill>
                <a:latin typeface="华文楷体" pitchFamily="2" charset="-122"/>
                <a:ea typeface="华文楷体" pitchFamily="2" charset="-122"/>
              </a:rPr>
              <a:t>程序设计</a:t>
            </a:r>
            <a:r>
              <a:rPr lang="zh-CN" altLang="en-US" sz="3200" dirty="0">
                <a:solidFill>
                  <a:schemeClr val="bg1"/>
                </a:solidFill>
                <a:latin typeface="华文楷体" pitchFamily="2" charset="-122"/>
                <a:ea typeface="华文楷体" pitchFamily="2" charset="-122"/>
              </a:rPr>
              <a:t>（第</a:t>
            </a:r>
            <a:r>
              <a:rPr lang="en-US" altLang="zh-CN" sz="3200" dirty="0">
                <a:solidFill>
                  <a:schemeClr val="bg1"/>
                </a:solidFill>
                <a:latin typeface="华文楷体" pitchFamily="2" charset="-122"/>
                <a:ea typeface="华文楷体" pitchFamily="2" charset="-122"/>
              </a:rPr>
              <a:t>4</a:t>
            </a:r>
            <a:r>
              <a:rPr lang="zh-CN" altLang="en-US" sz="3200" dirty="0">
                <a:solidFill>
                  <a:schemeClr val="bg1"/>
                </a:solidFill>
                <a:latin typeface="华文楷体" pitchFamily="2" charset="-122"/>
                <a:ea typeface="华文楷体" pitchFamily="2" charset="-122"/>
              </a:rPr>
              <a:t>版）</a:t>
            </a:r>
          </a:p>
        </p:txBody>
      </p:sp>
      <p:sp>
        <p:nvSpPr>
          <p:cNvPr id="9" name="标题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zh-CN" altLang="en-US"/>
              <a:t>单击此处编辑母版标题样式</a:t>
            </a:r>
            <a:endParaRPr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a:t>单击此处编辑母版副标题样式</a:t>
            </a:r>
            <a:endParaRPr lang="en-US"/>
          </a:p>
        </p:txBody>
      </p:sp>
      <p:sp>
        <p:nvSpPr>
          <p:cNvPr id="12" name="日期占位符 29">
            <a:extLst>
              <a:ext uri="{FF2B5EF4-FFF2-40B4-BE49-F238E27FC236}">
                <a16:creationId xmlns:a16="http://schemas.microsoft.com/office/drawing/2014/main" xmlns="" id="{E0117AA8-30C7-4663-96B7-1D07A1EC9A0E}"/>
              </a:ext>
            </a:extLst>
          </p:cNvPr>
          <p:cNvSpPr>
            <a:spLocks noGrp="1"/>
          </p:cNvSpPr>
          <p:nvPr>
            <p:ph type="dt" sz="half" idx="10"/>
          </p:nvPr>
        </p:nvSpPr>
        <p:spPr/>
        <p:txBody>
          <a:bodyPr/>
          <a:lstStyle>
            <a:lvl1pPr>
              <a:defRPr>
                <a:solidFill>
                  <a:srgbClr val="FFFFFF"/>
                </a:solidFill>
              </a:defRPr>
            </a:lvl1pPr>
            <a:extLst/>
          </a:lstStyle>
          <a:p>
            <a:pPr>
              <a:defRPr/>
            </a:pPr>
            <a:endParaRPr lang="en-US" altLang="zh-CN"/>
          </a:p>
        </p:txBody>
      </p:sp>
      <p:sp>
        <p:nvSpPr>
          <p:cNvPr id="13" name="页脚占位符 18">
            <a:extLst>
              <a:ext uri="{FF2B5EF4-FFF2-40B4-BE49-F238E27FC236}">
                <a16:creationId xmlns:a16="http://schemas.microsoft.com/office/drawing/2014/main" xmlns="" id="{7C8CE14E-AC32-4C04-B076-027FF39EAD30}"/>
              </a:ext>
            </a:extLst>
          </p:cNvPr>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ltLang="zh-CN"/>
          </a:p>
        </p:txBody>
      </p:sp>
      <p:sp>
        <p:nvSpPr>
          <p:cNvPr id="14" name="灯片编号占位符 26">
            <a:extLst>
              <a:ext uri="{FF2B5EF4-FFF2-40B4-BE49-F238E27FC236}">
                <a16:creationId xmlns:a16="http://schemas.microsoft.com/office/drawing/2014/main" xmlns="" id="{DFE31115-80B5-4C00-9086-335CB0151E5F}"/>
              </a:ext>
            </a:extLst>
          </p:cNvPr>
          <p:cNvSpPr>
            <a:spLocks noGrp="1"/>
          </p:cNvSpPr>
          <p:nvPr>
            <p:ph type="sldNum" sz="quarter" idx="12"/>
          </p:nvPr>
        </p:nvSpPr>
        <p:spPr/>
        <p:txBody>
          <a:bodyPr/>
          <a:lstStyle>
            <a:lvl1pPr>
              <a:defRPr>
                <a:solidFill>
                  <a:srgbClr val="FFFFFF"/>
                </a:solidFill>
              </a:defRPr>
            </a:lvl1pPr>
          </a:lstStyle>
          <a:p>
            <a:fld id="{8FAACA2B-C0C7-4E96-81A5-09B89D2733C8}" type="slidenum">
              <a:rPr lang="en-US" altLang="zh-CN"/>
              <a:pPr/>
              <a:t>‹#›</a:t>
            </a:fld>
            <a:endParaRPr lang="en-US" altLang="zh-CN"/>
          </a:p>
        </p:txBody>
      </p:sp>
    </p:spTree>
    <p:extLst>
      <p:ext uri="{BB962C8B-B14F-4D97-AF65-F5344CB8AC3E}">
        <p14:creationId xmlns:p14="http://schemas.microsoft.com/office/powerpoint/2010/main" val="1338537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xmlns="" id="{D136DA58-AF78-4C2A-99C0-9FA7A1E75D9B}"/>
              </a:ext>
            </a:extLst>
          </p:cNvPr>
          <p:cNvSpPr>
            <a:spLocks noGrp="1"/>
          </p:cNvSpPr>
          <p:nvPr>
            <p:ph type="dt" sz="half" idx="10"/>
          </p:nvPr>
        </p:nvSpPr>
        <p:spPr/>
        <p:txBody>
          <a:bodyPr/>
          <a:lstStyle>
            <a:lvl1pPr>
              <a:defRPr/>
            </a:lvl1pPr>
            <a:extLst/>
          </a:lstStyle>
          <a:p>
            <a:pPr>
              <a:defRPr/>
            </a:pPr>
            <a:endParaRPr lang="en-US" altLang="zh-CN"/>
          </a:p>
        </p:txBody>
      </p:sp>
      <p:sp>
        <p:nvSpPr>
          <p:cNvPr id="5" name="页脚占位符 4">
            <a:extLst>
              <a:ext uri="{FF2B5EF4-FFF2-40B4-BE49-F238E27FC236}">
                <a16:creationId xmlns:a16="http://schemas.microsoft.com/office/drawing/2014/main" xmlns="" id="{8B138F15-7D9C-4D9F-8592-65C2F72E2692}"/>
              </a:ext>
            </a:extLst>
          </p:cNvPr>
          <p:cNvSpPr>
            <a:spLocks noGrp="1"/>
          </p:cNvSpPr>
          <p:nvPr>
            <p:ph type="ftr" sz="quarter" idx="11"/>
          </p:nvPr>
        </p:nvSpPr>
        <p:spPr/>
        <p:txBody>
          <a:bodyPr/>
          <a:lstStyle>
            <a:lvl1pPr>
              <a:defRPr/>
            </a:lvl1pPr>
            <a:extLst/>
          </a:lstStyle>
          <a:p>
            <a:pPr>
              <a:defRPr/>
            </a:pPr>
            <a:endParaRPr lang="en-US" altLang="zh-CN"/>
          </a:p>
        </p:txBody>
      </p:sp>
      <p:sp>
        <p:nvSpPr>
          <p:cNvPr id="6" name="灯片编号占位符 5">
            <a:extLst>
              <a:ext uri="{FF2B5EF4-FFF2-40B4-BE49-F238E27FC236}">
                <a16:creationId xmlns:a16="http://schemas.microsoft.com/office/drawing/2014/main" xmlns="" id="{2E77CD1D-1129-41E6-A46E-DBB57D6928A7}"/>
              </a:ext>
            </a:extLst>
          </p:cNvPr>
          <p:cNvSpPr>
            <a:spLocks noGrp="1"/>
          </p:cNvSpPr>
          <p:nvPr>
            <p:ph type="sldNum" sz="quarter" idx="12"/>
          </p:nvPr>
        </p:nvSpPr>
        <p:spPr/>
        <p:txBody>
          <a:bodyPr/>
          <a:lstStyle>
            <a:lvl1pPr>
              <a:defRPr/>
            </a:lvl1pPr>
          </a:lstStyle>
          <a:p>
            <a:fld id="{06D78FEF-EECF-4EFF-B8F5-E6239094D61D}" type="slidenum">
              <a:rPr lang="en-US" altLang="zh-CN"/>
              <a:pPr/>
              <a:t>‹#›</a:t>
            </a:fld>
            <a:endParaRPr lang="en-US" altLang="zh-CN"/>
          </a:p>
        </p:txBody>
      </p:sp>
    </p:spTree>
    <p:extLst>
      <p:ext uri="{BB962C8B-B14F-4D97-AF65-F5344CB8AC3E}">
        <p14:creationId xmlns:p14="http://schemas.microsoft.com/office/powerpoint/2010/main" val="930378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xmlns="" id="{45BDD932-7CAA-4553-A423-B8E13F6B0117}"/>
              </a:ext>
            </a:extLst>
          </p:cNvPr>
          <p:cNvSpPr>
            <a:spLocks noGrp="1"/>
          </p:cNvSpPr>
          <p:nvPr>
            <p:ph type="dt" sz="half" idx="10"/>
          </p:nvPr>
        </p:nvSpPr>
        <p:spPr/>
        <p:txBody>
          <a:bodyPr/>
          <a:lstStyle>
            <a:lvl1pPr>
              <a:defRPr/>
            </a:lvl1pPr>
            <a:extLst/>
          </a:lstStyle>
          <a:p>
            <a:pPr>
              <a:defRPr/>
            </a:pPr>
            <a:endParaRPr lang="en-US" altLang="zh-CN"/>
          </a:p>
        </p:txBody>
      </p:sp>
      <p:sp>
        <p:nvSpPr>
          <p:cNvPr id="5" name="页脚占位符 4">
            <a:extLst>
              <a:ext uri="{FF2B5EF4-FFF2-40B4-BE49-F238E27FC236}">
                <a16:creationId xmlns:a16="http://schemas.microsoft.com/office/drawing/2014/main" xmlns="" id="{7ED6B88F-9B54-4759-A36A-BE845C1853E6}"/>
              </a:ext>
            </a:extLst>
          </p:cNvPr>
          <p:cNvSpPr>
            <a:spLocks noGrp="1"/>
          </p:cNvSpPr>
          <p:nvPr>
            <p:ph type="ftr" sz="quarter" idx="11"/>
          </p:nvPr>
        </p:nvSpPr>
        <p:spPr/>
        <p:txBody>
          <a:bodyPr/>
          <a:lstStyle>
            <a:lvl1pPr>
              <a:defRPr/>
            </a:lvl1pPr>
            <a:extLst/>
          </a:lstStyle>
          <a:p>
            <a:pPr>
              <a:defRPr/>
            </a:pPr>
            <a:endParaRPr lang="en-US" altLang="zh-CN"/>
          </a:p>
        </p:txBody>
      </p:sp>
      <p:sp>
        <p:nvSpPr>
          <p:cNvPr id="6" name="灯片编号占位符 5">
            <a:extLst>
              <a:ext uri="{FF2B5EF4-FFF2-40B4-BE49-F238E27FC236}">
                <a16:creationId xmlns:a16="http://schemas.microsoft.com/office/drawing/2014/main" xmlns="" id="{03B394EA-057F-4B78-B9A1-4377AC775B3E}"/>
              </a:ext>
            </a:extLst>
          </p:cNvPr>
          <p:cNvSpPr>
            <a:spLocks noGrp="1"/>
          </p:cNvSpPr>
          <p:nvPr>
            <p:ph type="sldNum" sz="quarter" idx="12"/>
          </p:nvPr>
        </p:nvSpPr>
        <p:spPr/>
        <p:txBody>
          <a:bodyPr/>
          <a:lstStyle>
            <a:lvl1pPr>
              <a:defRPr/>
            </a:lvl1pPr>
          </a:lstStyle>
          <a:p>
            <a:fld id="{7B73E584-9EA0-4B23-88BE-CF07D8F595BD}" type="slidenum">
              <a:rPr lang="en-US" altLang="zh-CN"/>
              <a:pPr/>
              <a:t>‹#›</a:t>
            </a:fld>
            <a:endParaRPr lang="en-US" altLang="zh-CN"/>
          </a:p>
        </p:txBody>
      </p:sp>
    </p:spTree>
    <p:extLst>
      <p:ext uri="{BB962C8B-B14F-4D97-AF65-F5344CB8AC3E}">
        <p14:creationId xmlns:p14="http://schemas.microsoft.com/office/powerpoint/2010/main" val="12485684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spTree>
      <p:nvGrpSpPr>
        <p:cNvPr id="1" name=""/>
        <p:cNvGrpSpPr/>
        <p:nvPr/>
      </p:nvGrpSpPr>
      <p:grpSpPr>
        <a:xfrm>
          <a:off x="0" y="0"/>
          <a:ext cx="0" cy="0"/>
          <a:chOff x="0" y="0"/>
          <a:chExt cx="0" cy="0"/>
        </a:xfrm>
      </p:grpSpPr>
      <p:sp>
        <p:nvSpPr>
          <p:cNvPr id="4" name="矩形 10">
            <a:extLst>
              <a:ext uri="{FF2B5EF4-FFF2-40B4-BE49-F238E27FC236}">
                <a16:creationId xmlns:a16="http://schemas.microsoft.com/office/drawing/2014/main" xmlns="" id="{D1885A92-0B67-48E6-8337-7164CD99AF5F}"/>
              </a:ext>
            </a:extLst>
          </p:cNvPr>
          <p:cNvSpPr/>
          <p:nvPr/>
        </p:nvSpPr>
        <p:spPr>
          <a:xfrm flipV="1">
            <a:off x="5410200" y="3810000"/>
            <a:ext cx="3733800" cy="90488"/>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5" name="矩形 11">
            <a:extLst>
              <a:ext uri="{FF2B5EF4-FFF2-40B4-BE49-F238E27FC236}">
                <a16:creationId xmlns:a16="http://schemas.microsoft.com/office/drawing/2014/main" xmlns="" id="{CE335874-8917-44CC-BE8D-4DA6CD5ECB7B}"/>
              </a:ext>
            </a:extLst>
          </p:cNvPr>
          <p:cNvSpPr/>
          <p:nvPr/>
        </p:nvSpPr>
        <p:spPr>
          <a:xfrm flipV="1">
            <a:off x="5410200" y="3897313"/>
            <a:ext cx="3733800" cy="19208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6" name="矩形 15">
            <a:extLst>
              <a:ext uri="{FF2B5EF4-FFF2-40B4-BE49-F238E27FC236}">
                <a16:creationId xmlns:a16="http://schemas.microsoft.com/office/drawing/2014/main" xmlns="" id="{14979A76-24A0-41BD-85D2-C584DC7C4A0A}"/>
              </a:ext>
            </a:extLst>
          </p:cNvPr>
          <p:cNvSpPr/>
          <p:nvPr/>
        </p:nvSpPr>
        <p:spPr>
          <a:xfrm flipV="1">
            <a:off x="5410200" y="4114800"/>
            <a:ext cx="3733800"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7" name="矩形 16">
            <a:extLst>
              <a:ext uri="{FF2B5EF4-FFF2-40B4-BE49-F238E27FC236}">
                <a16:creationId xmlns:a16="http://schemas.microsoft.com/office/drawing/2014/main" xmlns="" id="{AE6334E0-6500-492C-B0AC-FB713CDC2DFF}"/>
              </a:ext>
            </a:extLst>
          </p:cNvPr>
          <p:cNvSpPr/>
          <p:nvPr/>
        </p:nvSpPr>
        <p:spPr>
          <a:xfrm flipV="1">
            <a:off x="5410200" y="4164013"/>
            <a:ext cx="1965325" cy="19050"/>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0" name="矩形 18">
            <a:extLst>
              <a:ext uri="{FF2B5EF4-FFF2-40B4-BE49-F238E27FC236}">
                <a16:creationId xmlns:a16="http://schemas.microsoft.com/office/drawing/2014/main" xmlns="" id="{0C570F5D-4BAF-406E-BDA7-06B05E4E9040}"/>
              </a:ext>
            </a:extLst>
          </p:cNvPr>
          <p:cNvSpPr/>
          <p:nvPr/>
        </p:nvSpPr>
        <p:spPr>
          <a:xfrm flipV="1">
            <a:off x="5410200" y="4198938"/>
            <a:ext cx="1965325"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useBgFill="1">
        <p:nvSpPr>
          <p:cNvPr id="11" name="圆角矩形 19">
            <a:extLst>
              <a:ext uri="{FF2B5EF4-FFF2-40B4-BE49-F238E27FC236}">
                <a16:creationId xmlns:a16="http://schemas.microsoft.com/office/drawing/2014/main" xmlns="" id="{DA5267BA-C458-4F1A-B166-D57C8291A715}"/>
              </a:ext>
            </a:extLst>
          </p:cNvPr>
          <p:cNvSpPr/>
          <p:nvPr/>
        </p:nvSpPr>
        <p:spPr bwMode="white">
          <a:xfrm>
            <a:off x="5410200" y="3962400"/>
            <a:ext cx="3063875" cy="26988"/>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useBgFill="1">
        <p:nvSpPr>
          <p:cNvPr id="12" name="圆角矩形 20">
            <a:extLst>
              <a:ext uri="{FF2B5EF4-FFF2-40B4-BE49-F238E27FC236}">
                <a16:creationId xmlns:a16="http://schemas.microsoft.com/office/drawing/2014/main" xmlns="" id="{0F61E235-0D65-4BD5-BB73-AE5C2850E992}"/>
              </a:ext>
            </a:extLst>
          </p:cNvPr>
          <p:cNvSpPr/>
          <p:nvPr/>
        </p:nvSpPr>
        <p:spPr bwMode="white">
          <a:xfrm>
            <a:off x="7377113" y="4060825"/>
            <a:ext cx="1600200" cy="36513"/>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3" name="矩形 22">
            <a:extLst>
              <a:ext uri="{FF2B5EF4-FFF2-40B4-BE49-F238E27FC236}">
                <a16:creationId xmlns:a16="http://schemas.microsoft.com/office/drawing/2014/main" xmlns="" id="{A6DE245D-AC57-4B97-A65C-AF9CFB5A5B09}"/>
              </a:ext>
            </a:extLst>
          </p:cNvPr>
          <p:cNvSpPr/>
          <p:nvPr/>
        </p:nvSpPr>
        <p:spPr>
          <a:xfrm>
            <a:off x="0" y="3649663"/>
            <a:ext cx="9144000" cy="2444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4" name="矩形 23">
            <a:extLst>
              <a:ext uri="{FF2B5EF4-FFF2-40B4-BE49-F238E27FC236}">
                <a16:creationId xmlns:a16="http://schemas.microsoft.com/office/drawing/2014/main" xmlns="" id="{606B9EC1-5B88-4923-8D97-28835D01393A}"/>
              </a:ext>
            </a:extLst>
          </p:cNvPr>
          <p:cNvSpPr/>
          <p:nvPr/>
        </p:nvSpPr>
        <p:spPr>
          <a:xfrm>
            <a:off x="0" y="3675063"/>
            <a:ext cx="9144000" cy="1412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5" name="矩形 24">
            <a:extLst>
              <a:ext uri="{FF2B5EF4-FFF2-40B4-BE49-F238E27FC236}">
                <a16:creationId xmlns:a16="http://schemas.microsoft.com/office/drawing/2014/main" xmlns="" id="{283118A2-D3D7-4C29-8BFE-0C5BD4034886}"/>
              </a:ext>
            </a:extLst>
          </p:cNvPr>
          <p:cNvSpPr/>
          <p:nvPr/>
        </p:nvSpPr>
        <p:spPr>
          <a:xfrm flipV="1">
            <a:off x="6413500" y="3643313"/>
            <a:ext cx="2730500" cy="247650"/>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6" name="矩形 25">
            <a:extLst>
              <a:ext uri="{FF2B5EF4-FFF2-40B4-BE49-F238E27FC236}">
                <a16:creationId xmlns:a16="http://schemas.microsoft.com/office/drawing/2014/main" xmlns="" id="{32F344E1-6C66-4B9E-87B7-5B0055FC58B5}"/>
              </a:ext>
            </a:extLst>
          </p:cNvPr>
          <p:cNvSpPr/>
          <p:nvPr/>
        </p:nvSpPr>
        <p:spPr>
          <a:xfrm>
            <a:off x="0" y="0"/>
            <a:ext cx="9144000" cy="370205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7" name="Rectangle 4">
            <a:extLst>
              <a:ext uri="{FF2B5EF4-FFF2-40B4-BE49-F238E27FC236}">
                <a16:creationId xmlns:a16="http://schemas.microsoft.com/office/drawing/2014/main" xmlns="" id="{E2519071-7ECF-449F-87D0-F69547782D1C}"/>
              </a:ext>
            </a:extLst>
          </p:cNvPr>
          <p:cNvSpPr>
            <a:spLocks noChangeArrowheads="1"/>
          </p:cNvSpPr>
          <p:nvPr userDrawn="1"/>
        </p:nvSpPr>
        <p:spPr bwMode="auto">
          <a:xfrm>
            <a:off x="1187450" y="50800"/>
            <a:ext cx="7772400" cy="857250"/>
          </a:xfrm>
          <a:prstGeom prst="rect">
            <a:avLst/>
          </a:prstGeom>
          <a:noFill/>
          <a:ln w="9525">
            <a:noFill/>
            <a:miter lim="800000"/>
            <a:headEnd/>
            <a:tailEnd/>
          </a:ln>
        </p:spPr>
        <p:txBody>
          <a:bodyPr anchor="ctr"/>
          <a:lstStyle>
            <a:defPPr>
              <a:defRPr lang="zh-CN"/>
            </a:defPPr>
            <a:lvl1pPr algn="l" rtl="0" fontAlgn="base">
              <a:spcBef>
                <a:spcPct val="0"/>
              </a:spcBef>
              <a:spcAft>
                <a:spcPct val="0"/>
              </a:spcAft>
              <a:defRPr kumimoji="1" sz="2400" kern="1200">
                <a:solidFill>
                  <a:schemeClr val="tx1"/>
                </a:solidFill>
                <a:latin typeface="Times New Roman" pitchFamily="18" charset="0"/>
                <a:ea typeface="隶书" pitchFamily="49"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隶书" pitchFamily="49"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隶书" pitchFamily="49"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隶书" pitchFamily="49"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隶书" pitchFamily="49" charset="-122"/>
                <a:cs typeface="+mn-cs"/>
              </a:defRPr>
            </a:lvl5pPr>
            <a:lvl6pPr marL="2286000" algn="l" defTabSz="914400" rtl="0" eaLnBrk="1" latinLnBrk="0" hangingPunct="1">
              <a:defRPr kumimoji="1" sz="2400" kern="1200">
                <a:solidFill>
                  <a:schemeClr val="tx1"/>
                </a:solidFill>
                <a:latin typeface="Times New Roman" pitchFamily="18" charset="0"/>
                <a:ea typeface="隶书" pitchFamily="49" charset="-122"/>
                <a:cs typeface="+mn-cs"/>
              </a:defRPr>
            </a:lvl6pPr>
            <a:lvl7pPr marL="2743200" algn="l" defTabSz="914400" rtl="0" eaLnBrk="1" latinLnBrk="0" hangingPunct="1">
              <a:defRPr kumimoji="1" sz="2400" kern="1200">
                <a:solidFill>
                  <a:schemeClr val="tx1"/>
                </a:solidFill>
                <a:latin typeface="Times New Roman" pitchFamily="18" charset="0"/>
                <a:ea typeface="隶书" pitchFamily="49" charset="-122"/>
                <a:cs typeface="+mn-cs"/>
              </a:defRPr>
            </a:lvl7pPr>
            <a:lvl8pPr marL="3200400" algn="l" defTabSz="914400" rtl="0" eaLnBrk="1" latinLnBrk="0" hangingPunct="1">
              <a:defRPr kumimoji="1" sz="2400" kern="1200">
                <a:solidFill>
                  <a:schemeClr val="tx1"/>
                </a:solidFill>
                <a:latin typeface="Times New Roman" pitchFamily="18" charset="0"/>
                <a:ea typeface="隶书" pitchFamily="49" charset="-122"/>
                <a:cs typeface="+mn-cs"/>
              </a:defRPr>
            </a:lvl8pPr>
            <a:lvl9pPr marL="3657600" algn="l" defTabSz="914400" rtl="0" eaLnBrk="1" latinLnBrk="0" hangingPunct="1">
              <a:defRPr kumimoji="1" sz="2400" kern="1200">
                <a:solidFill>
                  <a:schemeClr val="tx1"/>
                </a:solidFill>
                <a:latin typeface="Times New Roman" pitchFamily="18" charset="0"/>
                <a:ea typeface="隶书" pitchFamily="49" charset="-122"/>
                <a:cs typeface="+mn-cs"/>
              </a:defRPr>
            </a:lvl9pPr>
          </a:lstStyle>
          <a:p>
            <a:pPr algn="r">
              <a:defRPr/>
            </a:pPr>
            <a:r>
              <a:rPr lang="en-US" altLang="zh-CN" sz="3200" dirty="0">
                <a:solidFill>
                  <a:schemeClr val="bg1"/>
                </a:solidFill>
                <a:latin typeface="华文楷体" pitchFamily="2" charset="-122"/>
                <a:ea typeface="华文楷体" pitchFamily="2" charset="-122"/>
              </a:rPr>
              <a:t>C++</a:t>
            </a:r>
            <a:r>
              <a:rPr lang="zh-CN" altLang="en-US" sz="3200" dirty="0">
                <a:solidFill>
                  <a:schemeClr val="bg1"/>
                </a:solidFill>
                <a:latin typeface="华文楷体" pitchFamily="2" charset="-122"/>
                <a:ea typeface="华文楷体" pitchFamily="2" charset="-122"/>
              </a:rPr>
              <a:t>语言</a:t>
            </a:r>
            <a:r>
              <a:rPr lang="zh-CN" altLang="zh-CN" sz="3200" dirty="0">
                <a:solidFill>
                  <a:schemeClr val="bg1"/>
                </a:solidFill>
                <a:latin typeface="华文楷体" pitchFamily="2" charset="-122"/>
                <a:ea typeface="华文楷体" pitchFamily="2" charset="-122"/>
              </a:rPr>
              <a:t>程序设计</a:t>
            </a:r>
            <a:r>
              <a:rPr lang="zh-CN" altLang="en-US" sz="3200" dirty="0">
                <a:solidFill>
                  <a:schemeClr val="bg1"/>
                </a:solidFill>
                <a:latin typeface="华文楷体" pitchFamily="2" charset="-122"/>
                <a:ea typeface="华文楷体" pitchFamily="2" charset="-122"/>
              </a:rPr>
              <a:t>（第</a:t>
            </a:r>
            <a:r>
              <a:rPr lang="en-US" altLang="zh-CN" sz="3200" dirty="0">
                <a:solidFill>
                  <a:schemeClr val="bg1"/>
                </a:solidFill>
                <a:latin typeface="华文楷体" pitchFamily="2" charset="-122"/>
                <a:ea typeface="华文楷体" pitchFamily="2" charset="-122"/>
              </a:rPr>
              <a:t>4</a:t>
            </a:r>
            <a:r>
              <a:rPr lang="zh-CN" altLang="en-US" sz="3200" dirty="0">
                <a:solidFill>
                  <a:schemeClr val="bg1"/>
                </a:solidFill>
                <a:latin typeface="华文楷体" pitchFamily="2" charset="-122"/>
                <a:ea typeface="华文楷体" pitchFamily="2" charset="-122"/>
              </a:rPr>
              <a:t>版）</a:t>
            </a:r>
          </a:p>
        </p:txBody>
      </p:sp>
      <p:sp>
        <p:nvSpPr>
          <p:cNvPr id="8" name="标题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lang="zh-CN" altLang="en-US"/>
              <a:t>单击此处编辑母版标题样式</a:t>
            </a:r>
            <a:endParaRPr lang="en-US"/>
          </a:p>
        </p:txBody>
      </p:sp>
      <p:sp>
        <p:nvSpPr>
          <p:cNvPr id="9" name="副标题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dirty="0"/>
          </a:p>
        </p:txBody>
      </p:sp>
      <p:sp>
        <p:nvSpPr>
          <p:cNvPr id="18" name="日期占位符 27">
            <a:extLst>
              <a:ext uri="{FF2B5EF4-FFF2-40B4-BE49-F238E27FC236}">
                <a16:creationId xmlns:a16="http://schemas.microsoft.com/office/drawing/2014/main" xmlns="" id="{2E6BE22E-EECA-4C2B-BB3C-1ED5A3C5283B}"/>
              </a:ext>
            </a:extLst>
          </p:cNvPr>
          <p:cNvSpPr>
            <a:spLocks noGrp="1"/>
          </p:cNvSpPr>
          <p:nvPr>
            <p:ph type="dt" sz="half" idx="10"/>
          </p:nvPr>
        </p:nvSpPr>
        <p:spPr>
          <a:xfrm>
            <a:off x="6705600" y="4206875"/>
            <a:ext cx="960438" cy="457200"/>
          </a:xfrm>
        </p:spPr>
        <p:txBody>
          <a:bodyPr/>
          <a:lstStyle>
            <a:lvl1pPr>
              <a:defRPr>
                <a:ea typeface="隶书" pitchFamily="49" charset="-122"/>
              </a:defRPr>
            </a:lvl1pPr>
          </a:lstStyle>
          <a:p>
            <a:pPr>
              <a:defRPr/>
            </a:pPr>
            <a:endParaRPr lang="en-US" altLang="zh-CN"/>
          </a:p>
        </p:txBody>
      </p:sp>
      <p:sp>
        <p:nvSpPr>
          <p:cNvPr id="19" name="页脚占位符 16">
            <a:extLst>
              <a:ext uri="{FF2B5EF4-FFF2-40B4-BE49-F238E27FC236}">
                <a16:creationId xmlns:a16="http://schemas.microsoft.com/office/drawing/2014/main" xmlns="" id="{035478B1-0539-471B-AE1D-E0162B114695}"/>
              </a:ext>
            </a:extLst>
          </p:cNvPr>
          <p:cNvSpPr>
            <a:spLocks noGrp="1"/>
          </p:cNvSpPr>
          <p:nvPr>
            <p:ph type="ftr" sz="quarter" idx="11"/>
          </p:nvPr>
        </p:nvSpPr>
        <p:spPr>
          <a:xfrm>
            <a:off x="5410200" y="4205288"/>
            <a:ext cx="1295400" cy="457200"/>
          </a:xfrm>
        </p:spPr>
        <p:txBody>
          <a:bodyPr/>
          <a:lstStyle>
            <a:lvl1pPr>
              <a:defRPr>
                <a:ea typeface="隶书" pitchFamily="49" charset="-122"/>
              </a:defRPr>
            </a:lvl1pPr>
          </a:lstStyle>
          <a:p>
            <a:pPr>
              <a:defRPr/>
            </a:pPr>
            <a:endParaRPr lang="en-US" altLang="zh-CN"/>
          </a:p>
        </p:txBody>
      </p:sp>
      <p:sp>
        <p:nvSpPr>
          <p:cNvPr id="20" name="灯片编号占位符 28">
            <a:extLst>
              <a:ext uri="{FF2B5EF4-FFF2-40B4-BE49-F238E27FC236}">
                <a16:creationId xmlns:a16="http://schemas.microsoft.com/office/drawing/2014/main" xmlns="" id="{88B65E34-0F95-4A04-93FC-35260D01F965}"/>
              </a:ext>
            </a:extLst>
          </p:cNvPr>
          <p:cNvSpPr>
            <a:spLocks noGrp="1"/>
          </p:cNvSpPr>
          <p:nvPr>
            <p:ph type="sldNum" sz="quarter" idx="12"/>
          </p:nvPr>
        </p:nvSpPr>
        <p:spPr>
          <a:xfrm>
            <a:off x="8320088" y="1588"/>
            <a:ext cx="747712" cy="365125"/>
          </a:xfrm>
        </p:spPr>
        <p:txBody>
          <a:bodyPr/>
          <a:lstStyle>
            <a:lvl1pPr>
              <a:defRPr sz="1800">
                <a:solidFill>
                  <a:schemeClr val="bg1"/>
                </a:solidFill>
              </a:defRPr>
            </a:lvl1pPr>
          </a:lstStyle>
          <a:p>
            <a:fld id="{6765632D-58EB-4BDF-BCEC-70C867535D92}" type="slidenum">
              <a:rPr lang="en-US" altLang="zh-CN"/>
              <a:pPr/>
              <a:t>‹#›</a:t>
            </a:fld>
            <a:endParaRPr lang="en-US" altLang="zh-CN"/>
          </a:p>
        </p:txBody>
      </p:sp>
    </p:spTree>
    <p:extLst>
      <p:ext uri="{BB962C8B-B14F-4D97-AF65-F5344CB8AC3E}">
        <p14:creationId xmlns:p14="http://schemas.microsoft.com/office/powerpoint/2010/main" val="49092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标题 6"/>
          <p:cNvSpPr>
            <a:spLocks noGrp="1"/>
          </p:cNvSpPr>
          <p:nvPr>
            <p:ph type="title"/>
          </p:nvPr>
        </p:nvSpPr>
        <p:spPr/>
        <p:txBody>
          <a:bodyPr rtlCol="0"/>
          <a:lstStyle/>
          <a:p>
            <a:r>
              <a:rPr lang="zh-CN" altLang="en-US"/>
              <a:t>单击此处编辑母版标题样式</a:t>
            </a:r>
            <a:endParaRPr lang="en-US"/>
          </a:p>
        </p:txBody>
      </p:sp>
      <p:sp>
        <p:nvSpPr>
          <p:cNvPr id="4" name="日期占位符 3">
            <a:extLst>
              <a:ext uri="{FF2B5EF4-FFF2-40B4-BE49-F238E27FC236}">
                <a16:creationId xmlns:a16="http://schemas.microsoft.com/office/drawing/2014/main" xmlns="" id="{646FC13A-E767-46EA-8A9F-D4A1A5DD3114}"/>
              </a:ext>
            </a:extLst>
          </p:cNvPr>
          <p:cNvSpPr>
            <a:spLocks noGrp="1"/>
          </p:cNvSpPr>
          <p:nvPr>
            <p:ph type="dt" sz="half" idx="10"/>
          </p:nvPr>
        </p:nvSpPr>
        <p:spPr/>
        <p:txBody>
          <a:bodyPr/>
          <a:lstStyle>
            <a:lvl1pPr>
              <a:defRPr/>
            </a:lvl1pPr>
            <a:extLst/>
          </a:lstStyle>
          <a:p>
            <a:pPr>
              <a:defRPr/>
            </a:pPr>
            <a:endParaRPr lang="en-US" altLang="zh-CN"/>
          </a:p>
        </p:txBody>
      </p:sp>
      <p:sp>
        <p:nvSpPr>
          <p:cNvPr id="5" name="页脚占位符 4">
            <a:extLst>
              <a:ext uri="{FF2B5EF4-FFF2-40B4-BE49-F238E27FC236}">
                <a16:creationId xmlns:a16="http://schemas.microsoft.com/office/drawing/2014/main" xmlns="" id="{6F21237B-2C63-4559-B6D1-639F44CD8D4B}"/>
              </a:ext>
            </a:extLst>
          </p:cNvPr>
          <p:cNvSpPr>
            <a:spLocks noGrp="1"/>
          </p:cNvSpPr>
          <p:nvPr>
            <p:ph type="ftr" sz="quarter" idx="11"/>
          </p:nvPr>
        </p:nvSpPr>
        <p:spPr/>
        <p:txBody>
          <a:bodyPr/>
          <a:lstStyle>
            <a:lvl1pPr>
              <a:defRPr/>
            </a:lvl1pPr>
            <a:extLst/>
          </a:lstStyle>
          <a:p>
            <a:pPr>
              <a:defRPr/>
            </a:pPr>
            <a:endParaRPr lang="en-US" altLang="zh-CN"/>
          </a:p>
        </p:txBody>
      </p:sp>
      <p:sp>
        <p:nvSpPr>
          <p:cNvPr id="6" name="灯片编号占位符 5">
            <a:extLst>
              <a:ext uri="{FF2B5EF4-FFF2-40B4-BE49-F238E27FC236}">
                <a16:creationId xmlns:a16="http://schemas.microsoft.com/office/drawing/2014/main" xmlns="" id="{093A3397-9271-4FDB-A948-37EBFCFEBA8F}"/>
              </a:ext>
            </a:extLst>
          </p:cNvPr>
          <p:cNvSpPr>
            <a:spLocks noGrp="1"/>
          </p:cNvSpPr>
          <p:nvPr>
            <p:ph type="sldNum" sz="quarter" idx="12"/>
          </p:nvPr>
        </p:nvSpPr>
        <p:spPr/>
        <p:txBody>
          <a:bodyPr/>
          <a:lstStyle>
            <a:lvl1pPr>
              <a:defRPr/>
            </a:lvl1pPr>
          </a:lstStyle>
          <a:p>
            <a:fld id="{7D11C70F-3AEA-48F4-BEBF-CE91E026F083}" type="slidenum">
              <a:rPr lang="en-US" altLang="zh-CN"/>
              <a:pPr/>
              <a:t>‹#›</a:t>
            </a:fld>
            <a:endParaRPr lang="en-US" altLang="zh-CN"/>
          </a:p>
        </p:txBody>
      </p:sp>
    </p:spTree>
    <p:extLst>
      <p:ext uri="{BB962C8B-B14F-4D97-AF65-F5344CB8AC3E}">
        <p14:creationId xmlns:p14="http://schemas.microsoft.com/office/powerpoint/2010/main" val="2879907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 name="燕尾形 10">
            <a:extLst>
              <a:ext uri="{FF2B5EF4-FFF2-40B4-BE49-F238E27FC236}">
                <a16:creationId xmlns:a16="http://schemas.microsoft.com/office/drawing/2014/main" xmlns="" id="{AED05356-D726-4AF6-AB8F-CF6E514C501C}"/>
              </a:ext>
            </a:extLst>
          </p:cNvPr>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kumimoji="0" lang="en-US"/>
          </a:p>
        </p:txBody>
      </p:sp>
      <p:sp>
        <p:nvSpPr>
          <p:cNvPr id="5" name="燕尾形 11">
            <a:extLst>
              <a:ext uri="{FF2B5EF4-FFF2-40B4-BE49-F238E27FC236}">
                <a16:creationId xmlns:a16="http://schemas.microsoft.com/office/drawing/2014/main" xmlns="" id="{818DF121-B68D-462A-8DC4-09E5A0A9727F}"/>
              </a:ext>
            </a:extLst>
          </p:cNvPr>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kumimoji="0" lang="en-US"/>
          </a:p>
        </p:txBody>
      </p:sp>
      <p:sp>
        <p:nvSpPr>
          <p:cNvPr id="2" name="标题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zh-CN" altLang="en-US"/>
              <a:t>单击此处编辑母版标题样式</a:t>
            </a:r>
            <a:endParaRPr lang="en-US"/>
          </a:p>
        </p:txBody>
      </p:sp>
      <p:sp>
        <p:nvSpPr>
          <p:cNvPr id="3" name="文本占位符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zh-CN" altLang="en-US"/>
              <a:t>单击此处编辑母版文本样式</a:t>
            </a:r>
          </a:p>
        </p:txBody>
      </p:sp>
      <p:sp>
        <p:nvSpPr>
          <p:cNvPr id="6" name="日期占位符 3">
            <a:extLst>
              <a:ext uri="{FF2B5EF4-FFF2-40B4-BE49-F238E27FC236}">
                <a16:creationId xmlns:a16="http://schemas.microsoft.com/office/drawing/2014/main" xmlns="" id="{F75E6E86-55AF-4869-9449-7F073FB90A69}"/>
              </a:ext>
            </a:extLst>
          </p:cNvPr>
          <p:cNvSpPr>
            <a:spLocks noGrp="1"/>
          </p:cNvSpPr>
          <p:nvPr>
            <p:ph type="dt" sz="half" idx="10"/>
          </p:nvPr>
        </p:nvSpPr>
        <p:spPr/>
        <p:txBody>
          <a:bodyPr/>
          <a:lstStyle>
            <a:lvl1pPr>
              <a:defRPr/>
            </a:lvl1pPr>
            <a:extLst/>
          </a:lstStyle>
          <a:p>
            <a:pPr>
              <a:defRPr/>
            </a:pPr>
            <a:endParaRPr lang="en-US" altLang="zh-CN"/>
          </a:p>
        </p:txBody>
      </p:sp>
      <p:sp>
        <p:nvSpPr>
          <p:cNvPr id="7" name="页脚占位符 4">
            <a:extLst>
              <a:ext uri="{FF2B5EF4-FFF2-40B4-BE49-F238E27FC236}">
                <a16:creationId xmlns:a16="http://schemas.microsoft.com/office/drawing/2014/main" xmlns="" id="{D9D9CBAB-2434-4EBA-94D5-0ED4719EFA1F}"/>
              </a:ext>
            </a:extLst>
          </p:cNvPr>
          <p:cNvSpPr>
            <a:spLocks noGrp="1"/>
          </p:cNvSpPr>
          <p:nvPr>
            <p:ph type="ftr" sz="quarter" idx="11"/>
          </p:nvPr>
        </p:nvSpPr>
        <p:spPr/>
        <p:txBody>
          <a:bodyPr/>
          <a:lstStyle>
            <a:lvl1pPr>
              <a:defRPr/>
            </a:lvl1pPr>
            <a:extLst/>
          </a:lstStyle>
          <a:p>
            <a:pPr>
              <a:defRPr/>
            </a:pPr>
            <a:endParaRPr lang="en-US" altLang="zh-CN"/>
          </a:p>
        </p:txBody>
      </p:sp>
      <p:sp>
        <p:nvSpPr>
          <p:cNvPr id="8" name="灯片编号占位符 5">
            <a:extLst>
              <a:ext uri="{FF2B5EF4-FFF2-40B4-BE49-F238E27FC236}">
                <a16:creationId xmlns:a16="http://schemas.microsoft.com/office/drawing/2014/main" xmlns="" id="{29A1156B-0E9A-4E90-B986-224E25408417}"/>
              </a:ext>
            </a:extLst>
          </p:cNvPr>
          <p:cNvSpPr>
            <a:spLocks noGrp="1"/>
          </p:cNvSpPr>
          <p:nvPr>
            <p:ph type="sldNum" sz="quarter" idx="12"/>
          </p:nvPr>
        </p:nvSpPr>
        <p:spPr/>
        <p:txBody>
          <a:bodyPr/>
          <a:lstStyle>
            <a:lvl1pPr>
              <a:defRPr/>
            </a:lvl1pPr>
          </a:lstStyle>
          <a:p>
            <a:fld id="{5EDD5825-3A92-4630-8400-8440450C60AC}" type="slidenum">
              <a:rPr lang="en-US" altLang="zh-CN"/>
              <a:pPr/>
              <a:t>‹#›</a:t>
            </a:fld>
            <a:endParaRPr lang="en-US" altLang="zh-CN"/>
          </a:p>
        </p:txBody>
      </p:sp>
    </p:spTree>
    <p:extLst>
      <p:ext uri="{BB962C8B-B14F-4D97-AF65-F5344CB8AC3E}">
        <p14:creationId xmlns:p14="http://schemas.microsoft.com/office/powerpoint/2010/main" val="410083737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标题 7"/>
          <p:cNvSpPr>
            <a:spLocks noGrp="1"/>
          </p:cNvSpPr>
          <p:nvPr>
            <p:ph type="title"/>
          </p:nvPr>
        </p:nvSpPr>
        <p:spPr/>
        <p:txBody>
          <a:bodyPr rtlCol="0"/>
          <a:lstStyle/>
          <a:p>
            <a:r>
              <a:rPr lang="zh-CN" altLang="en-US"/>
              <a:t>单击此处编辑母版标题样式</a:t>
            </a:r>
            <a:endParaRPr lang="en-US"/>
          </a:p>
        </p:txBody>
      </p:sp>
      <p:sp>
        <p:nvSpPr>
          <p:cNvPr id="5" name="日期占位符 4">
            <a:extLst>
              <a:ext uri="{FF2B5EF4-FFF2-40B4-BE49-F238E27FC236}">
                <a16:creationId xmlns:a16="http://schemas.microsoft.com/office/drawing/2014/main" xmlns="" id="{6813F62B-E7AF-494E-9C8D-615D8F3B163E}"/>
              </a:ext>
            </a:extLst>
          </p:cNvPr>
          <p:cNvSpPr>
            <a:spLocks noGrp="1"/>
          </p:cNvSpPr>
          <p:nvPr>
            <p:ph type="dt" sz="half" idx="10"/>
          </p:nvPr>
        </p:nvSpPr>
        <p:spPr/>
        <p:txBody>
          <a:bodyPr/>
          <a:lstStyle>
            <a:lvl1pPr>
              <a:defRPr/>
            </a:lvl1pPr>
            <a:extLst/>
          </a:lstStyle>
          <a:p>
            <a:pPr>
              <a:defRPr/>
            </a:pPr>
            <a:endParaRPr lang="en-US" altLang="zh-CN"/>
          </a:p>
        </p:txBody>
      </p:sp>
      <p:sp>
        <p:nvSpPr>
          <p:cNvPr id="6" name="页脚占位符 5">
            <a:extLst>
              <a:ext uri="{FF2B5EF4-FFF2-40B4-BE49-F238E27FC236}">
                <a16:creationId xmlns:a16="http://schemas.microsoft.com/office/drawing/2014/main" xmlns="" id="{0C229951-315B-449F-9612-79C602648C0F}"/>
              </a:ext>
            </a:extLst>
          </p:cNvPr>
          <p:cNvSpPr>
            <a:spLocks noGrp="1"/>
          </p:cNvSpPr>
          <p:nvPr>
            <p:ph type="ftr" sz="quarter" idx="11"/>
          </p:nvPr>
        </p:nvSpPr>
        <p:spPr/>
        <p:txBody>
          <a:bodyPr/>
          <a:lstStyle>
            <a:lvl1pPr>
              <a:defRPr/>
            </a:lvl1pPr>
            <a:extLst/>
          </a:lstStyle>
          <a:p>
            <a:pPr>
              <a:defRPr/>
            </a:pPr>
            <a:endParaRPr lang="en-US" altLang="zh-CN"/>
          </a:p>
        </p:txBody>
      </p:sp>
      <p:sp>
        <p:nvSpPr>
          <p:cNvPr id="7" name="灯片编号占位符 6">
            <a:extLst>
              <a:ext uri="{FF2B5EF4-FFF2-40B4-BE49-F238E27FC236}">
                <a16:creationId xmlns:a16="http://schemas.microsoft.com/office/drawing/2014/main" xmlns="" id="{13CABEC7-C3A4-479F-8790-3CFDF505898D}"/>
              </a:ext>
            </a:extLst>
          </p:cNvPr>
          <p:cNvSpPr>
            <a:spLocks noGrp="1"/>
          </p:cNvSpPr>
          <p:nvPr>
            <p:ph type="sldNum" sz="quarter" idx="12"/>
          </p:nvPr>
        </p:nvSpPr>
        <p:spPr/>
        <p:txBody>
          <a:bodyPr/>
          <a:lstStyle>
            <a:lvl1pPr>
              <a:defRPr/>
            </a:lvl1pPr>
          </a:lstStyle>
          <a:p>
            <a:fld id="{A964A498-1297-406F-913A-A804FB187864}" type="slidenum">
              <a:rPr lang="en-US" altLang="zh-CN"/>
              <a:pPr/>
              <a:t>‹#›</a:t>
            </a:fld>
            <a:endParaRPr lang="en-US" altLang="zh-CN"/>
          </a:p>
        </p:txBody>
      </p:sp>
    </p:spTree>
    <p:extLst>
      <p:ext uri="{BB962C8B-B14F-4D97-AF65-F5344CB8AC3E}">
        <p14:creationId xmlns:p14="http://schemas.microsoft.com/office/powerpoint/2010/main" val="909561866"/>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extLst/>
          </a:lstStyle>
          <a:p>
            <a:r>
              <a:rPr lang="zh-CN" altLang="en-US"/>
              <a:t>单击此处编辑母版标题样式</a:t>
            </a:r>
            <a:endParaRPr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a:extLst>
              <a:ext uri="{FF2B5EF4-FFF2-40B4-BE49-F238E27FC236}">
                <a16:creationId xmlns:a16="http://schemas.microsoft.com/office/drawing/2014/main" xmlns="" id="{60A27065-6178-4F3D-918A-C11CFEF253CD}"/>
              </a:ext>
            </a:extLst>
          </p:cNvPr>
          <p:cNvSpPr>
            <a:spLocks noGrp="1"/>
          </p:cNvSpPr>
          <p:nvPr>
            <p:ph type="dt" sz="half" idx="10"/>
          </p:nvPr>
        </p:nvSpPr>
        <p:spPr/>
        <p:txBody>
          <a:bodyPr/>
          <a:lstStyle>
            <a:lvl1pPr>
              <a:defRPr/>
            </a:lvl1pPr>
            <a:extLst/>
          </a:lstStyle>
          <a:p>
            <a:pPr>
              <a:defRPr/>
            </a:pPr>
            <a:fld id="{00B7EA7C-5A66-4738-AB51-3747168DF41A}" type="datetimeFigureOut">
              <a:rPr lang="en-US"/>
              <a:pPr>
                <a:defRPr/>
              </a:pPr>
              <a:t>4/28/2020</a:t>
            </a:fld>
            <a:endParaRPr lang="en-US"/>
          </a:p>
        </p:txBody>
      </p:sp>
      <p:sp>
        <p:nvSpPr>
          <p:cNvPr id="8" name="页脚占位符 7">
            <a:extLst>
              <a:ext uri="{FF2B5EF4-FFF2-40B4-BE49-F238E27FC236}">
                <a16:creationId xmlns:a16="http://schemas.microsoft.com/office/drawing/2014/main" xmlns="" id="{12786855-5B4B-4956-A906-E6E0A310D614}"/>
              </a:ext>
            </a:extLst>
          </p:cNvPr>
          <p:cNvSpPr>
            <a:spLocks noGrp="1"/>
          </p:cNvSpPr>
          <p:nvPr>
            <p:ph type="ftr" sz="quarter" idx="11"/>
          </p:nvPr>
        </p:nvSpPr>
        <p:spPr/>
        <p:txBody>
          <a:bodyPr/>
          <a:lstStyle>
            <a:lvl1pPr>
              <a:defRPr/>
            </a:lvl1pPr>
            <a:extLst/>
          </a:lstStyle>
          <a:p>
            <a:pPr>
              <a:defRPr/>
            </a:pPr>
            <a:endParaRPr lang="en-US"/>
          </a:p>
        </p:txBody>
      </p:sp>
      <p:sp>
        <p:nvSpPr>
          <p:cNvPr id="9" name="灯片编号占位符 8">
            <a:extLst>
              <a:ext uri="{FF2B5EF4-FFF2-40B4-BE49-F238E27FC236}">
                <a16:creationId xmlns:a16="http://schemas.microsoft.com/office/drawing/2014/main" xmlns="" id="{2222473D-A22D-4F47-8ED4-1DC020D1A742}"/>
              </a:ext>
            </a:extLst>
          </p:cNvPr>
          <p:cNvSpPr>
            <a:spLocks noGrp="1"/>
          </p:cNvSpPr>
          <p:nvPr>
            <p:ph type="sldNum" sz="quarter" idx="12"/>
          </p:nvPr>
        </p:nvSpPr>
        <p:spPr/>
        <p:txBody>
          <a:bodyPr/>
          <a:lstStyle>
            <a:lvl1pPr>
              <a:defRPr/>
            </a:lvl1pPr>
          </a:lstStyle>
          <a:p>
            <a:fld id="{8FFA1362-4273-4E74-B00C-5C7AA4CD9785}" type="slidenum">
              <a:rPr lang="en-US" altLang="zh-CN"/>
              <a:pPr/>
              <a:t>‹#›</a:t>
            </a:fld>
            <a:endParaRPr lang="en-US" altLang="zh-CN"/>
          </a:p>
        </p:txBody>
      </p:sp>
    </p:spTree>
    <p:extLst>
      <p:ext uri="{BB962C8B-B14F-4D97-AF65-F5344CB8AC3E}">
        <p14:creationId xmlns:p14="http://schemas.microsoft.com/office/powerpoint/2010/main" val="4279144337"/>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xmlns="" id="{1E9EA718-4939-433B-B440-EBCDF3A60A0A}"/>
              </a:ext>
            </a:extLst>
          </p:cNvPr>
          <p:cNvSpPr>
            <a:spLocks noGrp="1"/>
          </p:cNvSpPr>
          <p:nvPr>
            <p:ph type="dt" sz="half" idx="10"/>
          </p:nvPr>
        </p:nvSpPr>
        <p:spPr/>
        <p:txBody>
          <a:bodyPr/>
          <a:lstStyle>
            <a:lvl1pPr>
              <a:defRPr/>
            </a:lvl1pPr>
            <a:extLst/>
          </a:lstStyle>
          <a:p>
            <a:pPr>
              <a:defRPr/>
            </a:pPr>
            <a:endParaRPr lang="en-US" altLang="zh-CN"/>
          </a:p>
        </p:txBody>
      </p:sp>
      <p:sp>
        <p:nvSpPr>
          <p:cNvPr id="4" name="页脚占位符 3">
            <a:extLst>
              <a:ext uri="{FF2B5EF4-FFF2-40B4-BE49-F238E27FC236}">
                <a16:creationId xmlns:a16="http://schemas.microsoft.com/office/drawing/2014/main" xmlns="" id="{144A46A5-439D-416E-A37B-87CA4AFFAAAB}"/>
              </a:ext>
            </a:extLst>
          </p:cNvPr>
          <p:cNvSpPr>
            <a:spLocks noGrp="1"/>
          </p:cNvSpPr>
          <p:nvPr>
            <p:ph type="ftr" sz="quarter" idx="11"/>
          </p:nvPr>
        </p:nvSpPr>
        <p:spPr/>
        <p:txBody>
          <a:bodyPr/>
          <a:lstStyle>
            <a:lvl1pPr>
              <a:defRPr/>
            </a:lvl1pPr>
            <a:extLst/>
          </a:lstStyle>
          <a:p>
            <a:pPr>
              <a:defRPr/>
            </a:pPr>
            <a:endParaRPr lang="en-US" altLang="zh-CN"/>
          </a:p>
        </p:txBody>
      </p:sp>
      <p:sp>
        <p:nvSpPr>
          <p:cNvPr id="5" name="灯片编号占位符 4">
            <a:extLst>
              <a:ext uri="{FF2B5EF4-FFF2-40B4-BE49-F238E27FC236}">
                <a16:creationId xmlns:a16="http://schemas.microsoft.com/office/drawing/2014/main" xmlns="" id="{70DEBDFB-AB12-4C56-9326-66D6F59BB028}"/>
              </a:ext>
            </a:extLst>
          </p:cNvPr>
          <p:cNvSpPr>
            <a:spLocks noGrp="1"/>
          </p:cNvSpPr>
          <p:nvPr>
            <p:ph type="sldNum" sz="quarter" idx="12"/>
          </p:nvPr>
        </p:nvSpPr>
        <p:spPr/>
        <p:txBody>
          <a:bodyPr/>
          <a:lstStyle>
            <a:lvl1pPr>
              <a:defRPr/>
            </a:lvl1pPr>
          </a:lstStyle>
          <a:p>
            <a:fld id="{46980AD8-3B08-4DCF-8DD8-5B5868ACA500}" type="slidenum">
              <a:rPr lang="en-US" altLang="zh-CN"/>
              <a:pPr/>
              <a:t>‹#›</a:t>
            </a:fld>
            <a:endParaRPr lang="en-US" altLang="zh-CN"/>
          </a:p>
        </p:txBody>
      </p:sp>
    </p:spTree>
    <p:extLst>
      <p:ext uri="{BB962C8B-B14F-4D97-AF65-F5344CB8AC3E}">
        <p14:creationId xmlns:p14="http://schemas.microsoft.com/office/powerpoint/2010/main" val="2009838957"/>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9108696B-5C87-4C0A-883D-E12AF298D107}"/>
              </a:ext>
            </a:extLst>
          </p:cNvPr>
          <p:cNvSpPr>
            <a:spLocks noGrp="1"/>
          </p:cNvSpPr>
          <p:nvPr>
            <p:ph type="dt" sz="half" idx="10"/>
          </p:nvPr>
        </p:nvSpPr>
        <p:spPr/>
        <p:txBody>
          <a:bodyPr/>
          <a:lstStyle>
            <a:lvl1pPr>
              <a:defRPr/>
            </a:lvl1pPr>
            <a:extLst/>
          </a:lstStyle>
          <a:p>
            <a:pPr>
              <a:defRPr/>
            </a:pPr>
            <a:endParaRPr lang="en-US" altLang="zh-CN"/>
          </a:p>
        </p:txBody>
      </p:sp>
      <p:sp>
        <p:nvSpPr>
          <p:cNvPr id="3" name="页脚占位符 2">
            <a:extLst>
              <a:ext uri="{FF2B5EF4-FFF2-40B4-BE49-F238E27FC236}">
                <a16:creationId xmlns:a16="http://schemas.microsoft.com/office/drawing/2014/main" xmlns="" id="{0D564E35-A9A5-4BCB-9A8C-1890F44189A6}"/>
              </a:ext>
            </a:extLst>
          </p:cNvPr>
          <p:cNvSpPr>
            <a:spLocks noGrp="1"/>
          </p:cNvSpPr>
          <p:nvPr>
            <p:ph type="ftr" sz="quarter" idx="11"/>
          </p:nvPr>
        </p:nvSpPr>
        <p:spPr/>
        <p:txBody>
          <a:bodyPr/>
          <a:lstStyle>
            <a:lvl1pPr>
              <a:defRPr/>
            </a:lvl1pPr>
            <a:extLst/>
          </a:lstStyle>
          <a:p>
            <a:pPr>
              <a:defRPr/>
            </a:pPr>
            <a:endParaRPr lang="en-US" altLang="zh-CN"/>
          </a:p>
        </p:txBody>
      </p:sp>
      <p:sp>
        <p:nvSpPr>
          <p:cNvPr id="4" name="灯片编号占位符 3">
            <a:extLst>
              <a:ext uri="{FF2B5EF4-FFF2-40B4-BE49-F238E27FC236}">
                <a16:creationId xmlns:a16="http://schemas.microsoft.com/office/drawing/2014/main" xmlns="" id="{EFC33547-1C51-4FD8-A9F4-BEB3418CB372}"/>
              </a:ext>
            </a:extLst>
          </p:cNvPr>
          <p:cNvSpPr>
            <a:spLocks noGrp="1"/>
          </p:cNvSpPr>
          <p:nvPr>
            <p:ph type="sldNum" sz="quarter" idx="12"/>
          </p:nvPr>
        </p:nvSpPr>
        <p:spPr/>
        <p:txBody>
          <a:bodyPr/>
          <a:lstStyle>
            <a:lvl1pPr>
              <a:defRPr/>
            </a:lvl1pPr>
          </a:lstStyle>
          <a:p>
            <a:fld id="{3BE65C44-58B7-4A87-A844-F747B66190C1}" type="slidenum">
              <a:rPr lang="en-US" altLang="zh-CN"/>
              <a:pPr/>
              <a:t>‹#›</a:t>
            </a:fld>
            <a:endParaRPr lang="en-US" altLang="zh-CN"/>
          </a:p>
        </p:txBody>
      </p:sp>
    </p:spTree>
    <p:extLst>
      <p:ext uri="{BB962C8B-B14F-4D97-AF65-F5344CB8AC3E}">
        <p14:creationId xmlns:p14="http://schemas.microsoft.com/office/powerpoint/2010/main" val="443350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zh-CN" altLang="en-US"/>
              <a:t>单击此处编辑母版标题样式</a:t>
            </a:r>
            <a:endParaRPr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zh-CN" altLang="en-US"/>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a:extLst>
              <a:ext uri="{FF2B5EF4-FFF2-40B4-BE49-F238E27FC236}">
                <a16:creationId xmlns:a16="http://schemas.microsoft.com/office/drawing/2014/main" xmlns="" id="{D690B23A-098A-4237-9D36-BA4E512D8994}"/>
              </a:ext>
            </a:extLst>
          </p:cNvPr>
          <p:cNvSpPr>
            <a:spLocks noGrp="1"/>
          </p:cNvSpPr>
          <p:nvPr>
            <p:ph type="dt" sz="half" idx="10"/>
          </p:nvPr>
        </p:nvSpPr>
        <p:spPr/>
        <p:txBody>
          <a:bodyPr/>
          <a:lstStyle>
            <a:lvl1pPr>
              <a:defRPr/>
            </a:lvl1pPr>
            <a:extLst/>
          </a:lstStyle>
          <a:p>
            <a:pPr>
              <a:defRPr/>
            </a:pPr>
            <a:endParaRPr lang="en-US" altLang="zh-CN"/>
          </a:p>
        </p:txBody>
      </p:sp>
      <p:sp>
        <p:nvSpPr>
          <p:cNvPr id="6" name="页脚占位符 5">
            <a:extLst>
              <a:ext uri="{FF2B5EF4-FFF2-40B4-BE49-F238E27FC236}">
                <a16:creationId xmlns:a16="http://schemas.microsoft.com/office/drawing/2014/main" xmlns="" id="{E1C243F2-D0B4-482A-9DEA-A940EFBF3996}"/>
              </a:ext>
            </a:extLst>
          </p:cNvPr>
          <p:cNvSpPr>
            <a:spLocks noGrp="1"/>
          </p:cNvSpPr>
          <p:nvPr>
            <p:ph type="ftr" sz="quarter" idx="11"/>
          </p:nvPr>
        </p:nvSpPr>
        <p:spPr/>
        <p:txBody>
          <a:bodyPr/>
          <a:lstStyle>
            <a:lvl1pPr>
              <a:defRPr/>
            </a:lvl1pPr>
            <a:extLst/>
          </a:lstStyle>
          <a:p>
            <a:pPr>
              <a:defRPr/>
            </a:pPr>
            <a:endParaRPr lang="en-US" altLang="zh-CN"/>
          </a:p>
        </p:txBody>
      </p:sp>
      <p:sp>
        <p:nvSpPr>
          <p:cNvPr id="7" name="灯片编号占位符 6">
            <a:extLst>
              <a:ext uri="{FF2B5EF4-FFF2-40B4-BE49-F238E27FC236}">
                <a16:creationId xmlns:a16="http://schemas.microsoft.com/office/drawing/2014/main" xmlns="" id="{F530B2D1-FBFB-47F8-AB88-0E162DD75117}"/>
              </a:ext>
            </a:extLst>
          </p:cNvPr>
          <p:cNvSpPr>
            <a:spLocks noGrp="1"/>
          </p:cNvSpPr>
          <p:nvPr>
            <p:ph type="sldNum" sz="quarter" idx="12"/>
          </p:nvPr>
        </p:nvSpPr>
        <p:spPr/>
        <p:txBody>
          <a:bodyPr/>
          <a:lstStyle>
            <a:lvl1pPr>
              <a:defRPr/>
            </a:lvl1pPr>
          </a:lstStyle>
          <a:p>
            <a:fld id="{32822B6F-D067-4C7A-B3ED-EB0FADBF44EB}" type="slidenum">
              <a:rPr lang="en-US" altLang="zh-CN"/>
              <a:pPr/>
              <a:t>‹#›</a:t>
            </a:fld>
            <a:endParaRPr lang="en-US" altLang="zh-CN"/>
          </a:p>
        </p:txBody>
      </p:sp>
    </p:spTree>
    <p:extLst>
      <p:ext uri="{BB962C8B-B14F-4D97-AF65-F5344CB8AC3E}">
        <p14:creationId xmlns:p14="http://schemas.microsoft.com/office/powerpoint/2010/main" val="130034039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 name="任意多边形 10">
            <a:extLst>
              <a:ext uri="{FF2B5EF4-FFF2-40B4-BE49-F238E27FC236}">
                <a16:creationId xmlns:a16="http://schemas.microsoft.com/office/drawing/2014/main" xmlns="" id="{60C84FBF-5906-41DE-9E7C-60362E8A2CEC}"/>
              </a:ext>
            </a:extLst>
          </p:cNvPr>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kumimoji="0" lang="en-US"/>
          </a:p>
        </p:txBody>
      </p:sp>
      <p:sp>
        <p:nvSpPr>
          <p:cNvPr id="6" name="任意多边形 15">
            <a:extLst>
              <a:ext uri="{FF2B5EF4-FFF2-40B4-BE49-F238E27FC236}">
                <a16:creationId xmlns:a16="http://schemas.microsoft.com/office/drawing/2014/main" xmlns="" id="{91160BC7-6BD3-4051-AFD4-05EFF12D0C5F}"/>
              </a:ext>
            </a:extLst>
          </p:cNvPr>
          <p:cNvSpPr>
            <a:spLocks/>
          </p:cNvSpPr>
          <p:nvPr/>
        </p:nvSpPr>
        <p:spPr bwMode="auto">
          <a:xfrm>
            <a:off x="485775" y="5938838"/>
            <a:ext cx="3690938" cy="933450"/>
          </a:xfrm>
          <a:custGeom>
            <a:avLst/>
            <a:gdLst>
              <a:gd name="T0" fmla="*/ 0 w 5591"/>
              <a:gd name="T1" fmla="*/ 0 h 588"/>
              <a:gd name="T2" fmla="*/ 2147483647 w 5591"/>
              <a:gd name="T3" fmla="*/ 0 h 588"/>
              <a:gd name="T4" fmla="*/ 2147483647 w 5591"/>
              <a:gd name="T5" fmla="*/ 1330642500 h 588"/>
              <a:gd name="T6" fmla="*/ 2091905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a:p>
        </p:txBody>
      </p:sp>
      <p:sp>
        <p:nvSpPr>
          <p:cNvPr id="7" name="直角三角形 15">
            <a:extLst>
              <a:ext uri="{FF2B5EF4-FFF2-40B4-BE49-F238E27FC236}">
                <a16:creationId xmlns:a16="http://schemas.microsoft.com/office/drawing/2014/main" xmlns="" id="{98021A74-F7FA-4BC5-91FC-30C7084A51FC}"/>
              </a:ext>
            </a:extLst>
          </p:cNvPr>
          <p:cNvSpPr>
            <a:spLocks/>
          </p:cNvSpPr>
          <p:nvPr/>
        </p:nvSpPr>
        <p:spPr bwMode="auto">
          <a:xfrm>
            <a:off x="-6042" y="5791253"/>
            <a:ext cx="3402314" cy="1080868"/>
          </a:xfrm>
          <a:prstGeom prst="rtTriangle">
            <a:avLst/>
          </a:prstGeom>
          <a:blipFill>
            <a:blip r:embed="rId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cxnSp>
        <p:nvCxnSpPr>
          <p:cNvPr id="8" name="直接连接符 16">
            <a:extLst>
              <a:ext uri="{FF2B5EF4-FFF2-40B4-BE49-F238E27FC236}">
                <a16:creationId xmlns:a16="http://schemas.microsoft.com/office/drawing/2014/main" xmlns="" id="{BB1A7B63-FE6F-4595-9B5B-811501C910FD}"/>
              </a:ext>
            </a:extLst>
          </p:cNvPr>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燕尾形 18">
            <a:extLst>
              <a:ext uri="{FF2B5EF4-FFF2-40B4-BE49-F238E27FC236}">
                <a16:creationId xmlns:a16="http://schemas.microsoft.com/office/drawing/2014/main" xmlns="" id="{8809810A-35E6-4ADA-B816-EB9BB9A20D71}"/>
              </a:ext>
            </a:extLst>
          </p:cNvPr>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kumimoji="0" lang="en-US"/>
          </a:p>
        </p:txBody>
      </p:sp>
      <p:sp>
        <p:nvSpPr>
          <p:cNvPr id="10" name="燕尾形 19">
            <a:extLst>
              <a:ext uri="{FF2B5EF4-FFF2-40B4-BE49-F238E27FC236}">
                <a16:creationId xmlns:a16="http://schemas.microsoft.com/office/drawing/2014/main" xmlns="" id="{8281EA86-CB4D-40BA-BE9E-19B0E103B2D0}"/>
              </a:ext>
            </a:extLst>
          </p:cNvPr>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kumimoji="0" lang="en-US"/>
          </a:p>
        </p:txBody>
      </p:sp>
      <p:sp>
        <p:nvSpPr>
          <p:cNvPr id="4" name="文本占位符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zh-CN" altLang="en-US"/>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zh-CN" altLang="en-US" noProof="0"/>
              <a:t>单击图标添加图片</a:t>
            </a:r>
            <a:endParaRPr lang="en-US" noProof="0" dirty="0"/>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zh-CN" altLang="en-US"/>
              <a:t>单击此处编辑母版标题样式</a:t>
            </a:r>
            <a:endParaRPr lang="en-US"/>
          </a:p>
        </p:txBody>
      </p:sp>
      <p:sp>
        <p:nvSpPr>
          <p:cNvPr id="11" name="日期占位符 4">
            <a:extLst>
              <a:ext uri="{FF2B5EF4-FFF2-40B4-BE49-F238E27FC236}">
                <a16:creationId xmlns:a16="http://schemas.microsoft.com/office/drawing/2014/main" xmlns="" id="{5E48E637-3129-4185-8A79-7E444B061976}"/>
              </a:ext>
            </a:extLst>
          </p:cNvPr>
          <p:cNvSpPr>
            <a:spLocks noGrp="1"/>
          </p:cNvSpPr>
          <p:nvPr>
            <p:ph type="dt" sz="half" idx="10"/>
          </p:nvPr>
        </p:nvSpPr>
        <p:spPr/>
        <p:txBody>
          <a:bodyPr/>
          <a:lstStyle>
            <a:lvl1pPr>
              <a:defRPr>
                <a:solidFill>
                  <a:schemeClr val="tx1"/>
                </a:solidFill>
              </a:defRPr>
            </a:lvl1pPr>
            <a:extLst/>
          </a:lstStyle>
          <a:p>
            <a:pPr>
              <a:defRPr/>
            </a:pPr>
            <a:endParaRPr lang="en-US" altLang="zh-CN"/>
          </a:p>
        </p:txBody>
      </p:sp>
      <p:sp>
        <p:nvSpPr>
          <p:cNvPr id="12" name="页脚占位符 5">
            <a:extLst>
              <a:ext uri="{FF2B5EF4-FFF2-40B4-BE49-F238E27FC236}">
                <a16:creationId xmlns:a16="http://schemas.microsoft.com/office/drawing/2014/main" xmlns="" id="{5152F547-8862-493F-8B63-C8213CF20AB6}"/>
              </a:ext>
            </a:extLst>
          </p:cNvPr>
          <p:cNvSpPr>
            <a:spLocks noGrp="1"/>
          </p:cNvSpPr>
          <p:nvPr>
            <p:ph type="ftr" sz="quarter" idx="11"/>
          </p:nvPr>
        </p:nvSpPr>
        <p:spPr/>
        <p:txBody>
          <a:bodyPr/>
          <a:lstStyle>
            <a:lvl1pPr>
              <a:defRPr>
                <a:solidFill>
                  <a:schemeClr val="tx1"/>
                </a:solidFill>
              </a:defRPr>
            </a:lvl1pPr>
            <a:extLst/>
          </a:lstStyle>
          <a:p>
            <a:pPr>
              <a:defRPr/>
            </a:pPr>
            <a:endParaRPr lang="en-US" altLang="zh-CN"/>
          </a:p>
        </p:txBody>
      </p:sp>
      <p:sp>
        <p:nvSpPr>
          <p:cNvPr id="13" name="灯片编号占位符 6">
            <a:extLst>
              <a:ext uri="{FF2B5EF4-FFF2-40B4-BE49-F238E27FC236}">
                <a16:creationId xmlns:a16="http://schemas.microsoft.com/office/drawing/2014/main" xmlns="" id="{A5601C7B-DE96-4113-9E7E-051FD7894593}"/>
              </a:ext>
            </a:extLst>
          </p:cNvPr>
          <p:cNvSpPr>
            <a:spLocks noGrp="1"/>
          </p:cNvSpPr>
          <p:nvPr>
            <p:ph type="sldNum" sz="quarter" idx="12"/>
          </p:nvPr>
        </p:nvSpPr>
        <p:spPr/>
        <p:txBody>
          <a:bodyPr/>
          <a:lstStyle>
            <a:lvl1pPr>
              <a:defRPr/>
            </a:lvl1pPr>
          </a:lstStyle>
          <a:p>
            <a:fld id="{509420D6-059F-4E1C-BB60-0FF197E29FC2}" type="slidenum">
              <a:rPr lang="en-US" altLang="zh-CN"/>
              <a:pPr/>
              <a:t>‹#›</a:t>
            </a:fld>
            <a:endParaRPr lang="en-US" altLang="zh-CN"/>
          </a:p>
        </p:txBody>
      </p:sp>
    </p:spTree>
    <p:extLst>
      <p:ext uri="{BB962C8B-B14F-4D97-AF65-F5344CB8AC3E}">
        <p14:creationId xmlns:p14="http://schemas.microsoft.com/office/powerpoint/2010/main" val="532184215"/>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任意多边形 12">
            <a:extLst>
              <a:ext uri="{FF2B5EF4-FFF2-40B4-BE49-F238E27FC236}">
                <a16:creationId xmlns:a16="http://schemas.microsoft.com/office/drawing/2014/main" xmlns="" id="{2004AEBD-1AE5-44EE-857D-59936386B392}"/>
              </a:ext>
            </a:extLst>
          </p:cNvPr>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kumimoji="0" lang="en-US"/>
          </a:p>
        </p:txBody>
      </p:sp>
      <p:sp>
        <p:nvSpPr>
          <p:cNvPr id="1027" name="任意多边形 11">
            <a:extLst>
              <a:ext uri="{FF2B5EF4-FFF2-40B4-BE49-F238E27FC236}">
                <a16:creationId xmlns:a16="http://schemas.microsoft.com/office/drawing/2014/main" xmlns="" id="{09268E93-B628-4D4A-82FF-32B0C680953E}"/>
              </a:ext>
            </a:extLst>
          </p:cNvPr>
          <p:cNvSpPr>
            <a:spLocks/>
          </p:cNvSpPr>
          <p:nvPr/>
        </p:nvSpPr>
        <p:spPr bwMode="auto">
          <a:xfrm>
            <a:off x="485775" y="5938838"/>
            <a:ext cx="3690938" cy="933450"/>
          </a:xfrm>
          <a:custGeom>
            <a:avLst/>
            <a:gdLst>
              <a:gd name="T0" fmla="*/ 0 w 5591"/>
              <a:gd name="T1" fmla="*/ 0 h 588"/>
              <a:gd name="T2" fmla="*/ 2147483647 w 5591"/>
              <a:gd name="T3" fmla="*/ 0 h 588"/>
              <a:gd name="T4" fmla="*/ 2147483647 w 5591"/>
              <a:gd name="T5" fmla="*/ 1330642500 h 588"/>
              <a:gd name="T6" fmla="*/ 2091905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a:p>
        </p:txBody>
      </p:sp>
      <p:sp>
        <p:nvSpPr>
          <p:cNvPr id="14" name="直角三角形 13">
            <a:extLst>
              <a:ext uri="{FF2B5EF4-FFF2-40B4-BE49-F238E27FC236}">
                <a16:creationId xmlns:a16="http://schemas.microsoft.com/office/drawing/2014/main" xmlns="" id="{F496E2C7-4191-4D83-9B33-3F9FE833C8FE}"/>
              </a:ext>
            </a:extLst>
          </p:cNvPr>
          <p:cNvSpPr>
            <a:spLocks/>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cxnSp>
        <p:nvCxnSpPr>
          <p:cNvPr id="15" name="直接连接符 14">
            <a:extLst>
              <a:ext uri="{FF2B5EF4-FFF2-40B4-BE49-F238E27FC236}">
                <a16:creationId xmlns:a16="http://schemas.microsoft.com/office/drawing/2014/main" xmlns="" id="{8D34494F-0231-4878-B19D-15F64DD5979C}"/>
              </a:ext>
            </a:extLst>
          </p:cNvPr>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a:extLst>
              <a:ext uri="{FF2B5EF4-FFF2-40B4-BE49-F238E27FC236}">
                <a16:creationId xmlns:a16="http://schemas.microsoft.com/office/drawing/2014/main" xmlns="" id="{ED74A59F-8B07-4B00-82DA-DDBC21DE38E2}"/>
              </a:ext>
            </a:extLst>
          </p:cNvPr>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zh-CN" altLang="en-US"/>
              <a:t>单击此处编辑母版标题样式</a:t>
            </a:r>
            <a:endParaRPr lang="en-US"/>
          </a:p>
        </p:txBody>
      </p:sp>
      <p:sp>
        <p:nvSpPr>
          <p:cNvPr id="1033" name="文本占位符 29">
            <a:extLst>
              <a:ext uri="{FF2B5EF4-FFF2-40B4-BE49-F238E27FC236}">
                <a16:creationId xmlns:a16="http://schemas.microsoft.com/office/drawing/2014/main" xmlns="" id="{BEB479D0-E42B-4D45-B070-507E1708E740}"/>
              </a:ext>
            </a:extLst>
          </p:cNvPr>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10" name="日期占位符 9">
            <a:extLst>
              <a:ext uri="{FF2B5EF4-FFF2-40B4-BE49-F238E27FC236}">
                <a16:creationId xmlns:a16="http://schemas.microsoft.com/office/drawing/2014/main" xmlns="" id="{368AFF6E-75B4-4D46-995B-778EF3A14553}"/>
              </a:ext>
            </a:extLst>
          </p:cNvPr>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ea typeface="宋体" pitchFamily="2" charset="-122"/>
              </a:defRPr>
            </a:lvl1pPr>
            <a:extLst/>
          </a:lstStyle>
          <a:p>
            <a:pPr>
              <a:defRPr/>
            </a:pPr>
            <a:fld id="{7A42CEE4-53F5-4A43-BC80-E01395367861}" type="datetimeFigureOut">
              <a:rPr lang="en-US"/>
              <a:pPr>
                <a:defRPr/>
              </a:pPr>
              <a:t>4/28/2020</a:t>
            </a:fld>
            <a:endParaRPr lang="en-US" dirty="0"/>
          </a:p>
        </p:txBody>
      </p:sp>
      <p:sp>
        <p:nvSpPr>
          <p:cNvPr id="22" name="页脚占位符 21">
            <a:extLst>
              <a:ext uri="{FF2B5EF4-FFF2-40B4-BE49-F238E27FC236}">
                <a16:creationId xmlns:a16="http://schemas.microsoft.com/office/drawing/2014/main" xmlns="" id="{5FBCA842-525B-4B3E-9023-A00B77927FA0}"/>
              </a:ext>
            </a:extLst>
          </p:cNvPr>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ea typeface="宋体" pitchFamily="2" charset="-122"/>
              </a:defRPr>
            </a:lvl1pPr>
            <a:extLst/>
          </a:lstStyle>
          <a:p>
            <a:pPr>
              <a:defRPr/>
            </a:pPr>
            <a:endParaRPr lang="en-US"/>
          </a:p>
        </p:txBody>
      </p:sp>
      <p:sp>
        <p:nvSpPr>
          <p:cNvPr id="18" name="灯片编号占位符 17">
            <a:extLst>
              <a:ext uri="{FF2B5EF4-FFF2-40B4-BE49-F238E27FC236}">
                <a16:creationId xmlns:a16="http://schemas.microsoft.com/office/drawing/2014/main" xmlns="" id="{A5BD3360-1C9A-4D03-BCC7-6670726CE113}"/>
              </a:ext>
            </a:extLst>
          </p:cNvPr>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kumimoji="0" sz="1000"/>
            </a:lvl1pPr>
          </a:lstStyle>
          <a:p>
            <a:fld id="{91FF4FC6-B06D-403A-BD06-A6DFF0F8C99F}"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4449" r:id="rId1"/>
    <p:sldLayoutId id="2147484450" r:id="rId2"/>
    <p:sldLayoutId id="2147484451" r:id="rId3"/>
    <p:sldLayoutId id="2147484452" r:id="rId4"/>
    <p:sldLayoutId id="2147484453" r:id="rId5"/>
    <p:sldLayoutId id="2147484454" r:id="rId6"/>
    <p:sldLayoutId id="2147484455" r:id="rId7"/>
    <p:sldLayoutId id="2147484456" r:id="rId8"/>
    <p:sldLayoutId id="2147484457" r:id="rId9"/>
    <p:sldLayoutId id="2147484458" r:id="rId10"/>
    <p:sldLayoutId id="2147484459" r:id="rId11"/>
    <p:sldLayoutId id="2147484460" r:id="rId12"/>
  </p:sldLayoutIdLst>
  <p:hf hdr="0" ft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ea typeface="黑体" pitchFamily="49" charset="-122"/>
        </a:defRPr>
      </a:lvl2pPr>
      <a:lvl3pPr algn="l" rtl="0" eaLnBrk="0" fontAlgn="base" hangingPunct="0">
        <a:spcBef>
          <a:spcPct val="0"/>
        </a:spcBef>
        <a:spcAft>
          <a:spcPct val="0"/>
        </a:spcAft>
        <a:defRPr sz="4100" b="1">
          <a:solidFill>
            <a:schemeClr val="tx2"/>
          </a:solidFill>
          <a:latin typeface="Lucida Sans Unicode" pitchFamily="34" charset="0"/>
          <a:ea typeface="黑体" pitchFamily="49" charset="-122"/>
        </a:defRPr>
      </a:lvl3pPr>
      <a:lvl4pPr algn="l" rtl="0" eaLnBrk="0" fontAlgn="base" hangingPunct="0">
        <a:spcBef>
          <a:spcPct val="0"/>
        </a:spcBef>
        <a:spcAft>
          <a:spcPct val="0"/>
        </a:spcAft>
        <a:defRPr sz="4100" b="1">
          <a:solidFill>
            <a:schemeClr val="tx2"/>
          </a:solidFill>
          <a:latin typeface="Lucida Sans Unicode" pitchFamily="34" charset="0"/>
          <a:ea typeface="黑体" pitchFamily="49" charset="-122"/>
        </a:defRPr>
      </a:lvl4pPr>
      <a:lvl5pPr algn="l" rtl="0" eaLnBrk="0" fontAlgn="base" hangingPunct="0">
        <a:spcBef>
          <a:spcPct val="0"/>
        </a:spcBef>
        <a:spcAft>
          <a:spcPct val="0"/>
        </a:spcAft>
        <a:defRPr sz="4100" b="1">
          <a:solidFill>
            <a:schemeClr val="tx2"/>
          </a:solidFill>
          <a:latin typeface="Lucida Sans Unicode" pitchFamily="34" charset="0"/>
          <a:ea typeface="黑体" pitchFamily="49" charset="-122"/>
        </a:defRPr>
      </a:lvl5pPr>
      <a:lvl6pPr marL="457200" algn="l" rtl="0" fontAlgn="base">
        <a:spcBef>
          <a:spcPct val="0"/>
        </a:spcBef>
        <a:spcAft>
          <a:spcPct val="0"/>
        </a:spcAft>
        <a:defRPr sz="4100" b="1">
          <a:solidFill>
            <a:schemeClr val="tx2"/>
          </a:solidFill>
          <a:latin typeface="Lucida Sans Unicode" pitchFamily="34" charset="0"/>
          <a:ea typeface="黑体" pitchFamily="49" charset="-122"/>
        </a:defRPr>
      </a:lvl6pPr>
      <a:lvl7pPr marL="914400" algn="l" rtl="0" fontAlgn="base">
        <a:spcBef>
          <a:spcPct val="0"/>
        </a:spcBef>
        <a:spcAft>
          <a:spcPct val="0"/>
        </a:spcAft>
        <a:defRPr sz="4100" b="1">
          <a:solidFill>
            <a:schemeClr val="tx2"/>
          </a:solidFill>
          <a:latin typeface="Lucida Sans Unicode" pitchFamily="34" charset="0"/>
          <a:ea typeface="黑体" pitchFamily="49" charset="-122"/>
        </a:defRPr>
      </a:lvl7pPr>
      <a:lvl8pPr marL="1371600" algn="l" rtl="0" fontAlgn="base">
        <a:spcBef>
          <a:spcPct val="0"/>
        </a:spcBef>
        <a:spcAft>
          <a:spcPct val="0"/>
        </a:spcAft>
        <a:defRPr sz="4100" b="1">
          <a:solidFill>
            <a:schemeClr val="tx2"/>
          </a:solidFill>
          <a:latin typeface="Lucida Sans Unicode" pitchFamily="34" charset="0"/>
          <a:ea typeface="黑体" pitchFamily="49" charset="-122"/>
        </a:defRPr>
      </a:lvl8pPr>
      <a:lvl9pPr marL="1828800" algn="l" rtl="0" fontAlgn="base">
        <a:spcBef>
          <a:spcPct val="0"/>
        </a:spcBef>
        <a:spcAft>
          <a:spcPct val="0"/>
        </a:spcAft>
        <a:defRPr sz="4100" b="1">
          <a:solidFill>
            <a:schemeClr val="tx2"/>
          </a:solidFill>
          <a:latin typeface="Lucida Sans Unicode" pitchFamily="34" charset="0"/>
          <a:ea typeface="黑体" pitchFamily="49" charset="-122"/>
        </a:defRPr>
      </a:lvl9pPr>
      <a:extLst/>
    </p:titleStyle>
    <p:bodyStyle>
      <a:lvl1pPr marL="365125" indent="-255588"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www.cplusplus.com/reference/vector/vector/"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xmlns="" id="{7E3E35FD-3A57-4E66-8ECE-50FD9544B990}"/>
              </a:ext>
            </a:extLst>
          </p:cNvPr>
          <p:cNvSpPr>
            <a:spLocks noGrp="1" noChangeArrowheads="1"/>
          </p:cNvSpPr>
          <p:nvPr>
            <p:ph type="ctrTitle"/>
          </p:nvPr>
        </p:nvSpPr>
        <p:spPr/>
        <p:txBody>
          <a:bodyPr/>
          <a:lstStyle/>
          <a:p>
            <a:pPr eaLnBrk="1" fontAlgn="auto" hangingPunct="1">
              <a:spcAft>
                <a:spcPts val="0"/>
              </a:spcAft>
              <a:defRPr/>
            </a:pPr>
            <a:r>
              <a:rPr lang="zh-CN" altLang="en-US" dirty="0"/>
              <a:t>第七章 类的继承与派生</a:t>
            </a:r>
          </a:p>
        </p:txBody>
      </p:sp>
      <p:sp>
        <p:nvSpPr>
          <p:cNvPr id="14339" name="副标题 3">
            <a:extLst>
              <a:ext uri="{FF2B5EF4-FFF2-40B4-BE49-F238E27FC236}">
                <a16:creationId xmlns:a16="http://schemas.microsoft.com/office/drawing/2014/main" xmlns="" id="{0B37931E-AF63-4140-B5A2-3711C5E7BE52}"/>
              </a:ext>
            </a:extLst>
          </p:cNvPr>
          <p:cNvSpPr>
            <a:spLocks noGrp="1"/>
          </p:cNvSpPr>
          <p:nvPr>
            <p:ph type="subTitle" idx="1"/>
          </p:nvPr>
        </p:nvSpPr>
        <p:spPr>
          <a:xfrm>
            <a:off x="685800" y="3611563"/>
            <a:ext cx="7772400" cy="1200150"/>
          </a:xfrm>
        </p:spPr>
        <p:txBody>
          <a:bodyPr/>
          <a:lstStyle/>
          <a:p>
            <a:pPr marR="0" eaLnBrk="1" hangingPunct="1"/>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只须输入类的名称</a:t>
            </a:r>
          </a:p>
        </p:txBody>
      </p:sp>
      <p:sp>
        <p:nvSpPr>
          <p:cNvPr id="3" name="标题 2"/>
          <p:cNvSpPr>
            <a:spLocks noGrp="1"/>
          </p:cNvSpPr>
          <p:nvPr>
            <p:ph type="title"/>
          </p:nvPr>
        </p:nvSpPr>
        <p:spPr/>
        <p:txBody>
          <a:bodyPr/>
          <a:lstStyle/>
          <a:p>
            <a:r>
              <a:rPr lang="zh-CN" altLang="en-US" dirty="0"/>
              <a:t>在</a:t>
            </a:r>
            <a:r>
              <a:rPr lang="en-US" altLang="zh-CN" dirty="0"/>
              <a:t>QT</a:t>
            </a:r>
            <a:r>
              <a:rPr lang="zh-CN" altLang="en-US" dirty="0"/>
              <a:t>中实现</a:t>
            </a:r>
          </a:p>
        </p:txBody>
      </p:sp>
      <p:sp>
        <p:nvSpPr>
          <p:cNvPr id="4" name="灯片编号占位符 3"/>
          <p:cNvSpPr>
            <a:spLocks noGrp="1"/>
          </p:cNvSpPr>
          <p:nvPr>
            <p:ph type="sldNum" sz="quarter" idx="12"/>
          </p:nvPr>
        </p:nvSpPr>
        <p:spPr/>
        <p:txBody>
          <a:bodyPr/>
          <a:lstStyle/>
          <a:p>
            <a:fld id="{7D11C70F-3AEA-48F4-BEBF-CE91E026F083}" type="slidenum">
              <a:rPr lang="en-US" altLang="zh-CN" smtClean="0"/>
              <a:pPr/>
              <a:t>10</a:t>
            </a:fld>
            <a:endParaRPr lang="en-US" altLang="zh-CN"/>
          </a:p>
        </p:txBody>
      </p:sp>
      <p:pic>
        <p:nvPicPr>
          <p:cNvPr id="6" name="图片 5"/>
          <p:cNvPicPr>
            <a:picLocks noChangeAspect="1"/>
          </p:cNvPicPr>
          <p:nvPr/>
        </p:nvPicPr>
        <p:blipFill>
          <a:blip r:embed="rId2"/>
          <a:stretch>
            <a:fillRect/>
          </a:stretch>
        </p:blipFill>
        <p:spPr>
          <a:xfrm>
            <a:off x="771525" y="2519362"/>
            <a:ext cx="7600950" cy="1819275"/>
          </a:xfrm>
          <a:prstGeom prst="rect">
            <a:avLst/>
          </a:prstGeom>
        </p:spPr>
      </p:pic>
    </p:spTree>
    <p:extLst>
      <p:ext uri="{BB962C8B-B14F-4D97-AF65-F5344CB8AC3E}">
        <p14:creationId xmlns:p14="http://schemas.microsoft.com/office/powerpoint/2010/main" val="25820218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QT</a:t>
            </a:r>
            <a:r>
              <a:rPr lang="zh-CN" altLang="en-US" dirty="0"/>
              <a:t>会自动生成相应的</a:t>
            </a:r>
            <a:r>
              <a:rPr lang="en-US" altLang="zh-CN" dirty="0"/>
              <a:t>.h</a:t>
            </a:r>
            <a:r>
              <a:rPr lang="zh-CN" altLang="en-US" dirty="0"/>
              <a:t>和</a:t>
            </a:r>
            <a:r>
              <a:rPr lang="en-US" altLang="zh-CN" dirty="0"/>
              <a:t>.</a:t>
            </a:r>
            <a:r>
              <a:rPr lang="en-US" altLang="zh-CN" dirty="0" err="1"/>
              <a:t>cpp</a:t>
            </a:r>
            <a:r>
              <a:rPr lang="zh-CN" altLang="en-US" dirty="0"/>
              <a:t>文件</a:t>
            </a:r>
          </a:p>
        </p:txBody>
      </p:sp>
      <p:sp>
        <p:nvSpPr>
          <p:cNvPr id="3" name="标题 2"/>
          <p:cNvSpPr>
            <a:spLocks noGrp="1"/>
          </p:cNvSpPr>
          <p:nvPr>
            <p:ph type="title"/>
          </p:nvPr>
        </p:nvSpPr>
        <p:spPr/>
        <p:txBody>
          <a:bodyPr/>
          <a:lstStyle/>
          <a:p>
            <a:r>
              <a:rPr lang="zh-CN" altLang="en-US" dirty="0"/>
              <a:t>在</a:t>
            </a:r>
            <a:r>
              <a:rPr lang="en-US" altLang="zh-CN" dirty="0"/>
              <a:t>QT</a:t>
            </a:r>
            <a:r>
              <a:rPr lang="zh-CN" altLang="en-US" dirty="0"/>
              <a:t>中实现</a:t>
            </a:r>
          </a:p>
        </p:txBody>
      </p:sp>
      <p:sp>
        <p:nvSpPr>
          <p:cNvPr id="4" name="灯片编号占位符 3"/>
          <p:cNvSpPr>
            <a:spLocks noGrp="1"/>
          </p:cNvSpPr>
          <p:nvPr>
            <p:ph type="sldNum" sz="quarter" idx="12"/>
          </p:nvPr>
        </p:nvSpPr>
        <p:spPr/>
        <p:txBody>
          <a:bodyPr/>
          <a:lstStyle/>
          <a:p>
            <a:fld id="{7D11C70F-3AEA-48F4-BEBF-CE91E026F083}" type="slidenum">
              <a:rPr lang="en-US" altLang="zh-CN" smtClean="0"/>
              <a:pPr/>
              <a:t>11</a:t>
            </a:fld>
            <a:endParaRPr lang="en-US" altLang="zh-CN"/>
          </a:p>
        </p:txBody>
      </p:sp>
      <p:pic>
        <p:nvPicPr>
          <p:cNvPr id="5" name="图片 4"/>
          <p:cNvPicPr>
            <a:picLocks noChangeAspect="1"/>
          </p:cNvPicPr>
          <p:nvPr/>
        </p:nvPicPr>
        <p:blipFill>
          <a:blip r:embed="rId2"/>
          <a:stretch>
            <a:fillRect/>
          </a:stretch>
        </p:blipFill>
        <p:spPr>
          <a:xfrm>
            <a:off x="1403648" y="2276872"/>
            <a:ext cx="3600400" cy="3501176"/>
          </a:xfrm>
          <a:prstGeom prst="rect">
            <a:avLst/>
          </a:prstGeom>
        </p:spPr>
      </p:pic>
    </p:spTree>
    <p:extLst>
      <p:ext uri="{BB962C8B-B14F-4D97-AF65-F5344CB8AC3E}">
        <p14:creationId xmlns:p14="http://schemas.microsoft.com/office/powerpoint/2010/main" val="11063416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新建子类文件时，需要选择基类</a:t>
            </a:r>
          </a:p>
        </p:txBody>
      </p:sp>
      <p:sp>
        <p:nvSpPr>
          <p:cNvPr id="3" name="标题 2"/>
          <p:cNvSpPr>
            <a:spLocks noGrp="1"/>
          </p:cNvSpPr>
          <p:nvPr>
            <p:ph type="title"/>
          </p:nvPr>
        </p:nvSpPr>
        <p:spPr/>
        <p:txBody>
          <a:bodyPr>
            <a:normAutofit/>
          </a:bodyPr>
          <a:lstStyle/>
          <a:p>
            <a:r>
              <a:rPr lang="zh-CN" altLang="en-US" dirty="0"/>
              <a:t>在</a:t>
            </a:r>
            <a:r>
              <a:rPr lang="en-US" altLang="zh-CN" dirty="0"/>
              <a:t>QT</a:t>
            </a:r>
            <a:r>
              <a:rPr lang="zh-CN" altLang="en-US" dirty="0"/>
              <a:t>中实现</a:t>
            </a:r>
          </a:p>
        </p:txBody>
      </p:sp>
      <p:sp>
        <p:nvSpPr>
          <p:cNvPr id="4" name="灯片编号占位符 3"/>
          <p:cNvSpPr>
            <a:spLocks noGrp="1"/>
          </p:cNvSpPr>
          <p:nvPr>
            <p:ph type="sldNum" sz="quarter" idx="12"/>
          </p:nvPr>
        </p:nvSpPr>
        <p:spPr/>
        <p:txBody>
          <a:bodyPr/>
          <a:lstStyle/>
          <a:p>
            <a:fld id="{7D11C70F-3AEA-48F4-BEBF-CE91E026F083}" type="slidenum">
              <a:rPr lang="en-US" altLang="zh-CN" smtClean="0"/>
              <a:pPr/>
              <a:t>12</a:t>
            </a:fld>
            <a:endParaRPr lang="en-US" altLang="zh-CN"/>
          </a:p>
        </p:txBody>
      </p:sp>
      <p:pic>
        <p:nvPicPr>
          <p:cNvPr id="5" name="图片 4"/>
          <p:cNvPicPr>
            <a:picLocks noChangeAspect="1"/>
          </p:cNvPicPr>
          <p:nvPr/>
        </p:nvPicPr>
        <p:blipFill>
          <a:blip r:embed="rId2"/>
          <a:stretch>
            <a:fillRect/>
          </a:stretch>
        </p:blipFill>
        <p:spPr>
          <a:xfrm>
            <a:off x="1259632" y="2339963"/>
            <a:ext cx="6204077" cy="2808312"/>
          </a:xfrm>
          <a:prstGeom prst="rect">
            <a:avLst/>
          </a:prstGeom>
        </p:spPr>
      </p:pic>
    </p:spTree>
    <p:extLst>
      <p:ext uri="{BB962C8B-B14F-4D97-AF65-F5344CB8AC3E}">
        <p14:creationId xmlns:p14="http://schemas.microsoft.com/office/powerpoint/2010/main" val="35811074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7D11C70F-3AEA-48F4-BEBF-CE91E026F083}" type="slidenum">
              <a:rPr lang="en-US" altLang="zh-CN" smtClean="0"/>
              <a:pPr/>
              <a:t>13</a:t>
            </a:fld>
            <a:endParaRPr lang="en-US" altLang="zh-CN"/>
          </a:p>
        </p:txBody>
      </p:sp>
      <p:pic>
        <p:nvPicPr>
          <p:cNvPr id="7" name="图片 6"/>
          <p:cNvPicPr>
            <a:picLocks noChangeAspect="1"/>
          </p:cNvPicPr>
          <p:nvPr/>
        </p:nvPicPr>
        <p:blipFill>
          <a:blip r:embed="rId2"/>
          <a:stretch>
            <a:fillRect/>
          </a:stretch>
        </p:blipFill>
        <p:spPr>
          <a:xfrm>
            <a:off x="251520" y="332656"/>
            <a:ext cx="4824536" cy="3434642"/>
          </a:xfrm>
          <a:prstGeom prst="rect">
            <a:avLst/>
          </a:prstGeom>
        </p:spPr>
      </p:pic>
      <p:pic>
        <p:nvPicPr>
          <p:cNvPr id="8" name="图片 7"/>
          <p:cNvPicPr>
            <a:picLocks noChangeAspect="1"/>
          </p:cNvPicPr>
          <p:nvPr/>
        </p:nvPicPr>
        <p:blipFill>
          <a:blip r:embed="rId3"/>
          <a:stretch>
            <a:fillRect/>
          </a:stretch>
        </p:blipFill>
        <p:spPr>
          <a:xfrm>
            <a:off x="251520" y="3933055"/>
            <a:ext cx="5976664" cy="2395709"/>
          </a:xfrm>
          <a:prstGeom prst="rect">
            <a:avLst/>
          </a:prstGeom>
        </p:spPr>
      </p:pic>
      <p:sp>
        <p:nvSpPr>
          <p:cNvPr id="9" name="矩形 8"/>
          <p:cNvSpPr/>
          <p:nvPr/>
        </p:nvSpPr>
        <p:spPr>
          <a:xfrm>
            <a:off x="5220072" y="3767298"/>
            <a:ext cx="2954655" cy="646331"/>
          </a:xfrm>
          <a:prstGeom prst="rect">
            <a:avLst/>
          </a:prstGeom>
        </p:spPr>
        <p:txBody>
          <a:bodyPr wrap="none">
            <a:spAutoFit/>
          </a:bodyPr>
          <a:lstStyle/>
          <a:p>
            <a:pPr eaLnBrk="1" hangingPunct="1"/>
            <a:r>
              <a:rPr lang="zh-CN" altLang="en-US" sz="3600" dirty="0"/>
              <a:t>添加新的成员</a:t>
            </a:r>
            <a:endParaRPr lang="en-US" altLang="zh-CN" sz="3600" dirty="0"/>
          </a:p>
        </p:txBody>
      </p:sp>
    </p:spTree>
    <p:extLst>
      <p:ext uri="{BB962C8B-B14F-4D97-AF65-F5344CB8AC3E}">
        <p14:creationId xmlns:p14="http://schemas.microsoft.com/office/powerpoint/2010/main" val="7377400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7D11C70F-3AEA-48F4-BEBF-CE91E026F083}" type="slidenum">
              <a:rPr lang="en-US" altLang="zh-CN" smtClean="0"/>
              <a:pPr/>
              <a:t>14</a:t>
            </a:fld>
            <a:endParaRPr lang="en-US" altLang="zh-CN"/>
          </a:p>
        </p:txBody>
      </p:sp>
      <p:pic>
        <p:nvPicPr>
          <p:cNvPr id="5" name="图片 4"/>
          <p:cNvPicPr>
            <a:picLocks noChangeAspect="1"/>
          </p:cNvPicPr>
          <p:nvPr/>
        </p:nvPicPr>
        <p:blipFill>
          <a:blip r:embed="rId2"/>
          <a:stretch>
            <a:fillRect/>
          </a:stretch>
        </p:blipFill>
        <p:spPr>
          <a:xfrm>
            <a:off x="626296" y="1684357"/>
            <a:ext cx="3755522" cy="1259996"/>
          </a:xfrm>
          <a:prstGeom prst="rect">
            <a:avLst/>
          </a:prstGeom>
        </p:spPr>
      </p:pic>
      <p:pic>
        <p:nvPicPr>
          <p:cNvPr id="6" name="图片 5"/>
          <p:cNvPicPr>
            <a:picLocks noChangeAspect="1"/>
          </p:cNvPicPr>
          <p:nvPr/>
        </p:nvPicPr>
        <p:blipFill>
          <a:blip r:embed="rId3"/>
          <a:stretch>
            <a:fillRect/>
          </a:stretch>
        </p:blipFill>
        <p:spPr>
          <a:xfrm>
            <a:off x="497557" y="3789040"/>
            <a:ext cx="5616624" cy="1440160"/>
          </a:xfrm>
          <a:prstGeom prst="rect">
            <a:avLst/>
          </a:prstGeom>
        </p:spPr>
      </p:pic>
      <p:sp>
        <p:nvSpPr>
          <p:cNvPr id="7" name="矩形 6"/>
          <p:cNvSpPr/>
          <p:nvPr/>
        </p:nvSpPr>
        <p:spPr>
          <a:xfrm>
            <a:off x="6059170" y="3465874"/>
            <a:ext cx="2954655" cy="646331"/>
          </a:xfrm>
          <a:prstGeom prst="rect">
            <a:avLst/>
          </a:prstGeom>
        </p:spPr>
        <p:txBody>
          <a:bodyPr wrap="none">
            <a:spAutoFit/>
          </a:bodyPr>
          <a:lstStyle/>
          <a:p>
            <a:pPr eaLnBrk="1" hangingPunct="1"/>
            <a:r>
              <a:rPr kumimoji="0" lang="zh-CN" altLang="en-US" sz="3600" dirty="0"/>
              <a:t>改造基类成员</a:t>
            </a:r>
            <a:endParaRPr kumimoji="0" lang="en-US" altLang="zh-CN" sz="3600" dirty="0"/>
          </a:p>
        </p:txBody>
      </p:sp>
    </p:spTree>
    <p:extLst>
      <p:ext uri="{BB962C8B-B14F-4D97-AF65-F5344CB8AC3E}">
        <p14:creationId xmlns:p14="http://schemas.microsoft.com/office/powerpoint/2010/main" val="23522245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887221" y="1196752"/>
            <a:ext cx="3719796" cy="2736304"/>
          </a:xfrm>
        </p:spPr>
        <p:txBody>
          <a:bodyPr/>
          <a:lstStyle/>
          <a:p>
            <a:pPr marL="109537" indent="0">
              <a:buNone/>
            </a:pPr>
            <a:r>
              <a:rPr lang="zh-CN" altLang="en-US" dirty="0"/>
              <a:t>吸收基类成员：</a:t>
            </a:r>
            <a:endParaRPr lang="en-US" altLang="zh-CN" dirty="0"/>
          </a:p>
          <a:p>
            <a:pPr marL="109537" indent="0">
              <a:buNone/>
            </a:pPr>
            <a:endParaRPr lang="en-US" altLang="zh-CN" dirty="0"/>
          </a:p>
          <a:p>
            <a:pPr marL="109537" indent="0">
              <a:buNone/>
            </a:pPr>
            <a:r>
              <a:rPr lang="zh-CN" altLang="en-US" dirty="0"/>
              <a:t>注意！ </a:t>
            </a:r>
            <a:r>
              <a:rPr lang="en-US" altLang="zh-CN" dirty="0"/>
              <a:t>Student</a:t>
            </a:r>
            <a:r>
              <a:rPr lang="zh-CN" altLang="en-US" dirty="0"/>
              <a:t>类也具有</a:t>
            </a:r>
            <a:r>
              <a:rPr lang="en-US" altLang="zh-CN" dirty="0" err="1"/>
              <a:t>setID</a:t>
            </a:r>
            <a:r>
              <a:rPr lang="zh-CN" altLang="en-US" dirty="0"/>
              <a:t>和</a:t>
            </a:r>
            <a:r>
              <a:rPr lang="en-US" altLang="zh-CN" dirty="0" err="1"/>
              <a:t>setName</a:t>
            </a:r>
            <a:r>
              <a:rPr lang="zh-CN" altLang="en-US" dirty="0"/>
              <a:t>方法</a:t>
            </a:r>
            <a:endParaRPr lang="en-US" altLang="zh-CN" dirty="0"/>
          </a:p>
          <a:p>
            <a:pPr marL="109537" indent="0">
              <a:buNone/>
            </a:pPr>
            <a:endParaRPr lang="zh-CN" altLang="en-US" dirty="0"/>
          </a:p>
        </p:txBody>
      </p:sp>
      <p:sp>
        <p:nvSpPr>
          <p:cNvPr id="4" name="灯片编号占位符 3"/>
          <p:cNvSpPr>
            <a:spLocks noGrp="1"/>
          </p:cNvSpPr>
          <p:nvPr>
            <p:ph type="sldNum" sz="quarter" idx="12"/>
          </p:nvPr>
        </p:nvSpPr>
        <p:spPr/>
        <p:txBody>
          <a:bodyPr/>
          <a:lstStyle/>
          <a:p>
            <a:fld id="{7D11C70F-3AEA-48F4-BEBF-CE91E026F083}" type="slidenum">
              <a:rPr lang="en-US" altLang="zh-CN" smtClean="0"/>
              <a:pPr/>
              <a:t>15</a:t>
            </a:fld>
            <a:endParaRPr lang="en-US" altLang="zh-CN"/>
          </a:p>
        </p:txBody>
      </p:sp>
      <p:pic>
        <p:nvPicPr>
          <p:cNvPr id="5" name="图片 4"/>
          <p:cNvPicPr>
            <a:picLocks noChangeAspect="1"/>
          </p:cNvPicPr>
          <p:nvPr/>
        </p:nvPicPr>
        <p:blipFill>
          <a:blip r:embed="rId2"/>
          <a:stretch>
            <a:fillRect/>
          </a:stretch>
        </p:blipFill>
        <p:spPr>
          <a:xfrm>
            <a:off x="251520" y="1016732"/>
            <a:ext cx="4635483" cy="4536504"/>
          </a:xfrm>
          <a:prstGeom prst="rect">
            <a:avLst/>
          </a:prstGeom>
        </p:spPr>
      </p:pic>
    </p:spTree>
    <p:extLst>
      <p:ext uri="{BB962C8B-B14F-4D97-AF65-F5344CB8AC3E}">
        <p14:creationId xmlns:p14="http://schemas.microsoft.com/office/powerpoint/2010/main" val="32380772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5">
            <a:extLst>
              <a:ext uri="{FF2B5EF4-FFF2-40B4-BE49-F238E27FC236}">
                <a16:creationId xmlns:a16="http://schemas.microsoft.com/office/drawing/2014/main" xmlns="" id="{70A227AA-BF6F-4F6D-99FE-FF5E1175250D}"/>
              </a:ext>
            </a:extLst>
          </p:cNvPr>
          <p:cNvSpPr>
            <a:spLocks noGrp="1" noChangeArrowheads="1"/>
          </p:cNvSpPr>
          <p:nvPr>
            <p:ph idx="1"/>
          </p:nvPr>
        </p:nvSpPr>
        <p:spPr>
          <a:xfrm>
            <a:off x="890588" y="1785938"/>
            <a:ext cx="7824787" cy="4114800"/>
          </a:xfrm>
        </p:spPr>
        <p:txBody>
          <a:bodyPr>
            <a:normAutofit/>
          </a:bodyPr>
          <a:lstStyle/>
          <a:p>
            <a:pPr marL="808038" indent="-256032" eaLnBrk="1" fontAlgn="auto" hangingPunct="1">
              <a:spcAft>
                <a:spcPts val="0"/>
              </a:spcAft>
              <a:buFont typeface="Georgia" pitchFamily="18" charset="0"/>
              <a:buNone/>
              <a:defRPr/>
            </a:pPr>
            <a:r>
              <a:rPr lang="en-US" altLang="zh-CN" dirty="0"/>
              <a:t>7.1  </a:t>
            </a:r>
            <a:r>
              <a:rPr lang="zh-CN" altLang="en-US" dirty="0"/>
              <a:t>类的继承与派生</a:t>
            </a:r>
            <a:endParaRPr lang="en-US" altLang="zh-CN" dirty="0"/>
          </a:p>
          <a:p>
            <a:pPr marL="808038" indent="-256032" eaLnBrk="1" fontAlgn="auto" hangingPunct="1">
              <a:spcAft>
                <a:spcPts val="0"/>
              </a:spcAft>
              <a:buFont typeface="Georgia" pitchFamily="18" charset="0"/>
              <a:buNone/>
              <a:defRPr/>
            </a:pPr>
            <a:r>
              <a:rPr lang="en-US" altLang="zh-CN" dirty="0">
                <a:solidFill>
                  <a:srgbClr val="FF0000"/>
                </a:solidFill>
              </a:rPr>
              <a:t>7.2  </a:t>
            </a:r>
            <a:r>
              <a:rPr lang="zh-CN" altLang="en-US" dirty="0">
                <a:solidFill>
                  <a:srgbClr val="FF0000"/>
                </a:solidFill>
              </a:rPr>
              <a:t>访问控制</a:t>
            </a:r>
          </a:p>
          <a:p>
            <a:pPr marL="808038" indent="-256032" eaLnBrk="1" fontAlgn="auto" hangingPunct="1">
              <a:spcAft>
                <a:spcPts val="0"/>
              </a:spcAft>
              <a:buFont typeface="Georgia" pitchFamily="18" charset="0"/>
              <a:buNone/>
              <a:defRPr/>
            </a:pPr>
            <a:r>
              <a:rPr lang="en-US" altLang="zh-CN" dirty="0"/>
              <a:t>7.3  </a:t>
            </a:r>
            <a:r>
              <a:rPr lang="zh-CN" altLang="en-US" dirty="0"/>
              <a:t>类型兼容规则</a:t>
            </a:r>
          </a:p>
          <a:p>
            <a:pPr marL="808038" indent="-256032" eaLnBrk="1" fontAlgn="auto" hangingPunct="1">
              <a:spcAft>
                <a:spcPts val="0"/>
              </a:spcAft>
              <a:buFont typeface="Georgia" pitchFamily="18" charset="0"/>
              <a:buNone/>
              <a:defRPr/>
            </a:pPr>
            <a:r>
              <a:rPr lang="en-US" altLang="zh-CN" dirty="0"/>
              <a:t>7.4  </a:t>
            </a:r>
            <a:r>
              <a:rPr lang="zh-CN" altLang="en-US" dirty="0"/>
              <a:t>派生类的构造、析构函数</a:t>
            </a:r>
          </a:p>
          <a:p>
            <a:pPr marL="808038" indent="-256032" eaLnBrk="1" fontAlgn="auto" hangingPunct="1">
              <a:spcAft>
                <a:spcPts val="0"/>
              </a:spcAft>
              <a:buFont typeface="Georgia" pitchFamily="18" charset="0"/>
              <a:buNone/>
              <a:defRPr/>
            </a:pPr>
            <a:r>
              <a:rPr lang="en-US" altLang="zh-CN" dirty="0"/>
              <a:t>7.5  </a:t>
            </a:r>
            <a:r>
              <a:rPr lang="zh-CN" altLang="en-US" dirty="0"/>
              <a:t>派生类成员的标识与访问</a:t>
            </a:r>
            <a:endParaRPr lang="en-US" altLang="zh-CN" dirty="0"/>
          </a:p>
          <a:p>
            <a:pPr marL="808038" indent="-256032" eaLnBrk="1" fontAlgn="auto" hangingPunct="1">
              <a:spcAft>
                <a:spcPts val="0"/>
              </a:spcAft>
              <a:buFont typeface="Georgia" pitchFamily="18" charset="0"/>
              <a:buNone/>
              <a:defRPr/>
            </a:pPr>
            <a:r>
              <a:rPr lang="en-US" altLang="zh-CN" dirty="0"/>
              <a:t>7.6  </a:t>
            </a:r>
            <a:r>
              <a:rPr lang="zh-CN" altLang="en-US" dirty="0"/>
              <a:t>讨论</a:t>
            </a:r>
          </a:p>
        </p:txBody>
      </p:sp>
      <p:sp>
        <p:nvSpPr>
          <p:cNvPr id="2" name="灯片编号占位符 5">
            <a:extLst>
              <a:ext uri="{FF2B5EF4-FFF2-40B4-BE49-F238E27FC236}">
                <a16:creationId xmlns:a16="http://schemas.microsoft.com/office/drawing/2014/main" xmlns="" id="{4204F1FB-5F0F-4445-AD0C-AAD70C3FBA2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fld id="{AA2BA322-43D4-4149-81C5-A9788F985A82}" type="slidenum">
              <a:rPr lang="en-US" altLang="zh-CN" sz="1000">
                <a:latin typeface="Times New Roman" panose="02020603050405020304" pitchFamily="18" charset="0"/>
                <a:ea typeface="宋体" panose="02010600030101010101" pitchFamily="2" charset="-122"/>
              </a:rPr>
              <a:pPr eaLnBrk="1" hangingPunct="1">
                <a:spcBef>
                  <a:spcPct val="0"/>
                </a:spcBef>
                <a:buClrTx/>
                <a:buSzTx/>
                <a:buFontTx/>
                <a:buNone/>
              </a:pPr>
              <a:t>16</a:t>
            </a:fld>
            <a:endParaRPr lang="en-US" altLang="zh-CN" sz="1000">
              <a:latin typeface="Times New Roman" panose="02020603050405020304" pitchFamily="18" charset="0"/>
              <a:ea typeface="宋体" panose="02010600030101010101" pitchFamily="2" charset="-122"/>
            </a:endParaRPr>
          </a:p>
        </p:txBody>
      </p:sp>
      <p:sp>
        <p:nvSpPr>
          <p:cNvPr id="15362" name="Rectangle 4">
            <a:extLst>
              <a:ext uri="{FF2B5EF4-FFF2-40B4-BE49-F238E27FC236}">
                <a16:creationId xmlns:a16="http://schemas.microsoft.com/office/drawing/2014/main" xmlns="" id="{32323F2A-1CC5-4E5F-8ACB-1443B2AEBFC0}"/>
              </a:ext>
            </a:extLst>
          </p:cNvPr>
          <p:cNvSpPr>
            <a:spLocks noGrp="1" noChangeArrowheads="1"/>
          </p:cNvSpPr>
          <p:nvPr>
            <p:ph type="title"/>
          </p:nvPr>
        </p:nvSpPr>
        <p:spPr/>
        <p:txBody>
          <a:bodyPr/>
          <a:lstStyle/>
          <a:p>
            <a:pPr eaLnBrk="1" fontAlgn="auto" hangingPunct="1">
              <a:spcAft>
                <a:spcPts val="0"/>
              </a:spcAft>
              <a:defRPr/>
            </a:pPr>
            <a:r>
              <a:rPr lang="zh-CN" altLang="en-US"/>
              <a:t>目录</a:t>
            </a:r>
          </a:p>
        </p:txBody>
      </p:sp>
    </p:spTree>
    <p:extLst>
      <p:ext uri="{BB962C8B-B14F-4D97-AF65-F5344CB8AC3E}">
        <p14:creationId xmlns:p14="http://schemas.microsoft.com/office/powerpoint/2010/main" val="26461229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内容占位符 2">
            <a:extLst>
              <a:ext uri="{FF2B5EF4-FFF2-40B4-BE49-F238E27FC236}">
                <a16:creationId xmlns:a16="http://schemas.microsoft.com/office/drawing/2014/main" xmlns="" id="{79034EFC-08A3-4F14-8C23-CDBD100D0D00}"/>
              </a:ext>
            </a:extLst>
          </p:cNvPr>
          <p:cNvSpPr>
            <a:spLocks noGrp="1"/>
          </p:cNvSpPr>
          <p:nvPr>
            <p:ph idx="1"/>
          </p:nvPr>
        </p:nvSpPr>
        <p:spPr/>
        <p:txBody>
          <a:bodyPr>
            <a:normAutofit/>
          </a:bodyPr>
          <a:lstStyle/>
          <a:p>
            <a:pPr marL="365760" indent="-256032" eaLnBrk="1" fontAlgn="auto" hangingPunct="1">
              <a:spcAft>
                <a:spcPts val="1200"/>
              </a:spcAft>
              <a:buClr>
                <a:schemeClr val="accent3"/>
              </a:buClr>
              <a:buFont typeface="Georgia"/>
              <a:buChar char="•"/>
              <a:defRPr/>
            </a:pPr>
            <a:r>
              <a:rPr lang="zh-CN" altLang="en-US" dirty="0">
                <a:latin typeface="宋体" pitchFamily="2" charset="-122"/>
              </a:rPr>
              <a:t>不同继承方式的影响主要体现在：</a:t>
            </a:r>
          </a:p>
          <a:p>
            <a:pPr marL="658368" lvl="1" indent="-246888" eaLnBrk="1" fontAlgn="auto" hangingPunct="1">
              <a:spcBef>
                <a:spcPts val="324"/>
              </a:spcBef>
              <a:spcAft>
                <a:spcPts val="1200"/>
              </a:spcAft>
              <a:buFont typeface="Georgia"/>
              <a:buChar char="▫"/>
              <a:defRPr/>
            </a:pPr>
            <a:r>
              <a:rPr lang="zh-CN" altLang="en-US" dirty="0">
                <a:latin typeface="宋体" pitchFamily="2" charset="-122"/>
              </a:rPr>
              <a:t>派生类成员对基类成员的访问权限</a:t>
            </a:r>
          </a:p>
          <a:p>
            <a:pPr marL="658368" lvl="1" indent="-246888" eaLnBrk="1" fontAlgn="auto" hangingPunct="1">
              <a:spcBef>
                <a:spcPts val="324"/>
              </a:spcBef>
              <a:spcAft>
                <a:spcPts val="1200"/>
              </a:spcAft>
              <a:buFont typeface="Georgia"/>
              <a:buChar char="▫"/>
              <a:defRPr/>
            </a:pPr>
            <a:r>
              <a:rPr lang="zh-CN" altLang="en-US" dirty="0">
                <a:latin typeface="宋体" pitchFamily="2" charset="-122"/>
              </a:rPr>
              <a:t>通过派生类对象对基类成员的访问</a:t>
            </a:r>
            <a:r>
              <a:rPr lang="zh-CN" altLang="en-US" dirty="0">
                <a:solidFill>
                  <a:schemeClr val="accent6">
                    <a:lumMod val="50000"/>
                  </a:schemeClr>
                </a:solidFill>
                <a:latin typeface="宋体" pitchFamily="2" charset="-122"/>
              </a:rPr>
              <a:t>权限</a:t>
            </a:r>
          </a:p>
          <a:p>
            <a:pPr marL="365760" indent="-256032" eaLnBrk="1" fontAlgn="auto" hangingPunct="1">
              <a:spcAft>
                <a:spcPts val="1200"/>
              </a:spcAft>
              <a:buClr>
                <a:schemeClr val="accent3"/>
              </a:buClr>
              <a:buFont typeface="Georgia"/>
              <a:buChar char="•"/>
              <a:defRPr/>
            </a:pPr>
            <a:r>
              <a:rPr lang="zh-CN" altLang="en-US" dirty="0">
                <a:latin typeface="宋体" pitchFamily="2" charset="-122"/>
              </a:rPr>
              <a:t>三种继承方式</a:t>
            </a:r>
          </a:p>
          <a:p>
            <a:pPr marL="658368" lvl="1" indent="-246888" eaLnBrk="1" fontAlgn="auto" hangingPunct="1">
              <a:spcBef>
                <a:spcPts val="324"/>
              </a:spcBef>
              <a:spcAft>
                <a:spcPts val="1200"/>
              </a:spcAft>
              <a:buFont typeface="Georgia"/>
              <a:buChar char="▫"/>
              <a:defRPr/>
            </a:pPr>
            <a:r>
              <a:rPr lang="zh-CN" altLang="en-US" dirty="0">
                <a:solidFill>
                  <a:schemeClr val="accent6">
                    <a:lumMod val="50000"/>
                  </a:schemeClr>
                </a:solidFill>
                <a:latin typeface="宋体" pitchFamily="2" charset="-122"/>
              </a:rPr>
              <a:t>公有继承</a:t>
            </a:r>
          </a:p>
          <a:p>
            <a:pPr marL="658368" lvl="1" indent="-246888" eaLnBrk="1" fontAlgn="auto" hangingPunct="1">
              <a:spcBef>
                <a:spcPts val="324"/>
              </a:spcBef>
              <a:spcAft>
                <a:spcPts val="1200"/>
              </a:spcAft>
              <a:buFont typeface="Georgia"/>
              <a:buChar char="▫"/>
              <a:defRPr/>
            </a:pPr>
            <a:r>
              <a:rPr lang="zh-CN" altLang="en-US" dirty="0">
                <a:solidFill>
                  <a:schemeClr val="accent6">
                    <a:lumMod val="50000"/>
                  </a:schemeClr>
                </a:solidFill>
                <a:latin typeface="宋体" pitchFamily="2" charset="-122"/>
              </a:rPr>
              <a:t>私有继承</a:t>
            </a:r>
          </a:p>
          <a:p>
            <a:pPr marL="658368" lvl="1" indent="-246888" eaLnBrk="1" fontAlgn="auto" hangingPunct="1">
              <a:spcBef>
                <a:spcPts val="324"/>
              </a:spcBef>
              <a:spcAft>
                <a:spcPts val="1200"/>
              </a:spcAft>
              <a:buFont typeface="Georgia"/>
              <a:buChar char="▫"/>
              <a:defRPr/>
            </a:pPr>
            <a:r>
              <a:rPr lang="zh-CN" altLang="en-US" dirty="0">
                <a:solidFill>
                  <a:schemeClr val="accent6">
                    <a:lumMod val="50000"/>
                  </a:schemeClr>
                </a:solidFill>
                <a:latin typeface="宋体" pitchFamily="2" charset="-122"/>
              </a:rPr>
              <a:t>保护继承</a:t>
            </a:r>
          </a:p>
        </p:txBody>
      </p:sp>
      <p:sp>
        <p:nvSpPr>
          <p:cNvPr id="21507" name="灯片编号占位符 3">
            <a:extLst>
              <a:ext uri="{FF2B5EF4-FFF2-40B4-BE49-F238E27FC236}">
                <a16:creationId xmlns:a16="http://schemas.microsoft.com/office/drawing/2014/main" xmlns="" id="{FEA6B051-A588-47DE-B2C8-DA9DA528202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fld id="{625FFDA4-4914-442F-BEBE-1806D89B0CE8}" type="slidenum">
              <a:rPr lang="en-US" altLang="zh-CN" sz="1000">
                <a:latin typeface="Times New Roman" panose="02020603050405020304" pitchFamily="18" charset="0"/>
                <a:ea typeface="宋体" panose="02010600030101010101" pitchFamily="2" charset="-122"/>
              </a:rPr>
              <a:pPr eaLnBrk="1" hangingPunct="1">
                <a:spcBef>
                  <a:spcPct val="0"/>
                </a:spcBef>
                <a:buClrTx/>
                <a:buSzTx/>
                <a:buFontTx/>
                <a:buNone/>
              </a:pPr>
              <a:t>17</a:t>
            </a:fld>
            <a:endParaRPr lang="en-US" altLang="zh-CN" sz="1000">
              <a:latin typeface="Times New Roman" panose="02020603050405020304" pitchFamily="18" charset="0"/>
              <a:ea typeface="宋体" panose="02010600030101010101" pitchFamily="2" charset="-122"/>
            </a:endParaRPr>
          </a:p>
        </p:txBody>
      </p:sp>
      <p:sp>
        <p:nvSpPr>
          <p:cNvPr id="21506" name="标题 1">
            <a:extLst>
              <a:ext uri="{FF2B5EF4-FFF2-40B4-BE49-F238E27FC236}">
                <a16:creationId xmlns:a16="http://schemas.microsoft.com/office/drawing/2014/main" xmlns="" id="{85656082-62CC-4950-A1C6-A086997D80D6}"/>
              </a:ext>
            </a:extLst>
          </p:cNvPr>
          <p:cNvSpPr>
            <a:spLocks noGrp="1"/>
          </p:cNvSpPr>
          <p:nvPr>
            <p:ph type="title"/>
          </p:nvPr>
        </p:nvSpPr>
        <p:spPr/>
        <p:txBody>
          <a:bodyPr/>
          <a:lstStyle/>
          <a:p>
            <a:pPr eaLnBrk="1" fontAlgn="auto" hangingPunct="1">
              <a:spcAft>
                <a:spcPts val="0"/>
              </a:spcAft>
              <a:defRPr/>
            </a:pPr>
            <a:r>
              <a:rPr lang="en-US" altLang="zh-CN"/>
              <a:t>7.2 </a:t>
            </a:r>
            <a:r>
              <a:rPr lang="zh-CN" altLang="en-US"/>
              <a:t>访问控制</a:t>
            </a:r>
          </a:p>
        </p:txBody>
      </p:sp>
      <p:sp>
        <p:nvSpPr>
          <p:cNvPr id="6" name="标题 4">
            <a:extLst>
              <a:ext uri="{FF2B5EF4-FFF2-40B4-BE49-F238E27FC236}">
                <a16:creationId xmlns:a16="http://schemas.microsoft.com/office/drawing/2014/main" xmlns="" id="{EC4EB560-72A6-4B58-B27A-6F608A39DE59}"/>
              </a:ext>
            </a:extLst>
          </p:cNvPr>
          <p:cNvSpPr txBox="1">
            <a:spLocks/>
          </p:cNvSpPr>
          <p:nvPr/>
        </p:nvSpPr>
        <p:spPr>
          <a:xfrm>
            <a:off x="214313" y="0"/>
            <a:ext cx="8318500" cy="428625"/>
          </a:xfrm>
          <a:prstGeom prst="rect">
            <a:avLst/>
          </a:prstGeom>
        </p:spPr>
        <p:txBody>
          <a:bodyPr anchor="ctr">
            <a:normAutofit fontScale="92500" lnSpcReduction="20000"/>
          </a:bodyPr>
          <a:lstStyle/>
          <a:p>
            <a:pPr fontAlgn="auto">
              <a:spcAft>
                <a:spcPts val="0"/>
              </a:spcAft>
              <a:defRPr/>
            </a:pPr>
            <a:r>
              <a:rPr kumimoji="0" lang="en-US" altLang="zh-CN" sz="2800" dirty="0">
                <a:solidFill>
                  <a:schemeClr val="bg1"/>
                </a:solidFill>
                <a:latin typeface="+mj-lt"/>
                <a:ea typeface="+mj-ea"/>
                <a:cs typeface="+mj-cs"/>
              </a:rPr>
              <a:t>7.2 </a:t>
            </a:r>
            <a:r>
              <a:rPr kumimoji="0" lang="zh-CN" altLang="en-US" sz="2800" dirty="0">
                <a:solidFill>
                  <a:schemeClr val="bg1"/>
                </a:solidFill>
                <a:latin typeface="+mj-lt"/>
                <a:ea typeface="+mj-ea"/>
                <a:cs typeface="+mj-cs"/>
              </a:rPr>
              <a:t>访问控制</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2">
            <a:extLst>
              <a:ext uri="{FF2B5EF4-FFF2-40B4-BE49-F238E27FC236}">
                <a16:creationId xmlns:a16="http://schemas.microsoft.com/office/drawing/2014/main" xmlns="" id="{D415CB81-0FD1-4382-9C83-F4EA09F4FEDF}"/>
              </a:ext>
            </a:extLst>
          </p:cNvPr>
          <p:cNvSpPr>
            <a:spLocks noGrp="1"/>
          </p:cNvSpPr>
          <p:nvPr>
            <p:ph idx="1"/>
          </p:nvPr>
        </p:nvSpPr>
        <p:spPr/>
        <p:txBody>
          <a:bodyPr/>
          <a:lstStyle/>
          <a:p>
            <a:pPr eaLnBrk="1" hangingPunct="1">
              <a:spcAft>
                <a:spcPts val="1200"/>
              </a:spcAft>
            </a:pPr>
            <a:r>
              <a:rPr lang="zh-CN" altLang="en-US">
                <a:latin typeface="宋体" panose="02010600030101010101" pitchFamily="2" charset="-122"/>
              </a:rPr>
              <a:t>基类的</a:t>
            </a:r>
            <a:r>
              <a:rPr lang="en-US" altLang="zh-CN">
                <a:solidFill>
                  <a:srgbClr val="CE640C"/>
                </a:solidFill>
                <a:latin typeface="Times New Roman" panose="02020603050405020304" pitchFamily="18" charset="0"/>
                <a:cs typeface="Times New Roman" panose="02020603050405020304" pitchFamily="18" charset="0"/>
              </a:rPr>
              <a:t>public</a:t>
            </a:r>
            <a:r>
              <a:rPr lang="zh-CN" altLang="en-US">
                <a:latin typeface="宋体" panose="02010600030101010101" pitchFamily="2" charset="-122"/>
              </a:rPr>
              <a:t>和</a:t>
            </a:r>
            <a:r>
              <a:rPr lang="en-US" altLang="zh-CN">
                <a:solidFill>
                  <a:srgbClr val="CE640C"/>
                </a:solidFill>
                <a:latin typeface="Times New Roman" panose="02020603050405020304" pitchFamily="18" charset="0"/>
                <a:cs typeface="Times New Roman" panose="02020603050405020304" pitchFamily="18" charset="0"/>
              </a:rPr>
              <a:t>protected</a:t>
            </a:r>
            <a:r>
              <a:rPr lang="zh-CN" altLang="en-US">
                <a:latin typeface="宋体" panose="02010600030101010101" pitchFamily="2" charset="-122"/>
              </a:rPr>
              <a:t>成员的访问属性在派生类中</a:t>
            </a:r>
            <a:r>
              <a:rPr lang="zh-CN" altLang="en-US">
                <a:solidFill>
                  <a:srgbClr val="CE640C"/>
                </a:solidFill>
                <a:latin typeface="宋体" panose="02010600030101010101" pitchFamily="2" charset="-122"/>
              </a:rPr>
              <a:t>保持不变</a:t>
            </a:r>
            <a:r>
              <a:rPr lang="zh-CN" altLang="en-US">
                <a:latin typeface="宋体" panose="02010600030101010101" pitchFamily="2" charset="-122"/>
              </a:rPr>
              <a:t>，但基类的</a:t>
            </a:r>
            <a:r>
              <a:rPr lang="en-US" altLang="zh-CN">
                <a:solidFill>
                  <a:srgbClr val="00B050"/>
                </a:solidFill>
                <a:latin typeface="Times New Roman" panose="02020603050405020304" pitchFamily="18" charset="0"/>
                <a:cs typeface="Times New Roman" panose="02020603050405020304" pitchFamily="18" charset="0"/>
              </a:rPr>
              <a:t>private</a:t>
            </a:r>
            <a:r>
              <a:rPr lang="zh-CN" altLang="en-US">
                <a:latin typeface="宋体" panose="02010600030101010101" pitchFamily="2" charset="-122"/>
              </a:rPr>
              <a:t>成员</a:t>
            </a:r>
            <a:r>
              <a:rPr lang="zh-CN" altLang="en-US">
                <a:solidFill>
                  <a:srgbClr val="00B050"/>
                </a:solidFill>
                <a:latin typeface="宋体" panose="02010600030101010101" pitchFamily="2" charset="-122"/>
              </a:rPr>
              <a:t>不可直接访问</a:t>
            </a:r>
            <a:r>
              <a:rPr lang="zh-CN" altLang="en-US">
                <a:latin typeface="宋体" panose="02010600030101010101" pitchFamily="2" charset="-122"/>
              </a:rPr>
              <a:t>。</a:t>
            </a:r>
          </a:p>
          <a:p>
            <a:pPr eaLnBrk="1" hangingPunct="1">
              <a:spcAft>
                <a:spcPts val="1200"/>
              </a:spcAft>
            </a:pPr>
            <a:r>
              <a:rPr lang="zh-CN" altLang="en-US">
                <a:latin typeface="宋体" panose="02010600030101010101" pitchFamily="2" charset="-122"/>
              </a:rPr>
              <a:t>派生类中的成员函数可以直接访问</a:t>
            </a:r>
            <a:r>
              <a:rPr lang="zh-CN" altLang="en-US">
                <a:solidFill>
                  <a:srgbClr val="FF0000"/>
                </a:solidFill>
                <a:latin typeface="宋体" panose="02010600030101010101" pitchFamily="2" charset="-122"/>
              </a:rPr>
              <a:t>基类中的</a:t>
            </a:r>
            <a:r>
              <a:rPr lang="en-US" altLang="zh-CN">
                <a:solidFill>
                  <a:srgbClr val="FF0000"/>
                </a:solidFill>
                <a:latin typeface="Times New Roman" panose="02020603050405020304" pitchFamily="18" charset="0"/>
                <a:cs typeface="Times New Roman" panose="02020603050405020304" pitchFamily="18" charset="0"/>
              </a:rPr>
              <a:t>public</a:t>
            </a:r>
            <a:r>
              <a:rPr lang="zh-CN" altLang="en-US">
                <a:solidFill>
                  <a:srgbClr val="FF0000"/>
                </a:solidFill>
                <a:latin typeface="宋体" panose="02010600030101010101" pitchFamily="2" charset="-122"/>
              </a:rPr>
              <a:t>和</a:t>
            </a:r>
            <a:r>
              <a:rPr lang="en-US" altLang="zh-CN">
                <a:solidFill>
                  <a:srgbClr val="FF0000"/>
                </a:solidFill>
                <a:latin typeface="Times New Roman" panose="02020603050405020304" pitchFamily="18" charset="0"/>
                <a:cs typeface="Times New Roman" panose="02020603050405020304" pitchFamily="18" charset="0"/>
              </a:rPr>
              <a:t>protected</a:t>
            </a:r>
            <a:r>
              <a:rPr lang="zh-CN" altLang="en-US">
                <a:solidFill>
                  <a:srgbClr val="FF0000"/>
                </a:solidFill>
                <a:latin typeface="宋体" panose="02010600030101010101" pitchFamily="2" charset="-122"/>
              </a:rPr>
              <a:t>成员</a:t>
            </a:r>
            <a:r>
              <a:rPr lang="zh-CN" altLang="en-US">
                <a:latin typeface="宋体" panose="02010600030101010101" pitchFamily="2" charset="-122"/>
              </a:rPr>
              <a:t>，但不能直接访问基类的</a:t>
            </a:r>
            <a:r>
              <a:rPr lang="en-US" altLang="zh-CN">
                <a:latin typeface="Times New Roman" panose="02020603050405020304" pitchFamily="18" charset="0"/>
                <a:cs typeface="Times New Roman" panose="02020603050405020304" pitchFamily="18" charset="0"/>
              </a:rPr>
              <a:t>private</a:t>
            </a:r>
            <a:r>
              <a:rPr lang="zh-CN" altLang="en-US">
                <a:latin typeface="宋体" panose="02010600030101010101" pitchFamily="2" charset="-122"/>
              </a:rPr>
              <a:t>成员。</a:t>
            </a:r>
          </a:p>
          <a:p>
            <a:pPr eaLnBrk="1" hangingPunct="1">
              <a:spcAft>
                <a:spcPts val="1200"/>
              </a:spcAft>
            </a:pPr>
            <a:r>
              <a:rPr lang="zh-CN" altLang="en-US">
                <a:latin typeface="宋体" panose="02010600030101010101" pitchFamily="2" charset="-122"/>
              </a:rPr>
              <a:t>通过派生类的对象只能访问</a:t>
            </a:r>
            <a:r>
              <a:rPr lang="zh-CN" altLang="en-US">
                <a:solidFill>
                  <a:srgbClr val="FF0000"/>
                </a:solidFill>
                <a:latin typeface="宋体" panose="02010600030101010101" pitchFamily="2" charset="-122"/>
              </a:rPr>
              <a:t>基类的</a:t>
            </a:r>
            <a:r>
              <a:rPr lang="en-US" altLang="zh-CN">
                <a:solidFill>
                  <a:srgbClr val="FF0000"/>
                </a:solidFill>
                <a:latin typeface="Times New Roman" panose="02020603050405020304" pitchFamily="18" charset="0"/>
                <a:cs typeface="Times New Roman" panose="02020603050405020304" pitchFamily="18" charset="0"/>
              </a:rPr>
              <a:t>public</a:t>
            </a:r>
            <a:r>
              <a:rPr lang="zh-CN" altLang="en-US">
                <a:solidFill>
                  <a:srgbClr val="FF0000"/>
                </a:solidFill>
                <a:latin typeface="宋体" panose="02010600030101010101" pitchFamily="2" charset="-122"/>
              </a:rPr>
              <a:t>成员</a:t>
            </a:r>
            <a:r>
              <a:rPr lang="zh-CN" altLang="en-US">
                <a:latin typeface="宋体" panose="02010600030101010101" pitchFamily="2" charset="-122"/>
              </a:rPr>
              <a:t>。</a:t>
            </a:r>
          </a:p>
        </p:txBody>
      </p:sp>
      <p:sp>
        <p:nvSpPr>
          <p:cNvPr id="22531" name="灯片编号占位符 3">
            <a:extLst>
              <a:ext uri="{FF2B5EF4-FFF2-40B4-BE49-F238E27FC236}">
                <a16:creationId xmlns:a16="http://schemas.microsoft.com/office/drawing/2014/main" xmlns="" id="{38143B14-2B88-4EC1-B765-6B3CF16D8D1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fld id="{FB5F8D94-A75B-4987-9401-3360C3F88368}" type="slidenum">
              <a:rPr lang="en-US" altLang="zh-CN" sz="1000">
                <a:latin typeface="Times New Roman" panose="02020603050405020304" pitchFamily="18" charset="0"/>
                <a:ea typeface="宋体" panose="02010600030101010101" pitchFamily="2" charset="-122"/>
              </a:rPr>
              <a:pPr eaLnBrk="1" hangingPunct="1">
                <a:spcBef>
                  <a:spcPct val="0"/>
                </a:spcBef>
                <a:buClrTx/>
                <a:buSzTx/>
                <a:buFontTx/>
                <a:buNone/>
              </a:pPr>
              <a:t>18</a:t>
            </a:fld>
            <a:endParaRPr lang="en-US" altLang="zh-CN" sz="1000">
              <a:latin typeface="Times New Roman" panose="02020603050405020304" pitchFamily="18" charset="0"/>
              <a:ea typeface="宋体" panose="02010600030101010101" pitchFamily="2" charset="-122"/>
            </a:endParaRPr>
          </a:p>
        </p:txBody>
      </p:sp>
      <p:sp>
        <p:nvSpPr>
          <p:cNvPr id="2" name="标题 1">
            <a:extLst>
              <a:ext uri="{FF2B5EF4-FFF2-40B4-BE49-F238E27FC236}">
                <a16:creationId xmlns:a16="http://schemas.microsoft.com/office/drawing/2014/main" xmlns="" id="{5C26388F-D622-43A8-8150-F3A29891DDC9}"/>
              </a:ext>
            </a:extLst>
          </p:cNvPr>
          <p:cNvSpPr>
            <a:spLocks noGrp="1"/>
          </p:cNvSpPr>
          <p:nvPr>
            <p:ph type="title"/>
          </p:nvPr>
        </p:nvSpPr>
        <p:spPr/>
        <p:txBody>
          <a:bodyPr/>
          <a:lstStyle/>
          <a:p>
            <a:pPr eaLnBrk="1" fontAlgn="auto" hangingPunct="1">
              <a:spcAft>
                <a:spcPts val="0"/>
              </a:spcAft>
              <a:defRPr/>
            </a:pPr>
            <a:r>
              <a:rPr lang="en-US" altLang="zh-CN"/>
              <a:t>7.2.1 </a:t>
            </a:r>
            <a:r>
              <a:rPr lang="zh-CN" altLang="en-US"/>
              <a:t>公有继承</a:t>
            </a:r>
            <a:r>
              <a:rPr lang="en-US" altLang="zh-CN"/>
              <a:t>(public)</a:t>
            </a:r>
            <a:endParaRPr lang="zh-CN" altLang="en-US"/>
          </a:p>
        </p:txBody>
      </p:sp>
      <p:sp>
        <p:nvSpPr>
          <p:cNvPr id="6" name="标题 4">
            <a:extLst>
              <a:ext uri="{FF2B5EF4-FFF2-40B4-BE49-F238E27FC236}">
                <a16:creationId xmlns:a16="http://schemas.microsoft.com/office/drawing/2014/main" xmlns="" id="{0682585A-1AC9-462F-B8E3-50D23C194C0F}"/>
              </a:ext>
            </a:extLst>
          </p:cNvPr>
          <p:cNvSpPr txBox="1">
            <a:spLocks/>
          </p:cNvSpPr>
          <p:nvPr/>
        </p:nvSpPr>
        <p:spPr>
          <a:xfrm>
            <a:off x="214313" y="0"/>
            <a:ext cx="8318500" cy="428625"/>
          </a:xfrm>
          <a:prstGeom prst="rect">
            <a:avLst/>
          </a:prstGeom>
        </p:spPr>
        <p:txBody>
          <a:bodyPr anchor="ctr">
            <a:normAutofit fontScale="92500" lnSpcReduction="20000"/>
          </a:bodyPr>
          <a:lstStyle/>
          <a:p>
            <a:pPr fontAlgn="auto">
              <a:spcAft>
                <a:spcPts val="0"/>
              </a:spcAft>
              <a:defRPr/>
            </a:pPr>
            <a:r>
              <a:rPr kumimoji="0" lang="en-US" altLang="zh-CN" sz="2800" dirty="0">
                <a:solidFill>
                  <a:schemeClr val="bg1"/>
                </a:solidFill>
                <a:latin typeface="+mj-lt"/>
                <a:ea typeface="+mj-ea"/>
                <a:cs typeface="+mj-cs"/>
              </a:rPr>
              <a:t>7.2 </a:t>
            </a:r>
            <a:r>
              <a:rPr kumimoji="0" lang="zh-CN" altLang="en-US" sz="2800" dirty="0">
                <a:solidFill>
                  <a:schemeClr val="bg1"/>
                </a:solidFill>
                <a:latin typeface="+mj-lt"/>
                <a:ea typeface="+mj-ea"/>
                <a:cs typeface="+mj-cs"/>
              </a:rPr>
              <a:t>访问控制 </a:t>
            </a:r>
            <a:r>
              <a:rPr kumimoji="0" lang="en-US" altLang="zh-CN" sz="2800" dirty="0">
                <a:solidFill>
                  <a:schemeClr val="bg1"/>
                </a:solidFill>
                <a:latin typeface="+mj-lt"/>
                <a:ea typeface="+mj-ea"/>
                <a:cs typeface="+mj-cs"/>
              </a:rPr>
              <a:t>—— 7.2.1 </a:t>
            </a:r>
            <a:r>
              <a:rPr kumimoji="0" lang="zh-CN" altLang="en-US" sz="2800" dirty="0">
                <a:solidFill>
                  <a:schemeClr val="bg1"/>
                </a:solidFill>
                <a:latin typeface="+mj-lt"/>
                <a:ea typeface="+mj-ea"/>
                <a:cs typeface="+mj-cs"/>
              </a:rPr>
              <a:t>公有继承</a:t>
            </a:r>
          </a:p>
        </p:txBody>
      </p:sp>
      <p:sp>
        <p:nvSpPr>
          <p:cNvPr id="3" name="文本框 2">
            <a:extLst>
              <a:ext uri="{FF2B5EF4-FFF2-40B4-BE49-F238E27FC236}">
                <a16:creationId xmlns:a16="http://schemas.microsoft.com/office/drawing/2014/main" xmlns="" id="{2060DC1D-A34B-D14E-87A3-C2D426EF0E5A}"/>
              </a:ext>
            </a:extLst>
          </p:cNvPr>
          <p:cNvSpPr txBox="1"/>
          <p:nvPr/>
        </p:nvSpPr>
        <p:spPr>
          <a:xfrm>
            <a:off x="2512316" y="4870271"/>
            <a:ext cx="3722494" cy="1200329"/>
          </a:xfrm>
          <a:prstGeom prst="rect">
            <a:avLst/>
          </a:prstGeom>
          <a:noFill/>
        </p:spPr>
        <p:txBody>
          <a:bodyPr wrap="none" rtlCol="0">
            <a:spAutoFit/>
          </a:bodyPr>
          <a:lstStyle/>
          <a:p>
            <a:r>
              <a:rPr kumimoji="1" lang="en-US" altLang="zh-CN" dirty="0"/>
              <a:t>class</a:t>
            </a:r>
            <a:r>
              <a:rPr kumimoji="1" lang="zh-CN" altLang="en-US" dirty="0"/>
              <a:t> </a:t>
            </a:r>
            <a:r>
              <a:rPr kumimoji="1" lang="en-US" altLang="zh-CN" dirty="0"/>
              <a:t>student:</a:t>
            </a:r>
            <a:r>
              <a:rPr kumimoji="1" lang="zh-CN" altLang="en-US" dirty="0"/>
              <a:t> </a:t>
            </a:r>
            <a:r>
              <a:rPr kumimoji="1" lang="en-US" altLang="zh-CN" dirty="0"/>
              <a:t>public</a:t>
            </a:r>
            <a:r>
              <a:rPr kumimoji="1" lang="zh-CN" altLang="en-US" dirty="0"/>
              <a:t> </a:t>
            </a:r>
            <a:r>
              <a:rPr kumimoji="1" lang="en-US" altLang="zh-CN" dirty="0"/>
              <a:t>person{</a:t>
            </a:r>
          </a:p>
          <a:p>
            <a:endParaRPr lang="en-US" altLang="zh-CN" dirty="0"/>
          </a:p>
          <a:p>
            <a:r>
              <a:rPr kumimoji="1" lang="en-US" altLang="zh-CN" dirty="0"/>
              <a:t>}</a:t>
            </a:r>
            <a:endParaRPr kumimoji="1"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1832" y="110789"/>
            <a:ext cx="8229600" cy="1143000"/>
          </a:xfrm>
        </p:spPr>
        <p:txBody>
          <a:bodyPr/>
          <a:lstStyle/>
          <a:p>
            <a:r>
              <a:rPr lang="zh-CN" altLang="en-US" dirty="0"/>
              <a:t>例：公有继承</a:t>
            </a:r>
          </a:p>
        </p:txBody>
      </p:sp>
      <p:sp>
        <p:nvSpPr>
          <p:cNvPr id="4" name="灯片编号占位符 3"/>
          <p:cNvSpPr>
            <a:spLocks noGrp="1"/>
          </p:cNvSpPr>
          <p:nvPr>
            <p:ph type="sldNum" sz="quarter" idx="12"/>
          </p:nvPr>
        </p:nvSpPr>
        <p:spPr/>
        <p:txBody>
          <a:bodyPr/>
          <a:lstStyle/>
          <a:p>
            <a:fld id="{7D11C70F-3AEA-48F4-BEBF-CE91E026F083}" type="slidenum">
              <a:rPr lang="en-US" altLang="zh-CN" smtClean="0"/>
              <a:pPr/>
              <a:t>19</a:t>
            </a:fld>
            <a:endParaRPr lang="en-US" altLang="zh-CN"/>
          </a:p>
        </p:txBody>
      </p:sp>
      <p:pic>
        <p:nvPicPr>
          <p:cNvPr id="6" name="图片 5"/>
          <p:cNvPicPr>
            <a:picLocks noChangeAspect="1"/>
          </p:cNvPicPr>
          <p:nvPr/>
        </p:nvPicPr>
        <p:blipFill>
          <a:blip r:embed="rId2"/>
          <a:stretch>
            <a:fillRect/>
          </a:stretch>
        </p:blipFill>
        <p:spPr>
          <a:xfrm>
            <a:off x="11832" y="1268760"/>
            <a:ext cx="4824536" cy="3434642"/>
          </a:xfrm>
          <a:prstGeom prst="rect">
            <a:avLst/>
          </a:prstGeom>
        </p:spPr>
      </p:pic>
      <p:pic>
        <p:nvPicPr>
          <p:cNvPr id="7" name="图片 6"/>
          <p:cNvPicPr>
            <a:picLocks noChangeAspect="1"/>
          </p:cNvPicPr>
          <p:nvPr/>
        </p:nvPicPr>
        <p:blipFill>
          <a:blip r:embed="rId3"/>
          <a:stretch>
            <a:fillRect/>
          </a:stretch>
        </p:blipFill>
        <p:spPr>
          <a:xfrm>
            <a:off x="2853805" y="4222576"/>
            <a:ext cx="5976664" cy="2395709"/>
          </a:xfrm>
          <a:prstGeom prst="rect">
            <a:avLst/>
          </a:prstGeom>
        </p:spPr>
      </p:pic>
      <p:sp>
        <p:nvSpPr>
          <p:cNvPr id="2" name="文本框 1"/>
          <p:cNvSpPr txBox="1"/>
          <p:nvPr/>
        </p:nvSpPr>
        <p:spPr>
          <a:xfrm>
            <a:off x="6022157" y="1414743"/>
            <a:ext cx="2808312" cy="1323439"/>
          </a:xfrm>
          <a:prstGeom prst="rect">
            <a:avLst/>
          </a:prstGeom>
          <a:noFill/>
        </p:spPr>
        <p:txBody>
          <a:bodyPr wrap="square" rtlCol="0">
            <a:spAutoFit/>
          </a:bodyPr>
          <a:lstStyle/>
          <a:p>
            <a:r>
              <a:rPr lang="zh-CN" altLang="en-US" sz="2000" dirty="0"/>
              <a:t>尝试将</a:t>
            </a:r>
            <a:r>
              <a:rPr lang="en-US" altLang="zh-CN" sz="2000" dirty="0"/>
              <a:t>Person</a:t>
            </a:r>
            <a:r>
              <a:rPr lang="zh-CN" altLang="en-US" sz="2000" dirty="0"/>
              <a:t>的数据成员改为</a:t>
            </a:r>
            <a:r>
              <a:rPr lang="en-US" altLang="zh-CN" sz="2000" dirty="0"/>
              <a:t>private</a:t>
            </a:r>
            <a:r>
              <a:rPr lang="zh-CN" altLang="en-US" sz="2000" dirty="0"/>
              <a:t>，然后在</a:t>
            </a:r>
            <a:r>
              <a:rPr lang="en-US" altLang="zh-CN" sz="2000" dirty="0"/>
              <a:t>Student</a:t>
            </a:r>
            <a:r>
              <a:rPr lang="zh-CN" altLang="en-US" sz="2000" dirty="0"/>
              <a:t>的成员函数中访问</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5">
            <a:extLst>
              <a:ext uri="{FF2B5EF4-FFF2-40B4-BE49-F238E27FC236}">
                <a16:creationId xmlns:a16="http://schemas.microsoft.com/office/drawing/2014/main" xmlns="" id="{70A227AA-BF6F-4F6D-99FE-FF5E1175250D}"/>
              </a:ext>
            </a:extLst>
          </p:cNvPr>
          <p:cNvSpPr>
            <a:spLocks noGrp="1" noChangeArrowheads="1"/>
          </p:cNvSpPr>
          <p:nvPr>
            <p:ph idx="1"/>
          </p:nvPr>
        </p:nvSpPr>
        <p:spPr>
          <a:xfrm>
            <a:off x="890588" y="1785938"/>
            <a:ext cx="7824787" cy="4114800"/>
          </a:xfrm>
        </p:spPr>
        <p:txBody>
          <a:bodyPr>
            <a:normAutofit/>
          </a:bodyPr>
          <a:lstStyle/>
          <a:p>
            <a:pPr marL="808038" indent="-256032" eaLnBrk="1" fontAlgn="auto" hangingPunct="1">
              <a:spcAft>
                <a:spcPts val="0"/>
              </a:spcAft>
              <a:buFont typeface="Georgia" pitchFamily="18" charset="0"/>
              <a:buNone/>
              <a:defRPr/>
            </a:pPr>
            <a:r>
              <a:rPr lang="en-US" altLang="zh-CN" dirty="0">
                <a:solidFill>
                  <a:srgbClr val="FF0000"/>
                </a:solidFill>
              </a:rPr>
              <a:t>7.1  </a:t>
            </a:r>
            <a:r>
              <a:rPr lang="zh-CN" altLang="en-US" dirty="0">
                <a:solidFill>
                  <a:srgbClr val="FF0000"/>
                </a:solidFill>
              </a:rPr>
              <a:t>类的继承与派生</a:t>
            </a:r>
            <a:endParaRPr lang="en-US" altLang="zh-CN" dirty="0">
              <a:solidFill>
                <a:srgbClr val="FF0000"/>
              </a:solidFill>
            </a:endParaRPr>
          </a:p>
          <a:p>
            <a:pPr marL="808038" indent="-256032" eaLnBrk="1" fontAlgn="auto" hangingPunct="1">
              <a:spcAft>
                <a:spcPts val="0"/>
              </a:spcAft>
              <a:buFont typeface="Georgia" pitchFamily="18" charset="0"/>
              <a:buNone/>
              <a:defRPr/>
            </a:pPr>
            <a:r>
              <a:rPr lang="en-US" altLang="zh-CN" dirty="0"/>
              <a:t>7.2  </a:t>
            </a:r>
            <a:r>
              <a:rPr lang="zh-CN" altLang="en-US" dirty="0"/>
              <a:t>访问控制</a:t>
            </a:r>
          </a:p>
          <a:p>
            <a:pPr marL="808038" indent="-256032" eaLnBrk="1" fontAlgn="auto" hangingPunct="1">
              <a:spcAft>
                <a:spcPts val="0"/>
              </a:spcAft>
              <a:buFont typeface="Georgia" pitchFamily="18" charset="0"/>
              <a:buNone/>
              <a:defRPr/>
            </a:pPr>
            <a:r>
              <a:rPr lang="en-US" altLang="zh-CN" dirty="0"/>
              <a:t>7.3  </a:t>
            </a:r>
            <a:r>
              <a:rPr lang="zh-CN" altLang="en-US" dirty="0"/>
              <a:t>类型兼容规则</a:t>
            </a:r>
          </a:p>
          <a:p>
            <a:pPr marL="808038" indent="-256032" eaLnBrk="1" fontAlgn="auto" hangingPunct="1">
              <a:spcAft>
                <a:spcPts val="0"/>
              </a:spcAft>
              <a:buFont typeface="Georgia" pitchFamily="18" charset="0"/>
              <a:buNone/>
              <a:defRPr/>
            </a:pPr>
            <a:r>
              <a:rPr lang="en-US" altLang="zh-CN" dirty="0"/>
              <a:t>7.4  </a:t>
            </a:r>
            <a:r>
              <a:rPr lang="zh-CN" altLang="en-US" dirty="0"/>
              <a:t>派生类的构造、析构函数</a:t>
            </a:r>
          </a:p>
          <a:p>
            <a:pPr marL="808038" indent="-256032" eaLnBrk="1" fontAlgn="auto" hangingPunct="1">
              <a:spcAft>
                <a:spcPts val="0"/>
              </a:spcAft>
              <a:buFont typeface="Georgia" pitchFamily="18" charset="0"/>
              <a:buNone/>
              <a:defRPr/>
            </a:pPr>
            <a:r>
              <a:rPr lang="en-US" altLang="zh-CN" dirty="0"/>
              <a:t>7.5  </a:t>
            </a:r>
            <a:r>
              <a:rPr lang="zh-CN" altLang="en-US" dirty="0"/>
              <a:t>派生类成员的标识与访问</a:t>
            </a:r>
            <a:endParaRPr lang="en-US" altLang="zh-CN" dirty="0"/>
          </a:p>
          <a:p>
            <a:pPr marL="808038" indent="-256032" eaLnBrk="1" fontAlgn="auto" hangingPunct="1">
              <a:spcAft>
                <a:spcPts val="0"/>
              </a:spcAft>
              <a:buFont typeface="Georgia" pitchFamily="18" charset="0"/>
              <a:buNone/>
              <a:defRPr/>
            </a:pPr>
            <a:r>
              <a:rPr lang="en-US" altLang="zh-CN" dirty="0"/>
              <a:t>7.6  </a:t>
            </a:r>
            <a:r>
              <a:rPr lang="zh-CN" altLang="en-US" dirty="0"/>
              <a:t>讨论</a:t>
            </a:r>
          </a:p>
        </p:txBody>
      </p:sp>
      <p:sp>
        <p:nvSpPr>
          <p:cNvPr id="2" name="灯片编号占位符 5">
            <a:extLst>
              <a:ext uri="{FF2B5EF4-FFF2-40B4-BE49-F238E27FC236}">
                <a16:creationId xmlns:a16="http://schemas.microsoft.com/office/drawing/2014/main" xmlns="" id="{4204F1FB-5F0F-4445-AD0C-AAD70C3FBA2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fld id="{AA2BA322-43D4-4149-81C5-A9788F985A82}" type="slidenum">
              <a:rPr lang="en-US" altLang="zh-CN" sz="1000">
                <a:latin typeface="Times New Roman" panose="02020603050405020304" pitchFamily="18" charset="0"/>
                <a:ea typeface="宋体" panose="02010600030101010101" pitchFamily="2" charset="-122"/>
              </a:rPr>
              <a:pPr eaLnBrk="1" hangingPunct="1">
                <a:spcBef>
                  <a:spcPct val="0"/>
                </a:spcBef>
                <a:buClrTx/>
                <a:buSzTx/>
                <a:buFontTx/>
                <a:buNone/>
              </a:pPr>
              <a:t>2</a:t>
            </a:fld>
            <a:endParaRPr lang="en-US" altLang="zh-CN" sz="1000">
              <a:latin typeface="Times New Roman" panose="02020603050405020304" pitchFamily="18" charset="0"/>
              <a:ea typeface="宋体" panose="02010600030101010101" pitchFamily="2" charset="-122"/>
            </a:endParaRPr>
          </a:p>
        </p:txBody>
      </p:sp>
      <p:sp>
        <p:nvSpPr>
          <p:cNvPr id="15362" name="Rectangle 4">
            <a:extLst>
              <a:ext uri="{FF2B5EF4-FFF2-40B4-BE49-F238E27FC236}">
                <a16:creationId xmlns:a16="http://schemas.microsoft.com/office/drawing/2014/main" xmlns="" id="{32323F2A-1CC5-4E5F-8ACB-1443B2AEBFC0}"/>
              </a:ext>
            </a:extLst>
          </p:cNvPr>
          <p:cNvSpPr>
            <a:spLocks noGrp="1" noChangeArrowheads="1"/>
          </p:cNvSpPr>
          <p:nvPr>
            <p:ph type="title"/>
          </p:nvPr>
        </p:nvSpPr>
        <p:spPr/>
        <p:txBody>
          <a:bodyPr/>
          <a:lstStyle/>
          <a:p>
            <a:pPr eaLnBrk="1" fontAlgn="auto" hangingPunct="1">
              <a:spcAft>
                <a:spcPts val="0"/>
              </a:spcAft>
              <a:defRPr/>
            </a:pPr>
            <a:r>
              <a:rPr lang="zh-CN" altLang="en-US"/>
              <a:t>目录</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内容占位符 2">
            <a:extLst>
              <a:ext uri="{FF2B5EF4-FFF2-40B4-BE49-F238E27FC236}">
                <a16:creationId xmlns:a16="http://schemas.microsoft.com/office/drawing/2014/main" xmlns="" id="{51CCF3AE-1BF8-4FAE-B1EC-A7CAB0540899}"/>
              </a:ext>
            </a:extLst>
          </p:cNvPr>
          <p:cNvSpPr>
            <a:spLocks noGrp="1"/>
          </p:cNvSpPr>
          <p:nvPr>
            <p:ph idx="1"/>
          </p:nvPr>
        </p:nvSpPr>
        <p:spPr/>
        <p:txBody>
          <a:bodyPr/>
          <a:lstStyle/>
          <a:p>
            <a:pPr eaLnBrk="1" hangingPunct="1">
              <a:spcAft>
                <a:spcPts val="1200"/>
              </a:spcAft>
            </a:pPr>
            <a:r>
              <a:rPr lang="zh-CN" altLang="en-US">
                <a:latin typeface="宋体" panose="02010600030101010101" pitchFamily="2" charset="-122"/>
              </a:rPr>
              <a:t>基类的</a:t>
            </a:r>
            <a:r>
              <a:rPr lang="en-US" altLang="zh-CN">
                <a:solidFill>
                  <a:srgbClr val="CE640C"/>
                </a:solidFill>
                <a:latin typeface="Times New Roman" panose="02020603050405020304" pitchFamily="18" charset="0"/>
                <a:cs typeface="Times New Roman" panose="02020603050405020304" pitchFamily="18" charset="0"/>
              </a:rPr>
              <a:t>public</a:t>
            </a:r>
            <a:r>
              <a:rPr lang="zh-CN" altLang="en-US">
                <a:latin typeface="宋体" panose="02010600030101010101" pitchFamily="2" charset="-122"/>
              </a:rPr>
              <a:t>和</a:t>
            </a:r>
            <a:r>
              <a:rPr lang="en-US" altLang="zh-CN">
                <a:solidFill>
                  <a:srgbClr val="CE640C"/>
                </a:solidFill>
                <a:latin typeface="Times New Roman" panose="02020603050405020304" pitchFamily="18" charset="0"/>
                <a:cs typeface="Times New Roman" panose="02020603050405020304" pitchFamily="18" charset="0"/>
              </a:rPr>
              <a:t>protected</a:t>
            </a:r>
            <a:r>
              <a:rPr lang="zh-CN" altLang="en-US">
                <a:latin typeface="宋体" panose="02010600030101010101" pitchFamily="2" charset="-122"/>
              </a:rPr>
              <a:t>成员都以</a:t>
            </a:r>
            <a:r>
              <a:rPr lang="en-US" altLang="zh-CN">
                <a:solidFill>
                  <a:srgbClr val="CE640C"/>
                </a:solidFill>
                <a:latin typeface="Times New Roman" panose="02020603050405020304" pitchFamily="18" charset="0"/>
                <a:cs typeface="Times New Roman" panose="02020603050405020304" pitchFamily="18" charset="0"/>
              </a:rPr>
              <a:t>private</a:t>
            </a:r>
            <a:r>
              <a:rPr lang="zh-CN" altLang="en-US">
                <a:latin typeface="宋体" panose="02010600030101010101" pitchFamily="2" charset="-122"/>
              </a:rPr>
              <a:t>身份出现在派生类中，但基类的</a:t>
            </a:r>
            <a:r>
              <a:rPr lang="en-US" altLang="zh-CN">
                <a:solidFill>
                  <a:srgbClr val="00B050"/>
                </a:solidFill>
                <a:latin typeface="Times New Roman" panose="02020603050405020304" pitchFamily="18" charset="0"/>
                <a:cs typeface="Times New Roman" panose="02020603050405020304" pitchFamily="18" charset="0"/>
              </a:rPr>
              <a:t>private</a:t>
            </a:r>
            <a:r>
              <a:rPr lang="zh-CN" altLang="en-US">
                <a:latin typeface="宋体" panose="02010600030101010101" pitchFamily="2" charset="-122"/>
              </a:rPr>
              <a:t>成员</a:t>
            </a:r>
            <a:r>
              <a:rPr lang="zh-CN" altLang="en-US">
                <a:solidFill>
                  <a:srgbClr val="00B050"/>
                </a:solidFill>
                <a:latin typeface="宋体" panose="02010600030101010101" pitchFamily="2" charset="-122"/>
              </a:rPr>
              <a:t>不可直接访问</a:t>
            </a:r>
            <a:r>
              <a:rPr lang="zh-CN" altLang="en-US">
                <a:latin typeface="宋体" panose="02010600030101010101" pitchFamily="2" charset="-122"/>
              </a:rPr>
              <a:t>。</a:t>
            </a:r>
          </a:p>
          <a:p>
            <a:pPr eaLnBrk="1" hangingPunct="1">
              <a:spcAft>
                <a:spcPts val="1200"/>
              </a:spcAft>
            </a:pPr>
            <a:r>
              <a:rPr lang="zh-CN" altLang="en-US">
                <a:latin typeface="宋体" panose="02010600030101010101" pitchFamily="2" charset="-122"/>
              </a:rPr>
              <a:t>派生类中的成员函数可以直接访问</a:t>
            </a:r>
            <a:r>
              <a:rPr lang="zh-CN" altLang="en-US">
                <a:solidFill>
                  <a:srgbClr val="FF0000"/>
                </a:solidFill>
                <a:latin typeface="宋体" panose="02010600030101010101" pitchFamily="2" charset="-122"/>
              </a:rPr>
              <a:t>基类中的</a:t>
            </a:r>
            <a:r>
              <a:rPr lang="en-US" altLang="zh-CN">
                <a:solidFill>
                  <a:srgbClr val="FF0000"/>
                </a:solidFill>
                <a:latin typeface="Times New Roman" panose="02020603050405020304" pitchFamily="18" charset="0"/>
                <a:cs typeface="Times New Roman" panose="02020603050405020304" pitchFamily="18" charset="0"/>
              </a:rPr>
              <a:t>public</a:t>
            </a:r>
            <a:r>
              <a:rPr lang="zh-CN" altLang="en-US">
                <a:solidFill>
                  <a:srgbClr val="FF0000"/>
                </a:solidFill>
                <a:latin typeface="宋体" panose="02010600030101010101" pitchFamily="2" charset="-122"/>
              </a:rPr>
              <a:t>和</a:t>
            </a:r>
            <a:r>
              <a:rPr lang="en-US" altLang="zh-CN">
                <a:solidFill>
                  <a:srgbClr val="FF0000"/>
                </a:solidFill>
                <a:latin typeface="Times New Roman" panose="02020603050405020304" pitchFamily="18" charset="0"/>
                <a:cs typeface="Times New Roman" panose="02020603050405020304" pitchFamily="18" charset="0"/>
              </a:rPr>
              <a:t>protected</a:t>
            </a:r>
            <a:r>
              <a:rPr lang="zh-CN" altLang="en-US">
                <a:solidFill>
                  <a:srgbClr val="FF0000"/>
                </a:solidFill>
                <a:latin typeface="宋体" panose="02010600030101010101" pitchFamily="2" charset="-122"/>
              </a:rPr>
              <a:t>成员</a:t>
            </a:r>
            <a:r>
              <a:rPr lang="zh-CN" altLang="en-US">
                <a:latin typeface="宋体" panose="02010600030101010101" pitchFamily="2" charset="-122"/>
              </a:rPr>
              <a:t>，但不能直接访问基类的</a:t>
            </a:r>
            <a:r>
              <a:rPr lang="en-US" altLang="zh-CN">
                <a:latin typeface="Times New Roman" panose="02020603050405020304" pitchFamily="18" charset="0"/>
                <a:cs typeface="Times New Roman" panose="02020603050405020304" pitchFamily="18" charset="0"/>
              </a:rPr>
              <a:t>private</a:t>
            </a:r>
            <a:r>
              <a:rPr lang="zh-CN" altLang="en-US">
                <a:latin typeface="宋体" panose="02010600030101010101" pitchFamily="2" charset="-122"/>
              </a:rPr>
              <a:t>成员。</a:t>
            </a:r>
          </a:p>
          <a:p>
            <a:pPr eaLnBrk="1" hangingPunct="1">
              <a:spcAft>
                <a:spcPts val="1200"/>
              </a:spcAft>
            </a:pPr>
            <a:r>
              <a:rPr lang="zh-CN" altLang="en-US">
                <a:latin typeface="宋体" panose="02010600030101010101" pitchFamily="2" charset="-122"/>
              </a:rPr>
              <a:t>通过派生类的对象不能直接访问基类中的任何成员。</a:t>
            </a:r>
          </a:p>
          <a:p>
            <a:pPr eaLnBrk="1" hangingPunct="1">
              <a:spcAft>
                <a:spcPts val="1200"/>
              </a:spcAft>
            </a:pPr>
            <a:endParaRPr lang="zh-CN" altLang="en-US">
              <a:latin typeface="宋体" panose="02010600030101010101" pitchFamily="2" charset="-122"/>
            </a:endParaRPr>
          </a:p>
        </p:txBody>
      </p:sp>
      <p:sp>
        <p:nvSpPr>
          <p:cNvPr id="26627" name="灯片编号占位符 3">
            <a:extLst>
              <a:ext uri="{FF2B5EF4-FFF2-40B4-BE49-F238E27FC236}">
                <a16:creationId xmlns:a16="http://schemas.microsoft.com/office/drawing/2014/main" xmlns="" id="{E7166253-385B-4A93-99F8-C515A93B753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fld id="{146810C2-4B70-4283-BC40-7788E87F7912}" type="slidenum">
              <a:rPr lang="en-US" altLang="zh-CN" sz="1000">
                <a:latin typeface="Times New Roman" panose="02020603050405020304" pitchFamily="18" charset="0"/>
                <a:ea typeface="宋体" panose="02010600030101010101" pitchFamily="2" charset="-122"/>
              </a:rPr>
              <a:pPr eaLnBrk="1" hangingPunct="1">
                <a:spcBef>
                  <a:spcPct val="0"/>
                </a:spcBef>
                <a:buClrTx/>
                <a:buSzTx/>
                <a:buFontTx/>
                <a:buNone/>
              </a:pPr>
              <a:t>20</a:t>
            </a:fld>
            <a:endParaRPr lang="en-US" altLang="zh-CN" sz="1000">
              <a:latin typeface="Times New Roman" panose="02020603050405020304" pitchFamily="18" charset="0"/>
              <a:ea typeface="宋体" panose="02010600030101010101" pitchFamily="2" charset="-122"/>
            </a:endParaRPr>
          </a:p>
        </p:txBody>
      </p:sp>
      <p:sp>
        <p:nvSpPr>
          <p:cNvPr id="2" name="标题 1">
            <a:extLst>
              <a:ext uri="{FF2B5EF4-FFF2-40B4-BE49-F238E27FC236}">
                <a16:creationId xmlns:a16="http://schemas.microsoft.com/office/drawing/2014/main" xmlns="" id="{A5A8C47C-2967-4BA3-9B02-DC51780B0D1F}"/>
              </a:ext>
            </a:extLst>
          </p:cNvPr>
          <p:cNvSpPr>
            <a:spLocks noGrp="1"/>
          </p:cNvSpPr>
          <p:nvPr>
            <p:ph type="title"/>
          </p:nvPr>
        </p:nvSpPr>
        <p:spPr/>
        <p:txBody>
          <a:bodyPr/>
          <a:lstStyle/>
          <a:p>
            <a:pPr eaLnBrk="1" fontAlgn="auto" hangingPunct="1">
              <a:spcAft>
                <a:spcPts val="0"/>
              </a:spcAft>
              <a:defRPr/>
            </a:pPr>
            <a:r>
              <a:rPr lang="en-US" altLang="zh-CN"/>
              <a:t>7.2.2 </a:t>
            </a:r>
            <a:r>
              <a:rPr lang="zh-CN" altLang="en-US"/>
              <a:t>私有继承</a:t>
            </a:r>
            <a:r>
              <a:rPr lang="en-US" altLang="zh-CN"/>
              <a:t>(private)</a:t>
            </a:r>
            <a:endParaRPr lang="zh-CN" altLang="en-US"/>
          </a:p>
        </p:txBody>
      </p:sp>
      <p:sp>
        <p:nvSpPr>
          <p:cNvPr id="7" name="标题 4">
            <a:extLst>
              <a:ext uri="{FF2B5EF4-FFF2-40B4-BE49-F238E27FC236}">
                <a16:creationId xmlns:a16="http://schemas.microsoft.com/office/drawing/2014/main" xmlns="" id="{529C1B96-7620-4476-8CCD-77D7F1B14041}"/>
              </a:ext>
            </a:extLst>
          </p:cNvPr>
          <p:cNvSpPr txBox="1">
            <a:spLocks/>
          </p:cNvSpPr>
          <p:nvPr/>
        </p:nvSpPr>
        <p:spPr>
          <a:xfrm>
            <a:off x="214313" y="0"/>
            <a:ext cx="8318500" cy="428625"/>
          </a:xfrm>
          <a:prstGeom prst="rect">
            <a:avLst/>
          </a:prstGeom>
        </p:spPr>
        <p:txBody>
          <a:bodyPr anchor="ctr">
            <a:normAutofit fontScale="92500" lnSpcReduction="20000"/>
          </a:bodyPr>
          <a:lstStyle/>
          <a:p>
            <a:pPr fontAlgn="auto">
              <a:spcAft>
                <a:spcPts val="0"/>
              </a:spcAft>
              <a:defRPr/>
            </a:pPr>
            <a:r>
              <a:rPr kumimoji="0" lang="en-US" altLang="zh-CN" sz="2800" dirty="0">
                <a:solidFill>
                  <a:schemeClr val="bg1"/>
                </a:solidFill>
                <a:latin typeface="+mj-lt"/>
                <a:ea typeface="+mj-ea"/>
                <a:cs typeface="+mj-cs"/>
              </a:rPr>
              <a:t>7.2 </a:t>
            </a:r>
            <a:r>
              <a:rPr kumimoji="0" lang="zh-CN" altLang="en-US" sz="2800" dirty="0">
                <a:solidFill>
                  <a:schemeClr val="bg1"/>
                </a:solidFill>
                <a:latin typeface="+mj-lt"/>
                <a:ea typeface="+mj-ea"/>
                <a:cs typeface="+mj-cs"/>
              </a:rPr>
              <a:t>访问控制 </a:t>
            </a:r>
            <a:r>
              <a:rPr kumimoji="0" lang="en-US" altLang="zh-CN" sz="2800" dirty="0">
                <a:solidFill>
                  <a:schemeClr val="bg1"/>
                </a:solidFill>
                <a:latin typeface="+mj-lt"/>
                <a:ea typeface="+mj-ea"/>
                <a:cs typeface="+mj-cs"/>
              </a:rPr>
              <a:t>—— 7.2.2 </a:t>
            </a:r>
            <a:r>
              <a:rPr kumimoji="0" lang="zh-CN" altLang="en-US" sz="2800" dirty="0">
                <a:solidFill>
                  <a:schemeClr val="bg1"/>
                </a:solidFill>
                <a:latin typeface="+mj-lt"/>
                <a:ea typeface="+mj-ea"/>
                <a:cs typeface="+mj-cs"/>
              </a:rPr>
              <a:t>私有继承</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C++</a:t>
            </a:r>
            <a:r>
              <a:rPr lang="zh-CN" altLang="en-US" dirty="0"/>
              <a:t>将公有继承视为 </a:t>
            </a:r>
            <a:r>
              <a:rPr lang="en-US" altLang="zh-CN" dirty="0">
                <a:solidFill>
                  <a:srgbClr val="FF0000"/>
                </a:solidFill>
              </a:rPr>
              <a:t>“</a:t>
            </a:r>
            <a:r>
              <a:rPr lang="zh-CN" altLang="en-US" dirty="0">
                <a:solidFill>
                  <a:srgbClr val="FF0000"/>
                </a:solidFill>
              </a:rPr>
              <a:t>是一个</a:t>
            </a:r>
            <a:r>
              <a:rPr lang="en-US" altLang="zh-CN" dirty="0">
                <a:solidFill>
                  <a:srgbClr val="FF0000"/>
                </a:solidFill>
              </a:rPr>
              <a:t>”</a:t>
            </a:r>
            <a:r>
              <a:rPr lang="en-US" altLang="zh-CN" dirty="0"/>
              <a:t> </a:t>
            </a:r>
            <a:r>
              <a:rPr lang="zh-CN" altLang="en-US" dirty="0"/>
              <a:t>的关系，而私有继承意味着 </a:t>
            </a:r>
            <a:r>
              <a:rPr lang="en-US" altLang="zh-CN" dirty="0">
                <a:solidFill>
                  <a:srgbClr val="FF0000"/>
                </a:solidFill>
              </a:rPr>
              <a:t>"</a:t>
            </a:r>
            <a:r>
              <a:rPr lang="zh-CN" altLang="en-US" dirty="0">
                <a:solidFill>
                  <a:srgbClr val="FF0000"/>
                </a:solidFill>
              </a:rPr>
              <a:t>用</a:t>
            </a:r>
            <a:r>
              <a:rPr lang="en-US" altLang="zh-CN" dirty="0">
                <a:solidFill>
                  <a:srgbClr val="FF0000"/>
                </a:solidFill>
              </a:rPr>
              <a:t>...</a:t>
            </a:r>
            <a:r>
              <a:rPr lang="zh-CN" altLang="en-US" dirty="0">
                <a:solidFill>
                  <a:srgbClr val="FF0000"/>
                </a:solidFill>
              </a:rPr>
              <a:t>来实现</a:t>
            </a:r>
            <a:r>
              <a:rPr lang="en-US" altLang="zh-CN" dirty="0">
                <a:solidFill>
                  <a:srgbClr val="FF0000"/>
                </a:solidFill>
              </a:rPr>
              <a:t>"</a:t>
            </a:r>
            <a:r>
              <a:rPr lang="zh-CN" altLang="en-US" dirty="0"/>
              <a:t>。</a:t>
            </a:r>
            <a:endParaRPr lang="en-US" altLang="zh-CN" dirty="0"/>
          </a:p>
          <a:p>
            <a:r>
              <a:rPr lang="zh-CN" altLang="en-US" dirty="0"/>
              <a:t>如果使类</a:t>
            </a:r>
            <a:r>
              <a:rPr lang="en-US" altLang="zh-CN" dirty="0"/>
              <a:t>D</a:t>
            </a:r>
            <a:r>
              <a:rPr lang="zh-CN" altLang="en-US" dirty="0"/>
              <a:t>私有继承于类</a:t>
            </a:r>
            <a:r>
              <a:rPr lang="en-US" altLang="zh-CN" dirty="0"/>
              <a:t>B</a:t>
            </a:r>
            <a:r>
              <a:rPr lang="zh-CN" altLang="en-US" dirty="0"/>
              <a:t>，这样做是因为你想利用类</a:t>
            </a:r>
            <a:r>
              <a:rPr lang="en-US" altLang="zh-CN" dirty="0"/>
              <a:t>B</a:t>
            </a:r>
            <a:r>
              <a:rPr lang="zh-CN" altLang="en-US" dirty="0"/>
              <a:t>中已经存在的某些代码，而不是因为类型</a:t>
            </a:r>
            <a:r>
              <a:rPr lang="en-US" altLang="zh-CN" dirty="0"/>
              <a:t>B</a:t>
            </a:r>
            <a:r>
              <a:rPr lang="zh-CN" altLang="en-US" dirty="0"/>
              <a:t>的对象和类型</a:t>
            </a:r>
            <a:r>
              <a:rPr lang="en-US" altLang="zh-CN" dirty="0"/>
              <a:t>D</a:t>
            </a:r>
            <a:r>
              <a:rPr lang="zh-CN" altLang="en-US" dirty="0"/>
              <a:t>的对象之间有什么概念上的关系。</a:t>
            </a:r>
            <a:endParaRPr lang="en-US" altLang="zh-CN" dirty="0"/>
          </a:p>
          <a:p>
            <a:r>
              <a:rPr lang="zh-CN" altLang="en-US" dirty="0"/>
              <a:t>因而，私有继承纯粹是一种实现技术。</a:t>
            </a:r>
            <a:endParaRPr lang="en-US" altLang="zh-CN" dirty="0"/>
          </a:p>
          <a:p>
            <a:r>
              <a:rPr lang="zh-CN" altLang="en-US" dirty="0"/>
              <a:t>尽可能用组合，万不得已才用私有继承 </a:t>
            </a:r>
          </a:p>
        </p:txBody>
      </p:sp>
      <p:sp>
        <p:nvSpPr>
          <p:cNvPr id="3" name="标题 2"/>
          <p:cNvSpPr>
            <a:spLocks noGrp="1"/>
          </p:cNvSpPr>
          <p:nvPr>
            <p:ph type="title"/>
          </p:nvPr>
        </p:nvSpPr>
        <p:spPr/>
        <p:txBody>
          <a:bodyPr/>
          <a:lstStyle/>
          <a:p>
            <a:r>
              <a:rPr lang="zh-CN" altLang="en-US" dirty="0"/>
              <a:t>私有继承的含义</a:t>
            </a:r>
          </a:p>
        </p:txBody>
      </p:sp>
      <p:sp>
        <p:nvSpPr>
          <p:cNvPr id="4" name="灯片编号占位符 3"/>
          <p:cNvSpPr>
            <a:spLocks noGrp="1"/>
          </p:cNvSpPr>
          <p:nvPr>
            <p:ph type="sldNum" sz="quarter" idx="12"/>
          </p:nvPr>
        </p:nvSpPr>
        <p:spPr/>
        <p:txBody>
          <a:bodyPr/>
          <a:lstStyle/>
          <a:p>
            <a:fld id="{7D11C70F-3AEA-48F4-BEBF-CE91E026F083}" type="slidenum">
              <a:rPr lang="en-US" altLang="zh-CN" smtClean="0"/>
              <a:pPr/>
              <a:t>21</a:t>
            </a:fld>
            <a:endParaRPr lang="en-US" altLang="zh-CN"/>
          </a:p>
        </p:txBody>
      </p:sp>
    </p:spTree>
    <p:extLst>
      <p:ext uri="{BB962C8B-B14F-4D97-AF65-F5344CB8AC3E}">
        <p14:creationId xmlns:p14="http://schemas.microsoft.com/office/powerpoint/2010/main" val="40517881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内容占位符 2">
            <a:extLst>
              <a:ext uri="{FF2B5EF4-FFF2-40B4-BE49-F238E27FC236}">
                <a16:creationId xmlns:a16="http://schemas.microsoft.com/office/drawing/2014/main" xmlns="" id="{8D99A51E-4146-46F9-AF97-3F7FC8BA55CB}"/>
              </a:ext>
            </a:extLst>
          </p:cNvPr>
          <p:cNvSpPr>
            <a:spLocks noGrp="1"/>
          </p:cNvSpPr>
          <p:nvPr>
            <p:ph idx="1"/>
          </p:nvPr>
        </p:nvSpPr>
        <p:spPr>
          <a:xfrm>
            <a:off x="457200" y="1071563"/>
            <a:ext cx="8229600" cy="5670550"/>
          </a:xfrm>
          <a:solidFill>
            <a:srgbClr val="85FFFF"/>
          </a:solidFill>
        </p:spPr>
        <p:txBody>
          <a:bodyPr/>
          <a:lstStyle/>
          <a:p>
            <a:pPr marL="358775" indent="-250825" eaLnBrk="1" hangingPunct="1">
              <a:spcBef>
                <a:spcPct val="0"/>
              </a:spcBef>
              <a:buFont typeface="Wingdings" panose="05000000000000000000" pitchFamily="2" charset="2"/>
              <a:buNone/>
            </a:pPr>
            <a:r>
              <a:rPr lang="en-US" altLang="zh-CN" sz="2000">
                <a:latin typeface="Consolas" panose="020B0609020204030204" pitchFamily="49" charset="0"/>
              </a:rPr>
              <a:t>//Point.h</a:t>
            </a:r>
          </a:p>
          <a:p>
            <a:pPr marL="358775" indent="-250825" eaLnBrk="1" hangingPunct="1">
              <a:spcBef>
                <a:spcPct val="0"/>
              </a:spcBef>
              <a:buFont typeface="Wingdings" panose="05000000000000000000" pitchFamily="2" charset="2"/>
              <a:buNone/>
            </a:pPr>
            <a:r>
              <a:rPr lang="en-US" altLang="zh-CN" sz="2000">
                <a:latin typeface="Consolas" panose="020B0609020204030204" pitchFamily="49" charset="0"/>
              </a:rPr>
              <a:t>#ifndef _POINT_H</a:t>
            </a:r>
          </a:p>
          <a:p>
            <a:pPr marL="358775" indent="-250825" eaLnBrk="1" hangingPunct="1">
              <a:spcBef>
                <a:spcPct val="0"/>
              </a:spcBef>
              <a:buFont typeface="Wingdings" panose="05000000000000000000" pitchFamily="2" charset="2"/>
              <a:buNone/>
            </a:pPr>
            <a:r>
              <a:rPr lang="en-US" altLang="zh-CN" sz="2000">
                <a:latin typeface="Consolas" panose="020B0609020204030204" pitchFamily="49" charset="0"/>
              </a:rPr>
              <a:t>#define _POINT_H</a:t>
            </a:r>
          </a:p>
          <a:p>
            <a:pPr marL="358775" indent="-250825" eaLnBrk="1" hangingPunct="1">
              <a:spcBef>
                <a:spcPct val="0"/>
              </a:spcBef>
              <a:buFont typeface="Wingdings" panose="05000000000000000000" pitchFamily="2" charset="2"/>
              <a:buNone/>
            </a:pPr>
            <a:r>
              <a:rPr lang="en-US" altLang="zh-CN" sz="2000">
                <a:latin typeface="Consolas" panose="020B0609020204030204" pitchFamily="49" charset="0"/>
              </a:rPr>
              <a:t>class Point {	//</a:t>
            </a:r>
            <a:r>
              <a:rPr lang="zh-CN" altLang="en-US" sz="2000">
                <a:latin typeface="Consolas" panose="020B0609020204030204" pitchFamily="49" charset="0"/>
              </a:rPr>
              <a:t>基类</a:t>
            </a:r>
            <a:r>
              <a:rPr lang="en-US" altLang="zh-CN" sz="2000">
                <a:latin typeface="Consolas" panose="020B0609020204030204" pitchFamily="49" charset="0"/>
              </a:rPr>
              <a:t>Point</a:t>
            </a:r>
            <a:r>
              <a:rPr lang="zh-CN" altLang="en-US" sz="2000">
                <a:latin typeface="Consolas" panose="020B0609020204030204" pitchFamily="49" charset="0"/>
              </a:rPr>
              <a:t>类的定义</a:t>
            </a:r>
          </a:p>
          <a:p>
            <a:pPr marL="358775" indent="-250825" eaLnBrk="1" hangingPunct="1">
              <a:spcBef>
                <a:spcPct val="0"/>
              </a:spcBef>
              <a:buFont typeface="Wingdings" panose="05000000000000000000" pitchFamily="2" charset="2"/>
              <a:buNone/>
            </a:pPr>
            <a:r>
              <a:rPr lang="en-US" altLang="zh-CN" sz="2000">
                <a:latin typeface="Consolas" panose="020B0609020204030204" pitchFamily="49" charset="0"/>
              </a:rPr>
              <a:t>public:	//</a:t>
            </a:r>
            <a:r>
              <a:rPr lang="zh-CN" altLang="en-US" sz="2000">
                <a:latin typeface="Consolas" panose="020B0609020204030204" pitchFamily="49" charset="0"/>
              </a:rPr>
              <a:t>公有函数成员</a:t>
            </a:r>
          </a:p>
          <a:p>
            <a:pPr marL="358775" indent="-250825" eaLnBrk="1" hangingPunct="1">
              <a:spcBef>
                <a:spcPct val="0"/>
              </a:spcBef>
              <a:buFont typeface="Wingdings" panose="05000000000000000000" pitchFamily="2" charset="2"/>
              <a:buNone/>
            </a:pPr>
            <a:r>
              <a:rPr lang="zh-CN" altLang="en-US" sz="2000">
                <a:latin typeface="Consolas" panose="020B0609020204030204" pitchFamily="49" charset="0"/>
              </a:rPr>
              <a:t>	</a:t>
            </a:r>
            <a:r>
              <a:rPr lang="en-US" altLang="zh-CN" sz="2000">
                <a:latin typeface="Consolas" panose="020B0609020204030204" pitchFamily="49" charset="0"/>
              </a:rPr>
              <a:t>void initPoint(float x = 0, float y = 0) </a:t>
            </a:r>
          </a:p>
          <a:p>
            <a:pPr marL="358775" indent="-250825" eaLnBrk="1" hangingPunct="1">
              <a:spcBef>
                <a:spcPct val="0"/>
              </a:spcBef>
              <a:buFont typeface="Wingdings" panose="05000000000000000000" pitchFamily="2" charset="2"/>
              <a:buNone/>
            </a:pPr>
            <a:r>
              <a:rPr lang="en-US" altLang="zh-CN" sz="2000">
                <a:latin typeface="Consolas" panose="020B0609020204030204" pitchFamily="49" charset="0"/>
              </a:rPr>
              <a:t>  { this-&gt;x = x; this-&gt;y = y;}</a:t>
            </a:r>
          </a:p>
          <a:p>
            <a:pPr marL="358775" indent="-250825" eaLnBrk="1" hangingPunct="1">
              <a:spcBef>
                <a:spcPct val="0"/>
              </a:spcBef>
              <a:buFont typeface="Wingdings" panose="05000000000000000000" pitchFamily="2" charset="2"/>
              <a:buNone/>
            </a:pPr>
            <a:r>
              <a:rPr lang="en-US" altLang="zh-CN" sz="2000">
                <a:latin typeface="Consolas" panose="020B0609020204030204" pitchFamily="49" charset="0"/>
              </a:rPr>
              <a:t>	void move(float offX, float offY) </a:t>
            </a:r>
          </a:p>
          <a:p>
            <a:pPr marL="358775" indent="-250825" eaLnBrk="1" hangingPunct="1">
              <a:spcBef>
                <a:spcPct val="0"/>
              </a:spcBef>
              <a:buFont typeface="Wingdings" panose="05000000000000000000" pitchFamily="2" charset="2"/>
              <a:buNone/>
            </a:pPr>
            <a:r>
              <a:rPr lang="en-US" altLang="zh-CN" sz="2000">
                <a:latin typeface="Consolas" panose="020B0609020204030204" pitchFamily="49" charset="0"/>
              </a:rPr>
              <a:t>  { x += offX; y += offY; }</a:t>
            </a:r>
          </a:p>
          <a:p>
            <a:pPr marL="358775" indent="-250825" eaLnBrk="1" hangingPunct="1">
              <a:spcBef>
                <a:spcPct val="0"/>
              </a:spcBef>
              <a:buFont typeface="Wingdings" panose="05000000000000000000" pitchFamily="2" charset="2"/>
              <a:buNone/>
            </a:pPr>
            <a:r>
              <a:rPr lang="en-US" altLang="zh-CN" sz="2000">
                <a:latin typeface="Consolas" panose="020B0609020204030204" pitchFamily="49" charset="0"/>
              </a:rPr>
              <a:t>	float getX() const { return x; }</a:t>
            </a:r>
          </a:p>
          <a:p>
            <a:pPr marL="358775" indent="-250825" eaLnBrk="1" hangingPunct="1">
              <a:spcBef>
                <a:spcPct val="0"/>
              </a:spcBef>
              <a:buFont typeface="Wingdings" panose="05000000000000000000" pitchFamily="2" charset="2"/>
              <a:buNone/>
            </a:pPr>
            <a:r>
              <a:rPr lang="en-US" altLang="zh-CN" sz="2000">
                <a:latin typeface="Consolas" panose="020B0609020204030204" pitchFamily="49" charset="0"/>
              </a:rPr>
              <a:t>	float getY() const { return y; }</a:t>
            </a:r>
          </a:p>
          <a:p>
            <a:pPr marL="358775" indent="-250825" eaLnBrk="1" hangingPunct="1">
              <a:spcBef>
                <a:spcPct val="0"/>
              </a:spcBef>
              <a:buFont typeface="Wingdings" panose="05000000000000000000" pitchFamily="2" charset="2"/>
              <a:buNone/>
            </a:pPr>
            <a:r>
              <a:rPr lang="en-US" altLang="zh-CN" sz="2000">
                <a:latin typeface="Consolas" panose="020B0609020204030204" pitchFamily="49" charset="0"/>
              </a:rPr>
              <a:t>private:	//</a:t>
            </a:r>
            <a:r>
              <a:rPr lang="zh-CN" altLang="en-US" sz="2000">
                <a:latin typeface="Consolas" panose="020B0609020204030204" pitchFamily="49" charset="0"/>
              </a:rPr>
              <a:t>私有数据成员</a:t>
            </a:r>
          </a:p>
          <a:p>
            <a:pPr marL="358775" indent="-250825" eaLnBrk="1" hangingPunct="1">
              <a:spcBef>
                <a:spcPct val="0"/>
              </a:spcBef>
              <a:buFont typeface="Wingdings" panose="05000000000000000000" pitchFamily="2" charset="2"/>
              <a:buNone/>
            </a:pPr>
            <a:r>
              <a:rPr lang="zh-CN" altLang="en-US" sz="2000">
                <a:latin typeface="Consolas" panose="020B0609020204030204" pitchFamily="49" charset="0"/>
              </a:rPr>
              <a:t>	</a:t>
            </a:r>
            <a:r>
              <a:rPr lang="en-US" altLang="zh-CN" sz="2000">
                <a:latin typeface="Consolas" panose="020B0609020204030204" pitchFamily="49" charset="0"/>
              </a:rPr>
              <a:t>float x, y;</a:t>
            </a:r>
          </a:p>
          <a:p>
            <a:pPr marL="358775" indent="-250825" eaLnBrk="1" hangingPunct="1">
              <a:spcBef>
                <a:spcPct val="0"/>
              </a:spcBef>
              <a:buFont typeface="Wingdings" panose="05000000000000000000" pitchFamily="2" charset="2"/>
              <a:buNone/>
            </a:pPr>
            <a:r>
              <a:rPr lang="en-US" altLang="zh-CN" sz="2000">
                <a:latin typeface="Consolas" panose="020B0609020204030204" pitchFamily="49" charset="0"/>
              </a:rPr>
              <a:t>};	</a:t>
            </a:r>
          </a:p>
          <a:p>
            <a:pPr marL="358775" indent="-250825" eaLnBrk="1" hangingPunct="1">
              <a:spcBef>
                <a:spcPct val="0"/>
              </a:spcBef>
              <a:buFont typeface="Wingdings" panose="05000000000000000000" pitchFamily="2" charset="2"/>
              <a:buNone/>
            </a:pPr>
            <a:r>
              <a:rPr lang="en-US" altLang="zh-CN" sz="2000">
                <a:latin typeface="Consolas" panose="020B0609020204030204" pitchFamily="49" charset="0"/>
              </a:rPr>
              <a:t>#endif //_POINT_H</a:t>
            </a:r>
          </a:p>
        </p:txBody>
      </p:sp>
      <p:sp>
        <p:nvSpPr>
          <p:cNvPr id="27651" name="灯片编号占位符 3">
            <a:extLst>
              <a:ext uri="{FF2B5EF4-FFF2-40B4-BE49-F238E27FC236}">
                <a16:creationId xmlns:a16="http://schemas.microsoft.com/office/drawing/2014/main" xmlns="" id="{A1950FD8-67F4-4104-8488-D9CABF164B0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fld id="{6A76170C-5F4D-4E6B-BA2D-DDDE11EAA24D}" type="slidenum">
              <a:rPr lang="en-US" altLang="zh-CN" sz="1000">
                <a:latin typeface="Times New Roman" panose="02020603050405020304" pitchFamily="18" charset="0"/>
                <a:ea typeface="宋体" panose="02010600030101010101" pitchFamily="2" charset="-122"/>
              </a:rPr>
              <a:pPr eaLnBrk="1" hangingPunct="1">
                <a:spcBef>
                  <a:spcPct val="0"/>
                </a:spcBef>
                <a:buClrTx/>
                <a:buSzTx/>
                <a:buFontTx/>
                <a:buNone/>
              </a:pPr>
              <a:t>22</a:t>
            </a:fld>
            <a:endParaRPr lang="en-US" altLang="zh-CN" sz="1000">
              <a:latin typeface="Times New Roman" panose="02020603050405020304" pitchFamily="18" charset="0"/>
              <a:ea typeface="宋体" panose="02010600030101010101" pitchFamily="2" charset="-122"/>
            </a:endParaRPr>
          </a:p>
        </p:txBody>
      </p:sp>
      <p:sp>
        <p:nvSpPr>
          <p:cNvPr id="2" name="标题 1">
            <a:extLst>
              <a:ext uri="{FF2B5EF4-FFF2-40B4-BE49-F238E27FC236}">
                <a16:creationId xmlns:a16="http://schemas.microsoft.com/office/drawing/2014/main" xmlns="" id="{7F75CD2F-22DE-437C-A3A3-6568908E1C6F}"/>
              </a:ext>
            </a:extLst>
          </p:cNvPr>
          <p:cNvSpPr>
            <a:spLocks noGrp="1"/>
          </p:cNvSpPr>
          <p:nvPr>
            <p:ph type="title"/>
          </p:nvPr>
        </p:nvSpPr>
        <p:spPr>
          <a:xfrm>
            <a:off x="428625" y="428625"/>
            <a:ext cx="8229600" cy="785813"/>
          </a:xfrm>
        </p:spPr>
        <p:txBody>
          <a:bodyPr/>
          <a:lstStyle/>
          <a:p>
            <a:pPr eaLnBrk="1" fontAlgn="auto" hangingPunct="1">
              <a:spcAft>
                <a:spcPts val="0"/>
              </a:spcAft>
              <a:defRPr/>
            </a:pPr>
            <a:r>
              <a:rPr lang="zh-CN" altLang="en-US" dirty="0"/>
              <a:t>私有继承举例</a:t>
            </a:r>
            <a:endParaRPr kumimoji="1" lang="zh-CN" altLang="en-US" dirty="0"/>
          </a:p>
        </p:txBody>
      </p:sp>
      <p:sp>
        <p:nvSpPr>
          <p:cNvPr id="7" name="标题 4">
            <a:extLst>
              <a:ext uri="{FF2B5EF4-FFF2-40B4-BE49-F238E27FC236}">
                <a16:creationId xmlns:a16="http://schemas.microsoft.com/office/drawing/2014/main" xmlns="" id="{B20C850A-98C2-4EA8-A2BB-2C90EFB741A4}"/>
              </a:ext>
            </a:extLst>
          </p:cNvPr>
          <p:cNvSpPr txBox="1">
            <a:spLocks/>
          </p:cNvSpPr>
          <p:nvPr/>
        </p:nvSpPr>
        <p:spPr>
          <a:xfrm>
            <a:off x="214313" y="0"/>
            <a:ext cx="8318500" cy="428625"/>
          </a:xfrm>
          <a:prstGeom prst="rect">
            <a:avLst/>
          </a:prstGeom>
        </p:spPr>
        <p:txBody>
          <a:bodyPr anchor="ctr">
            <a:normAutofit fontScale="92500" lnSpcReduction="20000"/>
          </a:bodyPr>
          <a:lstStyle/>
          <a:p>
            <a:pPr fontAlgn="auto">
              <a:spcAft>
                <a:spcPts val="0"/>
              </a:spcAft>
              <a:defRPr/>
            </a:pPr>
            <a:r>
              <a:rPr kumimoji="0" lang="en-US" altLang="zh-CN" sz="2800" dirty="0">
                <a:solidFill>
                  <a:schemeClr val="bg1"/>
                </a:solidFill>
                <a:latin typeface="+mj-lt"/>
                <a:ea typeface="+mj-ea"/>
                <a:cs typeface="+mj-cs"/>
              </a:rPr>
              <a:t>7.2 </a:t>
            </a:r>
            <a:r>
              <a:rPr kumimoji="0" lang="zh-CN" altLang="en-US" sz="2800" dirty="0">
                <a:solidFill>
                  <a:schemeClr val="bg1"/>
                </a:solidFill>
                <a:latin typeface="+mj-lt"/>
                <a:ea typeface="+mj-ea"/>
                <a:cs typeface="+mj-cs"/>
              </a:rPr>
              <a:t>访问控制 </a:t>
            </a:r>
            <a:r>
              <a:rPr kumimoji="0" lang="en-US" altLang="zh-CN" sz="2800" dirty="0">
                <a:solidFill>
                  <a:schemeClr val="bg1"/>
                </a:solidFill>
                <a:latin typeface="+mj-lt"/>
                <a:ea typeface="+mj-ea"/>
                <a:cs typeface="+mj-cs"/>
              </a:rPr>
              <a:t>—— 7.2.2 </a:t>
            </a:r>
            <a:r>
              <a:rPr kumimoji="0" lang="zh-CN" altLang="en-US" sz="2800" dirty="0">
                <a:solidFill>
                  <a:schemeClr val="bg1"/>
                </a:solidFill>
                <a:latin typeface="+mj-lt"/>
                <a:ea typeface="+mj-ea"/>
                <a:cs typeface="+mj-cs"/>
              </a:rPr>
              <a:t>私有继承</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内容占位符 2">
            <a:extLst>
              <a:ext uri="{FF2B5EF4-FFF2-40B4-BE49-F238E27FC236}">
                <a16:creationId xmlns:a16="http://schemas.microsoft.com/office/drawing/2014/main" xmlns="" id="{CA785999-486A-4F73-8D03-61E464BDF86C}"/>
              </a:ext>
            </a:extLst>
          </p:cNvPr>
          <p:cNvSpPr>
            <a:spLocks noGrp="1"/>
          </p:cNvSpPr>
          <p:nvPr>
            <p:ph idx="1"/>
          </p:nvPr>
        </p:nvSpPr>
        <p:spPr>
          <a:xfrm>
            <a:off x="457200" y="1071563"/>
            <a:ext cx="8229600" cy="5786437"/>
          </a:xfrm>
          <a:solidFill>
            <a:srgbClr val="85FFFF"/>
          </a:solidFill>
        </p:spPr>
        <p:txBody>
          <a:bodyPr/>
          <a:lstStyle/>
          <a:p>
            <a:pPr marL="358775" indent="-250825" eaLnBrk="1" hangingPunct="1">
              <a:lnSpc>
                <a:spcPct val="90000"/>
              </a:lnSpc>
              <a:spcBef>
                <a:spcPct val="0"/>
              </a:spcBef>
              <a:buFont typeface="Wingdings" panose="05000000000000000000" pitchFamily="2" charset="2"/>
              <a:buNone/>
            </a:pPr>
            <a:r>
              <a:rPr lang="en-US" altLang="zh-CN" sz="1800">
                <a:latin typeface="Consolas" panose="020B0609020204030204" pitchFamily="49" charset="0"/>
              </a:rPr>
              <a:t>//Rectangle.h</a:t>
            </a:r>
          </a:p>
          <a:p>
            <a:pPr marL="358775" indent="-250825" eaLnBrk="1" hangingPunct="1">
              <a:lnSpc>
                <a:spcPct val="90000"/>
              </a:lnSpc>
              <a:spcBef>
                <a:spcPct val="0"/>
              </a:spcBef>
              <a:buFont typeface="Wingdings" panose="05000000000000000000" pitchFamily="2" charset="2"/>
              <a:buNone/>
            </a:pPr>
            <a:r>
              <a:rPr lang="en-US" altLang="zh-CN" sz="1800">
                <a:latin typeface="Consolas" panose="020B0609020204030204" pitchFamily="49" charset="0"/>
              </a:rPr>
              <a:t>#ifndef _RECTANGLE_H</a:t>
            </a:r>
          </a:p>
          <a:p>
            <a:pPr marL="358775" indent="-250825" eaLnBrk="1" hangingPunct="1">
              <a:lnSpc>
                <a:spcPct val="90000"/>
              </a:lnSpc>
              <a:spcBef>
                <a:spcPct val="0"/>
              </a:spcBef>
              <a:buFont typeface="Wingdings" panose="05000000000000000000" pitchFamily="2" charset="2"/>
              <a:buNone/>
            </a:pPr>
            <a:r>
              <a:rPr lang="en-US" altLang="zh-CN" sz="1800">
                <a:latin typeface="Consolas" panose="020B0609020204030204" pitchFamily="49" charset="0"/>
              </a:rPr>
              <a:t>#define _RECTANGLE_H</a:t>
            </a:r>
          </a:p>
          <a:p>
            <a:pPr marL="358775" indent="-250825" eaLnBrk="1" hangingPunct="1">
              <a:lnSpc>
                <a:spcPct val="90000"/>
              </a:lnSpc>
              <a:spcBef>
                <a:spcPct val="0"/>
              </a:spcBef>
              <a:buFont typeface="Wingdings" panose="05000000000000000000" pitchFamily="2" charset="2"/>
              <a:buNone/>
            </a:pPr>
            <a:r>
              <a:rPr lang="en-US" altLang="zh-CN" sz="1800">
                <a:latin typeface="Consolas" panose="020B0609020204030204" pitchFamily="49" charset="0"/>
              </a:rPr>
              <a:t>#include "Point.h"</a:t>
            </a:r>
          </a:p>
          <a:p>
            <a:pPr marL="358775" indent="-250825" eaLnBrk="1" hangingPunct="1">
              <a:lnSpc>
                <a:spcPct val="90000"/>
              </a:lnSpc>
              <a:spcBef>
                <a:spcPct val="0"/>
              </a:spcBef>
              <a:buFont typeface="Wingdings" panose="05000000000000000000" pitchFamily="2" charset="2"/>
              <a:buNone/>
            </a:pPr>
            <a:r>
              <a:rPr lang="en-US" altLang="zh-CN" sz="1800">
                <a:latin typeface="Consolas" panose="020B0609020204030204" pitchFamily="49" charset="0"/>
              </a:rPr>
              <a:t>class Rectangle: </a:t>
            </a:r>
            <a:r>
              <a:rPr lang="en-US" altLang="zh-CN" sz="1800">
                <a:solidFill>
                  <a:srgbClr val="FF0000"/>
                </a:solidFill>
                <a:latin typeface="Consolas" panose="020B0609020204030204" pitchFamily="49" charset="0"/>
              </a:rPr>
              <a:t>private</a:t>
            </a:r>
            <a:r>
              <a:rPr lang="en-US" altLang="zh-CN" sz="1800">
                <a:latin typeface="Consolas" panose="020B0609020204030204" pitchFamily="49" charset="0"/>
              </a:rPr>
              <a:t> Point {	//</a:t>
            </a:r>
            <a:r>
              <a:rPr lang="zh-CN" altLang="en-US" sz="1800">
                <a:latin typeface="Consolas" panose="020B0609020204030204" pitchFamily="49" charset="0"/>
              </a:rPr>
              <a:t>派生类定义部分</a:t>
            </a:r>
          </a:p>
          <a:p>
            <a:pPr marL="358775" indent="-250825" eaLnBrk="1" hangingPunct="1">
              <a:lnSpc>
                <a:spcPct val="90000"/>
              </a:lnSpc>
              <a:spcBef>
                <a:spcPct val="0"/>
              </a:spcBef>
              <a:buFont typeface="Wingdings" panose="05000000000000000000" pitchFamily="2" charset="2"/>
              <a:buNone/>
            </a:pPr>
            <a:r>
              <a:rPr lang="en-US" altLang="zh-CN" sz="1800">
                <a:latin typeface="Consolas" panose="020B0609020204030204" pitchFamily="49" charset="0"/>
              </a:rPr>
              <a:t>public:	//</a:t>
            </a:r>
            <a:r>
              <a:rPr lang="zh-CN" altLang="en-US" sz="1800">
                <a:latin typeface="Consolas" panose="020B0609020204030204" pitchFamily="49" charset="0"/>
              </a:rPr>
              <a:t>新增公有函数成员</a:t>
            </a:r>
          </a:p>
          <a:p>
            <a:pPr marL="358775" indent="-250825" eaLnBrk="1" hangingPunct="1">
              <a:lnSpc>
                <a:spcPct val="90000"/>
              </a:lnSpc>
              <a:spcBef>
                <a:spcPct val="0"/>
              </a:spcBef>
              <a:buFont typeface="Wingdings" panose="05000000000000000000" pitchFamily="2" charset="2"/>
              <a:buNone/>
            </a:pPr>
            <a:r>
              <a:rPr lang="zh-CN" altLang="en-US" sz="1800">
                <a:latin typeface="Consolas" panose="020B0609020204030204" pitchFamily="49" charset="0"/>
              </a:rPr>
              <a:t>	</a:t>
            </a:r>
            <a:r>
              <a:rPr lang="en-US" altLang="zh-CN" sz="1800">
                <a:latin typeface="Consolas" panose="020B0609020204030204" pitchFamily="49" charset="0"/>
              </a:rPr>
              <a:t>void initRectangle(float x, float y, float w, float h) {</a:t>
            </a:r>
          </a:p>
          <a:p>
            <a:pPr marL="358775" indent="-250825" eaLnBrk="1" hangingPunct="1">
              <a:lnSpc>
                <a:spcPct val="90000"/>
              </a:lnSpc>
              <a:spcBef>
                <a:spcPct val="0"/>
              </a:spcBef>
              <a:buFont typeface="Wingdings" panose="05000000000000000000" pitchFamily="2" charset="2"/>
              <a:buNone/>
            </a:pPr>
            <a:r>
              <a:rPr lang="en-US" altLang="zh-CN" sz="1800">
                <a:solidFill>
                  <a:srgbClr val="0070C0"/>
                </a:solidFill>
                <a:latin typeface="Consolas" panose="020B0609020204030204" pitchFamily="49" charset="0"/>
              </a:rPr>
              <a:t>		</a:t>
            </a:r>
            <a:r>
              <a:rPr lang="en-US" altLang="zh-CN" sz="1800">
                <a:solidFill>
                  <a:srgbClr val="FF0000"/>
                </a:solidFill>
                <a:latin typeface="Consolas" panose="020B0609020204030204" pitchFamily="49" charset="0"/>
              </a:rPr>
              <a:t>initPoint(x, y); </a:t>
            </a:r>
            <a:r>
              <a:rPr lang="en-US" altLang="zh-CN" sz="1800">
                <a:latin typeface="Consolas" panose="020B0609020204030204" pitchFamily="49" charset="0"/>
              </a:rPr>
              <a:t>//</a:t>
            </a:r>
            <a:r>
              <a:rPr lang="zh-CN" altLang="en-US" sz="1800">
                <a:latin typeface="Consolas" panose="020B0609020204030204" pitchFamily="49" charset="0"/>
              </a:rPr>
              <a:t>调用基类公有成员函数</a:t>
            </a:r>
          </a:p>
          <a:p>
            <a:pPr marL="358775" indent="-250825" eaLnBrk="1" hangingPunct="1">
              <a:lnSpc>
                <a:spcPct val="90000"/>
              </a:lnSpc>
              <a:spcBef>
                <a:spcPct val="0"/>
              </a:spcBef>
              <a:buFont typeface="Wingdings" panose="05000000000000000000" pitchFamily="2" charset="2"/>
              <a:buNone/>
            </a:pPr>
            <a:r>
              <a:rPr lang="zh-CN" altLang="en-US" sz="1800">
                <a:latin typeface="Consolas" panose="020B0609020204030204" pitchFamily="49" charset="0"/>
              </a:rPr>
              <a:t>		</a:t>
            </a:r>
            <a:r>
              <a:rPr lang="en-US" altLang="zh-CN" sz="1800">
                <a:latin typeface="Consolas" panose="020B0609020204030204" pitchFamily="49" charset="0"/>
              </a:rPr>
              <a:t>this-&gt;w = w;</a:t>
            </a:r>
          </a:p>
          <a:p>
            <a:pPr marL="358775" indent="-250825" eaLnBrk="1" hangingPunct="1">
              <a:lnSpc>
                <a:spcPct val="90000"/>
              </a:lnSpc>
              <a:spcBef>
                <a:spcPct val="0"/>
              </a:spcBef>
              <a:buFont typeface="Wingdings" panose="05000000000000000000" pitchFamily="2" charset="2"/>
              <a:buNone/>
            </a:pPr>
            <a:r>
              <a:rPr lang="en-US" altLang="zh-CN" sz="1800">
                <a:latin typeface="Consolas" panose="020B0609020204030204" pitchFamily="49" charset="0"/>
              </a:rPr>
              <a:t>		this-&gt;h = h;</a:t>
            </a:r>
          </a:p>
          <a:p>
            <a:pPr marL="358775" indent="-250825" eaLnBrk="1" hangingPunct="1">
              <a:lnSpc>
                <a:spcPct val="90000"/>
              </a:lnSpc>
              <a:spcBef>
                <a:spcPct val="0"/>
              </a:spcBef>
              <a:buFont typeface="Wingdings" panose="05000000000000000000" pitchFamily="2" charset="2"/>
              <a:buNone/>
            </a:pPr>
            <a:r>
              <a:rPr lang="en-US" altLang="zh-CN" sz="1800">
                <a:latin typeface="Consolas" panose="020B0609020204030204" pitchFamily="49" charset="0"/>
              </a:rPr>
              <a:t>	}</a:t>
            </a:r>
          </a:p>
          <a:p>
            <a:pPr marL="358775" indent="-250825" eaLnBrk="1" hangingPunct="1">
              <a:lnSpc>
                <a:spcPct val="90000"/>
              </a:lnSpc>
              <a:spcBef>
                <a:spcPct val="0"/>
              </a:spcBef>
              <a:buFont typeface="Wingdings" panose="05000000000000000000" pitchFamily="2" charset="2"/>
              <a:buNone/>
            </a:pPr>
            <a:r>
              <a:rPr lang="en-US" altLang="zh-CN" sz="1800">
                <a:latin typeface="Consolas" panose="020B0609020204030204" pitchFamily="49" charset="0"/>
              </a:rPr>
              <a:t>	void move(float offX, float offY) { </a:t>
            </a:r>
          </a:p>
          <a:p>
            <a:pPr marL="358775" indent="-250825" eaLnBrk="1" hangingPunct="1">
              <a:lnSpc>
                <a:spcPct val="90000"/>
              </a:lnSpc>
              <a:spcBef>
                <a:spcPct val="0"/>
              </a:spcBef>
              <a:buFont typeface="Wingdings" panose="05000000000000000000" pitchFamily="2" charset="2"/>
              <a:buNone/>
            </a:pPr>
            <a:r>
              <a:rPr lang="en-US" altLang="zh-CN" sz="1800">
                <a:solidFill>
                  <a:srgbClr val="0070C0"/>
                </a:solidFill>
                <a:latin typeface="Consolas" panose="020B0609020204030204" pitchFamily="49" charset="0"/>
              </a:rPr>
              <a:t>		</a:t>
            </a:r>
            <a:r>
              <a:rPr lang="en-US" altLang="zh-CN" sz="1800">
                <a:solidFill>
                  <a:srgbClr val="FF0000"/>
                </a:solidFill>
                <a:latin typeface="Consolas" panose="020B0609020204030204" pitchFamily="49" charset="0"/>
              </a:rPr>
              <a:t>Point::move(offX, offY);</a:t>
            </a:r>
          </a:p>
          <a:p>
            <a:pPr marL="358775" indent="-250825" eaLnBrk="1" hangingPunct="1">
              <a:lnSpc>
                <a:spcPct val="90000"/>
              </a:lnSpc>
              <a:spcBef>
                <a:spcPct val="0"/>
              </a:spcBef>
              <a:buFont typeface="Wingdings" panose="05000000000000000000" pitchFamily="2" charset="2"/>
              <a:buNone/>
            </a:pPr>
            <a:r>
              <a:rPr lang="en-US" altLang="zh-CN" sz="1800">
                <a:latin typeface="Consolas" panose="020B0609020204030204" pitchFamily="49" charset="0"/>
              </a:rPr>
              <a:t>	}</a:t>
            </a:r>
          </a:p>
          <a:p>
            <a:pPr marL="358775" indent="-250825" eaLnBrk="1" hangingPunct="1">
              <a:lnSpc>
                <a:spcPct val="90000"/>
              </a:lnSpc>
              <a:spcBef>
                <a:spcPct val="0"/>
              </a:spcBef>
              <a:buFont typeface="Wingdings" panose="05000000000000000000" pitchFamily="2" charset="2"/>
              <a:buNone/>
            </a:pPr>
            <a:r>
              <a:rPr lang="en-US" altLang="zh-CN" sz="1800">
                <a:latin typeface="Consolas" panose="020B0609020204030204" pitchFamily="49" charset="0"/>
              </a:rPr>
              <a:t>	float getX() const { </a:t>
            </a:r>
            <a:r>
              <a:rPr lang="en-US" altLang="zh-CN" sz="1800">
                <a:solidFill>
                  <a:srgbClr val="FF0000"/>
                </a:solidFill>
                <a:latin typeface="Consolas" panose="020B0609020204030204" pitchFamily="49" charset="0"/>
              </a:rPr>
              <a:t>return Point::getX(); </a:t>
            </a:r>
            <a:r>
              <a:rPr lang="en-US" altLang="zh-CN" sz="1800">
                <a:latin typeface="Consolas" panose="020B0609020204030204" pitchFamily="49" charset="0"/>
              </a:rPr>
              <a:t>}</a:t>
            </a:r>
          </a:p>
          <a:p>
            <a:pPr marL="358775" indent="-250825" eaLnBrk="1" hangingPunct="1">
              <a:lnSpc>
                <a:spcPct val="90000"/>
              </a:lnSpc>
              <a:spcBef>
                <a:spcPct val="0"/>
              </a:spcBef>
              <a:buFont typeface="Wingdings" panose="05000000000000000000" pitchFamily="2" charset="2"/>
              <a:buNone/>
            </a:pPr>
            <a:r>
              <a:rPr lang="en-US" altLang="zh-CN" sz="1800">
                <a:latin typeface="Consolas" panose="020B0609020204030204" pitchFamily="49" charset="0"/>
              </a:rPr>
              <a:t>	float getY() const { </a:t>
            </a:r>
            <a:r>
              <a:rPr lang="en-US" altLang="zh-CN" sz="1800">
                <a:solidFill>
                  <a:srgbClr val="FF0000"/>
                </a:solidFill>
                <a:latin typeface="Consolas" panose="020B0609020204030204" pitchFamily="49" charset="0"/>
              </a:rPr>
              <a:t>return Point::getY(); </a:t>
            </a:r>
            <a:r>
              <a:rPr lang="en-US" altLang="zh-CN" sz="1800">
                <a:latin typeface="Consolas" panose="020B0609020204030204" pitchFamily="49" charset="0"/>
              </a:rPr>
              <a:t>}</a:t>
            </a:r>
          </a:p>
          <a:p>
            <a:pPr marL="358775" indent="-250825" eaLnBrk="1" hangingPunct="1">
              <a:lnSpc>
                <a:spcPct val="90000"/>
              </a:lnSpc>
              <a:spcBef>
                <a:spcPct val="0"/>
              </a:spcBef>
              <a:buFont typeface="Wingdings" panose="05000000000000000000" pitchFamily="2" charset="2"/>
              <a:buNone/>
            </a:pPr>
            <a:r>
              <a:rPr lang="en-US" altLang="zh-CN" sz="1800">
                <a:latin typeface="Consolas" panose="020B0609020204030204" pitchFamily="49" charset="0"/>
              </a:rPr>
              <a:t>	float getH() const { return h; }</a:t>
            </a:r>
          </a:p>
          <a:p>
            <a:pPr marL="358775" indent="-250825" eaLnBrk="1" hangingPunct="1">
              <a:lnSpc>
                <a:spcPct val="90000"/>
              </a:lnSpc>
              <a:spcBef>
                <a:spcPct val="0"/>
              </a:spcBef>
              <a:buFont typeface="Wingdings" panose="05000000000000000000" pitchFamily="2" charset="2"/>
              <a:buNone/>
            </a:pPr>
            <a:r>
              <a:rPr lang="en-US" altLang="zh-CN" sz="1800">
                <a:latin typeface="Consolas" panose="020B0609020204030204" pitchFamily="49" charset="0"/>
              </a:rPr>
              <a:t>	float getW() const { return w; }</a:t>
            </a:r>
          </a:p>
          <a:p>
            <a:pPr marL="358775" indent="-250825" eaLnBrk="1" hangingPunct="1">
              <a:lnSpc>
                <a:spcPct val="90000"/>
              </a:lnSpc>
              <a:spcBef>
                <a:spcPct val="0"/>
              </a:spcBef>
              <a:buFont typeface="Wingdings" panose="05000000000000000000" pitchFamily="2" charset="2"/>
              <a:buNone/>
            </a:pPr>
            <a:r>
              <a:rPr lang="en-US" altLang="zh-CN" sz="1800">
                <a:latin typeface="Consolas" panose="020B0609020204030204" pitchFamily="49" charset="0"/>
              </a:rPr>
              <a:t>private:	//</a:t>
            </a:r>
            <a:r>
              <a:rPr lang="zh-CN" altLang="en-US" sz="1800">
                <a:latin typeface="Consolas" panose="020B0609020204030204" pitchFamily="49" charset="0"/>
              </a:rPr>
              <a:t>新增私有数据成员</a:t>
            </a:r>
          </a:p>
          <a:p>
            <a:pPr marL="358775" indent="-250825" eaLnBrk="1" hangingPunct="1">
              <a:lnSpc>
                <a:spcPct val="90000"/>
              </a:lnSpc>
              <a:spcBef>
                <a:spcPct val="0"/>
              </a:spcBef>
              <a:buFont typeface="Wingdings" panose="05000000000000000000" pitchFamily="2" charset="2"/>
              <a:buNone/>
            </a:pPr>
            <a:r>
              <a:rPr lang="zh-CN" altLang="en-US" sz="1800">
                <a:latin typeface="Consolas" panose="020B0609020204030204" pitchFamily="49" charset="0"/>
              </a:rPr>
              <a:t>	</a:t>
            </a:r>
            <a:r>
              <a:rPr lang="en-US" altLang="zh-CN" sz="1800">
                <a:latin typeface="Consolas" panose="020B0609020204030204" pitchFamily="49" charset="0"/>
              </a:rPr>
              <a:t>float w, h;</a:t>
            </a:r>
          </a:p>
          <a:p>
            <a:pPr marL="358775" indent="-250825" eaLnBrk="1" hangingPunct="1">
              <a:lnSpc>
                <a:spcPct val="90000"/>
              </a:lnSpc>
              <a:spcBef>
                <a:spcPct val="0"/>
              </a:spcBef>
              <a:buFont typeface="Wingdings" panose="05000000000000000000" pitchFamily="2" charset="2"/>
              <a:buNone/>
            </a:pPr>
            <a:r>
              <a:rPr lang="en-US" altLang="zh-CN" sz="1800">
                <a:latin typeface="Consolas" panose="020B0609020204030204" pitchFamily="49" charset="0"/>
              </a:rPr>
              <a:t>};</a:t>
            </a:r>
          </a:p>
          <a:p>
            <a:pPr marL="358775" indent="-250825" eaLnBrk="1" hangingPunct="1">
              <a:lnSpc>
                <a:spcPct val="90000"/>
              </a:lnSpc>
              <a:spcBef>
                <a:spcPct val="0"/>
              </a:spcBef>
              <a:buFont typeface="Wingdings" panose="05000000000000000000" pitchFamily="2" charset="2"/>
              <a:buNone/>
            </a:pPr>
            <a:r>
              <a:rPr lang="en-US" altLang="zh-CN" sz="1800">
                <a:latin typeface="Consolas" panose="020B0609020204030204" pitchFamily="49" charset="0"/>
              </a:rPr>
              <a:t>#endif //_RECTANGLE_H</a:t>
            </a:r>
          </a:p>
          <a:p>
            <a:pPr marL="358775" indent="-250825" eaLnBrk="1" hangingPunct="1">
              <a:lnSpc>
                <a:spcPct val="80000"/>
              </a:lnSpc>
              <a:spcBef>
                <a:spcPct val="0"/>
              </a:spcBef>
              <a:buFont typeface="Wingdings" panose="05000000000000000000" pitchFamily="2" charset="2"/>
              <a:buNone/>
            </a:pPr>
            <a:endParaRPr lang="en-US" altLang="zh-CN" sz="1800">
              <a:latin typeface="Consolas" panose="020B0609020204030204" pitchFamily="49" charset="0"/>
            </a:endParaRPr>
          </a:p>
        </p:txBody>
      </p:sp>
      <p:sp>
        <p:nvSpPr>
          <p:cNvPr id="28675" name="灯片编号占位符 3">
            <a:extLst>
              <a:ext uri="{FF2B5EF4-FFF2-40B4-BE49-F238E27FC236}">
                <a16:creationId xmlns:a16="http://schemas.microsoft.com/office/drawing/2014/main" xmlns="" id="{53D37BE1-4992-421D-92F5-265D81D139C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fld id="{9B9F11F9-BCB2-478E-A69E-0AE17E0ADD35}" type="slidenum">
              <a:rPr lang="en-US" altLang="zh-CN" sz="1000">
                <a:latin typeface="Times New Roman" panose="02020603050405020304" pitchFamily="18" charset="0"/>
                <a:ea typeface="宋体" panose="02010600030101010101" pitchFamily="2" charset="-122"/>
              </a:rPr>
              <a:pPr eaLnBrk="1" hangingPunct="1">
                <a:spcBef>
                  <a:spcPct val="0"/>
                </a:spcBef>
                <a:buClrTx/>
                <a:buSzTx/>
                <a:buFontTx/>
                <a:buNone/>
              </a:pPr>
              <a:t>23</a:t>
            </a:fld>
            <a:endParaRPr lang="en-US" altLang="zh-CN" sz="1000">
              <a:latin typeface="Times New Roman" panose="02020603050405020304" pitchFamily="18" charset="0"/>
              <a:ea typeface="宋体" panose="02010600030101010101" pitchFamily="2" charset="-122"/>
            </a:endParaRPr>
          </a:p>
        </p:txBody>
      </p:sp>
      <p:sp>
        <p:nvSpPr>
          <p:cNvPr id="2" name="标题 1">
            <a:extLst>
              <a:ext uri="{FF2B5EF4-FFF2-40B4-BE49-F238E27FC236}">
                <a16:creationId xmlns:a16="http://schemas.microsoft.com/office/drawing/2014/main" xmlns="" id="{11F9C4E5-A6B5-4680-84B7-DE3F6555AEA1}"/>
              </a:ext>
            </a:extLst>
          </p:cNvPr>
          <p:cNvSpPr>
            <a:spLocks noGrp="1"/>
          </p:cNvSpPr>
          <p:nvPr>
            <p:ph type="title"/>
          </p:nvPr>
        </p:nvSpPr>
        <p:spPr>
          <a:xfrm>
            <a:off x="428625" y="428625"/>
            <a:ext cx="8229600" cy="785813"/>
          </a:xfrm>
        </p:spPr>
        <p:txBody>
          <a:bodyPr/>
          <a:lstStyle/>
          <a:p>
            <a:pPr eaLnBrk="1" fontAlgn="auto" hangingPunct="1">
              <a:spcAft>
                <a:spcPts val="0"/>
              </a:spcAft>
              <a:defRPr/>
            </a:pPr>
            <a:r>
              <a:rPr lang="zh-CN" altLang="en-US" dirty="0"/>
              <a:t>（续）</a:t>
            </a:r>
            <a:endParaRPr kumimoji="1" lang="zh-CN" altLang="en-US" dirty="0"/>
          </a:p>
        </p:txBody>
      </p:sp>
      <p:sp>
        <p:nvSpPr>
          <p:cNvPr id="7" name="标题 4">
            <a:extLst>
              <a:ext uri="{FF2B5EF4-FFF2-40B4-BE49-F238E27FC236}">
                <a16:creationId xmlns:a16="http://schemas.microsoft.com/office/drawing/2014/main" xmlns="" id="{13AADFB1-2CBB-498E-861C-FFF7F3107257}"/>
              </a:ext>
            </a:extLst>
          </p:cNvPr>
          <p:cNvSpPr txBox="1">
            <a:spLocks/>
          </p:cNvSpPr>
          <p:nvPr/>
        </p:nvSpPr>
        <p:spPr>
          <a:xfrm>
            <a:off x="214313" y="0"/>
            <a:ext cx="8318500" cy="428625"/>
          </a:xfrm>
          <a:prstGeom prst="rect">
            <a:avLst/>
          </a:prstGeom>
        </p:spPr>
        <p:txBody>
          <a:bodyPr anchor="ctr">
            <a:normAutofit fontScale="92500" lnSpcReduction="20000"/>
          </a:bodyPr>
          <a:lstStyle/>
          <a:p>
            <a:pPr fontAlgn="auto">
              <a:spcAft>
                <a:spcPts val="0"/>
              </a:spcAft>
              <a:defRPr/>
            </a:pPr>
            <a:r>
              <a:rPr kumimoji="0" lang="en-US" altLang="zh-CN" sz="2800" dirty="0">
                <a:solidFill>
                  <a:schemeClr val="bg1"/>
                </a:solidFill>
                <a:latin typeface="+mj-lt"/>
                <a:ea typeface="+mj-ea"/>
                <a:cs typeface="+mj-cs"/>
              </a:rPr>
              <a:t>7.2 </a:t>
            </a:r>
            <a:r>
              <a:rPr kumimoji="0" lang="zh-CN" altLang="en-US" sz="2800" dirty="0">
                <a:solidFill>
                  <a:schemeClr val="bg1"/>
                </a:solidFill>
                <a:latin typeface="+mj-lt"/>
                <a:ea typeface="+mj-ea"/>
                <a:cs typeface="+mj-cs"/>
              </a:rPr>
              <a:t>访问控制 </a:t>
            </a:r>
            <a:r>
              <a:rPr kumimoji="0" lang="en-US" altLang="zh-CN" sz="2800" dirty="0">
                <a:solidFill>
                  <a:schemeClr val="bg1"/>
                </a:solidFill>
                <a:latin typeface="+mj-lt"/>
                <a:ea typeface="+mj-ea"/>
                <a:cs typeface="+mj-cs"/>
              </a:rPr>
              <a:t>—— 7.2.2 </a:t>
            </a:r>
            <a:r>
              <a:rPr kumimoji="0" lang="zh-CN" altLang="en-US" sz="2800" dirty="0">
                <a:solidFill>
                  <a:schemeClr val="bg1"/>
                </a:solidFill>
                <a:latin typeface="+mj-lt"/>
                <a:ea typeface="+mj-ea"/>
                <a:cs typeface="+mj-cs"/>
              </a:rPr>
              <a:t>私有继承</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内容占位符 2">
            <a:extLst>
              <a:ext uri="{FF2B5EF4-FFF2-40B4-BE49-F238E27FC236}">
                <a16:creationId xmlns:a16="http://schemas.microsoft.com/office/drawing/2014/main" xmlns="" id="{63190767-3110-4057-9B8F-8BAA4CBFD718}"/>
              </a:ext>
            </a:extLst>
          </p:cNvPr>
          <p:cNvSpPr>
            <a:spLocks noGrp="1"/>
          </p:cNvSpPr>
          <p:nvPr>
            <p:ph idx="1"/>
          </p:nvPr>
        </p:nvSpPr>
        <p:spPr>
          <a:solidFill>
            <a:srgbClr val="85FFFF"/>
          </a:solidFill>
        </p:spPr>
        <p:txBody>
          <a:bodyPr/>
          <a:lstStyle/>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#include &lt;iostream&gt;</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#include &lt;cmath&gt;</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using namespace std;</a:t>
            </a:r>
          </a:p>
          <a:p>
            <a:pPr marL="358775" indent="-250825" eaLnBrk="1" hangingPunct="1">
              <a:spcBef>
                <a:spcPct val="0"/>
              </a:spcBef>
              <a:buFont typeface="Wingdings" panose="05000000000000000000" pitchFamily="2" charset="2"/>
              <a:buNone/>
            </a:pPr>
            <a:endParaRPr lang="en-US" altLang="zh-CN" sz="1800">
              <a:latin typeface="Consolas" panose="020B0609020204030204" pitchFamily="49" charset="0"/>
            </a:endParaRP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int main() {</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	</a:t>
            </a:r>
            <a:r>
              <a:rPr lang="en-US" altLang="zh-CN" sz="1800">
                <a:solidFill>
                  <a:srgbClr val="FF0000"/>
                </a:solidFill>
                <a:latin typeface="Consolas" panose="020B0609020204030204" pitchFamily="49" charset="0"/>
              </a:rPr>
              <a:t>Rectangle rect</a:t>
            </a:r>
            <a:r>
              <a:rPr lang="en-US" altLang="zh-CN" sz="1800">
                <a:latin typeface="Consolas" panose="020B0609020204030204" pitchFamily="49" charset="0"/>
              </a:rPr>
              <a:t>;	//</a:t>
            </a:r>
            <a:r>
              <a:rPr lang="zh-CN" altLang="en-US" sz="1800">
                <a:latin typeface="Consolas" panose="020B0609020204030204" pitchFamily="49" charset="0"/>
              </a:rPr>
              <a:t>定义</a:t>
            </a:r>
            <a:r>
              <a:rPr lang="en-US" altLang="zh-CN" sz="1800">
                <a:latin typeface="Consolas" panose="020B0609020204030204" pitchFamily="49" charset="0"/>
              </a:rPr>
              <a:t>Rectangle</a:t>
            </a:r>
            <a:r>
              <a:rPr lang="zh-CN" altLang="en-US" sz="1800">
                <a:latin typeface="Consolas" panose="020B0609020204030204" pitchFamily="49" charset="0"/>
              </a:rPr>
              <a:t>类的对象</a:t>
            </a:r>
          </a:p>
          <a:p>
            <a:pPr marL="358775" indent="-250825" eaLnBrk="1" hangingPunct="1">
              <a:spcBef>
                <a:spcPct val="0"/>
              </a:spcBef>
              <a:buFont typeface="Wingdings" panose="05000000000000000000" pitchFamily="2" charset="2"/>
              <a:buNone/>
            </a:pPr>
            <a:r>
              <a:rPr lang="zh-CN" altLang="en-US" sz="1800">
                <a:latin typeface="Consolas" panose="020B0609020204030204" pitchFamily="49" charset="0"/>
              </a:rPr>
              <a:t>	</a:t>
            </a:r>
            <a:r>
              <a:rPr lang="en-US" altLang="zh-CN" sz="1800">
                <a:solidFill>
                  <a:srgbClr val="FF0000"/>
                </a:solidFill>
                <a:latin typeface="Consolas" panose="020B0609020204030204" pitchFamily="49" charset="0"/>
              </a:rPr>
              <a:t>rect.initRectangle</a:t>
            </a:r>
            <a:r>
              <a:rPr lang="en-US" altLang="zh-CN" sz="1800">
                <a:latin typeface="Consolas" panose="020B0609020204030204" pitchFamily="49" charset="0"/>
              </a:rPr>
              <a:t>(2, 3, 20, 10);	//</a:t>
            </a:r>
            <a:r>
              <a:rPr lang="zh-CN" altLang="en-US" sz="1800">
                <a:latin typeface="Consolas" panose="020B0609020204030204" pitchFamily="49" charset="0"/>
              </a:rPr>
              <a:t>设置矩形的数据</a:t>
            </a:r>
          </a:p>
          <a:p>
            <a:pPr marL="358775" indent="-250825" eaLnBrk="1" hangingPunct="1">
              <a:spcBef>
                <a:spcPct val="0"/>
              </a:spcBef>
              <a:buFont typeface="Wingdings" panose="05000000000000000000" pitchFamily="2" charset="2"/>
              <a:buNone/>
            </a:pPr>
            <a:r>
              <a:rPr lang="zh-CN" altLang="en-US" sz="1800">
                <a:latin typeface="Consolas" panose="020B0609020204030204" pitchFamily="49" charset="0"/>
              </a:rPr>
              <a:t>	</a:t>
            </a:r>
            <a:r>
              <a:rPr lang="en-US" altLang="zh-CN" sz="1800">
                <a:solidFill>
                  <a:srgbClr val="FF0000"/>
                </a:solidFill>
                <a:latin typeface="Consolas" panose="020B0609020204030204" pitchFamily="49" charset="0"/>
              </a:rPr>
              <a:t>rect.move</a:t>
            </a:r>
            <a:r>
              <a:rPr lang="en-US" altLang="zh-CN" sz="1800">
                <a:latin typeface="Consolas" panose="020B0609020204030204" pitchFamily="49" charset="0"/>
              </a:rPr>
              <a:t>(3,2);	//</a:t>
            </a:r>
            <a:r>
              <a:rPr lang="zh-CN" altLang="en-US" sz="1800">
                <a:latin typeface="Consolas" panose="020B0609020204030204" pitchFamily="49" charset="0"/>
              </a:rPr>
              <a:t>移动矩形位置</a:t>
            </a:r>
          </a:p>
          <a:p>
            <a:pPr marL="358775" indent="-250825" eaLnBrk="1" hangingPunct="1">
              <a:spcBef>
                <a:spcPct val="0"/>
              </a:spcBef>
              <a:buFont typeface="Wingdings" panose="05000000000000000000" pitchFamily="2" charset="2"/>
              <a:buNone/>
            </a:pPr>
            <a:r>
              <a:rPr lang="zh-CN" altLang="en-US" sz="1800">
                <a:latin typeface="Consolas" panose="020B0609020204030204" pitchFamily="49" charset="0"/>
              </a:rPr>
              <a:t>	</a:t>
            </a:r>
            <a:r>
              <a:rPr lang="en-US" altLang="zh-CN" sz="1800">
                <a:latin typeface="Consolas" panose="020B0609020204030204" pitchFamily="49" charset="0"/>
              </a:rPr>
              <a:t>cout &lt;&lt; "The data of rect(x,y,w,h): " &lt;&lt; endl;</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	cout &lt;&lt; </a:t>
            </a:r>
            <a:r>
              <a:rPr lang="en-US" altLang="zh-CN" sz="1800">
                <a:solidFill>
                  <a:srgbClr val="FF0000"/>
                </a:solidFill>
                <a:latin typeface="Consolas" panose="020B0609020204030204" pitchFamily="49" charset="0"/>
              </a:rPr>
              <a:t>rect.getX() </a:t>
            </a:r>
            <a:r>
              <a:rPr lang="en-US" altLang="zh-CN" sz="1800">
                <a:latin typeface="Consolas" panose="020B0609020204030204" pitchFamily="49" charset="0"/>
              </a:rPr>
              <a:t>&lt;&lt;", "	//</a:t>
            </a:r>
            <a:r>
              <a:rPr lang="zh-CN" altLang="en-US" sz="1800">
                <a:latin typeface="Consolas" panose="020B0609020204030204" pitchFamily="49" charset="0"/>
              </a:rPr>
              <a:t>输出矩形的特征参数</a:t>
            </a:r>
          </a:p>
          <a:p>
            <a:pPr marL="358775" indent="-250825" eaLnBrk="1" hangingPunct="1">
              <a:spcBef>
                <a:spcPct val="0"/>
              </a:spcBef>
              <a:buFont typeface="Wingdings" panose="05000000000000000000" pitchFamily="2" charset="2"/>
              <a:buNone/>
            </a:pPr>
            <a:r>
              <a:rPr lang="zh-CN" altLang="en-US" sz="1800">
                <a:latin typeface="Consolas" panose="020B0609020204030204" pitchFamily="49" charset="0"/>
              </a:rPr>
              <a:t>		</a:t>
            </a:r>
            <a:r>
              <a:rPr lang="en-US" altLang="zh-CN" sz="1800">
                <a:latin typeface="Consolas" panose="020B0609020204030204" pitchFamily="49" charset="0"/>
              </a:rPr>
              <a:t>&lt;&lt; </a:t>
            </a:r>
            <a:r>
              <a:rPr lang="en-US" altLang="zh-CN" sz="1800">
                <a:solidFill>
                  <a:srgbClr val="FF0000"/>
                </a:solidFill>
                <a:latin typeface="Consolas" panose="020B0609020204030204" pitchFamily="49" charset="0"/>
              </a:rPr>
              <a:t>rect.getY() </a:t>
            </a:r>
            <a:r>
              <a:rPr lang="en-US" altLang="zh-CN" sz="1800">
                <a:latin typeface="Consolas" panose="020B0609020204030204" pitchFamily="49" charset="0"/>
              </a:rPr>
              <a:t>&lt;&lt; ", "</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		&lt;&lt; rect.getW() &lt;&lt; ", "</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		&lt;&lt; rect.getH() &lt;&lt; endl;</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	return 0;</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a:t>
            </a:r>
          </a:p>
        </p:txBody>
      </p:sp>
      <p:sp>
        <p:nvSpPr>
          <p:cNvPr id="29699" name="灯片编号占位符 3">
            <a:extLst>
              <a:ext uri="{FF2B5EF4-FFF2-40B4-BE49-F238E27FC236}">
                <a16:creationId xmlns:a16="http://schemas.microsoft.com/office/drawing/2014/main" xmlns="" id="{4A8FADBC-20B2-431D-ABB2-4A4F44C2C97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fld id="{7EC297E0-A694-4DC8-9BB2-5FCB1215BD5A}" type="slidenum">
              <a:rPr lang="en-US" altLang="zh-CN" sz="1000">
                <a:latin typeface="Times New Roman" panose="02020603050405020304" pitchFamily="18" charset="0"/>
                <a:ea typeface="宋体" panose="02010600030101010101" pitchFamily="2" charset="-122"/>
              </a:rPr>
              <a:pPr eaLnBrk="1" hangingPunct="1">
                <a:spcBef>
                  <a:spcPct val="0"/>
                </a:spcBef>
                <a:buClrTx/>
                <a:buSzTx/>
                <a:buFontTx/>
                <a:buNone/>
              </a:pPr>
              <a:t>24</a:t>
            </a:fld>
            <a:endParaRPr lang="en-US" altLang="zh-CN" sz="1000">
              <a:latin typeface="Times New Roman" panose="02020603050405020304" pitchFamily="18" charset="0"/>
              <a:ea typeface="宋体" panose="02010600030101010101" pitchFamily="2" charset="-122"/>
            </a:endParaRPr>
          </a:p>
        </p:txBody>
      </p:sp>
      <p:sp>
        <p:nvSpPr>
          <p:cNvPr id="2" name="标题 1">
            <a:extLst>
              <a:ext uri="{FF2B5EF4-FFF2-40B4-BE49-F238E27FC236}">
                <a16:creationId xmlns:a16="http://schemas.microsoft.com/office/drawing/2014/main" xmlns="" id="{883C39E6-6C8A-460D-90BA-26AA12221665}"/>
              </a:ext>
            </a:extLst>
          </p:cNvPr>
          <p:cNvSpPr>
            <a:spLocks noGrp="1"/>
          </p:cNvSpPr>
          <p:nvPr>
            <p:ph type="title"/>
          </p:nvPr>
        </p:nvSpPr>
        <p:spPr/>
        <p:txBody>
          <a:bodyPr/>
          <a:lstStyle/>
          <a:p>
            <a:pPr eaLnBrk="1" fontAlgn="auto" hangingPunct="1">
              <a:spcAft>
                <a:spcPts val="0"/>
              </a:spcAft>
              <a:defRPr/>
            </a:pPr>
            <a:r>
              <a:rPr lang="en-US" altLang="zh-CN" dirty="0"/>
              <a:t>(</a:t>
            </a:r>
            <a:r>
              <a:rPr lang="zh-CN" altLang="en-US" dirty="0"/>
              <a:t>续</a:t>
            </a:r>
            <a:r>
              <a:rPr lang="en-US" altLang="zh-CN" dirty="0"/>
              <a:t>)</a:t>
            </a:r>
            <a:endParaRPr kumimoji="1" lang="zh-CN" altLang="en-US" dirty="0"/>
          </a:p>
        </p:txBody>
      </p:sp>
      <p:sp>
        <p:nvSpPr>
          <p:cNvPr id="7" name="标题 4">
            <a:extLst>
              <a:ext uri="{FF2B5EF4-FFF2-40B4-BE49-F238E27FC236}">
                <a16:creationId xmlns:a16="http://schemas.microsoft.com/office/drawing/2014/main" xmlns="" id="{A4A2984A-2CCF-4D98-9130-47EF727B3A5F}"/>
              </a:ext>
            </a:extLst>
          </p:cNvPr>
          <p:cNvSpPr txBox="1">
            <a:spLocks/>
          </p:cNvSpPr>
          <p:nvPr/>
        </p:nvSpPr>
        <p:spPr>
          <a:xfrm>
            <a:off x="214313" y="0"/>
            <a:ext cx="8318500" cy="428625"/>
          </a:xfrm>
          <a:prstGeom prst="rect">
            <a:avLst/>
          </a:prstGeom>
        </p:spPr>
        <p:txBody>
          <a:bodyPr anchor="ctr">
            <a:normAutofit fontScale="92500" lnSpcReduction="20000"/>
          </a:bodyPr>
          <a:lstStyle/>
          <a:p>
            <a:pPr fontAlgn="auto">
              <a:spcAft>
                <a:spcPts val="0"/>
              </a:spcAft>
              <a:defRPr/>
            </a:pPr>
            <a:r>
              <a:rPr kumimoji="0" lang="en-US" altLang="zh-CN" sz="2800" dirty="0">
                <a:solidFill>
                  <a:schemeClr val="bg1"/>
                </a:solidFill>
                <a:latin typeface="+mj-lt"/>
                <a:ea typeface="+mj-ea"/>
                <a:cs typeface="+mj-cs"/>
              </a:rPr>
              <a:t>7.2 </a:t>
            </a:r>
            <a:r>
              <a:rPr kumimoji="0" lang="zh-CN" altLang="en-US" sz="2800" dirty="0">
                <a:solidFill>
                  <a:schemeClr val="bg1"/>
                </a:solidFill>
                <a:latin typeface="+mj-lt"/>
                <a:ea typeface="+mj-ea"/>
                <a:cs typeface="+mj-cs"/>
              </a:rPr>
              <a:t>访问控制 </a:t>
            </a:r>
            <a:r>
              <a:rPr kumimoji="0" lang="en-US" altLang="zh-CN" sz="2800" dirty="0">
                <a:solidFill>
                  <a:schemeClr val="bg1"/>
                </a:solidFill>
                <a:latin typeface="+mj-lt"/>
                <a:ea typeface="+mj-ea"/>
                <a:cs typeface="+mj-cs"/>
              </a:rPr>
              <a:t>—— 7.2.2 </a:t>
            </a:r>
            <a:r>
              <a:rPr kumimoji="0" lang="zh-CN" altLang="en-US" sz="2800" dirty="0">
                <a:solidFill>
                  <a:schemeClr val="bg1"/>
                </a:solidFill>
                <a:latin typeface="+mj-lt"/>
                <a:ea typeface="+mj-ea"/>
                <a:cs typeface="+mj-cs"/>
              </a:rPr>
              <a:t>私有继承</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内容占位符 2">
            <a:extLst>
              <a:ext uri="{FF2B5EF4-FFF2-40B4-BE49-F238E27FC236}">
                <a16:creationId xmlns:a16="http://schemas.microsoft.com/office/drawing/2014/main" xmlns="" id="{253BEF20-E2F0-4BF4-AB3D-7FFC6C678FEE}"/>
              </a:ext>
            </a:extLst>
          </p:cNvPr>
          <p:cNvSpPr>
            <a:spLocks noGrp="1"/>
          </p:cNvSpPr>
          <p:nvPr>
            <p:ph idx="1"/>
          </p:nvPr>
        </p:nvSpPr>
        <p:spPr/>
        <p:txBody>
          <a:bodyPr/>
          <a:lstStyle/>
          <a:p>
            <a:pPr eaLnBrk="1" hangingPunct="1">
              <a:spcAft>
                <a:spcPts val="1200"/>
              </a:spcAft>
            </a:pPr>
            <a:r>
              <a:rPr lang="zh-CN" altLang="en-US" dirty="0">
                <a:latin typeface="宋体" panose="02010600030101010101" pitchFamily="2" charset="-122"/>
              </a:rPr>
              <a:t>基类的</a:t>
            </a:r>
            <a:r>
              <a:rPr lang="en-US" altLang="zh-CN" dirty="0">
                <a:solidFill>
                  <a:srgbClr val="CE640C"/>
                </a:solidFill>
                <a:latin typeface="Times New Roman" panose="02020603050405020304" pitchFamily="18" charset="0"/>
                <a:cs typeface="Times New Roman" panose="02020603050405020304" pitchFamily="18" charset="0"/>
              </a:rPr>
              <a:t>public</a:t>
            </a:r>
            <a:r>
              <a:rPr lang="zh-CN" altLang="en-US" dirty="0">
                <a:latin typeface="宋体" panose="02010600030101010101" pitchFamily="2" charset="-122"/>
              </a:rPr>
              <a:t>和</a:t>
            </a:r>
            <a:r>
              <a:rPr lang="en-US" altLang="zh-CN" dirty="0">
                <a:solidFill>
                  <a:srgbClr val="CE640C"/>
                </a:solidFill>
                <a:latin typeface="Times New Roman" panose="02020603050405020304" pitchFamily="18" charset="0"/>
                <a:cs typeface="Times New Roman" panose="02020603050405020304" pitchFamily="18" charset="0"/>
              </a:rPr>
              <a:t>protected</a:t>
            </a:r>
            <a:r>
              <a:rPr lang="zh-CN" altLang="en-US" dirty="0">
                <a:latin typeface="宋体" panose="02010600030101010101" pitchFamily="2" charset="-122"/>
              </a:rPr>
              <a:t>成员都以</a:t>
            </a:r>
            <a:r>
              <a:rPr lang="en-US" altLang="zh-CN" dirty="0">
                <a:solidFill>
                  <a:srgbClr val="CE640C"/>
                </a:solidFill>
                <a:latin typeface="Times New Roman" panose="02020603050405020304" pitchFamily="18" charset="0"/>
                <a:cs typeface="Times New Roman" panose="02020603050405020304" pitchFamily="18" charset="0"/>
              </a:rPr>
              <a:t>protected</a:t>
            </a:r>
            <a:r>
              <a:rPr lang="zh-CN" altLang="en-US" dirty="0">
                <a:latin typeface="宋体" panose="02010600030101010101" pitchFamily="2" charset="-122"/>
              </a:rPr>
              <a:t>身份出现在派生类中，但基类的</a:t>
            </a:r>
            <a:r>
              <a:rPr lang="en-US" altLang="zh-CN" dirty="0">
                <a:solidFill>
                  <a:srgbClr val="00B050"/>
                </a:solidFill>
                <a:latin typeface="Times New Roman" panose="02020603050405020304" pitchFamily="18" charset="0"/>
                <a:cs typeface="Times New Roman" panose="02020603050405020304" pitchFamily="18" charset="0"/>
              </a:rPr>
              <a:t>private</a:t>
            </a:r>
            <a:r>
              <a:rPr lang="zh-CN" altLang="en-US" dirty="0">
                <a:latin typeface="宋体" panose="02010600030101010101" pitchFamily="2" charset="-122"/>
              </a:rPr>
              <a:t>成员</a:t>
            </a:r>
            <a:r>
              <a:rPr lang="zh-CN" altLang="en-US" dirty="0">
                <a:solidFill>
                  <a:srgbClr val="00B050"/>
                </a:solidFill>
                <a:latin typeface="宋体" panose="02010600030101010101" pitchFamily="2" charset="-122"/>
              </a:rPr>
              <a:t>不可直接访问</a:t>
            </a:r>
            <a:r>
              <a:rPr lang="zh-CN" altLang="en-US" dirty="0">
                <a:latin typeface="宋体" panose="02010600030101010101" pitchFamily="2" charset="-122"/>
              </a:rPr>
              <a:t>。</a:t>
            </a:r>
          </a:p>
          <a:p>
            <a:pPr eaLnBrk="1" hangingPunct="1">
              <a:spcAft>
                <a:spcPts val="1200"/>
              </a:spcAft>
            </a:pPr>
            <a:r>
              <a:rPr lang="zh-CN" altLang="en-US" dirty="0">
                <a:latin typeface="宋体" panose="02010600030101010101" pitchFamily="2" charset="-122"/>
              </a:rPr>
              <a:t>派生类中的成员函数可以直接访问</a:t>
            </a:r>
            <a:r>
              <a:rPr lang="zh-CN" altLang="en-US" dirty="0">
                <a:solidFill>
                  <a:srgbClr val="FF0000"/>
                </a:solidFill>
                <a:latin typeface="宋体" panose="02010600030101010101" pitchFamily="2" charset="-122"/>
              </a:rPr>
              <a:t>基类中的</a:t>
            </a:r>
            <a:r>
              <a:rPr lang="en-US" altLang="zh-CN" dirty="0">
                <a:solidFill>
                  <a:srgbClr val="FF0000"/>
                </a:solidFill>
                <a:latin typeface="Times New Roman" panose="02020603050405020304" pitchFamily="18" charset="0"/>
                <a:cs typeface="Times New Roman" panose="02020603050405020304" pitchFamily="18" charset="0"/>
              </a:rPr>
              <a:t>public</a:t>
            </a:r>
            <a:r>
              <a:rPr lang="zh-CN" altLang="en-US" dirty="0">
                <a:solidFill>
                  <a:srgbClr val="FF0000"/>
                </a:solidFill>
                <a:latin typeface="宋体" panose="02010600030101010101" pitchFamily="2" charset="-122"/>
              </a:rPr>
              <a:t>和</a:t>
            </a:r>
            <a:r>
              <a:rPr lang="en-US" altLang="zh-CN" dirty="0">
                <a:solidFill>
                  <a:srgbClr val="FF0000"/>
                </a:solidFill>
                <a:latin typeface="Times New Roman" panose="02020603050405020304" pitchFamily="18" charset="0"/>
                <a:cs typeface="Times New Roman" panose="02020603050405020304" pitchFamily="18" charset="0"/>
              </a:rPr>
              <a:t>protected</a:t>
            </a:r>
            <a:r>
              <a:rPr lang="zh-CN" altLang="en-US" dirty="0">
                <a:solidFill>
                  <a:srgbClr val="FF0000"/>
                </a:solidFill>
                <a:latin typeface="宋体" panose="02010600030101010101" pitchFamily="2" charset="-122"/>
              </a:rPr>
              <a:t>成员</a:t>
            </a:r>
            <a:r>
              <a:rPr lang="zh-CN" altLang="en-US" dirty="0">
                <a:latin typeface="宋体" panose="02010600030101010101" pitchFamily="2" charset="-122"/>
              </a:rPr>
              <a:t>，但不能直接访问基类的</a:t>
            </a:r>
            <a:r>
              <a:rPr lang="en-US" altLang="zh-CN" dirty="0">
                <a:latin typeface="Times New Roman" panose="02020603050405020304" pitchFamily="18" charset="0"/>
                <a:cs typeface="Times New Roman" panose="02020603050405020304" pitchFamily="18" charset="0"/>
              </a:rPr>
              <a:t>private</a:t>
            </a:r>
            <a:r>
              <a:rPr lang="zh-CN" altLang="en-US" dirty="0">
                <a:latin typeface="宋体" panose="02010600030101010101" pitchFamily="2" charset="-122"/>
              </a:rPr>
              <a:t>成员。</a:t>
            </a:r>
          </a:p>
          <a:p>
            <a:pPr eaLnBrk="1" hangingPunct="1">
              <a:spcAft>
                <a:spcPts val="1200"/>
              </a:spcAft>
            </a:pPr>
            <a:r>
              <a:rPr lang="zh-CN" altLang="en-US" dirty="0">
                <a:latin typeface="宋体" panose="02010600030101010101" pitchFamily="2" charset="-122"/>
              </a:rPr>
              <a:t>通过派生类的对象不能直接访问基类中的任何成员</a:t>
            </a:r>
            <a:endParaRPr lang="en-US" altLang="zh-CN" dirty="0">
              <a:latin typeface="宋体" panose="02010600030101010101" pitchFamily="2" charset="-122"/>
            </a:endParaRPr>
          </a:p>
          <a:p>
            <a:pPr eaLnBrk="1" hangingPunct="1">
              <a:spcAft>
                <a:spcPts val="1200"/>
              </a:spcAft>
            </a:pPr>
            <a:r>
              <a:rPr lang="zh-CN" altLang="en-US" dirty="0"/>
              <a:t>保护继承的特点是：基类的公用成员和保护成员在派生类中都成了保护成员，其私有成员仍为基类私有。也就是</a:t>
            </a:r>
            <a:r>
              <a:rPr lang="zh-CN" altLang="en-US" dirty="0">
                <a:solidFill>
                  <a:srgbClr val="FF0000"/>
                </a:solidFill>
              </a:rPr>
              <a:t>把基类原有的公用成员也保护起来</a:t>
            </a:r>
            <a:r>
              <a:rPr lang="zh-CN" altLang="en-US" dirty="0"/>
              <a:t>，不让类外任意访问。</a:t>
            </a:r>
            <a:endParaRPr lang="zh-CN" altLang="en-US" dirty="0">
              <a:latin typeface="宋体" panose="02010600030101010101" pitchFamily="2" charset="-122"/>
            </a:endParaRPr>
          </a:p>
        </p:txBody>
      </p:sp>
      <p:sp>
        <p:nvSpPr>
          <p:cNvPr id="30723" name="灯片编号占位符 3">
            <a:extLst>
              <a:ext uri="{FF2B5EF4-FFF2-40B4-BE49-F238E27FC236}">
                <a16:creationId xmlns:a16="http://schemas.microsoft.com/office/drawing/2014/main" xmlns="" id="{A3F0C860-224D-4EB5-81CC-2C1ACAA9267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fld id="{8617A312-CAE7-4C2E-AF23-F9654021FF11}" type="slidenum">
              <a:rPr lang="en-US" altLang="zh-CN" sz="1000">
                <a:latin typeface="Times New Roman" panose="02020603050405020304" pitchFamily="18" charset="0"/>
                <a:ea typeface="宋体" panose="02010600030101010101" pitchFamily="2" charset="-122"/>
              </a:rPr>
              <a:pPr eaLnBrk="1" hangingPunct="1">
                <a:spcBef>
                  <a:spcPct val="0"/>
                </a:spcBef>
                <a:buClrTx/>
                <a:buSzTx/>
                <a:buFontTx/>
                <a:buNone/>
              </a:pPr>
              <a:t>25</a:t>
            </a:fld>
            <a:endParaRPr lang="en-US" altLang="zh-CN" sz="1000">
              <a:latin typeface="Times New Roman" panose="02020603050405020304" pitchFamily="18" charset="0"/>
              <a:ea typeface="宋体" panose="02010600030101010101" pitchFamily="2" charset="-122"/>
            </a:endParaRPr>
          </a:p>
        </p:txBody>
      </p:sp>
      <p:sp>
        <p:nvSpPr>
          <p:cNvPr id="2" name="标题 1">
            <a:extLst>
              <a:ext uri="{FF2B5EF4-FFF2-40B4-BE49-F238E27FC236}">
                <a16:creationId xmlns:a16="http://schemas.microsoft.com/office/drawing/2014/main" xmlns="" id="{BE210C4B-D6A8-4EB2-A9EC-C59FBEDF9DD6}"/>
              </a:ext>
            </a:extLst>
          </p:cNvPr>
          <p:cNvSpPr>
            <a:spLocks noGrp="1"/>
          </p:cNvSpPr>
          <p:nvPr>
            <p:ph type="title"/>
          </p:nvPr>
        </p:nvSpPr>
        <p:spPr/>
        <p:txBody>
          <a:bodyPr/>
          <a:lstStyle/>
          <a:p>
            <a:pPr eaLnBrk="1" fontAlgn="auto" hangingPunct="1">
              <a:spcAft>
                <a:spcPts val="0"/>
              </a:spcAft>
              <a:defRPr/>
            </a:pPr>
            <a:r>
              <a:rPr lang="en-US" altLang="zh-CN"/>
              <a:t>7.2.3 </a:t>
            </a:r>
            <a:r>
              <a:rPr lang="zh-CN" altLang="en-US"/>
              <a:t>保护继承</a:t>
            </a:r>
            <a:r>
              <a:rPr lang="en-US" altLang="zh-CN"/>
              <a:t>(protected)</a:t>
            </a:r>
            <a:endParaRPr lang="zh-CN" altLang="en-US"/>
          </a:p>
        </p:txBody>
      </p:sp>
      <p:sp>
        <p:nvSpPr>
          <p:cNvPr id="8" name="标题 4">
            <a:extLst>
              <a:ext uri="{FF2B5EF4-FFF2-40B4-BE49-F238E27FC236}">
                <a16:creationId xmlns:a16="http://schemas.microsoft.com/office/drawing/2014/main" xmlns="" id="{09F1B7FC-DC67-4D9F-B97B-3C794AAC6B7D}"/>
              </a:ext>
            </a:extLst>
          </p:cNvPr>
          <p:cNvSpPr txBox="1">
            <a:spLocks/>
          </p:cNvSpPr>
          <p:nvPr/>
        </p:nvSpPr>
        <p:spPr>
          <a:xfrm>
            <a:off x="214313" y="0"/>
            <a:ext cx="8318500" cy="428625"/>
          </a:xfrm>
          <a:prstGeom prst="rect">
            <a:avLst/>
          </a:prstGeom>
        </p:spPr>
        <p:txBody>
          <a:bodyPr anchor="ctr">
            <a:normAutofit fontScale="92500" lnSpcReduction="20000"/>
          </a:bodyPr>
          <a:lstStyle/>
          <a:p>
            <a:pPr fontAlgn="auto">
              <a:spcAft>
                <a:spcPts val="0"/>
              </a:spcAft>
              <a:defRPr/>
            </a:pPr>
            <a:r>
              <a:rPr kumimoji="0" lang="en-US" altLang="zh-CN" sz="2800" dirty="0">
                <a:solidFill>
                  <a:schemeClr val="bg1"/>
                </a:solidFill>
                <a:latin typeface="+mj-lt"/>
                <a:ea typeface="+mj-ea"/>
                <a:cs typeface="+mj-cs"/>
              </a:rPr>
              <a:t>7.2 </a:t>
            </a:r>
            <a:r>
              <a:rPr kumimoji="0" lang="zh-CN" altLang="en-US" sz="2800" dirty="0">
                <a:solidFill>
                  <a:schemeClr val="bg1"/>
                </a:solidFill>
                <a:latin typeface="+mj-lt"/>
                <a:ea typeface="+mj-ea"/>
                <a:cs typeface="+mj-cs"/>
              </a:rPr>
              <a:t>访问控制 </a:t>
            </a:r>
            <a:r>
              <a:rPr kumimoji="0" lang="en-US" altLang="zh-CN" sz="2800" dirty="0">
                <a:solidFill>
                  <a:schemeClr val="bg1"/>
                </a:solidFill>
                <a:latin typeface="+mj-lt"/>
                <a:ea typeface="+mj-ea"/>
                <a:cs typeface="+mj-cs"/>
              </a:rPr>
              <a:t>—— 7.2.3 </a:t>
            </a:r>
            <a:r>
              <a:rPr kumimoji="0" lang="zh-CN" altLang="en-US" sz="2800" dirty="0">
                <a:solidFill>
                  <a:schemeClr val="bg1"/>
                </a:solidFill>
                <a:latin typeface="+mj-lt"/>
                <a:ea typeface="+mj-ea"/>
                <a:cs typeface="+mj-cs"/>
              </a:rPr>
              <a:t>保护继承</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内容占位符 2">
            <a:extLst>
              <a:ext uri="{FF2B5EF4-FFF2-40B4-BE49-F238E27FC236}">
                <a16:creationId xmlns:a16="http://schemas.microsoft.com/office/drawing/2014/main" xmlns="" id="{78F24C8A-F5E5-43CC-ADE9-E01D06AD3360}"/>
              </a:ext>
            </a:extLst>
          </p:cNvPr>
          <p:cNvSpPr>
            <a:spLocks noGrp="1"/>
          </p:cNvSpPr>
          <p:nvPr>
            <p:ph idx="1"/>
          </p:nvPr>
        </p:nvSpPr>
        <p:spPr/>
        <p:txBody>
          <a:bodyPr/>
          <a:lstStyle/>
          <a:p>
            <a:pPr eaLnBrk="1" hangingPunct="1"/>
            <a:r>
              <a:rPr lang="zh-CN" altLang="en-US" dirty="0"/>
              <a:t>对建立其所在</a:t>
            </a:r>
            <a:r>
              <a:rPr lang="zh-CN" altLang="en-US" b="1" dirty="0"/>
              <a:t>类对象</a:t>
            </a:r>
            <a:r>
              <a:rPr lang="zh-CN" altLang="en-US" dirty="0"/>
              <a:t>的模块来说，它与 </a:t>
            </a:r>
            <a:r>
              <a:rPr lang="en-US" altLang="zh-CN" dirty="0">
                <a:latin typeface="Times New Roman" panose="02020603050405020304" pitchFamily="18" charset="0"/>
                <a:cs typeface="Times New Roman" panose="02020603050405020304" pitchFamily="18" charset="0"/>
              </a:rPr>
              <a:t>private</a:t>
            </a:r>
            <a:r>
              <a:rPr lang="en-US" altLang="zh-CN" dirty="0"/>
              <a:t> </a:t>
            </a:r>
            <a:r>
              <a:rPr lang="zh-CN" altLang="en-US" dirty="0"/>
              <a:t>成员的性质相同。</a:t>
            </a:r>
          </a:p>
          <a:p>
            <a:pPr eaLnBrk="1" hangingPunct="1"/>
            <a:r>
              <a:rPr lang="zh-CN" altLang="en-US" dirty="0"/>
              <a:t>对于其</a:t>
            </a:r>
            <a:r>
              <a:rPr lang="zh-CN" altLang="en-US" b="1" dirty="0"/>
              <a:t>派生类</a:t>
            </a:r>
            <a:r>
              <a:rPr lang="zh-CN" altLang="en-US" dirty="0"/>
              <a:t>来说，它与 </a:t>
            </a:r>
            <a:r>
              <a:rPr lang="en-US" altLang="zh-CN" dirty="0">
                <a:latin typeface="Times New Roman" panose="02020603050405020304" pitchFamily="18" charset="0"/>
                <a:cs typeface="Times New Roman" panose="02020603050405020304" pitchFamily="18" charset="0"/>
              </a:rPr>
              <a:t>public</a:t>
            </a:r>
            <a:r>
              <a:rPr lang="en-US" altLang="zh-CN" dirty="0"/>
              <a:t> </a:t>
            </a:r>
            <a:r>
              <a:rPr lang="zh-CN" altLang="en-US" b="1" dirty="0"/>
              <a:t>成员</a:t>
            </a:r>
            <a:r>
              <a:rPr lang="zh-CN" altLang="en-US" dirty="0"/>
              <a:t>的性质相同。</a:t>
            </a:r>
          </a:p>
          <a:p>
            <a:pPr eaLnBrk="1" hangingPunct="1"/>
            <a:r>
              <a:rPr lang="zh-CN" altLang="en-US" dirty="0"/>
              <a:t>既实现了数据隐藏，又方便继承，实现代码重用。</a:t>
            </a:r>
          </a:p>
          <a:p>
            <a:pPr eaLnBrk="1" hangingPunct="1"/>
            <a:endParaRPr lang="zh-CN" altLang="en-US" dirty="0"/>
          </a:p>
        </p:txBody>
      </p:sp>
      <p:sp>
        <p:nvSpPr>
          <p:cNvPr id="31747" name="灯片编号占位符 3">
            <a:extLst>
              <a:ext uri="{FF2B5EF4-FFF2-40B4-BE49-F238E27FC236}">
                <a16:creationId xmlns:a16="http://schemas.microsoft.com/office/drawing/2014/main" xmlns="" id="{9E9A9D19-FD53-47CF-8497-D73A9C95C06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fld id="{45D9EE7F-7A86-442D-801C-4B238F78137F}" type="slidenum">
              <a:rPr lang="en-US" altLang="zh-CN" sz="1000">
                <a:latin typeface="Times New Roman" panose="02020603050405020304" pitchFamily="18" charset="0"/>
                <a:ea typeface="宋体" panose="02010600030101010101" pitchFamily="2" charset="-122"/>
              </a:rPr>
              <a:pPr eaLnBrk="1" hangingPunct="1">
                <a:spcBef>
                  <a:spcPct val="0"/>
                </a:spcBef>
                <a:buClrTx/>
                <a:buSzTx/>
                <a:buFontTx/>
                <a:buNone/>
              </a:pPr>
              <a:t>26</a:t>
            </a:fld>
            <a:endParaRPr lang="en-US" altLang="zh-CN" sz="1000">
              <a:latin typeface="Times New Roman" panose="02020603050405020304" pitchFamily="18" charset="0"/>
              <a:ea typeface="宋体" panose="02010600030101010101" pitchFamily="2" charset="-122"/>
            </a:endParaRPr>
          </a:p>
        </p:txBody>
      </p:sp>
      <p:sp>
        <p:nvSpPr>
          <p:cNvPr id="2" name="标题 1">
            <a:extLst>
              <a:ext uri="{FF2B5EF4-FFF2-40B4-BE49-F238E27FC236}">
                <a16:creationId xmlns:a16="http://schemas.microsoft.com/office/drawing/2014/main" xmlns="" id="{AE747DC0-3EC1-4677-A881-3C6C300ABC9B}"/>
              </a:ext>
            </a:extLst>
          </p:cNvPr>
          <p:cNvSpPr>
            <a:spLocks noGrp="1"/>
          </p:cNvSpPr>
          <p:nvPr>
            <p:ph type="title"/>
          </p:nvPr>
        </p:nvSpPr>
        <p:spPr/>
        <p:txBody>
          <a:bodyPr/>
          <a:lstStyle/>
          <a:p>
            <a:pPr eaLnBrk="1" fontAlgn="auto" hangingPunct="1">
              <a:spcAft>
                <a:spcPts val="0"/>
              </a:spcAft>
              <a:defRPr/>
            </a:pPr>
            <a:r>
              <a:rPr lang="en-US" altLang="zh-CN"/>
              <a:t>protected </a:t>
            </a:r>
            <a:r>
              <a:rPr lang="zh-CN" altLang="en-US"/>
              <a:t>成员的特点与作用</a:t>
            </a:r>
          </a:p>
        </p:txBody>
      </p:sp>
      <p:sp>
        <p:nvSpPr>
          <p:cNvPr id="8" name="标题 4">
            <a:extLst>
              <a:ext uri="{FF2B5EF4-FFF2-40B4-BE49-F238E27FC236}">
                <a16:creationId xmlns:a16="http://schemas.microsoft.com/office/drawing/2014/main" xmlns="" id="{88562957-D505-47E1-A675-93B34BE4633B}"/>
              </a:ext>
            </a:extLst>
          </p:cNvPr>
          <p:cNvSpPr txBox="1">
            <a:spLocks/>
          </p:cNvSpPr>
          <p:nvPr/>
        </p:nvSpPr>
        <p:spPr>
          <a:xfrm>
            <a:off x="214313" y="0"/>
            <a:ext cx="8318500" cy="428625"/>
          </a:xfrm>
          <a:prstGeom prst="rect">
            <a:avLst/>
          </a:prstGeom>
        </p:spPr>
        <p:txBody>
          <a:bodyPr anchor="ctr">
            <a:normAutofit fontScale="92500" lnSpcReduction="20000"/>
          </a:bodyPr>
          <a:lstStyle/>
          <a:p>
            <a:pPr fontAlgn="auto">
              <a:spcAft>
                <a:spcPts val="0"/>
              </a:spcAft>
              <a:defRPr/>
            </a:pPr>
            <a:r>
              <a:rPr kumimoji="0" lang="en-US" altLang="zh-CN" sz="2800" dirty="0">
                <a:solidFill>
                  <a:schemeClr val="bg1"/>
                </a:solidFill>
                <a:latin typeface="+mj-lt"/>
                <a:ea typeface="+mj-ea"/>
                <a:cs typeface="+mj-cs"/>
              </a:rPr>
              <a:t>7.2 </a:t>
            </a:r>
            <a:r>
              <a:rPr kumimoji="0" lang="zh-CN" altLang="en-US" sz="2800" dirty="0">
                <a:solidFill>
                  <a:schemeClr val="bg1"/>
                </a:solidFill>
                <a:latin typeface="+mj-lt"/>
                <a:ea typeface="+mj-ea"/>
                <a:cs typeface="+mj-cs"/>
              </a:rPr>
              <a:t>访问控制 </a:t>
            </a:r>
            <a:r>
              <a:rPr kumimoji="0" lang="en-US" altLang="zh-CN" sz="2800" dirty="0">
                <a:solidFill>
                  <a:schemeClr val="bg1"/>
                </a:solidFill>
                <a:latin typeface="+mj-lt"/>
                <a:ea typeface="+mj-ea"/>
                <a:cs typeface="+mj-cs"/>
              </a:rPr>
              <a:t>—— 7.2.3 </a:t>
            </a:r>
            <a:r>
              <a:rPr kumimoji="0" lang="zh-CN" altLang="en-US" sz="2800" dirty="0">
                <a:solidFill>
                  <a:schemeClr val="bg1"/>
                </a:solidFill>
                <a:latin typeface="+mj-lt"/>
                <a:ea typeface="+mj-ea"/>
                <a:cs typeface="+mj-cs"/>
              </a:rPr>
              <a:t>保护继承</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内容占位符 2">
            <a:extLst>
              <a:ext uri="{FF2B5EF4-FFF2-40B4-BE49-F238E27FC236}">
                <a16:creationId xmlns:a16="http://schemas.microsoft.com/office/drawing/2014/main" xmlns="" id="{2B75E72E-3040-45EF-A2F2-332632EB18F6}"/>
              </a:ext>
            </a:extLst>
          </p:cNvPr>
          <p:cNvSpPr>
            <a:spLocks noGrp="1"/>
          </p:cNvSpPr>
          <p:nvPr>
            <p:ph idx="1"/>
          </p:nvPr>
        </p:nvSpPr>
        <p:spPr>
          <a:xfrm>
            <a:off x="457200" y="1481138"/>
            <a:ext cx="3610744" cy="4525962"/>
          </a:xfrm>
          <a:solidFill>
            <a:srgbClr val="85FFFF"/>
          </a:solidFill>
        </p:spPr>
        <p:txBody>
          <a:bodyPr/>
          <a:lstStyle/>
          <a:p>
            <a:pPr marL="358775" indent="-250825" eaLnBrk="1" hangingPunct="1">
              <a:spcBef>
                <a:spcPct val="0"/>
              </a:spcBef>
              <a:buFont typeface="Wingdings" panose="05000000000000000000" pitchFamily="2" charset="2"/>
              <a:buNone/>
            </a:pPr>
            <a:r>
              <a:rPr lang="en-US" altLang="zh-CN" sz="2400" dirty="0">
                <a:latin typeface="Consolas" panose="020B0609020204030204" pitchFamily="49" charset="0"/>
              </a:rPr>
              <a:t>class A {</a:t>
            </a:r>
          </a:p>
          <a:p>
            <a:pPr marL="358775" indent="-250825" eaLnBrk="1" hangingPunct="1">
              <a:spcBef>
                <a:spcPct val="0"/>
              </a:spcBef>
              <a:buFont typeface="Wingdings" panose="05000000000000000000" pitchFamily="2" charset="2"/>
              <a:buNone/>
            </a:pPr>
            <a:r>
              <a:rPr lang="en-US" altLang="zh-CN" sz="2400" dirty="0">
                <a:solidFill>
                  <a:srgbClr val="FF0000"/>
                </a:solidFill>
                <a:latin typeface="Consolas" panose="020B0609020204030204" pitchFamily="49" charset="0"/>
              </a:rPr>
              <a:t>protected</a:t>
            </a:r>
            <a:r>
              <a:rPr lang="en-US" altLang="zh-CN" sz="2400" dirty="0">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2400" dirty="0">
                <a:latin typeface="Consolas" panose="020B0609020204030204" pitchFamily="49" charset="0"/>
              </a:rPr>
              <a:t>	</a:t>
            </a:r>
            <a:r>
              <a:rPr lang="en-US" altLang="zh-CN" sz="2400" dirty="0" err="1">
                <a:latin typeface="Consolas" panose="020B0609020204030204" pitchFamily="49" charset="0"/>
              </a:rPr>
              <a:t>int</a:t>
            </a:r>
            <a:r>
              <a:rPr lang="en-US" altLang="zh-CN" sz="2400" dirty="0">
                <a:latin typeface="Consolas" panose="020B0609020204030204" pitchFamily="49" charset="0"/>
              </a:rPr>
              <a:t> x;</a:t>
            </a:r>
          </a:p>
          <a:p>
            <a:pPr marL="358775" indent="-250825" eaLnBrk="1" hangingPunct="1">
              <a:spcBef>
                <a:spcPct val="0"/>
              </a:spcBef>
              <a:buFont typeface="Wingdings" panose="05000000000000000000" pitchFamily="2" charset="2"/>
              <a:buNone/>
            </a:pPr>
            <a:r>
              <a:rPr lang="en-US" altLang="zh-CN" sz="2400" dirty="0">
                <a:latin typeface="Consolas" panose="020B0609020204030204" pitchFamily="49" charset="0"/>
              </a:rPr>
              <a:t>};</a:t>
            </a:r>
          </a:p>
          <a:p>
            <a:pPr marL="358775" indent="-250825" eaLnBrk="1" hangingPunct="1">
              <a:spcBef>
                <a:spcPct val="0"/>
              </a:spcBef>
              <a:buFont typeface="Wingdings" panose="05000000000000000000" pitchFamily="2" charset="2"/>
              <a:buNone/>
            </a:pPr>
            <a:endParaRPr lang="en-US" altLang="zh-CN" sz="2400" dirty="0">
              <a:latin typeface="Consolas" panose="020B0609020204030204" pitchFamily="49" charset="0"/>
            </a:endParaRPr>
          </a:p>
          <a:p>
            <a:pPr marL="358775" indent="-250825" eaLnBrk="1" hangingPunct="1">
              <a:spcBef>
                <a:spcPct val="0"/>
              </a:spcBef>
              <a:buFont typeface="Wingdings" panose="05000000000000000000" pitchFamily="2" charset="2"/>
              <a:buNone/>
            </a:pPr>
            <a:r>
              <a:rPr lang="en-US" altLang="zh-CN" sz="2400" dirty="0" err="1">
                <a:latin typeface="Consolas" panose="020B0609020204030204" pitchFamily="49" charset="0"/>
              </a:rPr>
              <a:t>int</a:t>
            </a:r>
            <a:r>
              <a:rPr lang="en-US" altLang="zh-CN" sz="2400" dirty="0">
                <a:latin typeface="Consolas" panose="020B0609020204030204" pitchFamily="49" charset="0"/>
              </a:rPr>
              <a:t> main() {</a:t>
            </a:r>
          </a:p>
          <a:p>
            <a:pPr marL="358775" indent="-250825" eaLnBrk="1" hangingPunct="1">
              <a:spcBef>
                <a:spcPct val="0"/>
              </a:spcBef>
              <a:buFont typeface="Wingdings" panose="05000000000000000000" pitchFamily="2" charset="2"/>
              <a:buNone/>
            </a:pPr>
            <a:r>
              <a:rPr lang="en-US" altLang="zh-CN" sz="2400" dirty="0">
                <a:latin typeface="Consolas" panose="020B0609020204030204" pitchFamily="49" charset="0"/>
              </a:rPr>
              <a:t>	A </a:t>
            </a:r>
            <a:r>
              <a:rPr lang="en-US" altLang="zh-CN" sz="2400" dirty="0" err="1">
                <a:latin typeface="Consolas" panose="020B0609020204030204" pitchFamily="49" charset="0"/>
              </a:rPr>
              <a:t>a</a:t>
            </a:r>
            <a:r>
              <a:rPr lang="en-US" altLang="zh-CN" sz="2400" dirty="0">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2400" dirty="0">
                <a:latin typeface="Consolas" panose="020B0609020204030204" pitchFamily="49" charset="0"/>
              </a:rPr>
              <a:t>	</a:t>
            </a:r>
            <a:r>
              <a:rPr lang="en-US" altLang="zh-CN" sz="2400" dirty="0" err="1">
                <a:latin typeface="Consolas" panose="020B0609020204030204" pitchFamily="49" charset="0"/>
              </a:rPr>
              <a:t>a.x</a:t>
            </a:r>
            <a:r>
              <a:rPr lang="en-US" altLang="zh-CN" sz="2400" dirty="0">
                <a:latin typeface="Consolas" panose="020B0609020204030204" pitchFamily="49" charset="0"/>
              </a:rPr>
              <a:t> = 5;    //</a:t>
            </a:r>
            <a:r>
              <a:rPr lang="zh-CN" altLang="en-US" sz="2400" dirty="0">
                <a:latin typeface="Consolas" panose="020B0609020204030204" pitchFamily="49" charset="0"/>
              </a:rPr>
              <a:t>错误</a:t>
            </a:r>
          </a:p>
          <a:p>
            <a:pPr marL="358775" indent="-250825" eaLnBrk="1" hangingPunct="1">
              <a:spcBef>
                <a:spcPct val="0"/>
              </a:spcBef>
              <a:buFont typeface="Wingdings" panose="05000000000000000000" pitchFamily="2" charset="2"/>
              <a:buNone/>
            </a:pPr>
            <a:r>
              <a:rPr lang="en-US" altLang="zh-CN" sz="2400" dirty="0">
                <a:latin typeface="Consolas" panose="020B0609020204030204" pitchFamily="49" charset="0"/>
              </a:rPr>
              <a:t>}</a:t>
            </a:r>
          </a:p>
        </p:txBody>
      </p:sp>
      <p:sp>
        <p:nvSpPr>
          <p:cNvPr id="32771" name="灯片编号占位符 3">
            <a:extLst>
              <a:ext uri="{FF2B5EF4-FFF2-40B4-BE49-F238E27FC236}">
                <a16:creationId xmlns:a16="http://schemas.microsoft.com/office/drawing/2014/main" xmlns="" id="{645071A2-0121-4AAD-8477-AFC32ADEF51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fld id="{2D0F1B9F-1313-4C1E-9E13-BD11E75B80D8}" type="slidenum">
              <a:rPr lang="en-US" altLang="zh-CN" sz="1000">
                <a:latin typeface="Times New Roman" panose="02020603050405020304" pitchFamily="18" charset="0"/>
                <a:ea typeface="宋体" panose="02010600030101010101" pitchFamily="2" charset="-122"/>
              </a:rPr>
              <a:pPr eaLnBrk="1" hangingPunct="1">
                <a:spcBef>
                  <a:spcPct val="0"/>
                </a:spcBef>
                <a:buClrTx/>
                <a:buSzTx/>
                <a:buFontTx/>
                <a:buNone/>
              </a:pPr>
              <a:t>27</a:t>
            </a:fld>
            <a:endParaRPr lang="en-US" altLang="zh-CN" sz="1000">
              <a:latin typeface="Times New Roman" panose="02020603050405020304" pitchFamily="18" charset="0"/>
              <a:ea typeface="宋体" panose="02010600030101010101" pitchFamily="2" charset="-122"/>
            </a:endParaRPr>
          </a:p>
        </p:txBody>
      </p:sp>
      <p:sp>
        <p:nvSpPr>
          <p:cNvPr id="2" name="标题 1">
            <a:extLst>
              <a:ext uri="{FF2B5EF4-FFF2-40B4-BE49-F238E27FC236}">
                <a16:creationId xmlns:a16="http://schemas.microsoft.com/office/drawing/2014/main" xmlns="" id="{31D47379-5A80-466B-8593-70207FB2C81B}"/>
              </a:ext>
            </a:extLst>
          </p:cNvPr>
          <p:cNvSpPr>
            <a:spLocks noGrp="1"/>
          </p:cNvSpPr>
          <p:nvPr>
            <p:ph type="title"/>
          </p:nvPr>
        </p:nvSpPr>
        <p:spPr/>
        <p:txBody>
          <a:bodyPr/>
          <a:lstStyle/>
          <a:p>
            <a:pPr eaLnBrk="1" fontAlgn="auto" hangingPunct="1">
              <a:spcAft>
                <a:spcPts val="0"/>
              </a:spcAft>
              <a:defRPr/>
            </a:pPr>
            <a:r>
              <a:rPr lang="zh-CN" altLang="en-US"/>
              <a:t>例：</a:t>
            </a:r>
            <a:r>
              <a:rPr lang="en-US" altLang="zh-CN"/>
              <a:t> protected </a:t>
            </a:r>
            <a:r>
              <a:rPr lang="zh-CN" altLang="en-US"/>
              <a:t>成员举例</a:t>
            </a:r>
            <a:endParaRPr kumimoji="1" lang="zh-CN" altLang="en-US"/>
          </a:p>
        </p:txBody>
      </p:sp>
      <p:sp>
        <p:nvSpPr>
          <p:cNvPr id="6" name="标题 4">
            <a:extLst>
              <a:ext uri="{FF2B5EF4-FFF2-40B4-BE49-F238E27FC236}">
                <a16:creationId xmlns:a16="http://schemas.microsoft.com/office/drawing/2014/main" xmlns="" id="{0B1419D4-41D6-4F29-8758-C1395AC499CC}"/>
              </a:ext>
            </a:extLst>
          </p:cNvPr>
          <p:cNvSpPr txBox="1">
            <a:spLocks/>
          </p:cNvSpPr>
          <p:nvPr/>
        </p:nvSpPr>
        <p:spPr>
          <a:xfrm>
            <a:off x="214313" y="0"/>
            <a:ext cx="8318500" cy="428625"/>
          </a:xfrm>
          <a:prstGeom prst="rect">
            <a:avLst/>
          </a:prstGeom>
        </p:spPr>
        <p:txBody>
          <a:bodyPr anchor="ctr">
            <a:normAutofit fontScale="92500" lnSpcReduction="20000"/>
          </a:bodyPr>
          <a:lstStyle/>
          <a:p>
            <a:pPr fontAlgn="auto">
              <a:spcAft>
                <a:spcPts val="0"/>
              </a:spcAft>
              <a:defRPr/>
            </a:pPr>
            <a:r>
              <a:rPr kumimoji="0" lang="en-US" altLang="zh-CN" sz="2800" dirty="0">
                <a:solidFill>
                  <a:schemeClr val="bg1"/>
                </a:solidFill>
                <a:latin typeface="+mj-lt"/>
                <a:ea typeface="+mj-ea"/>
                <a:cs typeface="+mj-cs"/>
              </a:rPr>
              <a:t>7.2 </a:t>
            </a:r>
            <a:r>
              <a:rPr kumimoji="0" lang="zh-CN" altLang="en-US" sz="2800" dirty="0">
                <a:solidFill>
                  <a:schemeClr val="bg1"/>
                </a:solidFill>
                <a:latin typeface="+mj-lt"/>
                <a:ea typeface="+mj-ea"/>
                <a:cs typeface="+mj-cs"/>
              </a:rPr>
              <a:t>访问控制 </a:t>
            </a:r>
            <a:r>
              <a:rPr kumimoji="0" lang="en-US" altLang="zh-CN" sz="2800" dirty="0">
                <a:solidFill>
                  <a:schemeClr val="bg1"/>
                </a:solidFill>
                <a:latin typeface="+mj-lt"/>
                <a:ea typeface="+mj-ea"/>
                <a:cs typeface="+mj-cs"/>
              </a:rPr>
              <a:t>—— 7.2.3 </a:t>
            </a:r>
            <a:r>
              <a:rPr kumimoji="0" lang="zh-CN" altLang="en-US" sz="2800" dirty="0">
                <a:solidFill>
                  <a:schemeClr val="bg1"/>
                </a:solidFill>
                <a:latin typeface="+mj-lt"/>
                <a:ea typeface="+mj-ea"/>
                <a:cs typeface="+mj-cs"/>
              </a:rPr>
              <a:t>保护继承</a:t>
            </a:r>
          </a:p>
        </p:txBody>
      </p:sp>
      <p:sp>
        <p:nvSpPr>
          <p:cNvPr id="7" name="内容占位符 2">
            <a:extLst>
              <a:ext uri="{FF2B5EF4-FFF2-40B4-BE49-F238E27FC236}">
                <a16:creationId xmlns:a16="http://schemas.microsoft.com/office/drawing/2014/main" xmlns="" id="{E933D009-B654-4B43-9A6E-3CAB39D1974F}"/>
              </a:ext>
            </a:extLst>
          </p:cNvPr>
          <p:cNvSpPr txBox="1">
            <a:spLocks/>
          </p:cNvSpPr>
          <p:nvPr/>
        </p:nvSpPr>
        <p:spPr bwMode="auto">
          <a:xfrm>
            <a:off x="4644007" y="1539875"/>
            <a:ext cx="3888805" cy="5043487"/>
          </a:xfrm>
          <a:prstGeom prst="rect">
            <a:avLst/>
          </a:prstGeom>
          <a:solidFill>
            <a:srgbClr val="85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358775" indent="-250825" eaLnBrk="1" hangingPunct="1">
              <a:spcBef>
                <a:spcPct val="0"/>
              </a:spcBef>
              <a:buFont typeface="Wingdings" panose="05000000000000000000" pitchFamily="2" charset="2"/>
              <a:buNone/>
            </a:pPr>
            <a:r>
              <a:rPr kumimoji="0" lang="en-US" altLang="zh-CN" sz="2400" dirty="0">
                <a:latin typeface="Consolas" panose="020B0609020204030204" pitchFamily="49" charset="0"/>
              </a:rPr>
              <a:t>class A {</a:t>
            </a:r>
          </a:p>
          <a:p>
            <a:pPr marL="358775" indent="-250825" eaLnBrk="1" hangingPunct="1">
              <a:spcBef>
                <a:spcPct val="0"/>
              </a:spcBef>
              <a:buFont typeface="Wingdings" panose="05000000000000000000" pitchFamily="2" charset="2"/>
              <a:buNone/>
            </a:pPr>
            <a:r>
              <a:rPr kumimoji="0" lang="en-US" altLang="zh-CN" sz="2400" dirty="0">
                <a:solidFill>
                  <a:srgbClr val="FF0000"/>
                </a:solidFill>
                <a:latin typeface="Consolas" panose="020B0609020204030204" pitchFamily="49" charset="0"/>
              </a:rPr>
              <a:t>protected</a:t>
            </a:r>
            <a:r>
              <a:rPr kumimoji="0" lang="en-US" altLang="zh-CN" sz="2400" dirty="0">
                <a:latin typeface="Consolas" panose="020B0609020204030204" pitchFamily="49" charset="0"/>
              </a:rPr>
              <a:t>:</a:t>
            </a:r>
          </a:p>
          <a:p>
            <a:pPr marL="358775" indent="-250825" eaLnBrk="1" hangingPunct="1">
              <a:spcBef>
                <a:spcPct val="0"/>
              </a:spcBef>
              <a:buFont typeface="Wingdings" panose="05000000000000000000" pitchFamily="2" charset="2"/>
              <a:buNone/>
            </a:pPr>
            <a:r>
              <a:rPr kumimoji="0" lang="en-US" altLang="zh-CN" sz="2400" dirty="0">
                <a:latin typeface="Consolas" panose="020B0609020204030204" pitchFamily="49" charset="0"/>
              </a:rPr>
              <a:t>	</a:t>
            </a:r>
            <a:r>
              <a:rPr kumimoji="0" lang="en-US" altLang="zh-CN" sz="2400" dirty="0" err="1">
                <a:latin typeface="Consolas" panose="020B0609020204030204" pitchFamily="49" charset="0"/>
              </a:rPr>
              <a:t>int</a:t>
            </a:r>
            <a:r>
              <a:rPr kumimoji="0" lang="en-US" altLang="zh-CN" sz="2400" dirty="0">
                <a:latin typeface="Consolas" panose="020B0609020204030204" pitchFamily="49" charset="0"/>
              </a:rPr>
              <a:t> x;</a:t>
            </a:r>
          </a:p>
          <a:p>
            <a:pPr marL="358775" indent="-250825" eaLnBrk="1" hangingPunct="1">
              <a:spcBef>
                <a:spcPct val="0"/>
              </a:spcBef>
              <a:buFont typeface="Wingdings" panose="05000000000000000000" pitchFamily="2" charset="2"/>
              <a:buNone/>
            </a:pPr>
            <a:r>
              <a:rPr kumimoji="0" lang="en-US" altLang="zh-CN" sz="2400" dirty="0">
                <a:latin typeface="Consolas" panose="020B0609020204030204" pitchFamily="49" charset="0"/>
              </a:rPr>
              <a:t>};</a:t>
            </a:r>
          </a:p>
          <a:p>
            <a:pPr marL="358775" indent="-250825" eaLnBrk="1" hangingPunct="1">
              <a:spcBef>
                <a:spcPct val="0"/>
              </a:spcBef>
              <a:buFont typeface="Wingdings" panose="05000000000000000000" pitchFamily="2" charset="2"/>
              <a:buNone/>
            </a:pPr>
            <a:endParaRPr kumimoji="0" lang="en-US" altLang="zh-CN" sz="2400" dirty="0">
              <a:latin typeface="Consolas" panose="020B0609020204030204" pitchFamily="49" charset="0"/>
            </a:endParaRPr>
          </a:p>
          <a:p>
            <a:pPr marL="358775" indent="-250825" eaLnBrk="1" hangingPunct="1">
              <a:spcBef>
                <a:spcPct val="0"/>
              </a:spcBef>
              <a:buFont typeface="Wingdings" panose="05000000000000000000" pitchFamily="2" charset="2"/>
              <a:buNone/>
            </a:pPr>
            <a:r>
              <a:rPr kumimoji="0" lang="en-US" altLang="zh-CN" sz="2400" dirty="0">
                <a:latin typeface="Consolas" panose="020B0609020204030204" pitchFamily="49" charset="0"/>
              </a:rPr>
              <a:t>class B: </a:t>
            </a:r>
            <a:r>
              <a:rPr kumimoji="0" lang="en-US" altLang="zh-CN" sz="2400" dirty="0">
                <a:solidFill>
                  <a:srgbClr val="FF0000"/>
                </a:solidFill>
                <a:latin typeface="Consolas" panose="020B0609020204030204" pitchFamily="49" charset="0"/>
              </a:rPr>
              <a:t>public</a:t>
            </a:r>
            <a:r>
              <a:rPr kumimoji="0" lang="en-US" altLang="zh-CN" sz="2400" dirty="0">
                <a:latin typeface="Consolas" panose="020B0609020204030204" pitchFamily="49" charset="0"/>
              </a:rPr>
              <a:t> A{</a:t>
            </a:r>
          </a:p>
          <a:p>
            <a:pPr marL="358775" indent="-250825" eaLnBrk="1" hangingPunct="1">
              <a:spcBef>
                <a:spcPct val="0"/>
              </a:spcBef>
              <a:buFont typeface="Wingdings" panose="05000000000000000000" pitchFamily="2" charset="2"/>
              <a:buNone/>
            </a:pPr>
            <a:r>
              <a:rPr kumimoji="0" lang="en-US" altLang="zh-CN" sz="2400" dirty="0">
                <a:latin typeface="Consolas" panose="020B0609020204030204" pitchFamily="49" charset="0"/>
              </a:rPr>
              <a:t>public:</a:t>
            </a:r>
          </a:p>
          <a:p>
            <a:pPr marL="358775" indent="-250825" eaLnBrk="1" hangingPunct="1">
              <a:spcBef>
                <a:spcPct val="0"/>
              </a:spcBef>
              <a:buFont typeface="Wingdings" panose="05000000000000000000" pitchFamily="2" charset="2"/>
              <a:buNone/>
            </a:pPr>
            <a:r>
              <a:rPr kumimoji="0" lang="en-US" altLang="zh-CN" sz="2400" dirty="0">
                <a:latin typeface="Consolas" panose="020B0609020204030204" pitchFamily="49" charset="0"/>
              </a:rPr>
              <a:t>	void function();</a:t>
            </a:r>
          </a:p>
          <a:p>
            <a:pPr marL="358775" indent="-250825" eaLnBrk="1" hangingPunct="1">
              <a:spcBef>
                <a:spcPct val="0"/>
              </a:spcBef>
              <a:buFont typeface="Wingdings" panose="05000000000000000000" pitchFamily="2" charset="2"/>
              <a:buNone/>
            </a:pPr>
            <a:r>
              <a:rPr kumimoji="0" lang="en-US" altLang="zh-CN" sz="2400" dirty="0">
                <a:latin typeface="Consolas" panose="020B0609020204030204" pitchFamily="49" charset="0"/>
              </a:rPr>
              <a:t>};</a:t>
            </a:r>
          </a:p>
          <a:p>
            <a:pPr marL="358775" indent="-250825" eaLnBrk="1" hangingPunct="1">
              <a:spcBef>
                <a:spcPct val="0"/>
              </a:spcBef>
              <a:buFont typeface="Wingdings" panose="05000000000000000000" pitchFamily="2" charset="2"/>
              <a:buNone/>
            </a:pPr>
            <a:endParaRPr kumimoji="0" lang="en-US" altLang="zh-CN" sz="2400" dirty="0">
              <a:latin typeface="Consolas" panose="020B0609020204030204" pitchFamily="49" charset="0"/>
            </a:endParaRPr>
          </a:p>
          <a:p>
            <a:pPr marL="358775" indent="-250825" eaLnBrk="1" hangingPunct="1">
              <a:spcBef>
                <a:spcPct val="0"/>
              </a:spcBef>
              <a:buFont typeface="Wingdings" panose="05000000000000000000" pitchFamily="2" charset="2"/>
              <a:buNone/>
            </a:pPr>
            <a:r>
              <a:rPr kumimoji="0" lang="en-US" altLang="zh-CN" sz="2400" dirty="0">
                <a:latin typeface="Consolas" panose="020B0609020204030204" pitchFamily="49" charset="0"/>
              </a:rPr>
              <a:t>void B:function() {</a:t>
            </a:r>
          </a:p>
          <a:p>
            <a:pPr marL="358775" indent="-250825" eaLnBrk="1" hangingPunct="1">
              <a:spcBef>
                <a:spcPct val="0"/>
              </a:spcBef>
              <a:buFont typeface="Wingdings" panose="05000000000000000000" pitchFamily="2" charset="2"/>
              <a:buNone/>
            </a:pPr>
            <a:r>
              <a:rPr kumimoji="0" lang="en-US" altLang="zh-CN" sz="2400" dirty="0">
                <a:latin typeface="Consolas" panose="020B0609020204030204" pitchFamily="49" charset="0"/>
              </a:rPr>
              <a:t>	x = 5;   //</a:t>
            </a:r>
            <a:r>
              <a:rPr kumimoji="0" lang="zh-CN" altLang="en-US" sz="2400" dirty="0">
                <a:latin typeface="Consolas" panose="020B0609020204030204" pitchFamily="49" charset="0"/>
              </a:rPr>
              <a:t>正确</a:t>
            </a:r>
          </a:p>
          <a:p>
            <a:pPr marL="358775" indent="-250825" eaLnBrk="1" hangingPunct="1">
              <a:spcBef>
                <a:spcPct val="0"/>
              </a:spcBef>
              <a:buFont typeface="Wingdings" panose="05000000000000000000" pitchFamily="2" charset="2"/>
              <a:buNone/>
            </a:pPr>
            <a:r>
              <a:rPr kumimoji="0" lang="en-US" altLang="zh-CN" sz="2400" dirty="0">
                <a:latin typeface="Consolas" panose="020B0609020204030204" pitchFamily="49" charset="0"/>
              </a:rPr>
              <a:t>}</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0" dirty="0">
                <a:effectLst/>
              </a:rPr>
              <a:t>基类成员在派生类中的的访问属性</a:t>
            </a:r>
            <a:endParaRPr lang="zh-CN" altLang="en-US" dirty="0"/>
          </a:p>
        </p:txBody>
      </p:sp>
      <p:sp>
        <p:nvSpPr>
          <p:cNvPr id="4" name="灯片编号占位符 3"/>
          <p:cNvSpPr>
            <a:spLocks noGrp="1"/>
          </p:cNvSpPr>
          <p:nvPr>
            <p:ph type="sldNum" sz="quarter" idx="12"/>
          </p:nvPr>
        </p:nvSpPr>
        <p:spPr/>
        <p:txBody>
          <a:bodyPr/>
          <a:lstStyle/>
          <a:p>
            <a:fld id="{7D11C70F-3AEA-48F4-BEBF-CE91E026F083}" type="slidenum">
              <a:rPr lang="en-US" altLang="zh-CN" smtClean="0"/>
              <a:pPr/>
              <a:t>28</a:t>
            </a:fld>
            <a:endParaRPr lang="en-US" altLang="zh-CN"/>
          </a:p>
        </p:txBody>
      </p:sp>
      <p:pic>
        <p:nvPicPr>
          <p:cNvPr id="5" name="图片 4"/>
          <p:cNvPicPr>
            <a:picLocks noChangeAspect="1"/>
          </p:cNvPicPr>
          <p:nvPr/>
        </p:nvPicPr>
        <p:blipFill>
          <a:blip r:embed="rId2"/>
          <a:stretch>
            <a:fillRect/>
          </a:stretch>
        </p:blipFill>
        <p:spPr>
          <a:xfrm>
            <a:off x="190593" y="2492896"/>
            <a:ext cx="8823232" cy="2010692"/>
          </a:xfrm>
          <a:prstGeom prst="rect">
            <a:avLst/>
          </a:prstGeom>
        </p:spPr>
      </p:pic>
    </p:spTree>
    <p:extLst>
      <p:ext uri="{BB962C8B-B14F-4D97-AF65-F5344CB8AC3E}">
        <p14:creationId xmlns:p14="http://schemas.microsoft.com/office/powerpoint/2010/main" val="38832602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在前面的例子中，派生类都只有一个基类，称为单继承（</a:t>
            </a:r>
            <a:r>
              <a:rPr lang="en-US" altLang="zh-CN" dirty="0"/>
              <a:t>Single Inheritance</a:t>
            </a:r>
            <a:r>
              <a:rPr lang="zh-CN" altLang="en-US" dirty="0"/>
              <a:t>）。除此之外，</a:t>
            </a:r>
            <a:r>
              <a:rPr lang="en-US" altLang="zh-CN" dirty="0"/>
              <a:t>C++</a:t>
            </a:r>
            <a:r>
              <a:rPr lang="zh-CN" altLang="en-US" dirty="0"/>
              <a:t>也支持多继承（</a:t>
            </a:r>
            <a:r>
              <a:rPr lang="en-US" altLang="zh-CN" dirty="0"/>
              <a:t>Multiple Inheritance</a:t>
            </a:r>
            <a:r>
              <a:rPr lang="zh-CN" altLang="en-US" dirty="0"/>
              <a:t>），即一个派生类可以有两个或多个基类。</a:t>
            </a:r>
            <a:endParaRPr lang="en-US" altLang="zh-CN" dirty="0"/>
          </a:p>
          <a:p>
            <a:r>
              <a:rPr lang="zh-CN" altLang="en-US" dirty="0"/>
              <a:t>* 多继承容易让代码逻辑复杂、思路混乱，一直备受争议，中小型项目中较少使用，后来的 </a:t>
            </a:r>
            <a:r>
              <a:rPr lang="en-US" altLang="zh-CN" dirty="0"/>
              <a:t>Java</a:t>
            </a:r>
            <a:r>
              <a:rPr lang="zh-CN" altLang="en-US" dirty="0"/>
              <a:t>、</a:t>
            </a:r>
            <a:r>
              <a:rPr lang="en-US" altLang="zh-CN" dirty="0"/>
              <a:t>C#</a:t>
            </a:r>
            <a:r>
              <a:rPr lang="zh-CN" altLang="en-US" dirty="0"/>
              <a:t>、</a:t>
            </a:r>
            <a:r>
              <a:rPr lang="en-US" altLang="zh-CN" dirty="0"/>
              <a:t>PHP </a:t>
            </a:r>
            <a:r>
              <a:rPr lang="zh-CN" altLang="en-US" dirty="0"/>
              <a:t>等干脆取消了多继承。</a:t>
            </a:r>
          </a:p>
        </p:txBody>
      </p:sp>
      <p:sp>
        <p:nvSpPr>
          <p:cNvPr id="3" name="标题 2"/>
          <p:cNvSpPr>
            <a:spLocks noGrp="1"/>
          </p:cNvSpPr>
          <p:nvPr>
            <p:ph type="title"/>
          </p:nvPr>
        </p:nvSpPr>
        <p:spPr/>
        <p:txBody>
          <a:bodyPr/>
          <a:lstStyle/>
          <a:p>
            <a:r>
              <a:rPr lang="zh-CN" altLang="en-US" dirty="0"/>
              <a:t>多继承</a:t>
            </a:r>
          </a:p>
        </p:txBody>
      </p:sp>
      <p:sp>
        <p:nvSpPr>
          <p:cNvPr id="4" name="灯片编号占位符 3"/>
          <p:cNvSpPr>
            <a:spLocks noGrp="1"/>
          </p:cNvSpPr>
          <p:nvPr>
            <p:ph type="sldNum" sz="quarter" idx="12"/>
          </p:nvPr>
        </p:nvSpPr>
        <p:spPr/>
        <p:txBody>
          <a:bodyPr/>
          <a:lstStyle/>
          <a:p>
            <a:fld id="{7D11C70F-3AEA-48F4-BEBF-CE91E026F083}" type="slidenum">
              <a:rPr lang="en-US" altLang="zh-CN" smtClean="0"/>
              <a:pPr/>
              <a:t>29</a:t>
            </a:fld>
            <a:endParaRPr lang="en-US" altLang="zh-CN"/>
          </a:p>
        </p:txBody>
      </p:sp>
    </p:spTree>
    <p:extLst>
      <p:ext uri="{BB962C8B-B14F-4D97-AF65-F5344CB8AC3E}">
        <p14:creationId xmlns:p14="http://schemas.microsoft.com/office/powerpoint/2010/main" val="1897635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2">
            <a:extLst>
              <a:ext uri="{FF2B5EF4-FFF2-40B4-BE49-F238E27FC236}">
                <a16:creationId xmlns:a16="http://schemas.microsoft.com/office/drawing/2014/main" xmlns="" id="{FED7834B-810E-43F8-BD4C-636BC8A306EC}"/>
              </a:ext>
            </a:extLst>
          </p:cNvPr>
          <p:cNvSpPr>
            <a:spLocks noGrp="1"/>
          </p:cNvSpPr>
          <p:nvPr>
            <p:ph idx="1"/>
          </p:nvPr>
        </p:nvSpPr>
        <p:spPr/>
        <p:txBody>
          <a:bodyPr/>
          <a:lstStyle/>
          <a:p>
            <a:pPr eaLnBrk="1" hangingPunct="1">
              <a:spcAft>
                <a:spcPts val="1200"/>
              </a:spcAft>
            </a:pPr>
            <a:r>
              <a:rPr lang="zh-CN" altLang="en-US" dirty="0">
                <a:latin typeface="宋体" panose="02010600030101010101" pitchFamily="2" charset="-122"/>
              </a:rPr>
              <a:t>继承与派生是同一过程从不同的角度来看</a:t>
            </a:r>
            <a:endParaRPr lang="en-US" altLang="zh-CN" dirty="0">
              <a:latin typeface="宋体" panose="02010600030101010101" pitchFamily="2" charset="-122"/>
            </a:endParaRPr>
          </a:p>
          <a:p>
            <a:pPr lvl="1" eaLnBrk="1" hangingPunct="1">
              <a:spcAft>
                <a:spcPts val="1200"/>
              </a:spcAft>
            </a:pPr>
            <a:r>
              <a:rPr lang="zh-CN" altLang="en-US" dirty="0">
                <a:latin typeface="宋体" panose="02010600030101010101" pitchFamily="2" charset="-122"/>
              </a:rPr>
              <a:t>保持已有类的特性而构造新类的过程称为</a:t>
            </a:r>
            <a:r>
              <a:rPr lang="zh-CN" altLang="en-US" b="1" dirty="0">
                <a:latin typeface="宋体" panose="02010600030101010101" pitchFamily="2" charset="-122"/>
              </a:rPr>
              <a:t>继承</a:t>
            </a:r>
            <a:r>
              <a:rPr lang="zh-CN" altLang="en-US" dirty="0">
                <a:latin typeface="宋体" panose="02010600030101010101" pitchFamily="2" charset="-122"/>
              </a:rPr>
              <a:t>。</a:t>
            </a:r>
          </a:p>
          <a:p>
            <a:pPr lvl="1" eaLnBrk="1" hangingPunct="1">
              <a:spcAft>
                <a:spcPts val="1200"/>
              </a:spcAft>
            </a:pPr>
            <a:r>
              <a:rPr lang="zh-CN" altLang="en-US" dirty="0">
                <a:latin typeface="宋体" panose="02010600030101010101" pitchFamily="2" charset="-122"/>
              </a:rPr>
              <a:t>在已有类的基础上新增自己的特性而产生新类的过程称为</a:t>
            </a:r>
            <a:r>
              <a:rPr lang="zh-CN" altLang="en-US" b="1" dirty="0">
                <a:latin typeface="宋体" panose="02010600030101010101" pitchFamily="2" charset="-122"/>
              </a:rPr>
              <a:t>派生</a:t>
            </a:r>
            <a:r>
              <a:rPr lang="zh-CN" altLang="en-US" dirty="0">
                <a:latin typeface="宋体" panose="02010600030101010101" pitchFamily="2" charset="-122"/>
              </a:rPr>
              <a:t>。</a:t>
            </a:r>
          </a:p>
          <a:p>
            <a:pPr eaLnBrk="1" hangingPunct="1">
              <a:spcAft>
                <a:spcPts val="1200"/>
              </a:spcAft>
            </a:pPr>
            <a:r>
              <a:rPr lang="zh-CN" altLang="en-US" dirty="0">
                <a:latin typeface="宋体" panose="02010600030101010101" pitchFamily="2" charset="-122"/>
              </a:rPr>
              <a:t>被继承的已有类称为</a:t>
            </a:r>
            <a:r>
              <a:rPr lang="zh-CN" altLang="en-US" dirty="0">
                <a:solidFill>
                  <a:srgbClr val="FF0000"/>
                </a:solidFill>
                <a:latin typeface="宋体" panose="02010600030101010101" pitchFamily="2" charset="-122"/>
              </a:rPr>
              <a:t>基类</a:t>
            </a:r>
            <a:r>
              <a:rPr lang="zh-CN" altLang="en-US" dirty="0">
                <a:latin typeface="宋体" panose="02010600030101010101" pitchFamily="2" charset="-122"/>
              </a:rPr>
              <a:t>（或父类）。</a:t>
            </a:r>
          </a:p>
          <a:p>
            <a:pPr eaLnBrk="1" hangingPunct="1">
              <a:spcAft>
                <a:spcPts val="1200"/>
              </a:spcAft>
            </a:pPr>
            <a:r>
              <a:rPr lang="zh-CN" altLang="en-US" dirty="0">
                <a:latin typeface="宋体" panose="02010600030101010101" pitchFamily="2" charset="-122"/>
              </a:rPr>
              <a:t>派生出的新类称为</a:t>
            </a:r>
            <a:r>
              <a:rPr lang="zh-CN" altLang="en-US" dirty="0">
                <a:solidFill>
                  <a:srgbClr val="FF0000"/>
                </a:solidFill>
                <a:latin typeface="宋体" panose="02010600030101010101" pitchFamily="2" charset="-122"/>
              </a:rPr>
              <a:t>派生类</a:t>
            </a:r>
            <a:r>
              <a:rPr lang="zh-CN" altLang="en-US" dirty="0">
                <a:latin typeface="宋体" panose="02010600030101010101" pitchFamily="2" charset="-122"/>
              </a:rPr>
              <a:t>。</a:t>
            </a:r>
            <a:endParaRPr lang="en-US" altLang="zh-CN" dirty="0">
              <a:latin typeface="宋体" panose="02010600030101010101" pitchFamily="2" charset="-122"/>
            </a:endParaRPr>
          </a:p>
          <a:p>
            <a:pPr eaLnBrk="1" hangingPunct="1">
              <a:spcAft>
                <a:spcPts val="1200"/>
              </a:spcAft>
            </a:pPr>
            <a:r>
              <a:rPr lang="zh-CN" altLang="en-US" dirty="0"/>
              <a:t>直接参与派生出某类的基类称为</a:t>
            </a:r>
            <a:r>
              <a:rPr lang="zh-CN" altLang="en-US" dirty="0">
                <a:solidFill>
                  <a:srgbClr val="0070C0"/>
                </a:solidFill>
              </a:rPr>
              <a:t>直接基类</a:t>
            </a:r>
            <a:r>
              <a:rPr lang="zh-CN" altLang="en-US" dirty="0"/>
              <a:t>，基类的基类甚至更高层的基类称为</a:t>
            </a:r>
            <a:r>
              <a:rPr lang="zh-CN" altLang="en-US" dirty="0">
                <a:solidFill>
                  <a:srgbClr val="0070C0"/>
                </a:solidFill>
              </a:rPr>
              <a:t>间接基类</a:t>
            </a:r>
            <a:r>
              <a:rPr lang="zh-CN" altLang="en-US" dirty="0"/>
              <a:t>。</a:t>
            </a:r>
            <a:endParaRPr lang="en-US" altLang="zh-CN" dirty="0"/>
          </a:p>
        </p:txBody>
      </p:sp>
      <p:sp>
        <p:nvSpPr>
          <p:cNvPr id="16387" name="灯片编号占位符 3">
            <a:extLst>
              <a:ext uri="{FF2B5EF4-FFF2-40B4-BE49-F238E27FC236}">
                <a16:creationId xmlns:a16="http://schemas.microsoft.com/office/drawing/2014/main" xmlns="" id="{0D9D3F75-F620-4523-94B8-9C17D1E9D72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fld id="{10533ED8-EA50-4EC3-A230-96997FEBB907}" type="slidenum">
              <a:rPr lang="en-US" altLang="zh-CN" sz="1000">
                <a:latin typeface="Times New Roman" panose="02020603050405020304" pitchFamily="18" charset="0"/>
                <a:ea typeface="宋体" panose="02010600030101010101" pitchFamily="2" charset="-122"/>
              </a:rPr>
              <a:pPr eaLnBrk="1" hangingPunct="1">
                <a:spcBef>
                  <a:spcPct val="0"/>
                </a:spcBef>
                <a:buClrTx/>
                <a:buSzTx/>
                <a:buFontTx/>
                <a:buNone/>
              </a:pPr>
              <a:t>3</a:t>
            </a:fld>
            <a:endParaRPr lang="en-US" altLang="zh-CN" sz="1000">
              <a:latin typeface="Times New Roman" panose="02020603050405020304" pitchFamily="18" charset="0"/>
              <a:ea typeface="宋体" panose="02010600030101010101" pitchFamily="2" charset="-122"/>
            </a:endParaRPr>
          </a:p>
        </p:txBody>
      </p:sp>
      <p:sp>
        <p:nvSpPr>
          <p:cNvPr id="2" name="标题 1">
            <a:extLst>
              <a:ext uri="{FF2B5EF4-FFF2-40B4-BE49-F238E27FC236}">
                <a16:creationId xmlns:a16="http://schemas.microsoft.com/office/drawing/2014/main" xmlns="" id="{28D2461F-3A3D-4795-85B2-58B0F2EA6E72}"/>
              </a:ext>
            </a:extLst>
          </p:cNvPr>
          <p:cNvSpPr>
            <a:spLocks noGrp="1"/>
          </p:cNvSpPr>
          <p:nvPr>
            <p:ph type="title"/>
          </p:nvPr>
        </p:nvSpPr>
        <p:spPr/>
        <p:txBody>
          <a:bodyPr/>
          <a:lstStyle/>
          <a:p>
            <a:pPr eaLnBrk="1" fontAlgn="auto" hangingPunct="1">
              <a:spcAft>
                <a:spcPts val="0"/>
              </a:spcAft>
              <a:defRPr/>
            </a:pPr>
            <a:r>
              <a:rPr lang="en-US" altLang="zh-CN"/>
              <a:t>7.1 </a:t>
            </a:r>
            <a:r>
              <a:rPr lang="zh-CN" altLang="en-US"/>
              <a:t>类的继承与派生</a:t>
            </a:r>
          </a:p>
        </p:txBody>
      </p:sp>
      <p:sp>
        <p:nvSpPr>
          <p:cNvPr id="5" name="标题 4">
            <a:extLst>
              <a:ext uri="{FF2B5EF4-FFF2-40B4-BE49-F238E27FC236}">
                <a16:creationId xmlns:a16="http://schemas.microsoft.com/office/drawing/2014/main" xmlns="" id="{E9F9A3AC-2DA8-4CCE-AF49-3647B16A4476}"/>
              </a:ext>
            </a:extLst>
          </p:cNvPr>
          <p:cNvSpPr txBox="1">
            <a:spLocks/>
          </p:cNvSpPr>
          <p:nvPr/>
        </p:nvSpPr>
        <p:spPr>
          <a:xfrm>
            <a:off x="214313" y="0"/>
            <a:ext cx="5214937" cy="428625"/>
          </a:xfrm>
          <a:prstGeom prst="rect">
            <a:avLst/>
          </a:prstGeom>
        </p:spPr>
        <p:txBody>
          <a:bodyPr anchor="ctr">
            <a:normAutofit fontScale="92500" lnSpcReduction="20000"/>
          </a:bodyPr>
          <a:lstStyle/>
          <a:p>
            <a:pPr fontAlgn="auto">
              <a:spcAft>
                <a:spcPts val="0"/>
              </a:spcAft>
              <a:defRPr/>
            </a:pPr>
            <a:r>
              <a:rPr kumimoji="0" lang="en-US" altLang="zh-CN" sz="2800" dirty="0">
                <a:solidFill>
                  <a:schemeClr val="bg1"/>
                </a:solidFill>
                <a:latin typeface="+mj-lt"/>
                <a:ea typeface="+mj-ea"/>
                <a:cs typeface="+mj-cs"/>
              </a:rPr>
              <a:t>7.1 </a:t>
            </a:r>
            <a:r>
              <a:rPr kumimoji="0" lang="zh-CN" altLang="en-US" sz="2800" dirty="0">
                <a:solidFill>
                  <a:schemeClr val="bg1"/>
                </a:solidFill>
                <a:latin typeface="+mj-lt"/>
                <a:ea typeface="+mj-ea"/>
                <a:cs typeface="+mj-cs"/>
              </a:rPr>
              <a:t>类的继承与派生</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内容占位符 2">
            <a:extLst>
              <a:ext uri="{FF2B5EF4-FFF2-40B4-BE49-F238E27FC236}">
                <a16:creationId xmlns:a16="http://schemas.microsoft.com/office/drawing/2014/main" xmlns="" id="{4571BF38-D64F-4216-85FB-58AF11C70FA7}"/>
              </a:ext>
            </a:extLst>
          </p:cNvPr>
          <p:cNvSpPr>
            <a:spLocks noGrp="1"/>
          </p:cNvSpPr>
          <p:nvPr>
            <p:ph sz="half" idx="1"/>
          </p:nvPr>
        </p:nvSpPr>
        <p:spPr>
          <a:xfrm>
            <a:off x="457200" y="1498501"/>
            <a:ext cx="4038600" cy="4811712"/>
          </a:xfrm>
          <a:solidFill>
            <a:srgbClr val="85FFFF"/>
          </a:solidFill>
        </p:spPr>
        <p:txBody>
          <a:bodyPr/>
          <a:lstStyle/>
          <a:p>
            <a:pPr marL="358775" indent="-250825" eaLnBrk="1" hangingPunct="1">
              <a:spcBef>
                <a:spcPct val="0"/>
              </a:spcBef>
              <a:buFont typeface="Wingdings" panose="05000000000000000000" pitchFamily="2" charset="2"/>
              <a:buNone/>
            </a:pPr>
            <a:r>
              <a:rPr lang="en-US" altLang="zh-CN" sz="2400" dirty="0">
                <a:solidFill>
                  <a:schemeClr val="bg1"/>
                </a:solidFill>
                <a:latin typeface="Consolas" panose="020B0609020204030204" pitchFamily="49" charset="0"/>
              </a:rPr>
              <a:t>class A {</a:t>
            </a:r>
          </a:p>
          <a:p>
            <a:pPr marL="358775" indent="-250825" eaLnBrk="1" hangingPunct="1">
              <a:spcBef>
                <a:spcPct val="0"/>
              </a:spcBef>
              <a:buFont typeface="Wingdings" panose="05000000000000000000" pitchFamily="2" charset="2"/>
              <a:buNone/>
            </a:pPr>
            <a:r>
              <a:rPr lang="en-US" altLang="zh-CN" sz="2400" dirty="0">
                <a:solidFill>
                  <a:schemeClr val="bg1"/>
                </a:solidFill>
                <a:latin typeface="Consolas" panose="020B0609020204030204" pitchFamily="49" charset="0"/>
              </a:rPr>
              <a:t>public:</a:t>
            </a:r>
          </a:p>
          <a:p>
            <a:pPr marL="358775" indent="-250825" eaLnBrk="1" hangingPunct="1">
              <a:spcBef>
                <a:spcPct val="0"/>
              </a:spcBef>
              <a:buFont typeface="Wingdings" panose="05000000000000000000" pitchFamily="2" charset="2"/>
              <a:buNone/>
            </a:pPr>
            <a:r>
              <a:rPr lang="en-US" altLang="zh-CN" sz="2400" dirty="0">
                <a:solidFill>
                  <a:schemeClr val="bg1"/>
                </a:solidFill>
                <a:latin typeface="Consolas" panose="020B0609020204030204" pitchFamily="49" charset="0"/>
              </a:rPr>
              <a:t>	void </a:t>
            </a:r>
            <a:r>
              <a:rPr lang="en-US" altLang="zh-CN" sz="2400" dirty="0" err="1">
                <a:solidFill>
                  <a:schemeClr val="bg1"/>
                </a:solidFill>
                <a:latin typeface="Consolas" panose="020B0609020204030204" pitchFamily="49" charset="0"/>
              </a:rPr>
              <a:t>setA</a:t>
            </a:r>
            <a:r>
              <a:rPr lang="en-US" altLang="zh-CN" sz="2400" dirty="0">
                <a:solidFill>
                  <a:schemeClr val="bg1"/>
                </a:solidFill>
                <a:latin typeface="Consolas" panose="020B0609020204030204" pitchFamily="49" charset="0"/>
              </a:rPr>
              <a:t>(</a:t>
            </a:r>
            <a:r>
              <a:rPr lang="en-US" altLang="zh-CN" sz="2400" dirty="0" err="1">
                <a:solidFill>
                  <a:schemeClr val="bg1"/>
                </a:solidFill>
                <a:latin typeface="Consolas" panose="020B0609020204030204" pitchFamily="49" charset="0"/>
              </a:rPr>
              <a:t>int</a:t>
            </a:r>
            <a:r>
              <a:rPr lang="en-US" altLang="zh-CN" sz="2400" dirty="0">
                <a:solidFill>
                  <a:schemeClr val="bg1"/>
                </a:solidFill>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2400" dirty="0">
                <a:solidFill>
                  <a:schemeClr val="bg1"/>
                </a:solidFill>
                <a:latin typeface="Consolas" panose="020B0609020204030204" pitchFamily="49" charset="0"/>
              </a:rPr>
              <a:t>	void </a:t>
            </a:r>
            <a:r>
              <a:rPr lang="en-US" altLang="zh-CN" sz="2400" dirty="0" err="1">
                <a:solidFill>
                  <a:schemeClr val="bg1"/>
                </a:solidFill>
                <a:latin typeface="Consolas" panose="020B0609020204030204" pitchFamily="49" charset="0"/>
              </a:rPr>
              <a:t>showA</a:t>
            </a:r>
            <a:r>
              <a:rPr lang="en-US" altLang="zh-CN" sz="2400" dirty="0">
                <a:solidFill>
                  <a:schemeClr val="bg1"/>
                </a:solidFill>
                <a:latin typeface="Consolas" panose="020B0609020204030204" pitchFamily="49" charset="0"/>
              </a:rPr>
              <a:t>() </a:t>
            </a:r>
            <a:r>
              <a:rPr lang="en-US" altLang="zh-CN" sz="2400" dirty="0" err="1">
                <a:solidFill>
                  <a:schemeClr val="bg1"/>
                </a:solidFill>
                <a:latin typeface="Consolas" panose="020B0609020204030204" pitchFamily="49" charset="0"/>
              </a:rPr>
              <a:t>const</a:t>
            </a:r>
            <a:r>
              <a:rPr lang="en-US" altLang="zh-CN" sz="2400" dirty="0">
                <a:solidFill>
                  <a:schemeClr val="bg1"/>
                </a:solidFill>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2400" dirty="0">
                <a:solidFill>
                  <a:schemeClr val="bg1"/>
                </a:solidFill>
                <a:latin typeface="Consolas" panose="020B0609020204030204" pitchFamily="49" charset="0"/>
              </a:rPr>
              <a:t>private:</a:t>
            </a:r>
          </a:p>
          <a:p>
            <a:pPr marL="358775" indent="-250825" eaLnBrk="1" hangingPunct="1">
              <a:spcBef>
                <a:spcPct val="0"/>
              </a:spcBef>
              <a:buFont typeface="Wingdings" panose="05000000000000000000" pitchFamily="2" charset="2"/>
              <a:buNone/>
            </a:pPr>
            <a:r>
              <a:rPr lang="en-US" altLang="zh-CN" sz="2400" dirty="0">
                <a:solidFill>
                  <a:schemeClr val="bg1"/>
                </a:solidFill>
                <a:latin typeface="Consolas" panose="020B0609020204030204" pitchFamily="49" charset="0"/>
              </a:rPr>
              <a:t>	</a:t>
            </a:r>
            <a:r>
              <a:rPr lang="en-US" altLang="zh-CN" sz="2400" dirty="0" err="1">
                <a:solidFill>
                  <a:schemeClr val="bg1"/>
                </a:solidFill>
                <a:latin typeface="Consolas" panose="020B0609020204030204" pitchFamily="49" charset="0"/>
              </a:rPr>
              <a:t>int</a:t>
            </a:r>
            <a:r>
              <a:rPr lang="en-US" altLang="zh-CN" sz="2400" dirty="0">
                <a:solidFill>
                  <a:schemeClr val="bg1"/>
                </a:solidFill>
                <a:latin typeface="Consolas" panose="020B0609020204030204" pitchFamily="49" charset="0"/>
              </a:rPr>
              <a:t> a;</a:t>
            </a:r>
          </a:p>
          <a:p>
            <a:pPr marL="358775" indent="-250825" eaLnBrk="1" hangingPunct="1">
              <a:spcBef>
                <a:spcPct val="0"/>
              </a:spcBef>
              <a:buFont typeface="Wingdings" panose="05000000000000000000" pitchFamily="2" charset="2"/>
              <a:buNone/>
            </a:pPr>
            <a:r>
              <a:rPr lang="en-US" altLang="zh-CN" sz="2400" dirty="0">
                <a:solidFill>
                  <a:schemeClr val="bg1"/>
                </a:solidFill>
                <a:latin typeface="Consolas" panose="020B0609020204030204" pitchFamily="49" charset="0"/>
              </a:rPr>
              <a:t>};</a:t>
            </a:r>
          </a:p>
          <a:p>
            <a:pPr marL="358775" indent="-250825" eaLnBrk="1" hangingPunct="1">
              <a:spcBef>
                <a:spcPct val="0"/>
              </a:spcBef>
              <a:buFont typeface="Wingdings" panose="05000000000000000000" pitchFamily="2" charset="2"/>
              <a:buNone/>
            </a:pPr>
            <a:endParaRPr lang="en-US" altLang="zh-CN" sz="2400" dirty="0">
              <a:solidFill>
                <a:schemeClr val="bg1"/>
              </a:solidFill>
              <a:latin typeface="Consolas" panose="020B0609020204030204" pitchFamily="49" charset="0"/>
            </a:endParaRPr>
          </a:p>
          <a:p>
            <a:pPr marL="358775" indent="-250825" eaLnBrk="1" hangingPunct="1">
              <a:spcBef>
                <a:spcPct val="0"/>
              </a:spcBef>
              <a:buFont typeface="Wingdings" panose="05000000000000000000" pitchFamily="2" charset="2"/>
              <a:buNone/>
            </a:pPr>
            <a:r>
              <a:rPr lang="en-US" altLang="zh-CN" sz="2400" dirty="0">
                <a:solidFill>
                  <a:schemeClr val="bg1"/>
                </a:solidFill>
                <a:latin typeface="Consolas" panose="020B0609020204030204" pitchFamily="49" charset="0"/>
              </a:rPr>
              <a:t>class B {</a:t>
            </a:r>
          </a:p>
          <a:p>
            <a:pPr marL="358775" indent="-250825" eaLnBrk="1" hangingPunct="1">
              <a:spcBef>
                <a:spcPct val="0"/>
              </a:spcBef>
              <a:buFont typeface="Wingdings" panose="05000000000000000000" pitchFamily="2" charset="2"/>
              <a:buNone/>
            </a:pPr>
            <a:r>
              <a:rPr lang="en-US" altLang="zh-CN" sz="2400" dirty="0">
                <a:solidFill>
                  <a:schemeClr val="bg1"/>
                </a:solidFill>
                <a:latin typeface="Consolas" panose="020B0609020204030204" pitchFamily="49" charset="0"/>
              </a:rPr>
              <a:t>public:</a:t>
            </a:r>
          </a:p>
          <a:p>
            <a:pPr marL="358775" indent="-250825" eaLnBrk="1" hangingPunct="1">
              <a:spcBef>
                <a:spcPct val="0"/>
              </a:spcBef>
              <a:buFont typeface="Wingdings" panose="05000000000000000000" pitchFamily="2" charset="2"/>
              <a:buNone/>
            </a:pPr>
            <a:r>
              <a:rPr lang="en-US" altLang="zh-CN" sz="2400" dirty="0">
                <a:solidFill>
                  <a:schemeClr val="bg1"/>
                </a:solidFill>
                <a:latin typeface="Consolas" panose="020B0609020204030204" pitchFamily="49" charset="0"/>
              </a:rPr>
              <a:t>	void </a:t>
            </a:r>
            <a:r>
              <a:rPr lang="en-US" altLang="zh-CN" sz="2400" dirty="0" err="1">
                <a:solidFill>
                  <a:schemeClr val="bg1"/>
                </a:solidFill>
                <a:latin typeface="Consolas" panose="020B0609020204030204" pitchFamily="49" charset="0"/>
              </a:rPr>
              <a:t>setB</a:t>
            </a:r>
            <a:r>
              <a:rPr lang="en-US" altLang="zh-CN" sz="2400" dirty="0">
                <a:solidFill>
                  <a:schemeClr val="bg1"/>
                </a:solidFill>
                <a:latin typeface="Consolas" panose="020B0609020204030204" pitchFamily="49" charset="0"/>
              </a:rPr>
              <a:t>(</a:t>
            </a:r>
            <a:r>
              <a:rPr lang="en-US" altLang="zh-CN" sz="2400" dirty="0" err="1">
                <a:solidFill>
                  <a:schemeClr val="bg1"/>
                </a:solidFill>
                <a:latin typeface="Consolas" panose="020B0609020204030204" pitchFamily="49" charset="0"/>
              </a:rPr>
              <a:t>int</a:t>
            </a:r>
            <a:r>
              <a:rPr lang="en-US" altLang="zh-CN" sz="2400" dirty="0">
                <a:solidFill>
                  <a:schemeClr val="bg1"/>
                </a:solidFill>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2400" dirty="0">
                <a:solidFill>
                  <a:schemeClr val="bg1"/>
                </a:solidFill>
                <a:latin typeface="Consolas" panose="020B0609020204030204" pitchFamily="49" charset="0"/>
              </a:rPr>
              <a:t>	void </a:t>
            </a:r>
            <a:r>
              <a:rPr lang="en-US" altLang="zh-CN" sz="2400" dirty="0" err="1">
                <a:solidFill>
                  <a:schemeClr val="bg1"/>
                </a:solidFill>
                <a:latin typeface="Consolas" panose="020B0609020204030204" pitchFamily="49" charset="0"/>
              </a:rPr>
              <a:t>showB</a:t>
            </a:r>
            <a:r>
              <a:rPr lang="en-US" altLang="zh-CN" sz="2400" dirty="0">
                <a:solidFill>
                  <a:schemeClr val="bg1"/>
                </a:solidFill>
                <a:latin typeface="Consolas" panose="020B0609020204030204" pitchFamily="49" charset="0"/>
              </a:rPr>
              <a:t>() </a:t>
            </a:r>
            <a:r>
              <a:rPr lang="en-US" altLang="zh-CN" sz="2400" dirty="0" err="1">
                <a:solidFill>
                  <a:schemeClr val="bg1"/>
                </a:solidFill>
                <a:latin typeface="Consolas" panose="020B0609020204030204" pitchFamily="49" charset="0"/>
              </a:rPr>
              <a:t>const</a:t>
            </a:r>
            <a:r>
              <a:rPr lang="en-US" altLang="zh-CN" sz="2400" dirty="0">
                <a:solidFill>
                  <a:schemeClr val="bg1"/>
                </a:solidFill>
                <a:latin typeface="Consolas" panose="020B0609020204030204" pitchFamily="49" charset="0"/>
              </a:rPr>
              <a:t>;</a:t>
            </a:r>
          </a:p>
        </p:txBody>
      </p:sp>
      <p:sp>
        <p:nvSpPr>
          <p:cNvPr id="34819" name="内容占位符 3">
            <a:extLst>
              <a:ext uri="{FF2B5EF4-FFF2-40B4-BE49-F238E27FC236}">
                <a16:creationId xmlns:a16="http://schemas.microsoft.com/office/drawing/2014/main" xmlns="" id="{EE2DF804-13D5-4F5E-93A5-FC320CED6BAA}"/>
              </a:ext>
            </a:extLst>
          </p:cNvPr>
          <p:cNvSpPr>
            <a:spLocks noGrp="1"/>
          </p:cNvSpPr>
          <p:nvPr>
            <p:ph sz="half" idx="2"/>
          </p:nvPr>
        </p:nvSpPr>
        <p:spPr>
          <a:xfrm>
            <a:off x="4648200" y="1498501"/>
            <a:ext cx="4038600" cy="4811712"/>
          </a:xfrm>
          <a:solidFill>
            <a:srgbClr val="85FFFF"/>
          </a:solidFill>
        </p:spPr>
        <p:txBody>
          <a:bodyPr/>
          <a:lstStyle/>
          <a:p>
            <a:pPr marL="358775" indent="-250825" eaLnBrk="1" hangingPunct="1">
              <a:spcBef>
                <a:spcPct val="0"/>
              </a:spcBef>
              <a:buFont typeface="Wingdings" panose="05000000000000000000" pitchFamily="2" charset="2"/>
              <a:buNone/>
            </a:pPr>
            <a:r>
              <a:rPr lang="en-US" altLang="zh-CN" sz="2400" dirty="0">
                <a:solidFill>
                  <a:schemeClr val="bg1"/>
                </a:solidFill>
                <a:latin typeface="Consolas" panose="020B0609020204030204" pitchFamily="49" charset="0"/>
              </a:rPr>
              <a:t>private:</a:t>
            </a:r>
          </a:p>
          <a:p>
            <a:pPr marL="358775" indent="-250825" eaLnBrk="1" hangingPunct="1">
              <a:spcBef>
                <a:spcPct val="0"/>
              </a:spcBef>
              <a:buFont typeface="Wingdings" panose="05000000000000000000" pitchFamily="2" charset="2"/>
              <a:buNone/>
            </a:pPr>
            <a:r>
              <a:rPr lang="en-US" altLang="zh-CN" sz="2400" dirty="0">
                <a:solidFill>
                  <a:schemeClr val="bg1"/>
                </a:solidFill>
                <a:latin typeface="Consolas" panose="020B0609020204030204" pitchFamily="49" charset="0"/>
              </a:rPr>
              <a:t>	</a:t>
            </a:r>
            <a:r>
              <a:rPr lang="en-US" altLang="zh-CN" sz="2400" dirty="0" err="1">
                <a:solidFill>
                  <a:schemeClr val="bg1"/>
                </a:solidFill>
                <a:latin typeface="Consolas" panose="020B0609020204030204" pitchFamily="49" charset="0"/>
              </a:rPr>
              <a:t>int</a:t>
            </a:r>
            <a:r>
              <a:rPr lang="en-US" altLang="zh-CN" sz="2400" dirty="0">
                <a:solidFill>
                  <a:schemeClr val="bg1"/>
                </a:solidFill>
                <a:latin typeface="Consolas" panose="020B0609020204030204" pitchFamily="49" charset="0"/>
              </a:rPr>
              <a:t> b;</a:t>
            </a:r>
          </a:p>
          <a:p>
            <a:pPr marL="358775" indent="-250825" eaLnBrk="1" hangingPunct="1">
              <a:spcBef>
                <a:spcPct val="0"/>
              </a:spcBef>
              <a:buFont typeface="Wingdings" panose="05000000000000000000" pitchFamily="2" charset="2"/>
              <a:buNone/>
            </a:pPr>
            <a:r>
              <a:rPr lang="en-US" altLang="zh-CN" sz="2400" dirty="0">
                <a:solidFill>
                  <a:schemeClr val="bg1"/>
                </a:solidFill>
                <a:latin typeface="Consolas" panose="020B0609020204030204" pitchFamily="49" charset="0"/>
              </a:rPr>
              <a:t>};</a:t>
            </a:r>
          </a:p>
          <a:p>
            <a:pPr marL="358775" indent="-250825" eaLnBrk="1" hangingPunct="1">
              <a:spcBef>
                <a:spcPct val="0"/>
              </a:spcBef>
              <a:buFont typeface="Wingdings" panose="05000000000000000000" pitchFamily="2" charset="2"/>
              <a:buNone/>
            </a:pPr>
            <a:endParaRPr lang="en-US" altLang="zh-CN" sz="2400" dirty="0">
              <a:solidFill>
                <a:schemeClr val="bg1"/>
              </a:solidFill>
              <a:latin typeface="Consolas" panose="020B0609020204030204" pitchFamily="49" charset="0"/>
            </a:endParaRPr>
          </a:p>
          <a:p>
            <a:pPr marL="358775" indent="-250825" eaLnBrk="1" hangingPunct="1">
              <a:spcBef>
                <a:spcPct val="0"/>
              </a:spcBef>
              <a:buFont typeface="Wingdings" panose="05000000000000000000" pitchFamily="2" charset="2"/>
              <a:buNone/>
            </a:pPr>
            <a:r>
              <a:rPr lang="en-US" altLang="zh-CN" sz="2400" dirty="0">
                <a:solidFill>
                  <a:schemeClr val="bg1"/>
                </a:solidFill>
                <a:latin typeface="Consolas" panose="020B0609020204030204" pitchFamily="49" charset="0"/>
              </a:rPr>
              <a:t>class C : </a:t>
            </a:r>
            <a:r>
              <a:rPr lang="en-US" altLang="zh-CN" sz="2400" dirty="0">
                <a:solidFill>
                  <a:srgbClr val="FF0000"/>
                </a:solidFill>
                <a:latin typeface="Consolas" panose="020B0609020204030204" pitchFamily="49" charset="0"/>
              </a:rPr>
              <a:t>public A, private B </a:t>
            </a:r>
            <a:r>
              <a:rPr lang="en-US" altLang="zh-CN" sz="2400" dirty="0">
                <a:solidFill>
                  <a:schemeClr val="bg1"/>
                </a:solidFill>
                <a:latin typeface="Consolas" panose="020B0609020204030204" pitchFamily="49" charset="0"/>
              </a:rPr>
              <a:t>{ </a:t>
            </a:r>
          </a:p>
          <a:p>
            <a:pPr marL="358775" indent="-250825" eaLnBrk="1" hangingPunct="1">
              <a:spcBef>
                <a:spcPct val="0"/>
              </a:spcBef>
              <a:buFont typeface="Wingdings" panose="05000000000000000000" pitchFamily="2" charset="2"/>
              <a:buNone/>
            </a:pPr>
            <a:r>
              <a:rPr lang="en-US" altLang="zh-CN" sz="2400" dirty="0">
                <a:solidFill>
                  <a:schemeClr val="bg1"/>
                </a:solidFill>
                <a:latin typeface="Consolas" panose="020B0609020204030204" pitchFamily="49" charset="0"/>
              </a:rPr>
              <a:t>public:</a:t>
            </a:r>
          </a:p>
          <a:p>
            <a:pPr marL="358775" indent="-250825" eaLnBrk="1" hangingPunct="1">
              <a:spcBef>
                <a:spcPct val="0"/>
              </a:spcBef>
              <a:buFont typeface="Wingdings" panose="05000000000000000000" pitchFamily="2" charset="2"/>
              <a:buNone/>
            </a:pPr>
            <a:r>
              <a:rPr lang="en-US" altLang="zh-CN" sz="2400" dirty="0">
                <a:solidFill>
                  <a:schemeClr val="bg1"/>
                </a:solidFill>
                <a:latin typeface="Consolas" panose="020B0609020204030204" pitchFamily="49" charset="0"/>
              </a:rPr>
              <a:t>	void </a:t>
            </a:r>
            <a:r>
              <a:rPr lang="en-US" altLang="zh-CN" sz="2400" dirty="0" err="1">
                <a:solidFill>
                  <a:schemeClr val="bg1"/>
                </a:solidFill>
                <a:latin typeface="Consolas" panose="020B0609020204030204" pitchFamily="49" charset="0"/>
              </a:rPr>
              <a:t>setC</a:t>
            </a:r>
            <a:r>
              <a:rPr lang="en-US" altLang="zh-CN" sz="2400" dirty="0">
                <a:solidFill>
                  <a:schemeClr val="bg1"/>
                </a:solidFill>
                <a:latin typeface="Consolas" panose="020B0609020204030204" pitchFamily="49" charset="0"/>
              </a:rPr>
              <a:t>(</a:t>
            </a:r>
            <a:r>
              <a:rPr lang="en-US" altLang="zh-CN" sz="2400" dirty="0" err="1">
                <a:solidFill>
                  <a:schemeClr val="bg1"/>
                </a:solidFill>
                <a:latin typeface="Consolas" panose="020B0609020204030204" pitchFamily="49" charset="0"/>
              </a:rPr>
              <a:t>int</a:t>
            </a:r>
            <a:r>
              <a:rPr lang="en-US" altLang="zh-CN" sz="2400" dirty="0">
                <a:solidFill>
                  <a:schemeClr val="bg1"/>
                </a:solidFill>
                <a:latin typeface="Consolas" panose="020B0609020204030204" pitchFamily="49" charset="0"/>
              </a:rPr>
              <a:t>, </a:t>
            </a:r>
            <a:r>
              <a:rPr lang="en-US" altLang="zh-CN" sz="2400" dirty="0" err="1">
                <a:solidFill>
                  <a:schemeClr val="bg1"/>
                </a:solidFill>
                <a:latin typeface="Consolas" panose="020B0609020204030204" pitchFamily="49" charset="0"/>
              </a:rPr>
              <a:t>int</a:t>
            </a:r>
            <a:r>
              <a:rPr lang="en-US" altLang="zh-CN" sz="2400" dirty="0">
                <a:solidFill>
                  <a:schemeClr val="bg1"/>
                </a:solidFill>
                <a:latin typeface="Consolas" panose="020B0609020204030204" pitchFamily="49" charset="0"/>
              </a:rPr>
              <a:t>, </a:t>
            </a:r>
            <a:r>
              <a:rPr lang="en-US" altLang="zh-CN" sz="2400" dirty="0" err="1">
                <a:solidFill>
                  <a:schemeClr val="bg1"/>
                </a:solidFill>
                <a:latin typeface="Consolas" panose="020B0609020204030204" pitchFamily="49" charset="0"/>
              </a:rPr>
              <a:t>int</a:t>
            </a:r>
            <a:r>
              <a:rPr lang="en-US" altLang="zh-CN" sz="2400" dirty="0">
                <a:solidFill>
                  <a:schemeClr val="bg1"/>
                </a:solidFill>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2400" dirty="0">
                <a:solidFill>
                  <a:schemeClr val="bg1"/>
                </a:solidFill>
                <a:latin typeface="Consolas" panose="020B0609020204030204" pitchFamily="49" charset="0"/>
              </a:rPr>
              <a:t>	void </a:t>
            </a:r>
            <a:r>
              <a:rPr lang="en-US" altLang="zh-CN" sz="2400" dirty="0" err="1">
                <a:solidFill>
                  <a:schemeClr val="bg1"/>
                </a:solidFill>
                <a:latin typeface="Consolas" panose="020B0609020204030204" pitchFamily="49" charset="0"/>
              </a:rPr>
              <a:t>showC</a:t>
            </a:r>
            <a:r>
              <a:rPr lang="en-US" altLang="zh-CN" sz="2400" dirty="0">
                <a:solidFill>
                  <a:schemeClr val="bg1"/>
                </a:solidFill>
                <a:latin typeface="Consolas" panose="020B0609020204030204" pitchFamily="49" charset="0"/>
              </a:rPr>
              <a:t>() </a:t>
            </a:r>
            <a:r>
              <a:rPr lang="en-US" altLang="zh-CN" sz="2400" dirty="0" err="1">
                <a:solidFill>
                  <a:schemeClr val="bg1"/>
                </a:solidFill>
                <a:latin typeface="Consolas" panose="020B0609020204030204" pitchFamily="49" charset="0"/>
              </a:rPr>
              <a:t>const</a:t>
            </a:r>
            <a:r>
              <a:rPr lang="en-US" altLang="zh-CN" sz="2400" dirty="0">
                <a:solidFill>
                  <a:schemeClr val="bg1"/>
                </a:solidFill>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2400" dirty="0">
                <a:solidFill>
                  <a:schemeClr val="bg1"/>
                </a:solidFill>
                <a:latin typeface="Consolas" panose="020B0609020204030204" pitchFamily="49" charset="0"/>
              </a:rPr>
              <a:t>private </a:t>
            </a:r>
            <a:r>
              <a:rPr lang="en-US" altLang="zh-CN" sz="2400" dirty="0" err="1">
                <a:solidFill>
                  <a:schemeClr val="bg1"/>
                </a:solidFill>
                <a:latin typeface="Consolas" panose="020B0609020204030204" pitchFamily="49" charset="0"/>
              </a:rPr>
              <a:t>const</a:t>
            </a:r>
            <a:r>
              <a:rPr lang="en-US" altLang="zh-CN" sz="2400" dirty="0">
                <a:solidFill>
                  <a:schemeClr val="bg1"/>
                </a:solidFill>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2400" dirty="0">
                <a:solidFill>
                  <a:schemeClr val="bg1"/>
                </a:solidFill>
                <a:latin typeface="Consolas" panose="020B0609020204030204" pitchFamily="49" charset="0"/>
              </a:rPr>
              <a:t>	</a:t>
            </a:r>
            <a:r>
              <a:rPr lang="en-US" altLang="zh-CN" sz="2400" dirty="0" err="1">
                <a:solidFill>
                  <a:schemeClr val="bg1"/>
                </a:solidFill>
                <a:latin typeface="Consolas" panose="020B0609020204030204" pitchFamily="49" charset="0"/>
              </a:rPr>
              <a:t>int</a:t>
            </a:r>
            <a:r>
              <a:rPr lang="en-US" altLang="zh-CN" sz="2400" dirty="0">
                <a:solidFill>
                  <a:schemeClr val="bg1"/>
                </a:solidFill>
                <a:latin typeface="Consolas" panose="020B0609020204030204" pitchFamily="49" charset="0"/>
              </a:rPr>
              <a:t> c;</a:t>
            </a:r>
          </a:p>
          <a:p>
            <a:pPr marL="358775" indent="-250825" eaLnBrk="1" hangingPunct="1">
              <a:spcBef>
                <a:spcPct val="0"/>
              </a:spcBef>
              <a:buFont typeface="Wingdings" panose="05000000000000000000" pitchFamily="2" charset="2"/>
              <a:buNone/>
            </a:pPr>
            <a:r>
              <a:rPr lang="en-US" altLang="zh-CN" sz="2400" dirty="0">
                <a:solidFill>
                  <a:schemeClr val="bg1"/>
                </a:solidFill>
                <a:latin typeface="Consolas" panose="020B0609020204030204" pitchFamily="49" charset="0"/>
              </a:rPr>
              <a:t>};</a:t>
            </a:r>
          </a:p>
        </p:txBody>
      </p:sp>
      <p:sp>
        <p:nvSpPr>
          <p:cNvPr id="34820" name="灯片编号占位符 3">
            <a:extLst>
              <a:ext uri="{FF2B5EF4-FFF2-40B4-BE49-F238E27FC236}">
                <a16:creationId xmlns:a16="http://schemas.microsoft.com/office/drawing/2014/main" xmlns="" id="{05DA82F0-7990-47B3-A24E-FAB64B2894A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fld id="{5441D253-5FCC-4416-8832-02F847D2EDF4}" type="slidenum">
              <a:rPr lang="en-US" altLang="zh-CN" sz="1000">
                <a:latin typeface="Times New Roman" panose="02020603050405020304" pitchFamily="18" charset="0"/>
                <a:ea typeface="宋体" panose="02010600030101010101" pitchFamily="2" charset="-122"/>
              </a:rPr>
              <a:pPr eaLnBrk="1" hangingPunct="1">
                <a:spcBef>
                  <a:spcPct val="0"/>
                </a:spcBef>
                <a:buClrTx/>
                <a:buSzTx/>
                <a:buFontTx/>
                <a:buNone/>
              </a:pPr>
              <a:t>30</a:t>
            </a:fld>
            <a:endParaRPr lang="en-US" altLang="zh-CN" sz="1000">
              <a:latin typeface="Times New Roman" panose="02020603050405020304" pitchFamily="18" charset="0"/>
              <a:ea typeface="宋体" panose="02010600030101010101" pitchFamily="2" charset="-122"/>
            </a:endParaRPr>
          </a:p>
        </p:txBody>
      </p:sp>
      <p:sp>
        <p:nvSpPr>
          <p:cNvPr id="2" name="标题 1">
            <a:extLst>
              <a:ext uri="{FF2B5EF4-FFF2-40B4-BE49-F238E27FC236}">
                <a16:creationId xmlns:a16="http://schemas.microsoft.com/office/drawing/2014/main" xmlns="" id="{4C332FA5-D528-44AB-A2DA-5117219B2B34}"/>
              </a:ext>
            </a:extLst>
          </p:cNvPr>
          <p:cNvSpPr>
            <a:spLocks noGrp="1"/>
          </p:cNvSpPr>
          <p:nvPr>
            <p:ph type="title"/>
          </p:nvPr>
        </p:nvSpPr>
        <p:spPr/>
        <p:txBody>
          <a:bodyPr/>
          <a:lstStyle/>
          <a:p>
            <a:pPr eaLnBrk="1" fontAlgn="auto" hangingPunct="1">
              <a:spcAft>
                <a:spcPts val="0"/>
              </a:spcAft>
              <a:defRPr/>
            </a:pPr>
            <a:r>
              <a:rPr lang="zh-CN" altLang="en-US"/>
              <a:t>多继承举例</a:t>
            </a:r>
            <a:endParaRPr kumimoji="1" lang="zh-CN" altLang="en-US"/>
          </a:p>
        </p:txBody>
      </p:sp>
      <p:sp>
        <p:nvSpPr>
          <p:cNvPr id="34822" name="Line 5">
            <a:extLst>
              <a:ext uri="{FF2B5EF4-FFF2-40B4-BE49-F238E27FC236}">
                <a16:creationId xmlns:a16="http://schemas.microsoft.com/office/drawing/2014/main" xmlns="" id="{96A115EE-850C-4DFB-9636-7FA15F60B8AB}"/>
              </a:ext>
            </a:extLst>
          </p:cNvPr>
          <p:cNvSpPr>
            <a:spLocks noChangeShapeType="1"/>
          </p:cNvSpPr>
          <p:nvPr/>
        </p:nvSpPr>
        <p:spPr bwMode="auto">
          <a:xfrm>
            <a:off x="4572000" y="1412776"/>
            <a:ext cx="0" cy="4608512"/>
          </a:xfrm>
          <a:prstGeom prst="line">
            <a:avLst/>
          </a:prstGeom>
          <a:noFill/>
          <a:ln w="9525">
            <a:solidFill>
              <a:schemeClr val="tx1"/>
            </a:solidFill>
            <a:prstDash val="dashDot"/>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内容占位符 2">
            <a:extLst>
              <a:ext uri="{FF2B5EF4-FFF2-40B4-BE49-F238E27FC236}">
                <a16:creationId xmlns:a16="http://schemas.microsoft.com/office/drawing/2014/main" xmlns="" id="{9FA1808F-52A0-4C42-BD6C-3739045CC08D}"/>
              </a:ext>
            </a:extLst>
          </p:cNvPr>
          <p:cNvSpPr>
            <a:spLocks noGrp="1"/>
          </p:cNvSpPr>
          <p:nvPr>
            <p:ph sz="half" idx="1"/>
          </p:nvPr>
        </p:nvSpPr>
        <p:spPr>
          <a:xfrm>
            <a:off x="457200" y="1785938"/>
            <a:ext cx="4038600" cy="4811712"/>
          </a:xfrm>
          <a:solidFill>
            <a:srgbClr val="85FFFF"/>
          </a:solidFill>
        </p:spPr>
        <p:txBody>
          <a:bodyPr/>
          <a:lstStyle/>
          <a:p>
            <a:pPr marL="358775" indent="-250825" eaLnBrk="1" hangingPunct="1">
              <a:spcBef>
                <a:spcPct val="0"/>
              </a:spcBef>
              <a:buFont typeface="Wingdings" panose="05000000000000000000" pitchFamily="2" charset="2"/>
              <a:buNone/>
            </a:pPr>
            <a:r>
              <a:rPr lang="en-US" altLang="zh-CN" sz="1800">
                <a:solidFill>
                  <a:schemeClr val="bg1"/>
                </a:solidFill>
                <a:latin typeface="Consolas" panose="020B0609020204030204" pitchFamily="49" charset="0"/>
              </a:rPr>
              <a:t>void  A::setA(int x) {</a:t>
            </a:r>
          </a:p>
          <a:p>
            <a:pPr marL="358775" indent="-250825" eaLnBrk="1" hangingPunct="1">
              <a:spcBef>
                <a:spcPct val="0"/>
              </a:spcBef>
              <a:buFont typeface="Wingdings" panose="05000000000000000000" pitchFamily="2" charset="2"/>
              <a:buNone/>
            </a:pPr>
            <a:r>
              <a:rPr lang="en-US" altLang="zh-CN" sz="1800">
                <a:solidFill>
                  <a:schemeClr val="bg1"/>
                </a:solidFill>
                <a:latin typeface="Consolas" panose="020B0609020204030204" pitchFamily="49" charset="0"/>
              </a:rPr>
              <a:t>	a=x; </a:t>
            </a:r>
          </a:p>
          <a:p>
            <a:pPr marL="358775" indent="-250825" eaLnBrk="1" hangingPunct="1">
              <a:spcBef>
                <a:spcPct val="0"/>
              </a:spcBef>
              <a:buFont typeface="Wingdings" panose="05000000000000000000" pitchFamily="2" charset="2"/>
              <a:buNone/>
            </a:pPr>
            <a:r>
              <a:rPr lang="en-US" altLang="zh-CN" sz="1800">
                <a:solidFill>
                  <a:schemeClr val="bg1"/>
                </a:solidFill>
                <a:latin typeface="Consolas" panose="020B0609020204030204" pitchFamily="49" charset="0"/>
              </a:rPr>
              <a:t>}</a:t>
            </a:r>
          </a:p>
          <a:p>
            <a:pPr marL="358775" indent="-250825" eaLnBrk="1" hangingPunct="1">
              <a:spcBef>
                <a:spcPct val="0"/>
              </a:spcBef>
              <a:buFont typeface="Wingdings" panose="05000000000000000000" pitchFamily="2" charset="2"/>
              <a:buNone/>
            </a:pPr>
            <a:endParaRPr lang="en-US" altLang="zh-CN" sz="1800">
              <a:solidFill>
                <a:schemeClr val="bg1"/>
              </a:solidFill>
              <a:latin typeface="Consolas" panose="020B0609020204030204" pitchFamily="49" charset="0"/>
            </a:endParaRPr>
          </a:p>
          <a:p>
            <a:pPr marL="358775" indent="-250825" eaLnBrk="1" hangingPunct="1">
              <a:spcBef>
                <a:spcPct val="0"/>
              </a:spcBef>
              <a:buFont typeface="Wingdings" panose="05000000000000000000" pitchFamily="2" charset="2"/>
              <a:buNone/>
            </a:pPr>
            <a:r>
              <a:rPr lang="en-US" altLang="zh-CN" sz="1800">
                <a:solidFill>
                  <a:schemeClr val="bg1"/>
                </a:solidFill>
                <a:latin typeface="Consolas" panose="020B0609020204030204" pitchFamily="49" charset="0"/>
              </a:rPr>
              <a:t>void B::setB(int x) {</a:t>
            </a:r>
          </a:p>
          <a:p>
            <a:pPr marL="358775" indent="-250825" eaLnBrk="1" hangingPunct="1">
              <a:spcBef>
                <a:spcPct val="0"/>
              </a:spcBef>
              <a:buFont typeface="Wingdings" panose="05000000000000000000" pitchFamily="2" charset="2"/>
              <a:buNone/>
            </a:pPr>
            <a:r>
              <a:rPr lang="en-US" altLang="zh-CN" sz="1800">
                <a:solidFill>
                  <a:schemeClr val="bg1"/>
                </a:solidFill>
                <a:latin typeface="Consolas" panose="020B0609020204030204" pitchFamily="49" charset="0"/>
              </a:rPr>
              <a:t>	b=x; </a:t>
            </a:r>
          </a:p>
          <a:p>
            <a:pPr marL="358775" indent="-250825" eaLnBrk="1" hangingPunct="1">
              <a:spcBef>
                <a:spcPct val="0"/>
              </a:spcBef>
              <a:buFont typeface="Wingdings" panose="05000000000000000000" pitchFamily="2" charset="2"/>
              <a:buNone/>
            </a:pPr>
            <a:r>
              <a:rPr lang="en-US" altLang="zh-CN" sz="1800">
                <a:solidFill>
                  <a:schemeClr val="bg1"/>
                </a:solidFill>
                <a:latin typeface="Consolas" panose="020B0609020204030204" pitchFamily="49" charset="0"/>
              </a:rPr>
              <a:t>}</a:t>
            </a:r>
          </a:p>
          <a:p>
            <a:pPr marL="358775" indent="-250825" eaLnBrk="1" hangingPunct="1">
              <a:spcBef>
                <a:spcPct val="0"/>
              </a:spcBef>
              <a:buFont typeface="Wingdings" panose="05000000000000000000" pitchFamily="2" charset="2"/>
              <a:buNone/>
            </a:pPr>
            <a:endParaRPr lang="en-US" altLang="zh-CN" sz="1800">
              <a:solidFill>
                <a:schemeClr val="bg1"/>
              </a:solidFill>
              <a:latin typeface="Consolas" panose="020B0609020204030204" pitchFamily="49" charset="0"/>
            </a:endParaRPr>
          </a:p>
          <a:p>
            <a:pPr marL="358775" indent="-250825" eaLnBrk="1" hangingPunct="1">
              <a:spcBef>
                <a:spcPct val="0"/>
              </a:spcBef>
              <a:buFont typeface="Wingdings" panose="05000000000000000000" pitchFamily="2" charset="2"/>
              <a:buNone/>
            </a:pPr>
            <a:r>
              <a:rPr lang="en-US" altLang="zh-CN" sz="1800">
                <a:solidFill>
                  <a:schemeClr val="bg1"/>
                </a:solidFill>
                <a:latin typeface="Consolas" panose="020B0609020204030204" pitchFamily="49" charset="0"/>
              </a:rPr>
              <a:t>void C::setC(int x, int y, int z) {</a:t>
            </a:r>
          </a:p>
          <a:p>
            <a:pPr marL="358775" indent="-250825" eaLnBrk="1" hangingPunct="1">
              <a:spcBef>
                <a:spcPct val="0"/>
              </a:spcBef>
              <a:buFont typeface="Wingdings" panose="05000000000000000000" pitchFamily="2" charset="2"/>
              <a:buNone/>
            </a:pPr>
            <a:r>
              <a:rPr lang="en-US" altLang="zh-CN" sz="1800">
                <a:solidFill>
                  <a:schemeClr val="bg1"/>
                </a:solidFill>
                <a:latin typeface="Consolas" panose="020B0609020204030204" pitchFamily="49" charset="0"/>
              </a:rPr>
              <a:t>	//</a:t>
            </a:r>
            <a:r>
              <a:rPr lang="zh-CN" altLang="en-US" sz="1800">
                <a:solidFill>
                  <a:schemeClr val="bg1"/>
                </a:solidFill>
                <a:latin typeface="Consolas" panose="020B0609020204030204" pitchFamily="49" charset="0"/>
              </a:rPr>
              <a:t>派生类成员直接访问基类的</a:t>
            </a:r>
          </a:p>
          <a:p>
            <a:pPr marL="358775" indent="-250825" eaLnBrk="1" hangingPunct="1">
              <a:spcBef>
                <a:spcPct val="0"/>
              </a:spcBef>
              <a:buFont typeface="Wingdings" panose="05000000000000000000" pitchFamily="2" charset="2"/>
              <a:buNone/>
            </a:pPr>
            <a:r>
              <a:rPr lang="zh-CN" altLang="en-US" sz="1800">
                <a:solidFill>
                  <a:schemeClr val="bg1"/>
                </a:solidFill>
                <a:latin typeface="Consolas" panose="020B0609020204030204" pitchFamily="49" charset="0"/>
              </a:rPr>
              <a:t>	</a:t>
            </a:r>
            <a:r>
              <a:rPr lang="en-US" altLang="zh-CN" sz="1800">
                <a:solidFill>
                  <a:schemeClr val="bg1"/>
                </a:solidFill>
                <a:latin typeface="Consolas" panose="020B0609020204030204" pitchFamily="49" charset="0"/>
              </a:rPr>
              <a:t>//</a:t>
            </a:r>
            <a:r>
              <a:rPr lang="zh-CN" altLang="en-US" sz="1800">
                <a:solidFill>
                  <a:schemeClr val="bg1"/>
                </a:solidFill>
                <a:latin typeface="Consolas" panose="020B0609020204030204" pitchFamily="49" charset="0"/>
              </a:rPr>
              <a:t>公有成员</a:t>
            </a:r>
          </a:p>
          <a:p>
            <a:pPr marL="358775" indent="-250825" eaLnBrk="1" hangingPunct="1">
              <a:spcBef>
                <a:spcPct val="0"/>
              </a:spcBef>
              <a:buFont typeface="Wingdings" panose="05000000000000000000" pitchFamily="2" charset="2"/>
              <a:buNone/>
            </a:pPr>
            <a:r>
              <a:rPr lang="zh-CN" altLang="en-US" sz="1800">
                <a:solidFill>
                  <a:schemeClr val="bg1"/>
                </a:solidFill>
                <a:latin typeface="Consolas" panose="020B0609020204030204" pitchFamily="49" charset="0"/>
              </a:rPr>
              <a:t>	</a:t>
            </a:r>
            <a:r>
              <a:rPr lang="en-US" altLang="zh-CN" sz="1800">
                <a:solidFill>
                  <a:schemeClr val="bg1"/>
                </a:solidFill>
                <a:latin typeface="Consolas" panose="020B0609020204030204" pitchFamily="49" charset="0"/>
              </a:rPr>
              <a:t>setA(x); </a:t>
            </a:r>
          </a:p>
          <a:p>
            <a:pPr marL="358775" indent="-250825" eaLnBrk="1" hangingPunct="1">
              <a:spcBef>
                <a:spcPct val="0"/>
              </a:spcBef>
              <a:buFont typeface="Wingdings" panose="05000000000000000000" pitchFamily="2" charset="2"/>
              <a:buNone/>
            </a:pPr>
            <a:r>
              <a:rPr lang="en-US" altLang="zh-CN" sz="1800">
                <a:solidFill>
                  <a:schemeClr val="bg1"/>
                </a:solidFill>
                <a:latin typeface="Consolas" panose="020B0609020204030204" pitchFamily="49" charset="0"/>
              </a:rPr>
              <a:t>	setB(y); </a:t>
            </a:r>
          </a:p>
          <a:p>
            <a:pPr marL="358775" indent="-250825" eaLnBrk="1" hangingPunct="1">
              <a:spcBef>
                <a:spcPct val="0"/>
              </a:spcBef>
              <a:buFont typeface="Wingdings" panose="05000000000000000000" pitchFamily="2" charset="2"/>
              <a:buNone/>
            </a:pPr>
            <a:r>
              <a:rPr lang="en-US" altLang="zh-CN" sz="1800">
                <a:solidFill>
                  <a:schemeClr val="bg1"/>
                </a:solidFill>
                <a:latin typeface="Consolas" panose="020B0609020204030204" pitchFamily="49" charset="0"/>
              </a:rPr>
              <a:t>	c = z;</a:t>
            </a:r>
          </a:p>
          <a:p>
            <a:pPr marL="358775" indent="-250825" eaLnBrk="1" hangingPunct="1">
              <a:spcBef>
                <a:spcPct val="0"/>
              </a:spcBef>
              <a:buFont typeface="Wingdings" panose="05000000000000000000" pitchFamily="2" charset="2"/>
              <a:buNone/>
            </a:pPr>
            <a:r>
              <a:rPr lang="en-US" altLang="zh-CN" sz="1800">
                <a:solidFill>
                  <a:schemeClr val="bg1"/>
                </a:solidFill>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1800">
                <a:solidFill>
                  <a:schemeClr val="bg1"/>
                </a:solidFill>
                <a:latin typeface="Consolas" panose="020B0609020204030204" pitchFamily="49" charset="0"/>
              </a:rPr>
              <a:t>//</a:t>
            </a:r>
            <a:r>
              <a:rPr lang="zh-CN" altLang="en-US" sz="1800">
                <a:solidFill>
                  <a:schemeClr val="bg1"/>
                </a:solidFill>
                <a:latin typeface="Consolas" panose="020B0609020204030204" pitchFamily="49" charset="0"/>
              </a:rPr>
              <a:t>其他函数实现略</a:t>
            </a:r>
          </a:p>
        </p:txBody>
      </p:sp>
      <p:sp>
        <p:nvSpPr>
          <p:cNvPr id="35843" name="内容占位符 3">
            <a:extLst>
              <a:ext uri="{FF2B5EF4-FFF2-40B4-BE49-F238E27FC236}">
                <a16:creationId xmlns:a16="http://schemas.microsoft.com/office/drawing/2014/main" xmlns="" id="{5E9AFA5D-85CA-4163-A8A2-2802CFE275DD}"/>
              </a:ext>
            </a:extLst>
          </p:cNvPr>
          <p:cNvSpPr>
            <a:spLocks noGrp="1"/>
          </p:cNvSpPr>
          <p:nvPr>
            <p:ph sz="half" idx="2"/>
          </p:nvPr>
        </p:nvSpPr>
        <p:spPr>
          <a:xfrm>
            <a:off x="4648200" y="1785938"/>
            <a:ext cx="4038600" cy="4811712"/>
          </a:xfrm>
          <a:solidFill>
            <a:srgbClr val="85FFFF"/>
          </a:solidFill>
        </p:spPr>
        <p:txBody>
          <a:bodyPr/>
          <a:lstStyle/>
          <a:p>
            <a:pPr marL="358775" indent="-250825" eaLnBrk="1" hangingPunct="1">
              <a:spcBef>
                <a:spcPct val="0"/>
              </a:spcBef>
              <a:buFont typeface="Wingdings" panose="05000000000000000000" pitchFamily="2" charset="2"/>
              <a:buNone/>
            </a:pPr>
            <a:r>
              <a:rPr lang="en-US" altLang="zh-CN" sz="1800">
                <a:solidFill>
                  <a:schemeClr val="bg1"/>
                </a:solidFill>
                <a:latin typeface="Consolas" panose="020B0609020204030204" pitchFamily="49" charset="0"/>
              </a:rPr>
              <a:t>int main() {</a:t>
            </a:r>
          </a:p>
          <a:p>
            <a:pPr marL="358775" indent="-250825" eaLnBrk="1" hangingPunct="1">
              <a:spcBef>
                <a:spcPct val="0"/>
              </a:spcBef>
              <a:buFont typeface="Wingdings" panose="05000000000000000000" pitchFamily="2" charset="2"/>
              <a:buNone/>
            </a:pPr>
            <a:r>
              <a:rPr lang="en-US" altLang="zh-CN" sz="1800">
                <a:solidFill>
                  <a:schemeClr val="bg1"/>
                </a:solidFill>
                <a:latin typeface="Consolas" panose="020B0609020204030204" pitchFamily="49" charset="0"/>
              </a:rPr>
              <a:t>	C obj;</a:t>
            </a:r>
          </a:p>
          <a:p>
            <a:pPr marL="358775" indent="-250825" eaLnBrk="1" hangingPunct="1">
              <a:spcBef>
                <a:spcPct val="0"/>
              </a:spcBef>
              <a:buFont typeface="Wingdings" panose="05000000000000000000" pitchFamily="2" charset="2"/>
              <a:buNone/>
            </a:pPr>
            <a:r>
              <a:rPr lang="en-US" altLang="zh-CN" sz="1800">
                <a:solidFill>
                  <a:schemeClr val="bg1"/>
                </a:solidFill>
                <a:latin typeface="Consolas" panose="020B0609020204030204" pitchFamily="49" charset="0"/>
              </a:rPr>
              <a:t>	obj.setA(5);</a:t>
            </a:r>
          </a:p>
          <a:p>
            <a:pPr marL="358775" indent="-250825" eaLnBrk="1" hangingPunct="1">
              <a:spcBef>
                <a:spcPct val="0"/>
              </a:spcBef>
              <a:buFont typeface="Wingdings" panose="05000000000000000000" pitchFamily="2" charset="2"/>
              <a:buNone/>
            </a:pPr>
            <a:r>
              <a:rPr lang="en-US" altLang="zh-CN" sz="1800">
                <a:solidFill>
                  <a:schemeClr val="bg1"/>
                </a:solidFill>
                <a:latin typeface="Consolas" panose="020B0609020204030204" pitchFamily="49" charset="0"/>
              </a:rPr>
              <a:t>	obj.showA();</a:t>
            </a:r>
          </a:p>
          <a:p>
            <a:pPr marL="358775" indent="-250825" eaLnBrk="1" hangingPunct="1">
              <a:spcBef>
                <a:spcPct val="0"/>
              </a:spcBef>
              <a:buFont typeface="Wingdings" panose="05000000000000000000" pitchFamily="2" charset="2"/>
              <a:buNone/>
            </a:pPr>
            <a:r>
              <a:rPr lang="en-US" altLang="zh-CN" sz="1800">
                <a:solidFill>
                  <a:schemeClr val="bg1"/>
                </a:solidFill>
                <a:latin typeface="Consolas" panose="020B0609020204030204" pitchFamily="49" charset="0"/>
              </a:rPr>
              <a:t>	obj.setC(6,7,9);</a:t>
            </a:r>
          </a:p>
          <a:p>
            <a:pPr marL="358775" indent="-250825" eaLnBrk="1" hangingPunct="1">
              <a:spcBef>
                <a:spcPct val="0"/>
              </a:spcBef>
              <a:buFont typeface="Wingdings" panose="05000000000000000000" pitchFamily="2" charset="2"/>
              <a:buNone/>
            </a:pPr>
            <a:r>
              <a:rPr lang="en-US" altLang="zh-CN" sz="1800">
                <a:solidFill>
                  <a:schemeClr val="bg1"/>
                </a:solidFill>
                <a:latin typeface="Consolas" panose="020B0609020204030204" pitchFamily="49" charset="0"/>
              </a:rPr>
              <a:t>	obj.showC();</a:t>
            </a:r>
          </a:p>
          <a:p>
            <a:pPr marL="358775" indent="-250825" eaLnBrk="1" hangingPunct="1">
              <a:spcBef>
                <a:spcPct val="0"/>
              </a:spcBef>
              <a:buFont typeface="Wingdings" panose="05000000000000000000" pitchFamily="2" charset="2"/>
              <a:buNone/>
            </a:pPr>
            <a:r>
              <a:rPr lang="en-US" altLang="zh-CN" sz="1800">
                <a:solidFill>
                  <a:schemeClr val="bg1"/>
                </a:solidFill>
                <a:latin typeface="Consolas" panose="020B0609020204030204" pitchFamily="49" charset="0"/>
              </a:rPr>
              <a:t>// </a:t>
            </a:r>
            <a:r>
              <a:rPr lang="en-US" altLang="zh-CN" sz="1800">
                <a:solidFill>
                  <a:srgbClr val="FF0000"/>
                </a:solidFill>
                <a:latin typeface="Consolas" panose="020B0609020204030204" pitchFamily="49" charset="0"/>
              </a:rPr>
              <a:t>obj.setB(6);  </a:t>
            </a:r>
            <a:r>
              <a:rPr lang="zh-CN" altLang="en-US" sz="1800">
                <a:solidFill>
                  <a:schemeClr val="bg1"/>
                </a:solidFill>
                <a:latin typeface="Consolas" panose="020B0609020204030204" pitchFamily="49" charset="0"/>
              </a:rPr>
              <a:t>错误</a:t>
            </a:r>
          </a:p>
          <a:p>
            <a:pPr marL="358775" indent="-250825" eaLnBrk="1" hangingPunct="1">
              <a:spcBef>
                <a:spcPct val="0"/>
              </a:spcBef>
              <a:buFont typeface="Wingdings" panose="05000000000000000000" pitchFamily="2" charset="2"/>
              <a:buNone/>
            </a:pPr>
            <a:r>
              <a:rPr lang="en-US" altLang="zh-CN" sz="1800">
                <a:solidFill>
                  <a:schemeClr val="bg1"/>
                </a:solidFill>
                <a:latin typeface="Consolas" panose="020B0609020204030204" pitchFamily="49" charset="0"/>
              </a:rPr>
              <a:t>// </a:t>
            </a:r>
            <a:r>
              <a:rPr lang="en-US" altLang="zh-CN" sz="1800">
                <a:solidFill>
                  <a:srgbClr val="FF0000"/>
                </a:solidFill>
                <a:latin typeface="Consolas" panose="020B0609020204030204" pitchFamily="49" charset="0"/>
              </a:rPr>
              <a:t>obj.showB(); </a:t>
            </a:r>
            <a:r>
              <a:rPr lang="zh-CN" altLang="en-US" sz="1800">
                <a:solidFill>
                  <a:schemeClr val="bg1"/>
                </a:solidFill>
                <a:latin typeface="Consolas" panose="020B0609020204030204" pitchFamily="49" charset="0"/>
              </a:rPr>
              <a:t>错误</a:t>
            </a:r>
          </a:p>
          <a:p>
            <a:pPr marL="358775" indent="-250825" eaLnBrk="1" hangingPunct="1">
              <a:spcBef>
                <a:spcPct val="0"/>
              </a:spcBef>
              <a:buFont typeface="Wingdings" panose="05000000000000000000" pitchFamily="2" charset="2"/>
              <a:buNone/>
            </a:pPr>
            <a:r>
              <a:rPr lang="zh-CN" altLang="en-US" sz="1800">
                <a:solidFill>
                  <a:schemeClr val="bg1"/>
                </a:solidFill>
                <a:latin typeface="Consolas" panose="020B0609020204030204" pitchFamily="49" charset="0"/>
              </a:rPr>
              <a:t>	</a:t>
            </a:r>
            <a:r>
              <a:rPr lang="en-US" altLang="zh-CN" sz="1800">
                <a:solidFill>
                  <a:schemeClr val="bg1"/>
                </a:solidFill>
                <a:latin typeface="Consolas" panose="020B0609020204030204" pitchFamily="49" charset="0"/>
              </a:rPr>
              <a:t>return 0;</a:t>
            </a:r>
          </a:p>
          <a:p>
            <a:pPr marL="358775" indent="-250825" eaLnBrk="1" hangingPunct="1">
              <a:spcBef>
                <a:spcPct val="0"/>
              </a:spcBef>
              <a:buFont typeface="Wingdings" panose="05000000000000000000" pitchFamily="2" charset="2"/>
              <a:buNone/>
            </a:pPr>
            <a:r>
              <a:rPr lang="en-US" altLang="zh-CN" sz="1800">
                <a:solidFill>
                  <a:schemeClr val="bg1"/>
                </a:solidFill>
                <a:latin typeface="Consolas" panose="020B0609020204030204" pitchFamily="49" charset="0"/>
              </a:rPr>
              <a:t>}</a:t>
            </a:r>
          </a:p>
        </p:txBody>
      </p:sp>
      <p:sp>
        <p:nvSpPr>
          <p:cNvPr id="35844" name="灯片编号占位符 3">
            <a:extLst>
              <a:ext uri="{FF2B5EF4-FFF2-40B4-BE49-F238E27FC236}">
                <a16:creationId xmlns:a16="http://schemas.microsoft.com/office/drawing/2014/main" xmlns="" id="{E48B32D3-FFAF-47E3-9F91-EC82C5571EC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fld id="{D39A29B0-8DA1-463B-B116-EBC9E3BA49C4}" type="slidenum">
              <a:rPr lang="en-US" altLang="zh-CN" sz="1000">
                <a:latin typeface="Times New Roman" panose="02020603050405020304" pitchFamily="18" charset="0"/>
                <a:ea typeface="宋体" panose="02010600030101010101" pitchFamily="2" charset="-122"/>
              </a:rPr>
              <a:pPr eaLnBrk="1" hangingPunct="1">
                <a:spcBef>
                  <a:spcPct val="0"/>
                </a:spcBef>
                <a:buClrTx/>
                <a:buSzTx/>
                <a:buFontTx/>
                <a:buNone/>
              </a:pPr>
              <a:t>31</a:t>
            </a:fld>
            <a:endParaRPr lang="en-US" altLang="zh-CN" sz="1000">
              <a:latin typeface="Times New Roman" panose="02020603050405020304" pitchFamily="18" charset="0"/>
              <a:ea typeface="宋体" panose="02010600030101010101" pitchFamily="2" charset="-122"/>
            </a:endParaRPr>
          </a:p>
        </p:txBody>
      </p:sp>
      <p:sp>
        <p:nvSpPr>
          <p:cNvPr id="2" name="标题 1">
            <a:extLst>
              <a:ext uri="{FF2B5EF4-FFF2-40B4-BE49-F238E27FC236}">
                <a16:creationId xmlns:a16="http://schemas.microsoft.com/office/drawing/2014/main" xmlns="" id="{3EAEFCE5-3E05-48A7-BB6A-ED5C63170821}"/>
              </a:ext>
            </a:extLst>
          </p:cNvPr>
          <p:cNvSpPr>
            <a:spLocks noGrp="1"/>
          </p:cNvSpPr>
          <p:nvPr>
            <p:ph type="title"/>
          </p:nvPr>
        </p:nvSpPr>
        <p:spPr/>
        <p:txBody>
          <a:bodyPr/>
          <a:lstStyle/>
          <a:p>
            <a:pPr eaLnBrk="1" fontAlgn="auto" hangingPunct="1">
              <a:spcAft>
                <a:spcPts val="0"/>
              </a:spcAft>
              <a:defRPr/>
            </a:pPr>
            <a:r>
              <a:rPr lang="zh-CN" altLang="en-US"/>
              <a:t>多继承举例 </a:t>
            </a:r>
            <a:r>
              <a:rPr lang="en-US" altLang="zh-CN"/>
              <a:t>(</a:t>
            </a:r>
            <a:r>
              <a:rPr lang="zh-CN" altLang="en-US"/>
              <a:t>续</a:t>
            </a:r>
            <a:r>
              <a:rPr lang="en-US" altLang="zh-CN"/>
              <a:t>)</a:t>
            </a:r>
            <a:endParaRPr kumimoji="1" lang="zh-CN" altLang="en-US"/>
          </a:p>
        </p:txBody>
      </p:sp>
      <p:sp>
        <p:nvSpPr>
          <p:cNvPr id="35846" name="Line 5">
            <a:extLst>
              <a:ext uri="{FF2B5EF4-FFF2-40B4-BE49-F238E27FC236}">
                <a16:creationId xmlns:a16="http://schemas.microsoft.com/office/drawing/2014/main" xmlns="" id="{D245B99B-D20B-4C5E-99F2-B1F1D9CDBF55}"/>
              </a:ext>
            </a:extLst>
          </p:cNvPr>
          <p:cNvSpPr>
            <a:spLocks noChangeShapeType="1"/>
          </p:cNvSpPr>
          <p:nvPr/>
        </p:nvSpPr>
        <p:spPr bwMode="auto">
          <a:xfrm>
            <a:off x="4572000" y="1700213"/>
            <a:ext cx="0" cy="4608512"/>
          </a:xfrm>
          <a:prstGeom prst="line">
            <a:avLst/>
          </a:prstGeom>
          <a:noFill/>
          <a:ln w="9525">
            <a:solidFill>
              <a:schemeClr val="tx1"/>
            </a:solidFill>
            <a:prstDash val="dashDot"/>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资源管理系统中</a:t>
            </a:r>
            <a:endParaRPr lang="en-US" altLang="zh-CN" dirty="0"/>
          </a:p>
          <a:p>
            <a:endParaRPr lang="en-US" altLang="zh-CN" dirty="0"/>
          </a:p>
          <a:p>
            <a:r>
              <a:rPr lang="zh-CN" altLang="en-US" b="1" i="1" dirty="0"/>
              <a:t>图书</a:t>
            </a:r>
            <a:r>
              <a:rPr lang="zh-CN" altLang="en-US" dirty="0"/>
              <a:t>可以视为一种</a:t>
            </a:r>
            <a:r>
              <a:rPr lang="zh-CN" altLang="en-US" b="1" i="1" dirty="0"/>
              <a:t>文献</a:t>
            </a:r>
            <a:r>
              <a:rPr lang="zh-CN" altLang="en-US" dirty="0"/>
              <a:t>，同时也是一种</a:t>
            </a:r>
            <a:r>
              <a:rPr lang="zh-CN" altLang="en-US" b="1" i="1" dirty="0"/>
              <a:t>可持久化的实体</a:t>
            </a:r>
            <a:endParaRPr lang="en-US" altLang="zh-CN" b="1" i="1" dirty="0"/>
          </a:p>
          <a:p>
            <a:endParaRPr lang="en-US" altLang="zh-CN" dirty="0"/>
          </a:p>
          <a:p>
            <a:r>
              <a:rPr lang="zh-CN" altLang="en-US" b="1" i="1" dirty="0"/>
              <a:t>文献</a:t>
            </a:r>
            <a:r>
              <a:rPr lang="zh-CN" altLang="en-US" dirty="0"/>
              <a:t>包含作者、出版时间、上传者等属性，以及借阅，归还等操作。</a:t>
            </a:r>
            <a:endParaRPr lang="en-US" altLang="zh-CN" dirty="0"/>
          </a:p>
          <a:p>
            <a:endParaRPr lang="en-US" altLang="zh-CN" dirty="0"/>
          </a:p>
          <a:p>
            <a:r>
              <a:rPr lang="zh-CN" altLang="en-US" b="1" i="1" dirty="0"/>
              <a:t>可持久化的实体</a:t>
            </a:r>
            <a:r>
              <a:rPr lang="zh-CN" altLang="en-US" dirty="0"/>
              <a:t>包含文件位置，以及将实体的信息存入文件、从文件读取实体信息等操作。</a:t>
            </a:r>
            <a:endParaRPr lang="en-US" altLang="zh-CN" dirty="0"/>
          </a:p>
        </p:txBody>
      </p:sp>
      <p:sp>
        <p:nvSpPr>
          <p:cNvPr id="3" name="标题 2"/>
          <p:cNvSpPr>
            <a:spLocks noGrp="1"/>
          </p:cNvSpPr>
          <p:nvPr>
            <p:ph type="title"/>
          </p:nvPr>
        </p:nvSpPr>
        <p:spPr/>
        <p:txBody>
          <a:bodyPr/>
          <a:lstStyle/>
          <a:p>
            <a:r>
              <a:rPr lang="zh-CN" altLang="en-US" dirty="0"/>
              <a:t>多继承的使用场景举例</a:t>
            </a:r>
          </a:p>
        </p:txBody>
      </p:sp>
      <p:sp>
        <p:nvSpPr>
          <p:cNvPr id="4" name="灯片编号占位符 3"/>
          <p:cNvSpPr>
            <a:spLocks noGrp="1"/>
          </p:cNvSpPr>
          <p:nvPr>
            <p:ph type="sldNum" sz="quarter" idx="12"/>
          </p:nvPr>
        </p:nvSpPr>
        <p:spPr/>
        <p:txBody>
          <a:bodyPr/>
          <a:lstStyle/>
          <a:p>
            <a:fld id="{7D11C70F-3AEA-48F4-BEBF-CE91E026F083}" type="slidenum">
              <a:rPr lang="en-US" altLang="zh-CN" smtClean="0"/>
              <a:pPr/>
              <a:t>32</a:t>
            </a:fld>
            <a:endParaRPr lang="en-US" altLang="zh-CN"/>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5">
            <a:extLst>
              <a:ext uri="{FF2B5EF4-FFF2-40B4-BE49-F238E27FC236}">
                <a16:creationId xmlns:a16="http://schemas.microsoft.com/office/drawing/2014/main" xmlns="" id="{70A227AA-BF6F-4F6D-99FE-FF5E1175250D}"/>
              </a:ext>
            </a:extLst>
          </p:cNvPr>
          <p:cNvSpPr>
            <a:spLocks noGrp="1" noChangeArrowheads="1"/>
          </p:cNvSpPr>
          <p:nvPr>
            <p:ph idx="1"/>
          </p:nvPr>
        </p:nvSpPr>
        <p:spPr>
          <a:xfrm>
            <a:off x="890588" y="1785938"/>
            <a:ext cx="7824787" cy="4114800"/>
          </a:xfrm>
        </p:spPr>
        <p:txBody>
          <a:bodyPr>
            <a:normAutofit/>
          </a:bodyPr>
          <a:lstStyle/>
          <a:p>
            <a:pPr marL="808038" indent="-256032" eaLnBrk="1" fontAlgn="auto" hangingPunct="1">
              <a:spcAft>
                <a:spcPts val="0"/>
              </a:spcAft>
              <a:buFont typeface="Georgia" pitchFamily="18" charset="0"/>
              <a:buNone/>
              <a:defRPr/>
            </a:pPr>
            <a:r>
              <a:rPr lang="en-US" altLang="zh-CN" dirty="0"/>
              <a:t>7.1  </a:t>
            </a:r>
            <a:r>
              <a:rPr lang="zh-CN" altLang="en-US" dirty="0"/>
              <a:t>类的继承与派生</a:t>
            </a:r>
            <a:endParaRPr lang="en-US" altLang="zh-CN" dirty="0"/>
          </a:p>
          <a:p>
            <a:pPr marL="808038" indent="-256032" eaLnBrk="1" fontAlgn="auto" hangingPunct="1">
              <a:spcAft>
                <a:spcPts val="0"/>
              </a:spcAft>
              <a:buFont typeface="Georgia" pitchFamily="18" charset="0"/>
              <a:buNone/>
              <a:defRPr/>
            </a:pPr>
            <a:r>
              <a:rPr lang="en-US" altLang="zh-CN" dirty="0"/>
              <a:t>7.2  </a:t>
            </a:r>
            <a:r>
              <a:rPr lang="zh-CN" altLang="en-US" dirty="0"/>
              <a:t>访问控制</a:t>
            </a:r>
          </a:p>
          <a:p>
            <a:pPr marL="808038" indent="-256032" eaLnBrk="1" fontAlgn="auto" hangingPunct="1">
              <a:spcAft>
                <a:spcPts val="0"/>
              </a:spcAft>
              <a:buFont typeface="Georgia" pitchFamily="18" charset="0"/>
              <a:buNone/>
              <a:defRPr/>
            </a:pPr>
            <a:r>
              <a:rPr lang="en-US" altLang="zh-CN" dirty="0">
                <a:solidFill>
                  <a:srgbClr val="FF0000"/>
                </a:solidFill>
              </a:rPr>
              <a:t>7.3  </a:t>
            </a:r>
            <a:r>
              <a:rPr lang="zh-CN" altLang="en-US" dirty="0">
                <a:solidFill>
                  <a:srgbClr val="FF0000"/>
                </a:solidFill>
              </a:rPr>
              <a:t>类型兼容规则</a:t>
            </a:r>
          </a:p>
          <a:p>
            <a:pPr marL="808038" indent="-256032" eaLnBrk="1" fontAlgn="auto" hangingPunct="1">
              <a:spcAft>
                <a:spcPts val="0"/>
              </a:spcAft>
              <a:buFont typeface="Georgia" pitchFamily="18" charset="0"/>
              <a:buNone/>
              <a:defRPr/>
            </a:pPr>
            <a:r>
              <a:rPr lang="en-US" altLang="zh-CN" dirty="0"/>
              <a:t>7.4  </a:t>
            </a:r>
            <a:r>
              <a:rPr lang="zh-CN" altLang="en-US" dirty="0"/>
              <a:t>派生类的构造、析构函数</a:t>
            </a:r>
          </a:p>
          <a:p>
            <a:pPr marL="808038" indent="-256032" eaLnBrk="1" fontAlgn="auto" hangingPunct="1">
              <a:spcAft>
                <a:spcPts val="0"/>
              </a:spcAft>
              <a:buFont typeface="Georgia" pitchFamily="18" charset="0"/>
              <a:buNone/>
              <a:defRPr/>
            </a:pPr>
            <a:r>
              <a:rPr lang="en-US" altLang="zh-CN" dirty="0"/>
              <a:t>7.5  </a:t>
            </a:r>
            <a:r>
              <a:rPr lang="zh-CN" altLang="en-US" dirty="0"/>
              <a:t>派生类成员的标识与访问</a:t>
            </a:r>
            <a:endParaRPr lang="en-US" altLang="zh-CN" dirty="0"/>
          </a:p>
          <a:p>
            <a:pPr marL="808038" indent="-256032" eaLnBrk="1" fontAlgn="auto" hangingPunct="1">
              <a:spcAft>
                <a:spcPts val="0"/>
              </a:spcAft>
              <a:buFont typeface="Georgia" pitchFamily="18" charset="0"/>
              <a:buNone/>
              <a:defRPr/>
            </a:pPr>
            <a:r>
              <a:rPr lang="en-US" altLang="zh-CN" dirty="0"/>
              <a:t>7.6  </a:t>
            </a:r>
            <a:r>
              <a:rPr lang="zh-CN" altLang="en-US" dirty="0"/>
              <a:t>讨论</a:t>
            </a:r>
          </a:p>
        </p:txBody>
      </p:sp>
      <p:sp>
        <p:nvSpPr>
          <p:cNvPr id="2" name="灯片编号占位符 5">
            <a:extLst>
              <a:ext uri="{FF2B5EF4-FFF2-40B4-BE49-F238E27FC236}">
                <a16:creationId xmlns:a16="http://schemas.microsoft.com/office/drawing/2014/main" xmlns="" id="{4204F1FB-5F0F-4445-AD0C-AAD70C3FBA2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fld id="{AA2BA322-43D4-4149-81C5-A9788F985A82}" type="slidenum">
              <a:rPr lang="en-US" altLang="zh-CN" sz="1000">
                <a:latin typeface="Times New Roman" panose="02020603050405020304" pitchFamily="18" charset="0"/>
                <a:ea typeface="宋体" panose="02010600030101010101" pitchFamily="2" charset="-122"/>
              </a:rPr>
              <a:pPr eaLnBrk="1" hangingPunct="1">
                <a:spcBef>
                  <a:spcPct val="0"/>
                </a:spcBef>
                <a:buClrTx/>
                <a:buSzTx/>
                <a:buFontTx/>
                <a:buNone/>
              </a:pPr>
              <a:t>33</a:t>
            </a:fld>
            <a:endParaRPr lang="en-US" altLang="zh-CN" sz="1000">
              <a:latin typeface="Times New Roman" panose="02020603050405020304" pitchFamily="18" charset="0"/>
              <a:ea typeface="宋体" panose="02010600030101010101" pitchFamily="2" charset="-122"/>
            </a:endParaRPr>
          </a:p>
        </p:txBody>
      </p:sp>
      <p:sp>
        <p:nvSpPr>
          <p:cNvPr id="15362" name="Rectangle 4">
            <a:extLst>
              <a:ext uri="{FF2B5EF4-FFF2-40B4-BE49-F238E27FC236}">
                <a16:creationId xmlns:a16="http://schemas.microsoft.com/office/drawing/2014/main" xmlns="" id="{32323F2A-1CC5-4E5F-8ACB-1443B2AEBFC0}"/>
              </a:ext>
            </a:extLst>
          </p:cNvPr>
          <p:cNvSpPr>
            <a:spLocks noGrp="1" noChangeArrowheads="1"/>
          </p:cNvSpPr>
          <p:nvPr>
            <p:ph type="title"/>
          </p:nvPr>
        </p:nvSpPr>
        <p:spPr/>
        <p:txBody>
          <a:bodyPr/>
          <a:lstStyle/>
          <a:p>
            <a:pPr eaLnBrk="1" fontAlgn="auto" hangingPunct="1">
              <a:spcAft>
                <a:spcPts val="0"/>
              </a:spcAft>
              <a:defRPr/>
            </a:pPr>
            <a:r>
              <a:rPr lang="zh-CN" altLang="en-US"/>
              <a:t>目录</a:t>
            </a:r>
          </a:p>
        </p:txBody>
      </p:sp>
    </p:spTree>
    <p:extLst>
      <p:ext uri="{BB962C8B-B14F-4D97-AF65-F5344CB8AC3E}">
        <p14:creationId xmlns:p14="http://schemas.microsoft.com/office/powerpoint/2010/main" val="32888268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内容占位符 2">
            <a:extLst>
              <a:ext uri="{FF2B5EF4-FFF2-40B4-BE49-F238E27FC236}">
                <a16:creationId xmlns:a16="http://schemas.microsoft.com/office/drawing/2014/main" xmlns="" id="{0155312D-4BAA-48BA-83FD-3BF9D5FC1A92}"/>
              </a:ext>
            </a:extLst>
          </p:cNvPr>
          <p:cNvSpPr>
            <a:spLocks noGrp="1"/>
          </p:cNvSpPr>
          <p:nvPr>
            <p:ph idx="1"/>
          </p:nvPr>
        </p:nvSpPr>
        <p:spPr/>
        <p:txBody>
          <a:bodyPr/>
          <a:lstStyle/>
          <a:p>
            <a:pPr eaLnBrk="1" hangingPunct="1">
              <a:spcAft>
                <a:spcPts val="1200"/>
              </a:spcAft>
            </a:pPr>
            <a:r>
              <a:rPr lang="zh-CN" altLang="en-US" dirty="0">
                <a:latin typeface="宋体" panose="02010600030101010101" pitchFamily="2" charset="-122"/>
              </a:rPr>
              <a:t>一个</a:t>
            </a:r>
            <a:r>
              <a:rPr lang="zh-CN" altLang="en-US" b="1" dirty="0">
                <a:solidFill>
                  <a:srgbClr val="FF0000"/>
                </a:solidFill>
                <a:latin typeface="宋体" panose="02010600030101010101" pitchFamily="2" charset="-122"/>
              </a:rPr>
              <a:t>公有</a:t>
            </a:r>
            <a:r>
              <a:rPr lang="zh-CN" altLang="en-US" dirty="0">
                <a:solidFill>
                  <a:srgbClr val="FF0000"/>
                </a:solidFill>
                <a:latin typeface="宋体" panose="02010600030101010101" pitchFamily="2" charset="-122"/>
              </a:rPr>
              <a:t>派生类</a:t>
            </a:r>
            <a:r>
              <a:rPr lang="zh-CN" altLang="en-US" dirty="0">
                <a:latin typeface="宋体" panose="02010600030101010101" pitchFamily="2" charset="-122"/>
              </a:rPr>
              <a:t>的对象在使用上可以被当作基类的对象，</a:t>
            </a:r>
            <a:r>
              <a:rPr lang="zh-CN" altLang="en-US" dirty="0">
                <a:solidFill>
                  <a:srgbClr val="FF0000"/>
                </a:solidFill>
                <a:latin typeface="宋体" panose="02010600030101010101" pitchFamily="2" charset="-122"/>
              </a:rPr>
              <a:t>反之被禁止</a:t>
            </a:r>
            <a:r>
              <a:rPr lang="zh-CN" altLang="en-US" dirty="0">
                <a:latin typeface="宋体" panose="02010600030101010101" pitchFamily="2" charset="-122"/>
              </a:rPr>
              <a:t>。具体表现在：</a:t>
            </a:r>
          </a:p>
          <a:p>
            <a:pPr lvl="1" eaLnBrk="1" hangingPunct="1">
              <a:spcAft>
                <a:spcPts val="1200"/>
              </a:spcAft>
            </a:pPr>
            <a:r>
              <a:rPr lang="zh-CN" altLang="en-US" dirty="0">
                <a:latin typeface="宋体" panose="02010600030101010101" pitchFamily="2" charset="-122"/>
              </a:rPr>
              <a:t>派生类的对象可以隐含转换为基类对象。</a:t>
            </a:r>
          </a:p>
          <a:p>
            <a:pPr lvl="1" eaLnBrk="1" hangingPunct="1">
              <a:spcAft>
                <a:spcPts val="1200"/>
              </a:spcAft>
            </a:pPr>
            <a:r>
              <a:rPr lang="zh-CN" altLang="en-US" dirty="0">
                <a:latin typeface="宋体" panose="02010600030101010101" pitchFamily="2" charset="-122"/>
              </a:rPr>
              <a:t>派生类的对象可以初始化基类的引用。</a:t>
            </a:r>
          </a:p>
          <a:p>
            <a:pPr lvl="1" eaLnBrk="1" hangingPunct="1">
              <a:spcAft>
                <a:spcPts val="1200"/>
              </a:spcAft>
            </a:pPr>
            <a:r>
              <a:rPr lang="zh-CN" altLang="en-US" dirty="0">
                <a:latin typeface="宋体" panose="02010600030101010101" pitchFamily="2" charset="-122"/>
              </a:rPr>
              <a:t>派生类的指针可以隐含转换为基类的指针。</a:t>
            </a:r>
          </a:p>
          <a:p>
            <a:pPr eaLnBrk="1" hangingPunct="1">
              <a:spcAft>
                <a:spcPts val="1200"/>
              </a:spcAft>
            </a:pPr>
            <a:r>
              <a:rPr lang="zh-CN" altLang="en-US" dirty="0">
                <a:latin typeface="宋体" panose="02010600030101010101" pitchFamily="2" charset="-122"/>
              </a:rPr>
              <a:t>私有或保护派生类不适用</a:t>
            </a:r>
            <a:endParaRPr lang="en-US" altLang="zh-CN" dirty="0">
              <a:latin typeface="宋体" panose="02010600030101010101" pitchFamily="2" charset="-122"/>
            </a:endParaRPr>
          </a:p>
          <a:p>
            <a:pPr eaLnBrk="1" hangingPunct="1">
              <a:spcAft>
                <a:spcPts val="1200"/>
              </a:spcAft>
            </a:pPr>
            <a:r>
              <a:rPr lang="zh-CN" altLang="en-US" dirty="0">
                <a:latin typeface="宋体" panose="02010600030101010101" pitchFamily="2" charset="-122"/>
              </a:rPr>
              <a:t>通过基类对象名、指针只能使用从基类继承的成员</a:t>
            </a:r>
          </a:p>
        </p:txBody>
      </p:sp>
      <p:sp>
        <p:nvSpPr>
          <p:cNvPr id="36867" name="灯片编号占位符 3">
            <a:extLst>
              <a:ext uri="{FF2B5EF4-FFF2-40B4-BE49-F238E27FC236}">
                <a16:creationId xmlns:a16="http://schemas.microsoft.com/office/drawing/2014/main" xmlns="" id="{83B0726D-6490-4952-B7CC-E44C11C71FC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fld id="{AE5B1F7D-A709-4396-8BEB-37C29EDD4822}" type="slidenum">
              <a:rPr lang="en-US" altLang="zh-CN" sz="1000">
                <a:latin typeface="Times New Roman" panose="02020603050405020304" pitchFamily="18" charset="0"/>
                <a:ea typeface="宋体" panose="02010600030101010101" pitchFamily="2" charset="-122"/>
              </a:rPr>
              <a:pPr eaLnBrk="1" hangingPunct="1">
                <a:spcBef>
                  <a:spcPct val="0"/>
                </a:spcBef>
                <a:buClrTx/>
                <a:buSzTx/>
                <a:buFontTx/>
                <a:buNone/>
              </a:pPr>
              <a:t>34</a:t>
            </a:fld>
            <a:endParaRPr lang="en-US" altLang="zh-CN" sz="1000">
              <a:latin typeface="Times New Roman" panose="02020603050405020304" pitchFamily="18" charset="0"/>
              <a:ea typeface="宋体" panose="02010600030101010101" pitchFamily="2" charset="-122"/>
            </a:endParaRPr>
          </a:p>
        </p:txBody>
      </p:sp>
      <p:sp>
        <p:nvSpPr>
          <p:cNvPr id="2" name="标题 1">
            <a:extLst>
              <a:ext uri="{FF2B5EF4-FFF2-40B4-BE49-F238E27FC236}">
                <a16:creationId xmlns:a16="http://schemas.microsoft.com/office/drawing/2014/main" xmlns="" id="{7AE4723B-00FB-4A6C-A1FA-D95DDEFFCA4F}"/>
              </a:ext>
            </a:extLst>
          </p:cNvPr>
          <p:cNvSpPr>
            <a:spLocks noGrp="1"/>
          </p:cNvSpPr>
          <p:nvPr>
            <p:ph type="title"/>
          </p:nvPr>
        </p:nvSpPr>
        <p:spPr/>
        <p:txBody>
          <a:bodyPr/>
          <a:lstStyle/>
          <a:p>
            <a:pPr eaLnBrk="1" fontAlgn="auto" hangingPunct="1">
              <a:spcAft>
                <a:spcPts val="0"/>
              </a:spcAft>
              <a:defRPr/>
            </a:pPr>
            <a:r>
              <a:rPr lang="en-US" altLang="zh-CN"/>
              <a:t>7.3 </a:t>
            </a:r>
            <a:r>
              <a:rPr lang="zh-CN" altLang="en-US"/>
              <a:t>类型转换规则</a:t>
            </a:r>
          </a:p>
        </p:txBody>
      </p:sp>
      <p:sp>
        <p:nvSpPr>
          <p:cNvPr id="6" name="标题 4">
            <a:extLst>
              <a:ext uri="{FF2B5EF4-FFF2-40B4-BE49-F238E27FC236}">
                <a16:creationId xmlns:a16="http://schemas.microsoft.com/office/drawing/2014/main" xmlns="" id="{D1B43277-7970-4126-9534-45C0C8245CC2}"/>
              </a:ext>
            </a:extLst>
          </p:cNvPr>
          <p:cNvSpPr txBox="1">
            <a:spLocks/>
          </p:cNvSpPr>
          <p:nvPr/>
        </p:nvSpPr>
        <p:spPr>
          <a:xfrm>
            <a:off x="214313" y="0"/>
            <a:ext cx="8318500" cy="428625"/>
          </a:xfrm>
          <a:prstGeom prst="rect">
            <a:avLst/>
          </a:prstGeom>
        </p:spPr>
        <p:txBody>
          <a:bodyPr anchor="ctr">
            <a:normAutofit fontScale="92500" lnSpcReduction="20000"/>
          </a:bodyPr>
          <a:lstStyle/>
          <a:p>
            <a:pPr fontAlgn="auto">
              <a:spcAft>
                <a:spcPts val="0"/>
              </a:spcAft>
              <a:defRPr/>
            </a:pPr>
            <a:r>
              <a:rPr kumimoji="0" lang="en-US" altLang="zh-CN" sz="2800" dirty="0">
                <a:solidFill>
                  <a:schemeClr val="bg1"/>
                </a:solidFill>
                <a:latin typeface="+mj-lt"/>
                <a:ea typeface="+mj-ea"/>
                <a:cs typeface="+mj-cs"/>
              </a:rPr>
              <a:t>7.3 </a:t>
            </a:r>
            <a:r>
              <a:rPr kumimoji="0" lang="zh-CN" altLang="en-US" sz="2800">
                <a:solidFill>
                  <a:schemeClr val="bg1"/>
                </a:solidFill>
                <a:latin typeface="+mj-lt"/>
                <a:ea typeface="+mj-ea"/>
                <a:cs typeface="+mj-cs"/>
              </a:rPr>
              <a:t>类型转换规</a:t>
            </a:r>
            <a:r>
              <a:rPr kumimoji="0" lang="zh-CN" altLang="en-US" sz="2800" dirty="0">
                <a:solidFill>
                  <a:schemeClr val="bg1"/>
                </a:solidFill>
                <a:latin typeface="+mj-lt"/>
                <a:ea typeface="+mj-ea"/>
                <a:cs typeface="+mj-cs"/>
              </a:rPr>
              <a:t>则</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内容占位符 2">
            <a:extLst>
              <a:ext uri="{FF2B5EF4-FFF2-40B4-BE49-F238E27FC236}">
                <a16:creationId xmlns:a16="http://schemas.microsoft.com/office/drawing/2014/main" xmlns="" id="{24A7220D-ACFE-46B5-8D5E-374CFB7CB35C}"/>
              </a:ext>
            </a:extLst>
          </p:cNvPr>
          <p:cNvSpPr>
            <a:spLocks noGrp="1"/>
          </p:cNvSpPr>
          <p:nvPr>
            <p:ph idx="1"/>
          </p:nvPr>
        </p:nvSpPr>
        <p:spPr>
          <a:xfrm>
            <a:off x="457200" y="1357313"/>
            <a:ext cx="8229600" cy="5500687"/>
          </a:xfrm>
          <a:solidFill>
            <a:srgbClr val="85FFFF"/>
          </a:solidFill>
        </p:spPr>
        <p:txBody>
          <a:bodyPr/>
          <a:lstStyle/>
          <a:p>
            <a:pPr marL="358775" indent="-250825" eaLnBrk="1" hangingPunct="1">
              <a:lnSpc>
                <a:spcPct val="90000"/>
              </a:lnSpc>
              <a:spcBef>
                <a:spcPct val="0"/>
              </a:spcBef>
              <a:buFont typeface="Wingdings" panose="05000000000000000000" pitchFamily="2" charset="2"/>
              <a:buNone/>
            </a:pPr>
            <a:r>
              <a:rPr lang="en-US" altLang="zh-CN" sz="1800" dirty="0">
                <a:latin typeface="Consolas" panose="020B0609020204030204" pitchFamily="49" charset="0"/>
              </a:rPr>
              <a:t>#include &lt;iostream&gt;</a:t>
            </a:r>
          </a:p>
          <a:p>
            <a:pPr marL="358775" indent="-250825" eaLnBrk="1" hangingPunct="1">
              <a:lnSpc>
                <a:spcPct val="90000"/>
              </a:lnSpc>
              <a:spcBef>
                <a:spcPct val="0"/>
              </a:spcBef>
              <a:buFont typeface="Wingdings" panose="05000000000000000000" pitchFamily="2" charset="2"/>
              <a:buNone/>
            </a:pPr>
            <a:r>
              <a:rPr lang="en-US" altLang="zh-CN" sz="1800" dirty="0">
                <a:latin typeface="Consolas" panose="020B0609020204030204" pitchFamily="49" charset="0"/>
              </a:rPr>
              <a:t>using namespace </a:t>
            </a:r>
            <a:r>
              <a:rPr lang="en-US" altLang="zh-CN" sz="1800" dirty="0" err="1">
                <a:latin typeface="Consolas" panose="020B0609020204030204" pitchFamily="49" charset="0"/>
              </a:rPr>
              <a:t>std</a:t>
            </a:r>
            <a:r>
              <a:rPr lang="en-US" altLang="zh-CN" sz="1800" dirty="0">
                <a:latin typeface="Consolas" panose="020B0609020204030204" pitchFamily="49" charset="0"/>
              </a:rPr>
              <a:t>;</a:t>
            </a:r>
          </a:p>
          <a:p>
            <a:pPr marL="358775" indent="-250825" eaLnBrk="1" hangingPunct="1">
              <a:lnSpc>
                <a:spcPct val="90000"/>
              </a:lnSpc>
              <a:spcBef>
                <a:spcPct val="0"/>
              </a:spcBef>
              <a:buFont typeface="Wingdings" panose="05000000000000000000" pitchFamily="2" charset="2"/>
              <a:buNone/>
            </a:pPr>
            <a:r>
              <a:rPr lang="en-US" altLang="zh-CN" sz="1800" dirty="0">
                <a:latin typeface="Consolas" panose="020B0609020204030204" pitchFamily="49" charset="0"/>
              </a:rPr>
              <a:t>class Base1 { //</a:t>
            </a:r>
            <a:r>
              <a:rPr lang="zh-CN" altLang="en-US" sz="1800" dirty="0">
                <a:latin typeface="Consolas" panose="020B0609020204030204" pitchFamily="49" charset="0"/>
              </a:rPr>
              <a:t>基类</a:t>
            </a:r>
            <a:r>
              <a:rPr lang="en-US" altLang="zh-CN" sz="1800" dirty="0">
                <a:latin typeface="Consolas" panose="020B0609020204030204" pitchFamily="49" charset="0"/>
              </a:rPr>
              <a:t>Base1</a:t>
            </a:r>
            <a:r>
              <a:rPr lang="zh-CN" altLang="en-US" sz="1800" dirty="0">
                <a:latin typeface="Consolas" panose="020B0609020204030204" pitchFamily="49" charset="0"/>
              </a:rPr>
              <a:t>定义</a:t>
            </a:r>
          </a:p>
          <a:p>
            <a:pPr marL="358775" indent="-250825" eaLnBrk="1" hangingPunct="1">
              <a:lnSpc>
                <a:spcPct val="90000"/>
              </a:lnSpc>
              <a:spcBef>
                <a:spcPct val="0"/>
              </a:spcBef>
              <a:buFont typeface="Wingdings" panose="05000000000000000000" pitchFamily="2" charset="2"/>
              <a:buNone/>
            </a:pPr>
            <a:r>
              <a:rPr lang="en-US" altLang="zh-CN" sz="1800" dirty="0">
                <a:latin typeface="Consolas" panose="020B0609020204030204" pitchFamily="49" charset="0"/>
              </a:rPr>
              <a:t>public:</a:t>
            </a:r>
          </a:p>
          <a:p>
            <a:pPr marL="358775" indent="-250825" eaLnBrk="1" hangingPunct="1">
              <a:lnSpc>
                <a:spcPct val="90000"/>
              </a:lnSpc>
              <a:spcBef>
                <a:spcPct val="0"/>
              </a:spcBef>
              <a:buFont typeface="Wingdings" panose="05000000000000000000" pitchFamily="2" charset="2"/>
              <a:buNone/>
            </a:pPr>
            <a:r>
              <a:rPr lang="en-US" altLang="zh-CN" sz="1800" dirty="0">
                <a:latin typeface="Consolas" panose="020B0609020204030204" pitchFamily="49" charset="0"/>
              </a:rPr>
              <a:t>	void display() </a:t>
            </a:r>
            <a:r>
              <a:rPr lang="en-US" altLang="zh-CN" sz="1800" dirty="0" err="1">
                <a:latin typeface="Consolas" panose="020B0609020204030204" pitchFamily="49" charset="0"/>
              </a:rPr>
              <a:t>const</a:t>
            </a:r>
            <a:r>
              <a:rPr lang="en-US" altLang="zh-CN" sz="1800" dirty="0">
                <a:latin typeface="Consolas" panose="020B0609020204030204" pitchFamily="49" charset="0"/>
              </a:rPr>
              <a:t> {</a:t>
            </a:r>
          </a:p>
          <a:p>
            <a:pPr marL="358775" indent="-250825" eaLnBrk="1" hangingPunct="1">
              <a:lnSpc>
                <a:spcPct val="90000"/>
              </a:lnSpc>
              <a:spcBef>
                <a:spcPct val="0"/>
              </a:spcBef>
              <a:buFont typeface="Wingdings" panose="05000000000000000000" pitchFamily="2" charset="2"/>
              <a:buNone/>
            </a:pPr>
            <a:r>
              <a:rPr lang="en-US" altLang="zh-CN" sz="1800" dirty="0">
                <a:latin typeface="Consolas" panose="020B0609020204030204" pitchFamily="49" charset="0"/>
              </a:rPr>
              <a:t>		</a:t>
            </a:r>
            <a:r>
              <a:rPr lang="en-US" altLang="zh-CN" sz="1800" dirty="0" err="1">
                <a:latin typeface="Consolas" panose="020B0609020204030204" pitchFamily="49" charset="0"/>
              </a:rPr>
              <a:t>cout</a:t>
            </a:r>
            <a:r>
              <a:rPr lang="en-US" altLang="zh-CN" sz="1800" dirty="0">
                <a:latin typeface="Consolas" panose="020B0609020204030204" pitchFamily="49" charset="0"/>
              </a:rPr>
              <a:t> &lt;&lt; "Base1::display()" &lt;&lt; </a:t>
            </a:r>
            <a:r>
              <a:rPr lang="en-US" altLang="zh-CN" sz="1800" dirty="0" err="1">
                <a:latin typeface="Consolas" panose="020B0609020204030204" pitchFamily="49" charset="0"/>
              </a:rPr>
              <a:t>endl</a:t>
            </a:r>
            <a:r>
              <a:rPr lang="en-US" altLang="zh-CN" sz="1800" dirty="0">
                <a:latin typeface="Consolas" panose="020B0609020204030204" pitchFamily="49" charset="0"/>
              </a:rPr>
              <a:t>;</a:t>
            </a:r>
          </a:p>
          <a:p>
            <a:pPr marL="358775" indent="-250825" eaLnBrk="1" hangingPunct="1">
              <a:lnSpc>
                <a:spcPct val="90000"/>
              </a:lnSpc>
              <a:spcBef>
                <a:spcPct val="0"/>
              </a:spcBef>
              <a:buFont typeface="Wingdings" panose="05000000000000000000" pitchFamily="2" charset="2"/>
              <a:buNone/>
            </a:pPr>
            <a:r>
              <a:rPr lang="en-US" altLang="zh-CN" sz="1800" dirty="0">
                <a:latin typeface="Consolas" panose="020B0609020204030204" pitchFamily="49" charset="0"/>
              </a:rPr>
              <a:t>	}</a:t>
            </a:r>
          </a:p>
          <a:p>
            <a:pPr marL="358775" indent="-250825" eaLnBrk="1" hangingPunct="1">
              <a:lnSpc>
                <a:spcPct val="90000"/>
              </a:lnSpc>
              <a:spcBef>
                <a:spcPct val="0"/>
              </a:spcBef>
              <a:buFont typeface="Wingdings" panose="05000000000000000000" pitchFamily="2" charset="2"/>
              <a:buNone/>
            </a:pPr>
            <a:r>
              <a:rPr lang="en-US" altLang="zh-CN" sz="1800" dirty="0">
                <a:latin typeface="Consolas" panose="020B0609020204030204" pitchFamily="49" charset="0"/>
              </a:rPr>
              <a:t>};</a:t>
            </a:r>
          </a:p>
          <a:p>
            <a:pPr marL="358775" indent="-250825" eaLnBrk="1" hangingPunct="1">
              <a:lnSpc>
                <a:spcPct val="90000"/>
              </a:lnSpc>
              <a:spcBef>
                <a:spcPct val="0"/>
              </a:spcBef>
              <a:buFont typeface="Wingdings" panose="05000000000000000000" pitchFamily="2" charset="2"/>
              <a:buNone/>
            </a:pPr>
            <a:endParaRPr lang="en-US" altLang="zh-CN" sz="1800" dirty="0">
              <a:latin typeface="Consolas" panose="020B0609020204030204" pitchFamily="49" charset="0"/>
            </a:endParaRPr>
          </a:p>
          <a:p>
            <a:pPr marL="358775" indent="-250825" eaLnBrk="1" hangingPunct="1">
              <a:lnSpc>
                <a:spcPct val="90000"/>
              </a:lnSpc>
              <a:spcBef>
                <a:spcPct val="0"/>
              </a:spcBef>
              <a:buFont typeface="Wingdings" panose="05000000000000000000" pitchFamily="2" charset="2"/>
              <a:buNone/>
            </a:pPr>
            <a:r>
              <a:rPr lang="en-US" altLang="zh-CN" sz="1800" dirty="0">
                <a:latin typeface="Consolas" panose="020B0609020204030204" pitchFamily="49" charset="0"/>
              </a:rPr>
              <a:t>class Base2: public Base1 { //</a:t>
            </a:r>
            <a:r>
              <a:rPr lang="zh-CN" altLang="en-US" sz="1800" dirty="0">
                <a:latin typeface="Consolas" panose="020B0609020204030204" pitchFamily="49" charset="0"/>
              </a:rPr>
              <a:t>公有派生类</a:t>
            </a:r>
            <a:r>
              <a:rPr lang="en-US" altLang="zh-CN" sz="1800" dirty="0">
                <a:latin typeface="Consolas" panose="020B0609020204030204" pitchFamily="49" charset="0"/>
              </a:rPr>
              <a:t>Base2</a:t>
            </a:r>
            <a:r>
              <a:rPr lang="zh-CN" altLang="en-US" sz="1800" dirty="0">
                <a:latin typeface="Consolas" panose="020B0609020204030204" pitchFamily="49" charset="0"/>
              </a:rPr>
              <a:t>定义</a:t>
            </a:r>
          </a:p>
          <a:p>
            <a:pPr marL="358775" indent="-250825" eaLnBrk="1" hangingPunct="1">
              <a:lnSpc>
                <a:spcPct val="90000"/>
              </a:lnSpc>
              <a:spcBef>
                <a:spcPct val="0"/>
              </a:spcBef>
              <a:buFont typeface="Wingdings" panose="05000000000000000000" pitchFamily="2" charset="2"/>
              <a:buNone/>
            </a:pPr>
            <a:r>
              <a:rPr lang="en-US" altLang="zh-CN" sz="1800" dirty="0">
                <a:latin typeface="Consolas" panose="020B0609020204030204" pitchFamily="49" charset="0"/>
              </a:rPr>
              <a:t>public:</a:t>
            </a:r>
          </a:p>
          <a:p>
            <a:pPr marL="358775" indent="-250825" eaLnBrk="1" hangingPunct="1">
              <a:lnSpc>
                <a:spcPct val="90000"/>
              </a:lnSpc>
              <a:spcBef>
                <a:spcPct val="0"/>
              </a:spcBef>
              <a:buFont typeface="Wingdings" panose="05000000000000000000" pitchFamily="2" charset="2"/>
              <a:buNone/>
            </a:pPr>
            <a:r>
              <a:rPr lang="en-US" altLang="zh-CN" sz="1800" dirty="0">
                <a:latin typeface="Consolas" panose="020B0609020204030204" pitchFamily="49" charset="0"/>
              </a:rPr>
              <a:t>	void display() </a:t>
            </a:r>
            <a:r>
              <a:rPr lang="en-US" altLang="zh-CN" sz="1800" dirty="0" err="1">
                <a:latin typeface="Consolas" panose="020B0609020204030204" pitchFamily="49" charset="0"/>
              </a:rPr>
              <a:t>const</a:t>
            </a:r>
            <a:r>
              <a:rPr lang="en-US" altLang="zh-CN" sz="1800" dirty="0">
                <a:latin typeface="Consolas" panose="020B0609020204030204" pitchFamily="49" charset="0"/>
              </a:rPr>
              <a:t> {</a:t>
            </a:r>
          </a:p>
          <a:p>
            <a:pPr marL="358775" indent="-250825" eaLnBrk="1" hangingPunct="1">
              <a:lnSpc>
                <a:spcPct val="90000"/>
              </a:lnSpc>
              <a:spcBef>
                <a:spcPct val="0"/>
              </a:spcBef>
              <a:buFont typeface="Wingdings" panose="05000000000000000000" pitchFamily="2" charset="2"/>
              <a:buNone/>
            </a:pPr>
            <a:r>
              <a:rPr lang="en-US" altLang="zh-CN" sz="1800" dirty="0">
                <a:latin typeface="Consolas" panose="020B0609020204030204" pitchFamily="49" charset="0"/>
              </a:rPr>
              <a:t>		</a:t>
            </a:r>
            <a:r>
              <a:rPr lang="en-US" altLang="zh-CN" sz="1800" dirty="0" err="1">
                <a:latin typeface="Consolas" panose="020B0609020204030204" pitchFamily="49" charset="0"/>
              </a:rPr>
              <a:t>cout</a:t>
            </a:r>
            <a:r>
              <a:rPr lang="en-US" altLang="zh-CN" sz="1800" dirty="0">
                <a:latin typeface="Consolas" panose="020B0609020204030204" pitchFamily="49" charset="0"/>
              </a:rPr>
              <a:t> &lt;&lt; "Base2::display()" &lt;&lt; </a:t>
            </a:r>
            <a:r>
              <a:rPr lang="en-US" altLang="zh-CN" sz="1800" dirty="0" err="1">
                <a:latin typeface="Consolas" panose="020B0609020204030204" pitchFamily="49" charset="0"/>
              </a:rPr>
              <a:t>endl</a:t>
            </a:r>
            <a:r>
              <a:rPr lang="en-US" altLang="zh-CN" sz="1800" dirty="0">
                <a:latin typeface="Consolas" panose="020B0609020204030204" pitchFamily="49" charset="0"/>
              </a:rPr>
              <a:t>;</a:t>
            </a:r>
          </a:p>
          <a:p>
            <a:pPr marL="358775" indent="-250825" eaLnBrk="1" hangingPunct="1">
              <a:lnSpc>
                <a:spcPct val="90000"/>
              </a:lnSpc>
              <a:spcBef>
                <a:spcPct val="0"/>
              </a:spcBef>
              <a:buFont typeface="Wingdings" panose="05000000000000000000" pitchFamily="2" charset="2"/>
              <a:buNone/>
            </a:pPr>
            <a:r>
              <a:rPr lang="en-US" altLang="zh-CN" sz="1800" dirty="0">
                <a:latin typeface="Consolas" panose="020B0609020204030204" pitchFamily="49" charset="0"/>
              </a:rPr>
              <a:t>	}</a:t>
            </a:r>
          </a:p>
          <a:p>
            <a:pPr marL="358775" indent="-250825" eaLnBrk="1" hangingPunct="1">
              <a:lnSpc>
                <a:spcPct val="90000"/>
              </a:lnSpc>
              <a:spcBef>
                <a:spcPct val="0"/>
              </a:spcBef>
              <a:buFont typeface="Wingdings" panose="05000000000000000000" pitchFamily="2" charset="2"/>
              <a:buNone/>
            </a:pPr>
            <a:r>
              <a:rPr lang="en-US" altLang="zh-CN" sz="1800" dirty="0">
                <a:latin typeface="Consolas" panose="020B0609020204030204" pitchFamily="49" charset="0"/>
              </a:rPr>
              <a:t>};</a:t>
            </a:r>
          </a:p>
          <a:p>
            <a:pPr marL="358775" indent="-250825" eaLnBrk="1" hangingPunct="1">
              <a:lnSpc>
                <a:spcPct val="90000"/>
              </a:lnSpc>
              <a:spcBef>
                <a:spcPct val="0"/>
              </a:spcBef>
              <a:buFont typeface="Wingdings" panose="05000000000000000000" pitchFamily="2" charset="2"/>
              <a:buNone/>
            </a:pPr>
            <a:endParaRPr lang="en-US" altLang="zh-CN" sz="1800" dirty="0">
              <a:latin typeface="Consolas" panose="020B0609020204030204" pitchFamily="49" charset="0"/>
            </a:endParaRPr>
          </a:p>
          <a:p>
            <a:pPr marL="358775" indent="-250825" eaLnBrk="1" hangingPunct="1">
              <a:lnSpc>
                <a:spcPct val="90000"/>
              </a:lnSpc>
              <a:spcBef>
                <a:spcPct val="0"/>
              </a:spcBef>
              <a:buFont typeface="Wingdings" panose="05000000000000000000" pitchFamily="2" charset="2"/>
              <a:buNone/>
            </a:pPr>
            <a:r>
              <a:rPr lang="en-US" altLang="zh-CN" sz="1800" dirty="0">
                <a:latin typeface="Consolas" panose="020B0609020204030204" pitchFamily="49" charset="0"/>
              </a:rPr>
              <a:t>class Derived: public Base2 { //</a:t>
            </a:r>
            <a:r>
              <a:rPr lang="zh-CN" altLang="en-US" sz="1800" dirty="0">
                <a:latin typeface="Consolas" panose="020B0609020204030204" pitchFamily="49" charset="0"/>
              </a:rPr>
              <a:t>公有派生类</a:t>
            </a:r>
            <a:r>
              <a:rPr lang="en-US" altLang="zh-CN" sz="1800" dirty="0">
                <a:latin typeface="Consolas" panose="020B0609020204030204" pitchFamily="49" charset="0"/>
              </a:rPr>
              <a:t>Derived</a:t>
            </a:r>
            <a:r>
              <a:rPr lang="zh-CN" altLang="en-US" sz="1800" dirty="0">
                <a:latin typeface="Consolas" panose="020B0609020204030204" pitchFamily="49" charset="0"/>
              </a:rPr>
              <a:t>定义</a:t>
            </a:r>
          </a:p>
          <a:p>
            <a:pPr marL="358775" indent="-250825" eaLnBrk="1" hangingPunct="1">
              <a:lnSpc>
                <a:spcPct val="90000"/>
              </a:lnSpc>
              <a:spcBef>
                <a:spcPct val="0"/>
              </a:spcBef>
              <a:buFont typeface="Wingdings" panose="05000000000000000000" pitchFamily="2" charset="2"/>
              <a:buNone/>
            </a:pPr>
            <a:r>
              <a:rPr lang="en-US" altLang="zh-CN" sz="1800" dirty="0">
                <a:latin typeface="Consolas" panose="020B0609020204030204" pitchFamily="49" charset="0"/>
              </a:rPr>
              <a:t>public:</a:t>
            </a:r>
          </a:p>
          <a:p>
            <a:pPr marL="358775" indent="-250825" eaLnBrk="1" hangingPunct="1">
              <a:lnSpc>
                <a:spcPct val="90000"/>
              </a:lnSpc>
              <a:spcBef>
                <a:spcPct val="0"/>
              </a:spcBef>
              <a:buFont typeface="Wingdings" panose="05000000000000000000" pitchFamily="2" charset="2"/>
              <a:buNone/>
            </a:pPr>
            <a:r>
              <a:rPr lang="en-US" altLang="zh-CN" sz="1800" dirty="0">
                <a:latin typeface="Consolas" panose="020B0609020204030204" pitchFamily="49" charset="0"/>
              </a:rPr>
              <a:t>	void display() </a:t>
            </a:r>
            <a:r>
              <a:rPr lang="en-US" altLang="zh-CN" sz="1800" dirty="0" err="1">
                <a:latin typeface="Consolas" panose="020B0609020204030204" pitchFamily="49" charset="0"/>
              </a:rPr>
              <a:t>const</a:t>
            </a:r>
            <a:r>
              <a:rPr lang="en-US" altLang="zh-CN" sz="1800" dirty="0">
                <a:latin typeface="Consolas" panose="020B0609020204030204" pitchFamily="49" charset="0"/>
              </a:rPr>
              <a:t> {</a:t>
            </a:r>
          </a:p>
          <a:p>
            <a:pPr marL="358775" indent="-250825" eaLnBrk="1" hangingPunct="1">
              <a:lnSpc>
                <a:spcPct val="90000"/>
              </a:lnSpc>
              <a:spcBef>
                <a:spcPct val="0"/>
              </a:spcBef>
              <a:buFont typeface="Wingdings" panose="05000000000000000000" pitchFamily="2" charset="2"/>
              <a:buNone/>
            </a:pPr>
            <a:r>
              <a:rPr lang="en-US" altLang="zh-CN" sz="1800" dirty="0">
                <a:latin typeface="Consolas" panose="020B0609020204030204" pitchFamily="49" charset="0"/>
              </a:rPr>
              <a:t>		</a:t>
            </a:r>
            <a:r>
              <a:rPr lang="en-US" altLang="zh-CN" sz="1800" dirty="0" err="1">
                <a:latin typeface="Consolas" panose="020B0609020204030204" pitchFamily="49" charset="0"/>
              </a:rPr>
              <a:t>cout</a:t>
            </a:r>
            <a:r>
              <a:rPr lang="en-US" altLang="zh-CN" sz="1800" dirty="0">
                <a:latin typeface="Consolas" panose="020B0609020204030204" pitchFamily="49" charset="0"/>
              </a:rPr>
              <a:t> &lt;&lt; "Derived::display()" &lt;&lt; </a:t>
            </a:r>
            <a:r>
              <a:rPr lang="en-US" altLang="zh-CN" sz="1800" dirty="0" err="1">
                <a:latin typeface="Consolas" panose="020B0609020204030204" pitchFamily="49" charset="0"/>
              </a:rPr>
              <a:t>endl</a:t>
            </a:r>
            <a:r>
              <a:rPr lang="en-US" altLang="zh-CN" sz="1800" dirty="0">
                <a:latin typeface="Consolas" panose="020B0609020204030204" pitchFamily="49" charset="0"/>
              </a:rPr>
              <a:t>;</a:t>
            </a:r>
          </a:p>
          <a:p>
            <a:pPr marL="358775" indent="-250825" eaLnBrk="1" hangingPunct="1">
              <a:lnSpc>
                <a:spcPct val="90000"/>
              </a:lnSpc>
              <a:spcBef>
                <a:spcPct val="0"/>
              </a:spcBef>
              <a:buFont typeface="Wingdings" panose="05000000000000000000" pitchFamily="2" charset="2"/>
              <a:buNone/>
            </a:pPr>
            <a:r>
              <a:rPr lang="en-US" altLang="zh-CN" sz="1800" dirty="0">
                <a:latin typeface="Consolas" panose="020B0609020204030204" pitchFamily="49" charset="0"/>
              </a:rPr>
              <a:t>	}</a:t>
            </a:r>
          </a:p>
          <a:p>
            <a:pPr marL="358775" indent="-250825" eaLnBrk="1" hangingPunct="1">
              <a:lnSpc>
                <a:spcPct val="90000"/>
              </a:lnSpc>
              <a:spcBef>
                <a:spcPct val="0"/>
              </a:spcBef>
              <a:buFont typeface="Wingdings" panose="05000000000000000000" pitchFamily="2" charset="2"/>
              <a:buNone/>
            </a:pPr>
            <a:r>
              <a:rPr lang="en-US" altLang="zh-CN" sz="1800" dirty="0">
                <a:latin typeface="Consolas" panose="020B0609020204030204" pitchFamily="49" charset="0"/>
              </a:rPr>
              <a:t>};</a:t>
            </a:r>
          </a:p>
          <a:p>
            <a:pPr marL="358775" indent="-250825" eaLnBrk="1" hangingPunct="1">
              <a:spcBef>
                <a:spcPct val="0"/>
              </a:spcBef>
              <a:buFont typeface="Wingdings" panose="05000000000000000000" pitchFamily="2" charset="2"/>
              <a:buNone/>
            </a:pPr>
            <a:endParaRPr lang="en-US" altLang="zh-CN" sz="1800" dirty="0">
              <a:latin typeface="Consolas" panose="020B0609020204030204" pitchFamily="49" charset="0"/>
            </a:endParaRPr>
          </a:p>
        </p:txBody>
      </p:sp>
      <p:sp>
        <p:nvSpPr>
          <p:cNvPr id="37891" name="灯片编号占位符 3">
            <a:extLst>
              <a:ext uri="{FF2B5EF4-FFF2-40B4-BE49-F238E27FC236}">
                <a16:creationId xmlns:a16="http://schemas.microsoft.com/office/drawing/2014/main" xmlns="" id="{BDC1E572-728F-4212-945C-6C7E2960353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fld id="{447D896D-85F1-46EB-8A41-F3876984AD9E}" type="slidenum">
              <a:rPr lang="en-US" altLang="zh-CN" sz="1000">
                <a:latin typeface="Times New Roman" panose="02020603050405020304" pitchFamily="18" charset="0"/>
                <a:ea typeface="宋体" panose="02010600030101010101" pitchFamily="2" charset="-122"/>
              </a:rPr>
              <a:pPr eaLnBrk="1" hangingPunct="1">
                <a:spcBef>
                  <a:spcPct val="0"/>
                </a:spcBef>
                <a:buClrTx/>
                <a:buSzTx/>
                <a:buFontTx/>
                <a:buNone/>
              </a:pPr>
              <a:t>35</a:t>
            </a:fld>
            <a:endParaRPr lang="en-US" altLang="zh-CN" sz="1000">
              <a:latin typeface="Times New Roman" panose="02020603050405020304" pitchFamily="18" charset="0"/>
              <a:ea typeface="宋体" panose="02010600030101010101" pitchFamily="2" charset="-122"/>
            </a:endParaRPr>
          </a:p>
        </p:txBody>
      </p:sp>
      <p:sp>
        <p:nvSpPr>
          <p:cNvPr id="2" name="标题 1">
            <a:extLst>
              <a:ext uri="{FF2B5EF4-FFF2-40B4-BE49-F238E27FC236}">
                <a16:creationId xmlns:a16="http://schemas.microsoft.com/office/drawing/2014/main" xmlns="" id="{2CD27AA5-F15A-4332-8558-D5379757F473}"/>
              </a:ext>
            </a:extLst>
          </p:cNvPr>
          <p:cNvSpPr>
            <a:spLocks noGrp="1"/>
          </p:cNvSpPr>
          <p:nvPr>
            <p:ph type="title"/>
          </p:nvPr>
        </p:nvSpPr>
        <p:spPr>
          <a:xfrm>
            <a:off x="457200" y="220906"/>
            <a:ext cx="8229600" cy="1066800"/>
          </a:xfrm>
        </p:spPr>
        <p:txBody>
          <a:bodyPr/>
          <a:lstStyle/>
          <a:p>
            <a:pPr eaLnBrk="1" fontAlgn="auto" hangingPunct="1">
              <a:spcAft>
                <a:spcPts val="0"/>
              </a:spcAft>
              <a:defRPr/>
            </a:pPr>
            <a:r>
              <a:rPr lang="zh-CN" altLang="en-US" dirty="0"/>
              <a:t>类型转换规则举例</a:t>
            </a:r>
            <a:endParaRPr kumimoji="1" lang="zh-CN" altLang="en-US" dirty="0"/>
          </a:p>
        </p:txBody>
      </p:sp>
      <p:sp>
        <p:nvSpPr>
          <p:cNvPr id="7" name="标题 4">
            <a:extLst>
              <a:ext uri="{FF2B5EF4-FFF2-40B4-BE49-F238E27FC236}">
                <a16:creationId xmlns:a16="http://schemas.microsoft.com/office/drawing/2014/main" xmlns="" id="{ABE6460C-5D21-4233-8468-670E75019AC0}"/>
              </a:ext>
            </a:extLst>
          </p:cNvPr>
          <p:cNvSpPr txBox="1">
            <a:spLocks/>
          </p:cNvSpPr>
          <p:nvPr/>
        </p:nvSpPr>
        <p:spPr>
          <a:xfrm>
            <a:off x="214313" y="0"/>
            <a:ext cx="8318500" cy="428625"/>
          </a:xfrm>
          <a:prstGeom prst="rect">
            <a:avLst/>
          </a:prstGeom>
        </p:spPr>
        <p:txBody>
          <a:bodyPr anchor="ctr">
            <a:normAutofit fontScale="92500" lnSpcReduction="20000"/>
          </a:bodyPr>
          <a:lstStyle/>
          <a:p>
            <a:pPr fontAlgn="auto">
              <a:spcAft>
                <a:spcPts val="0"/>
              </a:spcAft>
              <a:defRPr/>
            </a:pPr>
            <a:r>
              <a:rPr kumimoji="0" lang="en-US" altLang="zh-CN" sz="2800" dirty="0">
                <a:solidFill>
                  <a:schemeClr val="bg1"/>
                </a:solidFill>
                <a:latin typeface="+mj-lt"/>
                <a:ea typeface="+mj-ea"/>
                <a:cs typeface="+mj-cs"/>
              </a:rPr>
              <a:t>7.3 </a:t>
            </a:r>
            <a:r>
              <a:rPr kumimoji="0" lang="zh-CN" altLang="en-US" sz="2800">
                <a:solidFill>
                  <a:schemeClr val="bg1"/>
                </a:solidFill>
                <a:latin typeface="+mj-lt"/>
                <a:ea typeface="+mj-ea"/>
                <a:cs typeface="+mj-cs"/>
              </a:rPr>
              <a:t>类型转换规</a:t>
            </a:r>
            <a:r>
              <a:rPr kumimoji="0" lang="zh-CN" altLang="en-US" sz="2800" dirty="0">
                <a:solidFill>
                  <a:schemeClr val="bg1"/>
                </a:solidFill>
                <a:latin typeface="+mj-lt"/>
                <a:ea typeface="+mj-ea"/>
                <a:cs typeface="+mj-cs"/>
              </a:rPr>
              <a:t>则</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内容占位符 2">
            <a:extLst>
              <a:ext uri="{FF2B5EF4-FFF2-40B4-BE49-F238E27FC236}">
                <a16:creationId xmlns:a16="http://schemas.microsoft.com/office/drawing/2014/main" xmlns="" id="{3DAE20B1-8000-496A-A06B-FBB7CC9580B8}"/>
              </a:ext>
            </a:extLst>
          </p:cNvPr>
          <p:cNvSpPr>
            <a:spLocks noGrp="1"/>
          </p:cNvSpPr>
          <p:nvPr>
            <p:ph idx="1"/>
          </p:nvPr>
        </p:nvSpPr>
        <p:spPr>
          <a:solidFill>
            <a:srgbClr val="85FFFF"/>
          </a:solidFill>
        </p:spPr>
        <p:txBody>
          <a:bodyPr/>
          <a:lstStyle/>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 </a:t>
            </a:r>
          </a:p>
          <a:p>
            <a:pPr marL="358775" indent="-250825" eaLnBrk="1" hangingPunct="1">
              <a:spcBef>
                <a:spcPct val="0"/>
              </a:spcBef>
              <a:buFont typeface="Wingdings" panose="05000000000000000000" pitchFamily="2" charset="2"/>
              <a:buNone/>
            </a:pPr>
            <a:endParaRPr lang="en-US" altLang="zh-CN" sz="1800" dirty="0">
              <a:latin typeface="Consolas" panose="020B0609020204030204" pitchFamily="49" charset="0"/>
            </a:endParaRPr>
          </a:p>
          <a:p>
            <a:pPr marL="358775" indent="-250825" eaLnBrk="1" hangingPunct="1">
              <a:spcBef>
                <a:spcPct val="0"/>
              </a:spcBef>
              <a:buFont typeface="Wingdings" panose="05000000000000000000" pitchFamily="2" charset="2"/>
              <a:buNone/>
            </a:pPr>
            <a:r>
              <a:rPr lang="en-US" altLang="zh-CN" sz="1800" dirty="0" err="1">
                <a:latin typeface="Consolas" panose="020B0609020204030204" pitchFamily="49" charset="0"/>
              </a:rPr>
              <a:t>int</a:t>
            </a:r>
            <a:r>
              <a:rPr lang="en-US" altLang="zh-CN" sz="1800" dirty="0">
                <a:latin typeface="Consolas" panose="020B0609020204030204" pitchFamily="49" charset="0"/>
              </a:rPr>
              <a:t> main() {	//</a:t>
            </a:r>
            <a:r>
              <a:rPr lang="zh-CN" altLang="en-US" sz="1800" dirty="0">
                <a:latin typeface="Consolas" panose="020B0609020204030204" pitchFamily="49" charset="0"/>
              </a:rPr>
              <a:t>主函数</a:t>
            </a:r>
          </a:p>
          <a:p>
            <a:pPr marL="358775" indent="-250825" eaLnBrk="1" hangingPunct="1">
              <a:spcBef>
                <a:spcPct val="0"/>
              </a:spcBef>
              <a:buFont typeface="Wingdings" panose="05000000000000000000" pitchFamily="2" charset="2"/>
              <a:buNone/>
            </a:pPr>
            <a:r>
              <a:rPr lang="zh-CN" altLang="en-US" sz="1800" dirty="0">
                <a:latin typeface="Consolas" panose="020B0609020204030204" pitchFamily="49" charset="0"/>
              </a:rPr>
              <a:t>	</a:t>
            </a:r>
            <a:r>
              <a:rPr lang="en-US" altLang="zh-CN" sz="1800" dirty="0">
                <a:latin typeface="Consolas" panose="020B0609020204030204" pitchFamily="49" charset="0"/>
              </a:rPr>
              <a:t>  Base1 b1;</a:t>
            </a:r>
            <a:r>
              <a:rPr lang="zh-CN" altLang="en-US" sz="1800" dirty="0">
                <a:latin typeface="Consolas" panose="020B0609020204030204" pitchFamily="49" charset="0"/>
              </a:rPr>
              <a:t> </a:t>
            </a:r>
            <a:r>
              <a:rPr lang="en-US" altLang="zh-CN" sz="1800" dirty="0">
                <a:latin typeface="Consolas" panose="020B0609020204030204" pitchFamily="49" charset="0"/>
              </a:rPr>
              <a:t>//grandfather</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    Base2 b2;</a:t>
            </a:r>
            <a:r>
              <a:rPr lang="zh-CN" altLang="en-US" sz="1800" dirty="0">
                <a:latin typeface="Consolas" panose="020B0609020204030204" pitchFamily="49" charset="0"/>
              </a:rPr>
              <a:t>  </a:t>
            </a:r>
            <a:r>
              <a:rPr lang="en-US" altLang="zh-CN" sz="1800" dirty="0">
                <a:latin typeface="Consolas" panose="020B0609020204030204" pitchFamily="49" charset="0"/>
              </a:rPr>
              <a:t>//father</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    Derived d1;</a:t>
            </a:r>
            <a:r>
              <a:rPr lang="zh-CN" altLang="en-US" sz="1800" dirty="0">
                <a:latin typeface="Consolas" panose="020B0609020204030204" pitchFamily="49" charset="0"/>
              </a:rPr>
              <a:t>  </a:t>
            </a:r>
            <a:r>
              <a:rPr lang="en-US" altLang="zh-CN" sz="1800" dirty="0">
                <a:latin typeface="Consolas" panose="020B0609020204030204" pitchFamily="49" charset="0"/>
              </a:rPr>
              <a:t>//son</a:t>
            </a:r>
            <a:r>
              <a:rPr lang="zh-CN" altLang="en-US" sz="1800" dirty="0">
                <a:latin typeface="Consolas" panose="020B0609020204030204" pitchFamily="49" charset="0"/>
              </a:rPr>
              <a:t> </a:t>
            </a:r>
            <a:endParaRPr lang="en-US" altLang="zh-CN" sz="1800" dirty="0">
              <a:latin typeface="Consolas" panose="020B0609020204030204" pitchFamily="49" charset="0"/>
            </a:endParaRP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    Base1 &amp; b3 = d1; //</a:t>
            </a:r>
            <a:r>
              <a:rPr lang="zh-CN" altLang="en-US" sz="1800" dirty="0">
                <a:latin typeface="Consolas" panose="020B0609020204030204" pitchFamily="49" charset="0"/>
              </a:rPr>
              <a:t>派生类对象可以初始化基类的引用</a:t>
            </a:r>
            <a:r>
              <a:rPr lang="en-US" altLang="zh-CN" sz="1800" dirty="0">
                <a:latin typeface="Consolas" panose="020B0609020204030204" pitchFamily="49" charset="0"/>
              </a:rPr>
              <a:t> </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    Derived * </a:t>
            </a:r>
            <a:r>
              <a:rPr lang="en-US" altLang="zh-CN" sz="1800" dirty="0" err="1">
                <a:latin typeface="Consolas" panose="020B0609020204030204" pitchFamily="49" charset="0"/>
              </a:rPr>
              <a:t>pd</a:t>
            </a:r>
            <a:r>
              <a:rPr lang="en-US" altLang="zh-CN" sz="1800" dirty="0">
                <a:latin typeface="Consolas" panose="020B0609020204030204" pitchFamily="49" charset="0"/>
              </a:rPr>
              <a:t> = &amp; d1;</a:t>
            </a:r>
            <a:r>
              <a:rPr lang="zh-CN" altLang="en-US" sz="1800" dirty="0">
                <a:latin typeface="Consolas" panose="020B0609020204030204" pitchFamily="49" charset="0"/>
              </a:rPr>
              <a:t>  </a:t>
            </a:r>
            <a:endParaRPr lang="en-US" altLang="zh-CN" sz="1800" dirty="0">
              <a:latin typeface="Consolas" panose="020B0609020204030204" pitchFamily="49" charset="0"/>
            </a:endParaRP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    Base1 * </a:t>
            </a:r>
            <a:r>
              <a:rPr lang="en-US" altLang="zh-CN" sz="1800" dirty="0" err="1">
                <a:latin typeface="Consolas" panose="020B0609020204030204" pitchFamily="49" charset="0"/>
              </a:rPr>
              <a:t>pb</a:t>
            </a:r>
            <a:r>
              <a:rPr lang="en-US" altLang="zh-CN" sz="1800" dirty="0">
                <a:latin typeface="Consolas" panose="020B0609020204030204" pitchFamily="49" charset="0"/>
              </a:rPr>
              <a:t> = </a:t>
            </a:r>
            <a:r>
              <a:rPr lang="en-US" altLang="zh-CN" sz="1800" dirty="0" err="1">
                <a:latin typeface="Consolas" panose="020B0609020204030204" pitchFamily="49" charset="0"/>
              </a:rPr>
              <a:t>pd</a:t>
            </a:r>
            <a:r>
              <a:rPr lang="en-US" altLang="zh-CN" sz="1800" dirty="0">
                <a:latin typeface="Consolas" panose="020B0609020204030204" pitchFamily="49" charset="0"/>
              </a:rPr>
              <a:t>; //</a:t>
            </a:r>
            <a:r>
              <a:rPr lang="zh-CN" altLang="en-US" sz="1800" dirty="0">
                <a:latin typeface="宋体" panose="02010600030101010101" pitchFamily="2" charset="-122"/>
              </a:rPr>
              <a:t>派生类的指针可以隐含转换为基类的指针</a:t>
            </a:r>
            <a:endParaRPr lang="en-US" altLang="zh-CN" sz="1800" dirty="0">
              <a:latin typeface="Consolas" panose="020B0609020204030204" pitchFamily="49" charset="0"/>
            </a:endParaRP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    b1 = d1; //</a:t>
            </a:r>
            <a:r>
              <a:rPr lang="zh-CN" altLang="en-US" sz="1800" dirty="0">
                <a:latin typeface="宋体" panose="02010600030101010101" pitchFamily="2" charset="-122"/>
              </a:rPr>
              <a:t>派生类的对象可以隐含转换为基类对象</a:t>
            </a:r>
            <a:endParaRPr lang="en-US" altLang="zh-CN" sz="1800" dirty="0">
              <a:latin typeface="宋体" panose="02010600030101010101" pitchFamily="2" charset="-122"/>
            </a:endParaRPr>
          </a:p>
          <a:p>
            <a:pPr marL="358775" indent="-250825" eaLnBrk="1" hangingPunct="1">
              <a:spcBef>
                <a:spcPct val="0"/>
              </a:spcBef>
              <a:buFont typeface="Wingdings" panose="05000000000000000000" pitchFamily="2" charset="2"/>
              <a:buNone/>
            </a:pPr>
            <a:r>
              <a:rPr lang="en-US" altLang="zh-CN" sz="1800" dirty="0">
                <a:latin typeface="宋体" panose="02010600030101010101" pitchFamily="2" charset="-122"/>
              </a:rPr>
              <a:t>	</a:t>
            </a:r>
            <a:endParaRPr lang="en-US" altLang="zh-CN" sz="1800" dirty="0">
              <a:latin typeface="Consolas" panose="020B0609020204030204" pitchFamily="49" charset="0"/>
            </a:endParaRP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    return 0;</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a:t>
            </a:r>
          </a:p>
          <a:p>
            <a:pPr marL="358775" indent="-250825" eaLnBrk="1" hangingPunct="1">
              <a:spcBef>
                <a:spcPct val="0"/>
              </a:spcBef>
              <a:buFont typeface="Wingdings" panose="05000000000000000000" pitchFamily="2" charset="2"/>
              <a:buNone/>
            </a:pPr>
            <a:endParaRPr lang="en-US" altLang="zh-CN" sz="1800" dirty="0">
              <a:latin typeface="Consolas" panose="020B0609020204030204" pitchFamily="49" charset="0"/>
            </a:endParaRPr>
          </a:p>
        </p:txBody>
      </p:sp>
      <p:sp>
        <p:nvSpPr>
          <p:cNvPr id="38915" name="灯片编号占位符 3">
            <a:extLst>
              <a:ext uri="{FF2B5EF4-FFF2-40B4-BE49-F238E27FC236}">
                <a16:creationId xmlns:a16="http://schemas.microsoft.com/office/drawing/2014/main" xmlns="" id="{97E342D9-6425-49E2-A201-DB5B850E9EE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fld id="{EF3CC1ED-0DC3-495A-8615-00A9F0A20984}" type="slidenum">
              <a:rPr lang="en-US" altLang="zh-CN" sz="1000">
                <a:latin typeface="Times New Roman" panose="02020603050405020304" pitchFamily="18" charset="0"/>
                <a:ea typeface="宋体" panose="02010600030101010101" pitchFamily="2" charset="-122"/>
              </a:rPr>
              <a:pPr eaLnBrk="1" hangingPunct="1">
                <a:spcBef>
                  <a:spcPct val="0"/>
                </a:spcBef>
                <a:buClrTx/>
                <a:buSzTx/>
                <a:buFontTx/>
                <a:buNone/>
              </a:pPr>
              <a:t>36</a:t>
            </a:fld>
            <a:endParaRPr lang="en-US" altLang="zh-CN" sz="1000">
              <a:latin typeface="Times New Roman" panose="02020603050405020304" pitchFamily="18" charset="0"/>
              <a:ea typeface="宋体" panose="02010600030101010101" pitchFamily="2" charset="-122"/>
            </a:endParaRPr>
          </a:p>
        </p:txBody>
      </p:sp>
      <p:sp>
        <p:nvSpPr>
          <p:cNvPr id="2" name="标题 1">
            <a:extLst>
              <a:ext uri="{FF2B5EF4-FFF2-40B4-BE49-F238E27FC236}">
                <a16:creationId xmlns:a16="http://schemas.microsoft.com/office/drawing/2014/main" xmlns="" id="{638F65C5-9470-464C-B185-734013BD67C2}"/>
              </a:ext>
            </a:extLst>
          </p:cNvPr>
          <p:cNvSpPr>
            <a:spLocks noGrp="1"/>
          </p:cNvSpPr>
          <p:nvPr>
            <p:ph type="title"/>
          </p:nvPr>
        </p:nvSpPr>
        <p:spPr/>
        <p:txBody>
          <a:bodyPr/>
          <a:lstStyle/>
          <a:p>
            <a:pPr eaLnBrk="1" fontAlgn="auto" hangingPunct="1">
              <a:spcAft>
                <a:spcPts val="0"/>
              </a:spcAft>
              <a:defRPr/>
            </a:pPr>
            <a:r>
              <a:rPr lang="en-US" altLang="zh-CN" dirty="0"/>
              <a:t>(</a:t>
            </a:r>
            <a:r>
              <a:rPr lang="zh-CN" altLang="en-US" dirty="0"/>
              <a:t>续</a:t>
            </a:r>
            <a:r>
              <a:rPr lang="en-US" altLang="zh-CN" dirty="0"/>
              <a:t>)</a:t>
            </a:r>
            <a:endParaRPr kumimoji="1" lang="zh-CN" altLang="en-US" dirty="0"/>
          </a:p>
        </p:txBody>
      </p:sp>
      <p:sp>
        <p:nvSpPr>
          <p:cNvPr id="7" name="标题 4">
            <a:extLst>
              <a:ext uri="{FF2B5EF4-FFF2-40B4-BE49-F238E27FC236}">
                <a16:creationId xmlns:a16="http://schemas.microsoft.com/office/drawing/2014/main" xmlns="" id="{32361FD6-4ACA-4DB4-B135-A8D1B825AEC3}"/>
              </a:ext>
            </a:extLst>
          </p:cNvPr>
          <p:cNvSpPr txBox="1">
            <a:spLocks/>
          </p:cNvSpPr>
          <p:nvPr/>
        </p:nvSpPr>
        <p:spPr>
          <a:xfrm>
            <a:off x="214313" y="0"/>
            <a:ext cx="8318500" cy="428625"/>
          </a:xfrm>
          <a:prstGeom prst="rect">
            <a:avLst/>
          </a:prstGeom>
        </p:spPr>
        <p:txBody>
          <a:bodyPr anchor="ctr">
            <a:normAutofit fontScale="92500" lnSpcReduction="20000"/>
          </a:bodyPr>
          <a:lstStyle/>
          <a:p>
            <a:pPr fontAlgn="auto">
              <a:spcAft>
                <a:spcPts val="0"/>
              </a:spcAft>
              <a:defRPr/>
            </a:pPr>
            <a:r>
              <a:rPr kumimoji="0" lang="en-US" altLang="zh-CN" sz="2800" dirty="0">
                <a:solidFill>
                  <a:schemeClr val="bg1"/>
                </a:solidFill>
                <a:latin typeface="+mj-lt"/>
                <a:ea typeface="+mj-ea"/>
                <a:cs typeface="+mj-cs"/>
              </a:rPr>
              <a:t>7.3 </a:t>
            </a:r>
            <a:r>
              <a:rPr kumimoji="0" lang="zh-CN" altLang="en-US" sz="2800">
                <a:solidFill>
                  <a:schemeClr val="bg1"/>
                </a:solidFill>
                <a:latin typeface="+mj-lt"/>
                <a:ea typeface="+mj-ea"/>
                <a:cs typeface="+mj-cs"/>
              </a:rPr>
              <a:t>类型转换规</a:t>
            </a:r>
            <a:r>
              <a:rPr kumimoji="0" lang="zh-CN" altLang="en-US" sz="2800" dirty="0">
                <a:solidFill>
                  <a:schemeClr val="bg1"/>
                </a:solidFill>
                <a:latin typeface="+mj-lt"/>
                <a:ea typeface="+mj-ea"/>
                <a:cs typeface="+mj-cs"/>
              </a:rPr>
              <a:t>则</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内容占位符 2">
            <a:extLst>
              <a:ext uri="{FF2B5EF4-FFF2-40B4-BE49-F238E27FC236}">
                <a16:creationId xmlns:a16="http://schemas.microsoft.com/office/drawing/2014/main" xmlns="" id="{3DAE20B1-8000-496A-A06B-FBB7CC9580B8}"/>
              </a:ext>
            </a:extLst>
          </p:cNvPr>
          <p:cNvSpPr>
            <a:spLocks noGrp="1"/>
          </p:cNvSpPr>
          <p:nvPr>
            <p:ph idx="1"/>
          </p:nvPr>
        </p:nvSpPr>
        <p:spPr>
          <a:solidFill>
            <a:srgbClr val="85FFFF"/>
          </a:solidFill>
        </p:spPr>
        <p:txBody>
          <a:bodyPr/>
          <a:lstStyle/>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void fun(Base1 *</a:t>
            </a:r>
            <a:r>
              <a:rPr lang="en-US" altLang="zh-CN" sz="1800" dirty="0" err="1">
                <a:latin typeface="Consolas" panose="020B0609020204030204" pitchFamily="49" charset="0"/>
              </a:rPr>
              <a:t>ptr</a:t>
            </a:r>
            <a:r>
              <a:rPr lang="en-US" altLang="zh-CN" sz="1800" dirty="0">
                <a:latin typeface="Consolas" panose="020B0609020204030204" pitchFamily="49" charset="0"/>
              </a:rPr>
              <a:t>) { 	//</a:t>
            </a:r>
            <a:r>
              <a:rPr lang="zh-CN" altLang="en-US" sz="1800" dirty="0">
                <a:latin typeface="Consolas" panose="020B0609020204030204" pitchFamily="49" charset="0"/>
              </a:rPr>
              <a:t>参数为指向基类对象的指针</a:t>
            </a:r>
          </a:p>
          <a:p>
            <a:pPr marL="358775" indent="-250825" eaLnBrk="1" hangingPunct="1">
              <a:spcBef>
                <a:spcPct val="0"/>
              </a:spcBef>
              <a:buFont typeface="Wingdings" panose="05000000000000000000" pitchFamily="2" charset="2"/>
              <a:buNone/>
            </a:pPr>
            <a:r>
              <a:rPr lang="zh-CN" altLang="en-US" sz="1800" dirty="0">
                <a:latin typeface="Consolas" panose="020B0609020204030204" pitchFamily="49" charset="0"/>
              </a:rPr>
              <a:t>	</a:t>
            </a:r>
            <a:r>
              <a:rPr lang="en-US" altLang="zh-CN" sz="1800" dirty="0" err="1">
                <a:latin typeface="Consolas" panose="020B0609020204030204" pitchFamily="49" charset="0"/>
              </a:rPr>
              <a:t>ptr</a:t>
            </a:r>
            <a:r>
              <a:rPr lang="en-US" altLang="zh-CN" sz="1800" dirty="0">
                <a:latin typeface="Consolas" panose="020B0609020204030204" pitchFamily="49" charset="0"/>
              </a:rPr>
              <a:t>-&gt;display();		//"</a:t>
            </a:r>
            <a:r>
              <a:rPr lang="zh-CN" altLang="en-US" sz="1800" dirty="0">
                <a:latin typeface="Consolas" panose="020B0609020204030204" pitchFamily="49" charset="0"/>
              </a:rPr>
              <a:t>对象指针</a:t>
            </a:r>
            <a:r>
              <a:rPr lang="en-US" altLang="zh-CN" sz="1800" dirty="0">
                <a:latin typeface="Consolas" panose="020B0609020204030204" pitchFamily="49" charset="0"/>
              </a:rPr>
              <a:t>-&gt;</a:t>
            </a:r>
            <a:r>
              <a:rPr lang="zh-CN" altLang="en-US" sz="1800" dirty="0">
                <a:latin typeface="Consolas" panose="020B0609020204030204" pitchFamily="49" charset="0"/>
              </a:rPr>
              <a:t>成员名</a:t>
            </a:r>
            <a:r>
              <a:rPr lang="en-US" altLang="zh-CN" sz="1800" dirty="0">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a:t>
            </a:r>
          </a:p>
          <a:p>
            <a:pPr marL="358775" indent="-250825" eaLnBrk="1" hangingPunct="1">
              <a:spcBef>
                <a:spcPct val="0"/>
              </a:spcBef>
              <a:buFont typeface="Wingdings" panose="05000000000000000000" pitchFamily="2" charset="2"/>
              <a:buNone/>
            </a:pPr>
            <a:endParaRPr lang="en-US" altLang="zh-CN" sz="1800" dirty="0">
              <a:latin typeface="Consolas" panose="020B0609020204030204" pitchFamily="49" charset="0"/>
            </a:endParaRPr>
          </a:p>
          <a:p>
            <a:pPr marL="358775" indent="-250825" eaLnBrk="1" hangingPunct="1">
              <a:spcBef>
                <a:spcPct val="0"/>
              </a:spcBef>
              <a:buFont typeface="Wingdings" panose="05000000000000000000" pitchFamily="2" charset="2"/>
              <a:buNone/>
            </a:pPr>
            <a:r>
              <a:rPr lang="en-US" altLang="zh-CN" sz="1800" dirty="0" err="1">
                <a:latin typeface="Consolas" panose="020B0609020204030204" pitchFamily="49" charset="0"/>
              </a:rPr>
              <a:t>int</a:t>
            </a:r>
            <a:r>
              <a:rPr lang="en-US" altLang="zh-CN" sz="1800" dirty="0">
                <a:latin typeface="Consolas" panose="020B0609020204030204" pitchFamily="49" charset="0"/>
              </a:rPr>
              <a:t> main() {	//</a:t>
            </a:r>
            <a:r>
              <a:rPr lang="zh-CN" altLang="en-US" sz="1800" dirty="0">
                <a:latin typeface="Consolas" panose="020B0609020204030204" pitchFamily="49" charset="0"/>
              </a:rPr>
              <a:t>主函数</a:t>
            </a:r>
          </a:p>
          <a:p>
            <a:pPr marL="358775" indent="-250825" eaLnBrk="1" hangingPunct="1">
              <a:spcBef>
                <a:spcPct val="0"/>
              </a:spcBef>
              <a:buFont typeface="Wingdings" panose="05000000000000000000" pitchFamily="2" charset="2"/>
              <a:buNone/>
            </a:pPr>
            <a:r>
              <a:rPr lang="zh-CN" altLang="en-US" sz="1800" dirty="0">
                <a:latin typeface="Consolas" panose="020B0609020204030204" pitchFamily="49" charset="0"/>
              </a:rPr>
              <a:t>	</a:t>
            </a:r>
            <a:r>
              <a:rPr lang="en-US" altLang="zh-CN" sz="1800" dirty="0">
                <a:latin typeface="Consolas" panose="020B0609020204030204" pitchFamily="49" charset="0"/>
              </a:rPr>
              <a:t>Base1 </a:t>
            </a:r>
            <a:r>
              <a:rPr lang="en-US" altLang="zh-CN" sz="1800" dirty="0" err="1">
                <a:latin typeface="Consolas" panose="020B0609020204030204" pitchFamily="49" charset="0"/>
              </a:rPr>
              <a:t>base1</a:t>
            </a:r>
            <a:r>
              <a:rPr lang="en-US" altLang="zh-CN" sz="1800" dirty="0">
                <a:latin typeface="Consolas" panose="020B0609020204030204" pitchFamily="49" charset="0"/>
              </a:rPr>
              <a:t>;	//</a:t>
            </a:r>
            <a:r>
              <a:rPr lang="zh-CN" altLang="en-US" sz="1800" dirty="0">
                <a:latin typeface="Consolas" panose="020B0609020204030204" pitchFamily="49" charset="0"/>
              </a:rPr>
              <a:t>声明</a:t>
            </a:r>
            <a:r>
              <a:rPr lang="en-US" altLang="zh-CN" sz="1800" dirty="0">
                <a:latin typeface="Consolas" panose="020B0609020204030204" pitchFamily="49" charset="0"/>
              </a:rPr>
              <a:t>Base1</a:t>
            </a:r>
            <a:r>
              <a:rPr lang="zh-CN" altLang="en-US" sz="1800" dirty="0">
                <a:latin typeface="Consolas" panose="020B0609020204030204" pitchFamily="49" charset="0"/>
              </a:rPr>
              <a:t>类对象</a:t>
            </a:r>
          </a:p>
          <a:p>
            <a:pPr marL="358775" indent="-250825" eaLnBrk="1" hangingPunct="1">
              <a:spcBef>
                <a:spcPct val="0"/>
              </a:spcBef>
              <a:buFont typeface="Wingdings" panose="05000000000000000000" pitchFamily="2" charset="2"/>
              <a:buNone/>
            </a:pPr>
            <a:r>
              <a:rPr lang="zh-CN" altLang="en-US" sz="1800" dirty="0">
                <a:latin typeface="Consolas" panose="020B0609020204030204" pitchFamily="49" charset="0"/>
              </a:rPr>
              <a:t>	</a:t>
            </a:r>
            <a:r>
              <a:rPr lang="en-US" altLang="zh-CN" sz="1800" dirty="0">
                <a:latin typeface="Consolas" panose="020B0609020204030204" pitchFamily="49" charset="0"/>
              </a:rPr>
              <a:t>Base2 </a:t>
            </a:r>
            <a:r>
              <a:rPr lang="en-US" altLang="zh-CN" sz="1800" dirty="0" err="1">
                <a:latin typeface="Consolas" panose="020B0609020204030204" pitchFamily="49" charset="0"/>
              </a:rPr>
              <a:t>base2</a:t>
            </a:r>
            <a:r>
              <a:rPr lang="en-US" altLang="zh-CN" sz="1800" dirty="0">
                <a:latin typeface="Consolas" panose="020B0609020204030204" pitchFamily="49" charset="0"/>
              </a:rPr>
              <a:t>;	//</a:t>
            </a:r>
            <a:r>
              <a:rPr lang="zh-CN" altLang="en-US" sz="1800" dirty="0">
                <a:latin typeface="Consolas" panose="020B0609020204030204" pitchFamily="49" charset="0"/>
              </a:rPr>
              <a:t>声明</a:t>
            </a:r>
            <a:r>
              <a:rPr lang="en-US" altLang="zh-CN" sz="1800" dirty="0">
                <a:latin typeface="Consolas" panose="020B0609020204030204" pitchFamily="49" charset="0"/>
              </a:rPr>
              <a:t>Base2</a:t>
            </a:r>
            <a:r>
              <a:rPr lang="zh-CN" altLang="en-US" sz="1800" dirty="0">
                <a:latin typeface="Consolas" panose="020B0609020204030204" pitchFamily="49" charset="0"/>
              </a:rPr>
              <a:t>类对象</a:t>
            </a:r>
          </a:p>
          <a:p>
            <a:pPr marL="358775" indent="-250825" eaLnBrk="1" hangingPunct="1">
              <a:spcBef>
                <a:spcPct val="0"/>
              </a:spcBef>
              <a:buFont typeface="Wingdings" panose="05000000000000000000" pitchFamily="2" charset="2"/>
              <a:buNone/>
            </a:pPr>
            <a:r>
              <a:rPr lang="zh-CN" altLang="en-US" sz="1800" dirty="0">
                <a:latin typeface="Consolas" panose="020B0609020204030204" pitchFamily="49" charset="0"/>
              </a:rPr>
              <a:t>	</a:t>
            </a:r>
            <a:r>
              <a:rPr lang="en-US" altLang="zh-CN" sz="1800" dirty="0">
                <a:latin typeface="Consolas" panose="020B0609020204030204" pitchFamily="49" charset="0"/>
              </a:rPr>
              <a:t>Derived </a:t>
            </a:r>
            <a:r>
              <a:rPr lang="en-US" altLang="zh-CN" sz="1800" dirty="0" err="1">
                <a:latin typeface="Consolas" panose="020B0609020204030204" pitchFamily="49" charset="0"/>
              </a:rPr>
              <a:t>derived</a:t>
            </a:r>
            <a:r>
              <a:rPr lang="en-US" altLang="zh-CN" sz="1800" dirty="0">
                <a:latin typeface="Consolas" panose="020B0609020204030204" pitchFamily="49" charset="0"/>
              </a:rPr>
              <a:t>;	//</a:t>
            </a:r>
            <a:r>
              <a:rPr lang="zh-CN" altLang="en-US" sz="1800" dirty="0">
                <a:latin typeface="Consolas" panose="020B0609020204030204" pitchFamily="49" charset="0"/>
              </a:rPr>
              <a:t>声明</a:t>
            </a:r>
            <a:r>
              <a:rPr lang="en-US" altLang="zh-CN" sz="1800" dirty="0">
                <a:latin typeface="Consolas" panose="020B0609020204030204" pitchFamily="49" charset="0"/>
              </a:rPr>
              <a:t>Derived</a:t>
            </a:r>
            <a:r>
              <a:rPr lang="zh-CN" altLang="en-US" sz="1800" dirty="0">
                <a:latin typeface="Consolas" panose="020B0609020204030204" pitchFamily="49" charset="0"/>
              </a:rPr>
              <a:t>类对象</a:t>
            </a:r>
          </a:p>
          <a:p>
            <a:pPr marL="358775" indent="-250825" eaLnBrk="1" hangingPunct="1">
              <a:spcBef>
                <a:spcPct val="0"/>
              </a:spcBef>
              <a:buFont typeface="Wingdings" panose="05000000000000000000" pitchFamily="2" charset="2"/>
              <a:buNone/>
            </a:pPr>
            <a:endParaRPr lang="zh-CN" altLang="en-US" sz="1800" dirty="0">
              <a:latin typeface="Consolas" panose="020B0609020204030204" pitchFamily="49" charset="0"/>
            </a:endParaRPr>
          </a:p>
          <a:p>
            <a:pPr marL="358775" indent="-250825" eaLnBrk="1" hangingPunct="1">
              <a:spcBef>
                <a:spcPct val="0"/>
              </a:spcBef>
              <a:buFont typeface="Wingdings" panose="05000000000000000000" pitchFamily="2" charset="2"/>
              <a:buNone/>
            </a:pPr>
            <a:r>
              <a:rPr lang="zh-CN" altLang="en-US" sz="1800" dirty="0">
                <a:latin typeface="Consolas" panose="020B0609020204030204" pitchFamily="49" charset="0"/>
              </a:rPr>
              <a:t>	</a:t>
            </a:r>
            <a:r>
              <a:rPr lang="en-US" altLang="zh-CN" sz="1800" dirty="0">
                <a:latin typeface="Consolas" panose="020B0609020204030204" pitchFamily="49" charset="0"/>
              </a:rPr>
              <a:t>fun(&amp;base1);	//</a:t>
            </a:r>
            <a:r>
              <a:rPr lang="zh-CN" altLang="en-US" sz="1800" dirty="0">
                <a:latin typeface="Consolas" panose="020B0609020204030204" pitchFamily="49" charset="0"/>
              </a:rPr>
              <a:t>用</a:t>
            </a:r>
            <a:r>
              <a:rPr lang="en-US" altLang="zh-CN" sz="1800" dirty="0">
                <a:latin typeface="Consolas" panose="020B0609020204030204" pitchFamily="49" charset="0"/>
              </a:rPr>
              <a:t>Base1</a:t>
            </a:r>
            <a:r>
              <a:rPr lang="zh-CN" altLang="en-US" sz="1800" dirty="0">
                <a:latin typeface="Consolas" panose="020B0609020204030204" pitchFamily="49" charset="0"/>
              </a:rPr>
              <a:t>对象的指针调用</a:t>
            </a:r>
            <a:r>
              <a:rPr lang="en-US" altLang="zh-CN" sz="1800" dirty="0">
                <a:latin typeface="Consolas" panose="020B0609020204030204" pitchFamily="49" charset="0"/>
              </a:rPr>
              <a:t>fun</a:t>
            </a:r>
            <a:r>
              <a:rPr lang="zh-CN" altLang="en-US" sz="1800" dirty="0">
                <a:latin typeface="Consolas" panose="020B0609020204030204" pitchFamily="49" charset="0"/>
              </a:rPr>
              <a:t>函数</a:t>
            </a:r>
            <a:endParaRPr lang="en-US" altLang="zh-CN" sz="1800" dirty="0">
              <a:latin typeface="Consolas" panose="020B0609020204030204" pitchFamily="49" charset="0"/>
            </a:endParaRP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	fun(&amp;base2);	//</a:t>
            </a:r>
            <a:r>
              <a:rPr lang="zh-CN" altLang="en-US" sz="1800" dirty="0">
                <a:latin typeface="Consolas" panose="020B0609020204030204" pitchFamily="49" charset="0"/>
              </a:rPr>
              <a:t>用</a:t>
            </a:r>
            <a:r>
              <a:rPr lang="en-US" altLang="zh-CN" sz="1800" dirty="0">
                <a:latin typeface="Consolas" panose="020B0609020204030204" pitchFamily="49" charset="0"/>
              </a:rPr>
              <a:t>Base2</a:t>
            </a:r>
            <a:r>
              <a:rPr lang="zh-CN" altLang="en-US" sz="1800" dirty="0">
                <a:latin typeface="Consolas" panose="020B0609020204030204" pitchFamily="49" charset="0"/>
              </a:rPr>
              <a:t>对象的指针调用</a:t>
            </a:r>
            <a:r>
              <a:rPr lang="en-US" altLang="zh-CN" sz="1800" dirty="0">
                <a:latin typeface="Consolas" panose="020B0609020204030204" pitchFamily="49" charset="0"/>
              </a:rPr>
              <a:t>fun</a:t>
            </a:r>
            <a:r>
              <a:rPr lang="zh-CN" altLang="en-US" sz="1800" dirty="0">
                <a:latin typeface="Consolas" panose="020B0609020204030204" pitchFamily="49" charset="0"/>
              </a:rPr>
              <a:t>函数</a:t>
            </a:r>
            <a:endParaRPr lang="en-US" altLang="zh-CN" sz="1800" dirty="0">
              <a:latin typeface="Consolas" panose="020B0609020204030204" pitchFamily="49" charset="0"/>
            </a:endParaRP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	fun(&amp;derived);     //</a:t>
            </a:r>
            <a:r>
              <a:rPr lang="zh-CN" altLang="en-US" sz="1800" dirty="0">
                <a:latin typeface="Consolas" panose="020B0609020204030204" pitchFamily="49" charset="0"/>
              </a:rPr>
              <a:t>用</a:t>
            </a:r>
            <a:r>
              <a:rPr lang="en-US" altLang="zh-CN" sz="1800" dirty="0">
                <a:latin typeface="Consolas" panose="020B0609020204030204" pitchFamily="49" charset="0"/>
              </a:rPr>
              <a:t>Derived</a:t>
            </a:r>
            <a:r>
              <a:rPr lang="zh-CN" altLang="en-US" sz="1800" dirty="0">
                <a:latin typeface="Consolas" panose="020B0609020204030204" pitchFamily="49" charset="0"/>
              </a:rPr>
              <a:t>对象的指针调用</a:t>
            </a:r>
            <a:r>
              <a:rPr lang="en-US" altLang="zh-CN" sz="1800" dirty="0">
                <a:latin typeface="Consolas" panose="020B0609020204030204" pitchFamily="49" charset="0"/>
              </a:rPr>
              <a:t>fun</a:t>
            </a:r>
            <a:r>
              <a:rPr lang="zh-CN" altLang="en-US" sz="1800" dirty="0">
                <a:latin typeface="Consolas" panose="020B0609020204030204" pitchFamily="49" charset="0"/>
              </a:rPr>
              <a:t>函数</a:t>
            </a:r>
            <a:endParaRPr lang="en-US" altLang="zh-CN" sz="1800" dirty="0">
              <a:latin typeface="Consolas" panose="020B0609020204030204" pitchFamily="49" charset="0"/>
            </a:endParaRPr>
          </a:p>
          <a:p>
            <a:pPr marL="358775" indent="-250825" eaLnBrk="1" hangingPunct="1">
              <a:spcBef>
                <a:spcPct val="0"/>
              </a:spcBef>
              <a:buFont typeface="Wingdings" panose="05000000000000000000" pitchFamily="2" charset="2"/>
              <a:buNone/>
            </a:pPr>
            <a:endParaRPr lang="en-US" altLang="zh-CN" sz="1800" dirty="0">
              <a:latin typeface="Consolas" panose="020B0609020204030204" pitchFamily="49" charset="0"/>
            </a:endParaRP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	return 0;</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a:t>
            </a:r>
          </a:p>
          <a:p>
            <a:pPr marL="358775" indent="-250825" eaLnBrk="1" hangingPunct="1">
              <a:spcBef>
                <a:spcPct val="0"/>
              </a:spcBef>
              <a:buFont typeface="Wingdings" panose="05000000000000000000" pitchFamily="2" charset="2"/>
              <a:buNone/>
            </a:pPr>
            <a:endParaRPr lang="en-US" altLang="zh-CN" sz="1800" dirty="0">
              <a:latin typeface="Consolas" panose="020B0609020204030204" pitchFamily="49" charset="0"/>
            </a:endParaRPr>
          </a:p>
        </p:txBody>
      </p:sp>
      <p:sp>
        <p:nvSpPr>
          <p:cNvPr id="38915" name="灯片编号占位符 3">
            <a:extLst>
              <a:ext uri="{FF2B5EF4-FFF2-40B4-BE49-F238E27FC236}">
                <a16:creationId xmlns:a16="http://schemas.microsoft.com/office/drawing/2014/main" xmlns="" id="{97E342D9-6425-49E2-A201-DB5B850E9EE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fld id="{EF3CC1ED-0DC3-495A-8615-00A9F0A20984}" type="slidenum">
              <a:rPr lang="en-US" altLang="zh-CN" sz="1000">
                <a:latin typeface="Times New Roman" panose="02020603050405020304" pitchFamily="18" charset="0"/>
                <a:ea typeface="宋体" panose="02010600030101010101" pitchFamily="2" charset="-122"/>
              </a:rPr>
              <a:pPr eaLnBrk="1" hangingPunct="1">
                <a:spcBef>
                  <a:spcPct val="0"/>
                </a:spcBef>
                <a:buClrTx/>
                <a:buSzTx/>
                <a:buFontTx/>
                <a:buNone/>
              </a:pPr>
              <a:t>37</a:t>
            </a:fld>
            <a:endParaRPr lang="en-US" altLang="zh-CN" sz="1000">
              <a:latin typeface="Times New Roman" panose="02020603050405020304" pitchFamily="18" charset="0"/>
              <a:ea typeface="宋体" panose="02010600030101010101" pitchFamily="2" charset="-122"/>
            </a:endParaRPr>
          </a:p>
        </p:txBody>
      </p:sp>
      <p:sp>
        <p:nvSpPr>
          <p:cNvPr id="2" name="标题 1">
            <a:extLst>
              <a:ext uri="{FF2B5EF4-FFF2-40B4-BE49-F238E27FC236}">
                <a16:creationId xmlns:a16="http://schemas.microsoft.com/office/drawing/2014/main" xmlns="" id="{638F65C5-9470-464C-B185-734013BD67C2}"/>
              </a:ext>
            </a:extLst>
          </p:cNvPr>
          <p:cNvSpPr>
            <a:spLocks noGrp="1"/>
          </p:cNvSpPr>
          <p:nvPr>
            <p:ph type="title"/>
          </p:nvPr>
        </p:nvSpPr>
        <p:spPr/>
        <p:txBody>
          <a:bodyPr>
            <a:normAutofit fontScale="90000"/>
          </a:bodyPr>
          <a:lstStyle/>
          <a:p>
            <a:pPr eaLnBrk="1" hangingPunct="1">
              <a:spcBef>
                <a:spcPct val="50000"/>
              </a:spcBef>
              <a:buClrTx/>
              <a:buSzTx/>
              <a:buFontTx/>
              <a:buNone/>
            </a:pPr>
            <a:r>
              <a:rPr lang="zh-CN" altLang="en-US" sz="4400" dirty="0">
                <a:solidFill>
                  <a:schemeClr val="tx1"/>
                </a:solidFill>
                <a:latin typeface="Times New Roman" panose="02020603050405020304" pitchFamily="18" charset="0"/>
                <a:ea typeface="宋体" panose="02010600030101010101" pitchFamily="2" charset="-122"/>
              </a:rPr>
              <a:t>重新定义继承而来的非虚函数带来的问题</a:t>
            </a:r>
          </a:p>
        </p:txBody>
      </p:sp>
      <p:sp>
        <p:nvSpPr>
          <p:cNvPr id="7" name="标题 4">
            <a:extLst>
              <a:ext uri="{FF2B5EF4-FFF2-40B4-BE49-F238E27FC236}">
                <a16:creationId xmlns:a16="http://schemas.microsoft.com/office/drawing/2014/main" xmlns="" id="{32361FD6-4ACA-4DB4-B135-A8D1B825AEC3}"/>
              </a:ext>
            </a:extLst>
          </p:cNvPr>
          <p:cNvSpPr txBox="1">
            <a:spLocks/>
          </p:cNvSpPr>
          <p:nvPr/>
        </p:nvSpPr>
        <p:spPr>
          <a:xfrm>
            <a:off x="214313" y="0"/>
            <a:ext cx="8318500" cy="428625"/>
          </a:xfrm>
          <a:prstGeom prst="rect">
            <a:avLst/>
          </a:prstGeom>
        </p:spPr>
        <p:txBody>
          <a:bodyPr anchor="ctr">
            <a:normAutofit fontScale="92500" lnSpcReduction="20000"/>
          </a:bodyPr>
          <a:lstStyle/>
          <a:p>
            <a:pPr fontAlgn="auto">
              <a:spcAft>
                <a:spcPts val="0"/>
              </a:spcAft>
              <a:defRPr/>
            </a:pPr>
            <a:r>
              <a:rPr kumimoji="0" lang="en-US" altLang="zh-CN" sz="2800" dirty="0">
                <a:solidFill>
                  <a:schemeClr val="bg1"/>
                </a:solidFill>
                <a:latin typeface="+mj-lt"/>
                <a:ea typeface="+mj-ea"/>
                <a:cs typeface="+mj-cs"/>
              </a:rPr>
              <a:t>7.3 </a:t>
            </a:r>
            <a:r>
              <a:rPr kumimoji="0" lang="zh-CN" altLang="en-US" sz="2800">
                <a:solidFill>
                  <a:schemeClr val="bg1"/>
                </a:solidFill>
                <a:latin typeface="+mj-lt"/>
                <a:ea typeface="+mj-ea"/>
                <a:cs typeface="+mj-cs"/>
              </a:rPr>
              <a:t>类型转换规</a:t>
            </a:r>
            <a:r>
              <a:rPr kumimoji="0" lang="zh-CN" altLang="en-US" sz="2800" dirty="0">
                <a:solidFill>
                  <a:schemeClr val="bg1"/>
                </a:solidFill>
                <a:latin typeface="+mj-lt"/>
                <a:ea typeface="+mj-ea"/>
                <a:cs typeface="+mj-cs"/>
              </a:rPr>
              <a:t>则</a:t>
            </a:r>
          </a:p>
        </p:txBody>
      </p:sp>
      <p:sp>
        <p:nvSpPr>
          <p:cNvPr id="38918" name="Text Box 4">
            <a:extLst>
              <a:ext uri="{FF2B5EF4-FFF2-40B4-BE49-F238E27FC236}">
                <a16:creationId xmlns:a16="http://schemas.microsoft.com/office/drawing/2014/main" xmlns="" id="{78724F73-7F4E-46AA-B622-67026AEB9E77}"/>
              </a:ext>
            </a:extLst>
          </p:cNvPr>
          <p:cNvSpPr txBox="1">
            <a:spLocks noChangeArrowheads="1"/>
          </p:cNvSpPr>
          <p:nvPr/>
        </p:nvSpPr>
        <p:spPr bwMode="auto">
          <a:xfrm>
            <a:off x="5867400" y="5000625"/>
            <a:ext cx="2847975" cy="157003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r>
              <a:rPr lang="zh-CN" altLang="en-US" sz="2400" dirty="0">
                <a:latin typeface="Consolas" panose="020B0609020204030204" pitchFamily="49" charset="0"/>
                <a:ea typeface="宋体" panose="02010600030101010101" pitchFamily="2" charset="-122"/>
              </a:rPr>
              <a:t>运行结果：</a:t>
            </a:r>
          </a:p>
          <a:p>
            <a:pPr eaLnBrk="1" hangingPunct="1">
              <a:spcBef>
                <a:spcPct val="0"/>
              </a:spcBef>
              <a:buClrTx/>
              <a:buSzTx/>
              <a:buFontTx/>
              <a:buNone/>
            </a:pPr>
            <a:r>
              <a:rPr lang="en-US" altLang="zh-CN" sz="2400" dirty="0">
                <a:latin typeface="Consolas" panose="020B0609020204030204" pitchFamily="49" charset="0"/>
                <a:ea typeface="宋体" panose="02010600030101010101" pitchFamily="2" charset="-122"/>
              </a:rPr>
              <a:t>Base1::display()</a:t>
            </a:r>
          </a:p>
          <a:p>
            <a:pPr eaLnBrk="1" hangingPunct="1">
              <a:spcBef>
                <a:spcPct val="0"/>
              </a:spcBef>
              <a:buClrTx/>
              <a:buSzTx/>
              <a:buFontTx/>
              <a:buNone/>
            </a:pPr>
            <a:r>
              <a:rPr lang="en-US" altLang="zh-CN" sz="2400" dirty="0">
                <a:latin typeface="Consolas" panose="020B0609020204030204" pitchFamily="49" charset="0"/>
                <a:ea typeface="宋体" panose="02010600030101010101" pitchFamily="2" charset="-122"/>
              </a:rPr>
              <a:t>Base1::display()</a:t>
            </a:r>
          </a:p>
          <a:p>
            <a:pPr eaLnBrk="1" hangingPunct="1">
              <a:spcBef>
                <a:spcPct val="0"/>
              </a:spcBef>
              <a:buClrTx/>
              <a:buSzTx/>
              <a:buFontTx/>
              <a:buNone/>
            </a:pPr>
            <a:r>
              <a:rPr lang="en-US" altLang="zh-CN" sz="2400" dirty="0">
                <a:latin typeface="Consolas" panose="020B0609020204030204" pitchFamily="49" charset="0"/>
                <a:ea typeface="宋体" panose="02010600030101010101" pitchFamily="2" charset="-122"/>
              </a:rPr>
              <a:t>Base1::display()</a:t>
            </a:r>
          </a:p>
        </p:txBody>
      </p:sp>
    </p:spTree>
    <p:extLst>
      <p:ext uri="{BB962C8B-B14F-4D97-AF65-F5344CB8AC3E}">
        <p14:creationId xmlns:p14="http://schemas.microsoft.com/office/powerpoint/2010/main" val="4057760929"/>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5">
            <a:extLst>
              <a:ext uri="{FF2B5EF4-FFF2-40B4-BE49-F238E27FC236}">
                <a16:creationId xmlns:a16="http://schemas.microsoft.com/office/drawing/2014/main" xmlns="" id="{70A227AA-BF6F-4F6D-99FE-FF5E1175250D}"/>
              </a:ext>
            </a:extLst>
          </p:cNvPr>
          <p:cNvSpPr>
            <a:spLocks noGrp="1" noChangeArrowheads="1"/>
          </p:cNvSpPr>
          <p:nvPr>
            <p:ph idx="1"/>
          </p:nvPr>
        </p:nvSpPr>
        <p:spPr>
          <a:xfrm>
            <a:off x="890588" y="1785938"/>
            <a:ext cx="7824787" cy="4114800"/>
          </a:xfrm>
        </p:spPr>
        <p:txBody>
          <a:bodyPr>
            <a:normAutofit/>
          </a:bodyPr>
          <a:lstStyle/>
          <a:p>
            <a:pPr marL="808038" indent="-256032" eaLnBrk="1" fontAlgn="auto" hangingPunct="1">
              <a:spcAft>
                <a:spcPts val="0"/>
              </a:spcAft>
              <a:buFont typeface="Georgia" pitchFamily="18" charset="0"/>
              <a:buNone/>
              <a:defRPr/>
            </a:pPr>
            <a:r>
              <a:rPr lang="en-US" altLang="zh-CN" dirty="0"/>
              <a:t>7.1  </a:t>
            </a:r>
            <a:r>
              <a:rPr lang="zh-CN" altLang="en-US" dirty="0"/>
              <a:t>类的继承与派生</a:t>
            </a:r>
            <a:endParaRPr lang="en-US" altLang="zh-CN" dirty="0"/>
          </a:p>
          <a:p>
            <a:pPr marL="808038" indent="-256032" eaLnBrk="1" fontAlgn="auto" hangingPunct="1">
              <a:spcAft>
                <a:spcPts val="0"/>
              </a:spcAft>
              <a:buFont typeface="Georgia" pitchFamily="18" charset="0"/>
              <a:buNone/>
              <a:defRPr/>
            </a:pPr>
            <a:r>
              <a:rPr lang="en-US" altLang="zh-CN" dirty="0"/>
              <a:t>7.2  </a:t>
            </a:r>
            <a:r>
              <a:rPr lang="zh-CN" altLang="en-US" dirty="0"/>
              <a:t>访问控制</a:t>
            </a:r>
          </a:p>
          <a:p>
            <a:pPr marL="808038" indent="-256032" eaLnBrk="1" fontAlgn="auto" hangingPunct="1">
              <a:spcAft>
                <a:spcPts val="0"/>
              </a:spcAft>
              <a:buNone/>
              <a:defRPr/>
            </a:pPr>
            <a:r>
              <a:rPr lang="en-US" altLang="zh-CN" dirty="0"/>
              <a:t>7.3  </a:t>
            </a:r>
            <a:r>
              <a:rPr lang="zh-CN" altLang="en-US" dirty="0"/>
              <a:t>类型兼容规则</a:t>
            </a:r>
          </a:p>
          <a:p>
            <a:pPr marL="808038" indent="-256032" eaLnBrk="1" fontAlgn="auto" hangingPunct="1">
              <a:spcAft>
                <a:spcPts val="0"/>
              </a:spcAft>
              <a:buFont typeface="Georgia" pitchFamily="18" charset="0"/>
              <a:buNone/>
              <a:defRPr/>
            </a:pPr>
            <a:r>
              <a:rPr lang="en-US" altLang="zh-CN" dirty="0">
                <a:solidFill>
                  <a:srgbClr val="FF0000"/>
                </a:solidFill>
              </a:rPr>
              <a:t>7.4  </a:t>
            </a:r>
            <a:r>
              <a:rPr lang="zh-CN" altLang="en-US" dirty="0">
                <a:solidFill>
                  <a:srgbClr val="FF0000"/>
                </a:solidFill>
              </a:rPr>
              <a:t>派生类的构造、析构函数</a:t>
            </a:r>
          </a:p>
          <a:p>
            <a:pPr marL="808038" indent="-256032" eaLnBrk="1" fontAlgn="auto" hangingPunct="1">
              <a:spcAft>
                <a:spcPts val="0"/>
              </a:spcAft>
              <a:buFont typeface="Georgia" pitchFamily="18" charset="0"/>
              <a:buNone/>
              <a:defRPr/>
            </a:pPr>
            <a:r>
              <a:rPr lang="en-US" altLang="zh-CN" dirty="0"/>
              <a:t>7.5  </a:t>
            </a:r>
            <a:r>
              <a:rPr lang="zh-CN" altLang="en-US" dirty="0"/>
              <a:t>派生类成员的标识与访问</a:t>
            </a:r>
            <a:endParaRPr lang="en-US" altLang="zh-CN" dirty="0"/>
          </a:p>
          <a:p>
            <a:pPr marL="808038" indent="-256032" eaLnBrk="1" fontAlgn="auto" hangingPunct="1">
              <a:spcAft>
                <a:spcPts val="0"/>
              </a:spcAft>
              <a:buFont typeface="Georgia" pitchFamily="18" charset="0"/>
              <a:buNone/>
              <a:defRPr/>
            </a:pPr>
            <a:r>
              <a:rPr lang="en-US" altLang="zh-CN" dirty="0"/>
              <a:t>7.6  </a:t>
            </a:r>
            <a:r>
              <a:rPr lang="zh-CN" altLang="en-US" dirty="0"/>
              <a:t>讨论</a:t>
            </a:r>
          </a:p>
        </p:txBody>
      </p:sp>
      <p:sp>
        <p:nvSpPr>
          <p:cNvPr id="2" name="灯片编号占位符 5">
            <a:extLst>
              <a:ext uri="{FF2B5EF4-FFF2-40B4-BE49-F238E27FC236}">
                <a16:creationId xmlns:a16="http://schemas.microsoft.com/office/drawing/2014/main" xmlns="" id="{4204F1FB-5F0F-4445-AD0C-AAD70C3FBA2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fld id="{AA2BA322-43D4-4149-81C5-A9788F985A82}" type="slidenum">
              <a:rPr lang="en-US" altLang="zh-CN" sz="1000">
                <a:latin typeface="Times New Roman" panose="02020603050405020304" pitchFamily="18" charset="0"/>
                <a:ea typeface="宋体" panose="02010600030101010101" pitchFamily="2" charset="-122"/>
              </a:rPr>
              <a:pPr eaLnBrk="1" hangingPunct="1">
                <a:spcBef>
                  <a:spcPct val="0"/>
                </a:spcBef>
                <a:buClrTx/>
                <a:buSzTx/>
                <a:buFontTx/>
                <a:buNone/>
              </a:pPr>
              <a:t>38</a:t>
            </a:fld>
            <a:endParaRPr lang="en-US" altLang="zh-CN" sz="1000">
              <a:latin typeface="Times New Roman" panose="02020603050405020304" pitchFamily="18" charset="0"/>
              <a:ea typeface="宋体" panose="02010600030101010101" pitchFamily="2" charset="-122"/>
            </a:endParaRPr>
          </a:p>
        </p:txBody>
      </p:sp>
      <p:sp>
        <p:nvSpPr>
          <p:cNvPr id="15362" name="Rectangle 4">
            <a:extLst>
              <a:ext uri="{FF2B5EF4-FFF2-40B4-BE49-F238E27FC236}">
                <a16:creationId xmlns:a16="http://schemas.microsoft.com/office/drawing/2014/main" xmlns="" id="{32323F2A-1CC5-4E5F-8ACB-1443B2AEBFC0}"/>
              </a:ext>
            </a:extLst>
          </p:cNvPr>
          <p:cNvSpPr>
            <a:spLocks noGrp="1" noChangeArrowheads="1"/>
          </p:cNvSpPr>
          <p:nvPr>
            <p:ph type="title"/>
          </p:nvPr>
        </p:nvSpPr>
        <p:spPr/>
        <p:txBody>
          <a:bodyPr/>
          <a:lstStyle/>
          <a:p>
            <a:pPr eaLnBrk="1" fontAlgn="auto" hangingPunct="1">
              <a:spcAft>
                <a:spcPts val="0"/>
              </a:spcAft>
              <a:defRPr/>
            </a:pPr>
            <a:r>
              <a:rPr lang="zh-CN" altLang="en-US"/>
              <a:t>目录</a:t>
            </a:r>
          </a:p>
        </p:txBody>
      </p:sp>
    </p:spTree>
    <p:extLst>
      <p:ext uri="{BB962C8B-B14F-4D97-AF65-F5344CB8AC3E}">
        <p14:creationId xmlns:p14="http://schemas.microsoft.com/office/powerpoint/2010/main" val="3942872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内容占位符 2">
            <a:extLst>
              <a:ext uri="{FF2B5EF4-FFF2-40B4-BE49-F238E27FC236}">
                <a16:creationId xmlns:a16="http://schemas.microsoft.com/office/drawing/2014/main" xmlns="" id="{890B7FC9-F6C8-4337-9EC0-AD842A66419F}"/>
              </a:ext>
            </a:extLst>
          </p:cNvPr>
          <p:cNvSpPr>
            <a:spLocks noGrp="1"/>
          </p:cNvSpPr>
          <p:nvPr>
            <p:ph idx="1"/>
          </p:nvPr>
        </p:nvSpPr>
        <p:spPr/>
        <p:txBody>
          <a:bodyPr/>
          <a:lstStyle/>
          <a:p>
            <a:pPr eaLnBrk="1" hangingPunct="1"/>
            <a:r>
              <a:rPr lang="zh-CN" altLang="en-US" dirty="0"/>
              <a:t>基类的构造函数不被继承，派生类中需要声明自己的构造函数。</a:t>
            </a:r>
          </a:p>
          <a:p>
            <a:pPr eaLnBrk="1" hangingPunct="1"/>
            <a:r>
              <a:rPr lang="zh-CN" altLang="en-US" dirty="0"/>
              <a:t>定义构造函数时，只需要对本类中新增成员进行初始化，对继承来的基类成员的初始化，</a:t>
            </a:r>
            <a:r>
              <a:rPr lang="zh-CN" altLang="en-US" b="1" dirty="0">
                <a:solidFill>
                  <a:srgbClr val="FF0000"/>
                </a:solidFill>
              </a:rPr>
              <a:t>自动调用基类构造函数完成</a:t>
            </a:r>
            <a:r>
              <a:rPr lang="zh-CN" altLang="en-US" dirty="0"/>
              <a:t>。</a:t>
            </a:r>
          </a:p>
          <a:p>
            <a:pPr eaLnBrk="1" hangingPunct="1"/>
            <a:r>
              <a:rPr lang="zh-CN" altLang="en-US" dirty="0"/>
              <a:t>派生类的构造函数需要给基类的构造函数传递参数</a:t>
            </a:r>
          </a:p>
        </p:txBody>
      </p:sp>
      <p:sp>
        <p:nvSpPr>
          <p:cNvPr id="39939" name="灯片编号占位符 3">
            <a:extLst>
              <a:ext uri="{FF2B5EF4-FFF2-40B4-BE49-F238E27FC236}">
                <a16:creationId xmlns:a16="http://schemas.microsoft.com/office/drawing/2014/main" xmlns="" id="{4CFBBB09-6E77-46A6-905B-1755B050223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fld id="{6F0DAD3A-D89A-4B91-90EE-DAF06AC795F2}" type="slidenum">
              <a:rPr lang="en-US" altLang="zh-CN" sz="1000">
                <a:latin typeface="Times New Roman" panose="02020603050405020304" pitchFamily="18" charset="0"/>
                <a:ea typeface="宋体" panose="02010600030101010101" pitchFamily="2" charset="-122"/>
              </a:rPr>
              <a:pPr eaLnBrk="1" hangingPunct="1">
                <a:spcBef>
                  <a:spcPct val="0"/>
                </a:spcBef>
                <a:buClrTx/>
                <a:buSzTx/>
                <a:buFontTx/>
                <a:buNone/>
              </a:pPr>
              <a:t>39</a:t>
            </a:fld>
            <a:endParaRPr lang="en-US" altLang="zh-CN" sz="1000">
              <a:latin typeface="Times New Roman" panose="02020603050405020304" pitchFamily="18" charset="0"/>
              <a:ea typeface="宋体" panose="02010600030101010101" pitchFamily="2" charset="-122"/>
            </a:endParaRPr>
          </a:p>
        </p:txBody>
      </p:sp>
      <p:sp>
        <p:nvSpPr>
          <p:cNvPr id="2" name="标题 1">
            <a:extLst>
              <a:ext uri="{FF2B5EF4-FFF2-40B4-BE49-F238E27FC236}">
                <a16:creationId xmlns:a16="http://schemas.microsoft.com/office/drawing/2014/main" xmlns="" id="{7D2659CC-BC47-4C2F-85E2-CDFF58FD4EA1}"/>
              </a:ext>
            </a:extLst>
          </p:cNvPr>
          <p:cNvSpPr>
            <a:spLocks noGrp="1"/>
          </p:cNvSpPr>
          <p:nvPr>
            <p:ph type="title"/>
          </p:nvPr>
        </p:nvSpPr>
        <p:spPr/>
        <p:txBody>
          <a:bodyPr/>
          <a:lstStyle/>
          <a:p>
            <a:pPr eaLnBrk="1" fontAlgn="auto" hangingPunct="1">
              <a:spcAft>
                <a:spcPts val="0"/>
              </a:spcAft>
              <a:defRPr/>
            </a:pPr>
            <a:r>
              <a:rPr lang="zh-CN" altLang="en-US"/>
              <a:t>继承时的构造函数</a:t>
            </a:r>
          </a:p>
        </p:txBody>
      </p:sp>
      <p:sp>
        <p:nvSpPr>
          <p:cNvPr id="7" name="标题 4">
            <a:extLst>
              <a:ext uri="{FF2B5EF4-FFF2-40B4-BE49-F238E27FC236}">
                <a16:creationId xmlns:a16="http://schemas.microsoft.com/office/drawing/2014/main" xmlns="" id="{6210EFA3-15B0-4D95-9417-C72E3FE431C1}"/>
              </a:ext>
            </a:extLst>
          </p:cNvPr>
          <p:cNvSpPr txBox="1">
            <a:spLocks/>
          </p:cNvSpPr>
          <p:nvPr/>
        </p:nvSpPr>
        <p:spPr>
          <a:xfrm>
            <a:off x="214313" y="0"/>
            <a:ext cx="8750300" cy="428625"/>
          </a:xfrm>
          <a:prstGeom prst="rect">
            <a:avLst/>
          </a:prstGeom>
        </p:spPr>
        <p:txBody>
          <a:bodyPr anchor="ctr">
            <a:normAutofit fontScale="92500" lnSpcReduction="20000"/>
          </a:bodyPr>
          <a:lstStyle/>
          <a:p>
            <a:pPr fontAlgn="auto">
              <a:spcAft>
                <a:spcPts val="0"/>
              </a:spcAft>
              <a:defRPr/>
            </a:pPr>
            <a:r>
              <a:rPr kumimoji="0" lang="en-US" altLang="zh-CN" sz="2800" dirty="0">
                <a:solidFill>
                  <a:schemeClr val="bg1"/>
                </a:solidFill>
                <a:latin typeface="+mj-lt"/>
                <a:ea typeface="+mj-ea"/>
                <a:cs typeface="+mj-cs"/>
              </a:rPr>
              <a:t>7.4 </a:t>
            </a:r>
            <a:r>
              <a:rPr kumimoji="0" lang="zh-CN" altLang="en-US" sz="2800" dirty="0">
                <a:solidFill>
                  <a:schemeClr val="bg1"/>
                </a:solidFill>
                <a:latin typeface="+mj-lt"/>
                <a:ea typeface="+mj-ea"/>
                <a:cs typeface="+mj-cs"/>
              </a:rPr>
              <a:t>派生类的构造和析构函数 </a:t>
            </a:r>
            <a:r>
              <a:rPr kumimoji="0" lang="en-US" altLang="zh-CN" sz="2800" dirty="0">
                <a:solidFill>
                  <a:schemeClr val="bg1"/>
                </a:solidFill>
                <a:latin typeface="+mj-lt"/>
                <a:ea typeface="+mj-ea"/>
                <a:cs typeface="+mj-cs"/>
              </a:rPr>
              <a:t>—— 7.4.1 </a:t>
            </a:r>
            <a:r>
              <a:rPr kumimoji="0" lang="zh-CN" altLang="en-US" sz="2800" dirty="0">
                <a:solidFill>
                  <a:schemeClr val="bg1"/>
                </a:solidFill>
                <a:latin typeface="+mj-lt"/>
                <a:ea typeface="+mj-ea"/>
                <a:cs typeface="+mj-cs"/>
              </a:rPr>
              <a:t>构造函数</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2">
            <a:extLst>
              <a:ext uri="{FF2B5EF4-FFF2-40B4-BE49-F238E27FC236}">
                <a16:creationId xmlns:a16="http://schemas.microsoft.com/office/drawing/2014/main" xmlns="" id="{F659FF30-AB00-46D4-A3E0-E07F6C11FCFD}"/>
              </a:ext>
            </a:extLst>
          </p:cNvPr>
          <p:cNvSpPr>
            <a:spLocks noGrp="1"/>
          </p:cNvSpPr>
          <p:nvPr>
            <p:ph idx="1"/>
          </p:nvPr>
        </p:nvSpPr>
        <p:spPr/>
        <p:txBody>
          <a:bodyPr/>
          <a:lstStyle/>
          <a:p>
            <a:pPr eaLnBrk="1" hangingPunct="1">
              <a:spcAft>
                <a:spcPts val="1200"/>
              </a:spcAft>
            </a:pPr>
            <a:r>
              <a:rPr lang="zh-CN" altLang="en-US" dirty="0">
                <a:latin typeface="宋体" panose="02010600030101010101" pitchFamily="2" charset="-122"/>
              </a:rPr>
              <a:t>继承的目的：实现代码重用。</a:t>
            </a:r>
          </a:p>
          <a:p>
            <a:pPr eaLnBrk="1" hangingPunct="1">
              <a:spcAft>
                <a:spcPts val="1200"/>
              </a:spcAft>
            </a:pPr>
            <a:r>
              <a:rPr lang="zh-CN" altLang="en-US" dirty="0">
                <a:latin typeface="宋体" panose="02010600030101010101" pitchFamily="2" charset="-122"/>
              </a:rPr>
              <a:t>派生的目的：当新的问题出现，原有程序无法解决（或不能完全解决）时，需要对原有程序进行改造。</a:t>
            </a:r>
          </a:p>
        </p:txBody>
      </p:sp>
      <p:sp>
        <p:nvSpPr>
          <p:cNvPr id="17411" name="灯片编号占位符 3">
            <a:extLst>
              <a:ext uri="{FF2B5EF4-FFF2-40B4-BE49-F238E27FC236}">
                <a16:creationId xmlns:a16="http://schemas.microsoft.com/office/drawing/2014/main" xmlns="" id="{4F120731-AE0E-480E-8CFA-BDDBD25E71F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fld id="{5888D52A-AE9D-4438-A87B-D922E627C36A}" type="slidenum">
              <a:rPr lang="en-US" altLang="zh-CN" sz="1000">
                <a:latin typeface="Times New Roman" panose="02020603050405020304" pitchFamily="18" charset="0"/>
                <a:ea typeface="宋体" panose="02010600030101010101" pitchFamily="2" charset="-122"/>
              </a:rPr>
              <a:pPr eaLnBrk="1" hangingPunct="1">
                <a:spcBef>
                  <a:spcPct val="0"/>
                </a:spcBef>
                <a:buClrTx/>
                <a:buSzTx/>
                <a:buFontTx/>
                <a:buNone/>
              </a:pPr>
              <a:t>4</a:t>
            </a:fld>
            <a:endParaRPr lang="en-US" altLang="zh-CN" sz="1000">
              <a:latin typeface="Times New Roman" panose="02020603050405020304" pitchFamily="18" charset="0"/>
              <a:ea typeface="宋体" panose="02010600030101010101" pitchFamily="2" charset="-122"/>
            </a:endParaRPr>
          </a:p>
        </p:txBody>
      </p:sp>
      <p:sp>
        <p:nvSpPr>
          <p:cNvPr id="2" name="标题 1">
            <a:extLst>
              <a:ext uri="{FF2B5EF4-FFF2-40B4-BE49-F238E27FC236}">
                <a16:creationId xmlns:a16="http://schemas.microsoft.com/office/drawing/2014/main" xmlns="" id="{5D3E667C-7E98-442F-B3BD-9DA214CAEFE7}"/>
              </a:ext>
            </a:extLst>
          </p:cNvPr>
          <p:cNvSpPr>
            <a:spLocks noGrp="1"/>
          </p:cNvSpPr>
          <p:nvPr>
            <p:ph type="title"/>
          </p:nvPr>
        </p:nvSpPr>
        <p:spPr/>
        <p:txBody>
          <a:bodyPr/>
          <a:lstStyle/>
          <a:p>
            <a:pPr eaLnBrk="1" fontAlgn="auto" hangingPunct="1">
              <a:spcAft>
                <a:spcPts val="0"/>
              </a:spcAft>
              <a:defRPr/>
            </a:pPr>
            <a:r>
              <a:rPr lang="zh-CN" altLang="en-US"/>
              <a:t>继承与派生的目的</a:t>
            </a:r>
          </a:p>
        </p:txBody>
      </p:sp>
      <p:sp>
        <p:nvSpPr>
          <p:cNvPr id="7" name="标题 4">
            <a:extLst>
              <a:ext uri="{FF2B5EF4-FFF2-40B4-BE49-F238E27FC236}">
                <a16:creationId xmlns:a16="http://schemas.microsoft.com/office/drawing/2014/main" xmlns="" id="{7D0C3575-6DC0-4550-8A70-AA1EE0F95DFB}"/>
              </a:ext>
            </a:extLst>
          </p:cNvPr>
          <p:cNvSpPr txBox="1">
            <a:spLocks/>
          </p:cNvSpPr>
          <p:nvPr/>
        </p:nvSpPr>
        <p:spPr>
          <a:xfrm>
            <a:off x="214313" y="0"/>
            <a:ext cx="8318500" cy="428625"/>
          </a:xfrm>
          <a:prstGeom prst="rect">
            <a:avLst/>
          </a:prstGeom>
        </p:spPr>
        <p:txBody>
          <a:bodyPr anchor="ctr">
            <a:normAutofit fontScale="92500" lnSpcReduction="20000"/>
          </a:bodyPr>
          <a:lstStyle/>
          <a:p>
            <a:pPr fontAlgn="auto">
              <a:spcAft>
                <a:spcPts val="0"/>
              </a:spcAft>
              <a:defRPr/>
            </a:pPr>
            <a:r>
              <a:rPr kumimoji="0" lang="en-US" altLang="zh-CN" sz="2800" dirty="0">
                <a:solidFill>
                  <a:schemeClr val="bg1"/>
                </a:solidFill>
                <a:latin typeface="+mj-lt"/>
                <a:ea typeface="+mj-ea"/>
                <a:cs typeface="+mj-cs"/>
              </a:rPr>
              <a:t>7.1 </a:t>
            </a:r>
            <a:r>
              <a:rPr kumimoji="0" lang="zh-CN" altLang="en-US" sz="2800" dirty="0">
                <a:solidFill>
                  <a:schemeClr val="bg1"/>
                </a:solidFill>
                <a:latin typeface="+mj-lt"/>
                <a:ea typeface="+mj-ea"/>
                <a:cs typeface="+mj-cs"/>
              </a:rPr>
              <a:t>类的继承与派生 </a:t>
            </a:r>
            <a:r>
              <a:rPr kumimoji="0" lang="en-US" altLang="zh-CN" sz="2800" dirty="0">
                <a:solidFill>
                  <a:schemeClr val="bg1"/>
                </a:solidFill>
                <a:latin typeface="+mj-lt"/>
                <a:ea typeface="+mj-ea"/>
                <a:cs typeface="+mj-cs"/>
              </a:rPr>
              <a:t>—— 7.1.1 </a:t>
            </a:r>
            <a:r>
              <a:rPr kumimoji="0" lang="zh-CN" altLang="en-US" sz="2800" dirty="0">
                <a:solidFill>
                  <a:schemeClr val="bg1"/>
                </a:solidFill>
                <a:latin typeface="+mj-lt"/>
                <a:ea typeface="+mj-ea"/>
                <a:cs typeface="+mj-cs"/>
              </a:rPr>
              <a:t>派生与继承的实例</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内容占位符 2">
            <a:extLst>
              <a:ext uri="{FF2B5EF4-FFF2-40B4-BE49-F238E27FC236}">
                <a16:creationId xmlns:a16="http://schemas.microsoft.com/office/drawing/2014/main" xmlns="" id="{AEA39EA3-25C0-405D-9099-13F8CDA5BAC7}"/>
              </a:ext>
            </a:extLst>
          </p:cNvPr>
          <p:cNvSpPr>
            <a:spLocks noGrp="1"/>
          </p:cNvSpPr>
          <p:nvPr>
            <p:ph idx="1"/>
          </p:nvPr>
        </p:nvSpPr>
        <p:spPr/>
        <p:txBody>
          <a:bodyPr/>
          <a:lstStyle/>
          <a:p>
            <a:pPr marL="107950" indent="0" eaLnBrk="1" hangingPunct="1">
              <a:buFont typeface="Georgia" panose="02040502050405020303" pitchFamily="18" charset="0"/>
              <a:buNone/>
            </a:pPr>
            <a:r>
              <a:rPr lang="zh-CN" altLang="en-US"/>
              <a:t>派生类名</a:t>
            </a:r>
            <a:r>
              <a:rPr lang="en-US" altLang="zh-CN"/>
              <a:t>::</a:t>
            </a:r>
            <a:r>
              <a:rPr lang="zh-CN" altLang="en-US"/>
              <a:t>派生类名</a:t>
            </a:r>
            <a:r>
              <a:rPr lang="en-US" altLang="zh-CN"/>
              <a:t>(</a:t>
            </a:r>
            <a:r>
              <a:rPr lang="zh-CN" altLang="en-US"/>
              <a:t>基类所需的形参，本类成员所需的形参</a:t>
            </a:r>
            <a:r>
              <a:rPr lang="en-US" altLang="zh-CN"/>
              <a:t>):</a:t>
            </a:r>
            <a:r>
              <a:rPr lang="zh-CN" altLang="en-US"/>
              <a:t>基类名</a:t>
            </a:r>
            <a:r>
              <a:rPr lang="en-US" altLang="zh-CN"/>
              <a:t>(</a:t>
            </a:r>
            <a:r>
              <a:rPr lang="zh-CN" altLang="en-US"/>
              <a:t>参数表</a:t>
            </a:r>
            <a:r>
              <a:rPr lang="en-US" altLang="zh-CN"/>
              <a:t>), </a:t>
            </a:r>
            <a:r>
              <a:rPr lang="zh-CN" altLang="en-US"/>
              <a:t>本类成员初始化列表</a:t>
            </a:r>
            <a:endParaRPr lang="en-US" altLang="zh-CN"/>
          </a:p>
          <a:p>
            <a:pPr marL="107950" indent="0" eaLnBrk="1" hangingPunct="1">
              <a:buFont typeface="Georgia" panose="02040502050405020303" pitchFamily="18" charset="0"/>
              <a:buNone/>
            </a:pPr>
            <a:r>
              <a:rPr lang="en-US" altLang="zh-CN"/>
              <a:t>{</a:t>
            </a:r>
          </a:p>
          <a:p>
            <a:pPr marL="107950" indent="0" eaLnBrk="1" hangingPunct="1">
              <a:buFont typeface="Georgia" panose="02040502050405020303" pitchFamily="18" charset="0"/>
              <a:buNone/>
            </a:pPr>
            <a:r>
              <a:rPr lang="en-US" altLang="zh-CN"/>
              <a:t>	//</a:t>
            </a:r>
            <a:r>
              <a:rPr lang="zh-CN" altLang="en-US"/>
              <a:t>其他初始化；</a:t>
            </a:r>
          </a:p>
          <a:p>
            <a:pPr marL="107950" indent="0" eaLnBrk="1" hangingPunct="1">
              <a:buFont typeface="Georgia" panose="02040502050405020303" pitchFamily="18" charset="0"/>
              <a:buNone/>
            </a:pPr>
            <a:r>
              <a:rPr lang="en-US" altLang="zh-CN"/>
              <a:t>}</a:t>
            </a:r>
            <a:r>
              <a:rPr lang="zh-CN" altLang="en-US"/>
              <a:t>；</a:t>
            </a:r>
          </a:p>
        </p:txBody>
      </p:sp>
      <p:sp>
        <p:nvSpPr>
          <p:cNvPr id="40963" name="灯片编号占位符 3">
            <a:extLst>
              <a:ext uri="{FF2B5EF4-FFF2-40B4-BE49-F238E27FC236}">
                <a16:creationId xmlns:a16="http://schemas.microsoft.com/office/drawing/2014/main" xmlns="" id="{28C1B5D9-1738-4F3C-87E9-D7A70A9DB1B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fld id="{3E194250-4179-4AF2-82C2-5D5F73F41729}" type="slidenum">
              <a:rPr lang="en-US" altLang="zh-CN" sz="1000">
                <a:latin typeface="Times New Roman" panose="02020603050405020304" pitchFamily="18" charset="0"/>
                <a:ea typeface="宋体" panose="02010600030101010101" pitchFamily="2" charset="-122"/>
              </a:rPr>
              <a:pPr eaLnBrk="1" hangingPunct="1">
                <a:spcBef>
                  <a:spcPct val="0"/>
                </a:spcBef>
                <a:buClrTx/>
                <a:buSzTx/>
                <a:buFontTx/>
                <a:buNone/>
              </a:pPr>
              <a:t>40</a:t>
            </a:fld>
            <a:endParaRPr lang="en-US" altLang="zh-CN" sz="1000">
              <a:latin typeface="Times New Roman" panose="02020603050405020304" pitchFamily="18" charset="0"/>
              <a:ea typeface="宋体" panose="02010600030101010101" pitchFamily="2" charset="-122"/>
            </a:endParaRPr>
          </a:p>
        </p:txBody>
      </p:sp>
      <p:sp>
        <p:nvSpPr>
          <p:cNvPr id="2" name="标题 1">
            <a:extLst>
              <a:ext uri="{FF2B5EF4-FFF2-40B4-BE49-F238E27FC236}">
                <a16:creationId xmlns:a16="http://schemas.microsoft.com/office/drawing/2014/main" xmlns="" id="{7EB74D88-B2AA-4BFD-B739-78BB0BBE509C}"/>
              </a:ext>
            </a:extLst>
          </p:cNvPr>
          <p:cNvSpPr>
            <a:spLocks noGrp="1"/>
          </p:cNvSpPr>
          <p:nvPr>
            <p:ph type="title"/>
          </p:nvPr>
        </p:nvSpPr>
        <p:spPr/>
        <p:txBody>
          <a:bodyPr/>
          <a:lstStyle/>
          <a:p>
            <a:pPr eaLnBrk="1" fontAlgn="auto" hangingPunct="1">
              <a:spcAft>
                <a:spcPts val="0"/>
              </a:spcAft>
              <a:defRPr/>
            </a:pPr>
            <a:r>
              <a:rPr lang="zh-CN" altLang="en-US"/>
              <a:t>单一继承时的构造函数</a:t>
            </a:r>
          </a:p>
        </p:txBody>
      </p:sp>
      <p:sp>
        <p:nvSpPr>
          <p:cNvPr id="7" name="标题 4">
            <a:extLst>
              <a:ext uri="{FF2B5EF4-FFF2-40B4-BE49-F238E27FC236}">
                <a16:creationId xmlns:a16="http://schemas.microsoft.com/office/drawing/2014/main" xmlns="" id="{5B6C5108-E457-4045-BB4D-08C1849D8FD0}"/>
              </a:ext>
            </a:extLst>
          </p:cNvPr>
          <p:cNvSpPr txBox="1">
            <a:spLocks/>
          </p:cNvSpPr>
          <p:nvPr/>
        </p:nvSpPr>
        <p:spPr>
          <a:xfrm>
            <a:off x="214313" y="0"/>
            <a:ext cx="8750300" cy="428625"/>
          </a:xfrm>
          <a:prstGeom prst="rect">
            <a:avLst/>
          </a:prstGeom>
        </p:spPr>
        <p:txBody>
          <a:bodyPr anchor="ctr">
            <a:normAutofit fontScale="92500" lnSpcReduction="20000"/>
          </a:bodyPr>
          <a:lstStyle/>
          <a:p>
            <a:pPr fontAlgn="auto">
              <a:spcAft>
                <a:spcPts val="0"/>
              </a:spcAft>
              <a:defRPr/>
            </a:pPr>
            <a:r>
              <a:rPr kumimoji="0" lang="en-US" altLang="zh-CN" sz="2800" dirty="0">
                <a:solidFill>
                  <a:schemeClr val="bg1"/>
                </a:solidFill>
                <a:latin typeface="+mj-lt"/>
                <a:ea typeface="+mj-ea"/>
                <a:cs typeface="+mj-cs"/>
              </a:rPr>
              <a:t>7.4 </a:t>
            </a:r>
            <a:r>
              <a:rPr kumimoji="0" lang="zh-CN" altLang="en-US" sz="2800" dirty="0">
                <a:solidFill>
                  <a:schemeClr val="bg1"/>
                </a:solidFill>
                <a:latin typeface="+mj-lt"/>
                <a:ea typeface="+mj-ea"/>
                <a:cs typeface="+mj-cs"/>
              </a:rPr>
              <a:t>派生类的构造和析构函数 </a:t>
            </a:r>
            <a:r>
              <a:rPr kumimoji="0" lang="en-US" altLang="zh-CN" sz="2800" dirty="0">
                <a:solidFill>
                  <a:schemeClr val="bg1"/>
                </a:solidFill>
                <a:latin typeface="+mj-lt"/>
                <a:ea typeface="+mj-ea"/>
                <a:cs typeface="+mj-cs"/>
              </a:rPr>
              <a:t>—— 7.4.1 </a:t>
            </a:r>
            <a:r>
              <a:rPr kumimoji="0" lang="zh-CN" altLang="en-US" sz="2800" dirty="0">
                <a:solidFill>
                  <a:schemeClr val="bg1"/>
                </a:solidFill>
                <a:latin typeface="+mj-lt"/>
                <a:ea typeface="+mj-ea"/>
                <a:cs typeface="+mj-cs"/>
              </a:rPr>
              <a:t>构造函数</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内容占位符 2">
            <a:extLst>
              <a:ext uri="{FF2B5EF4-FFF2-40B4-BE49-F238E27FC236}">
                <a16:creationId xmlns:a16="http://schemas.microsoft.com/office/drawing/2014/main" xmlns="" id="{F8BFC15A-9C83-4710-8FC5-64E7DB5AFAB2}"/>
              </a:ext>
            </a:extLst>
          </p:cNvPr>
          <p:cNvSpPr>
            <a:spLocks noGrp="1"/>
          </p:cNvSpPr>
          <p:nvPr>
            <p:ph idx="1"/>
          </p:nvPr>
        </p:nvSpPr>
        <p:spPr>
          <a:xfrm>
            <a:off x="482352" y="1650207"/>
            <a:ext cx="7715200" cy="4525962"/>
          </a:xfrm>
          <a:solidFill>
            <a:srgbClr val="85FFFF"/>
          </a:solidFill>
        </p:spPr>
        <p:txBody>
          <a:bodyPr/>
          <a:lstStyle/>
          <a:p>
            <a:pPr marL="358775" indent="-250825" eaLnBrk="1" hangingPunct="1">
              <a:spcBef>
                <a:spcPct val="0"/>
              </a:spcBef>
              <a:buFont typeface="Wingdings" panose="05000000000000000000" pitchFamily="2" charset="2"/>
              <a:buNone/>
            </a:pPr>
            <a:r>
              <a:rPr lang="en-US" altLang="zh-CN" sz="2400" dirty="0">
                <a:latin typeface="Consolas" panose="020B0609020204030204" pitchFamily="49" charset="0"/>
              </a:rPr>
              <a:t>#include&lt;iostream&gt;</a:t>
            </a:r>
          </a:p>
          <a:p>
            <a:pPr marL="358775" indent="-250825" eaLnBrk="1" hangingPunct="1">
              <a:spcBef>
                <a:spcPct val="0"/>
              </a:spcBef>
              <a:buFont typeface="Wingdings" panose="05000000000000000000" pitchFamily="2" charset="2"/>
              <a:buNone/>
            </a:pPr>
            <a:r>
              <a:rPr lang="en-US" altLang="zh-CN" sz="2400" dirty="0">
                <a:latin typeface="Consolas" panose="020B0609020204030204" pitchFamily="49" charset="0"/>
              </a:rPr>
              <a:t>using namespace </a:t>
            </a:r>
            <a:r>
              <a:rPr lang="en-US" altLang="zh-CN" sz="2400" dirty="0" err="1">
                <a:latin typeface="Consolas" panose="020B0609020204030204" pitchFamily="49" charset="0"/>
              </a:rPr>
              <a:t>std</a:t>
            </a:r>
            <a:r>
              <a:rPr lang="en-US" altLang="zh-CN" sz="2400" dirty="0">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2400" dirty="0">
                <a:latin typeface="Consolas" panose="020B0609020204030204" pitchFamily="49" charset="0"/>
              </a:rPr>
              <a:t>class B {</a:t>
            </a:r>
          </a:p>
          <a:p>
            <a:pPr marL="358775" indent="-250825" eaLnBrk="1" hangingPunct="1">
              <a:spcBef>
                <a:spcPct val="0"/>
              </a:spcBef>
              <a:buFont typeface="Wingdings" panose="05000000000000000000" pitchFamily="2" charset="2"/>
              <a:buNone/>
            </a:pPr>
            <a:r>
              <a:rPr lang="en-US" altLang="zh-CN" sz="2400" dirty="0">
                <a:latin typeface="Consolas" panose="020B0609020204030204" pitchFamily="49" charset="0"/>
              </a:rPr>
              <a:t>public:</a:t>
            </a:r>
          </a:p>
          <a:p>
            <a:pPr marL="358775" indent="-250825" eaLnBrk="1" hangingPunct="1">
              <a:spcBef>
                <a:spcPct val="0"/>
              </a:spcBef>
              <a:buFont typeface="Wingdings" panose="05000000000000000000" pitchFamily="2" charset="2"/>
              <a:buNone/>
            </a:pPr>
            <a:r>
              <a:rPr lang="en-US" altLang="zh-CN" sz="2400" dirty="0">
                <a:latin typeface="Consolas" panose="020B0609020204030204" pitchFamily="49" charset="0"/>
              </a:rPr>
              <a:t>	B();</a:t>
            </a:r>
          </a:p>
          <a:p>
            <a:pPr marL="358775" indent="-250825" eaLnBrk="1" hangingPunct="1">
              <a:spcBef>
                <a:spcPct val="0"/>
              </a:spcBef>
              <a:buFont typeface="Wingdings" panose="05000000000000000000" pitchFamily="2" charset="2"/>
              <a:buNone/>
            </a:pPr>
            <a:r>
              <a:rPr lang="en-US" altLang="zh-CN" sz="2400" dirty="0">
                <a:latin typeface="Consolas" panose="020B0609020204030204" pitchFamily="49" charset="0"/>
              </a:rPr>
              <a:t>	B(</a:t>
            </a:r>
            <a:r>
              <a:rPr lang="en-US" altLang="zh-CN" sz="2400" dirty="0" err="1">
                <a:latin typeface="Consolas" panose="020B0609020204030204" pitchFamily="49" charset="0"/>
              </a:rPr>
              <a:t>int</a:t>
            </a:r>
            <a:r>
              <a:rPr lang="en-US" altLang="zh-CN" sz="2400" dirty="0">
                <a:latin typeface="Consolas" panose="020B0609020204030204" pitchFamily="49" charset="0"/>
              </a:rPr>
              <a:t> </a:t>
            </a:r>
            <a:r>
              <a:rPr lang="en-US" altLang="zh-CN" sz="2400" dirty="0" err="1">
                <a:latin typeface="Consolas" panose="020B0609020204030204" pitchFamily="49" charset="0"/>
              </a:rPr>
              <a:t>i</a:t>
            </a:r>
            <a:r>
              <a:rPr lang="en-US" altLang="zh-CN" sz="2400" dirty="0">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2400" dirty="0">
                <a:latin typeface="Consolas" panose="020B0609020204030204" pitchFamily="49" charset="0"/>
              </a:rPr>
              <a:t>	~B();</a:t>
            </a:r>
          </a:p>
          <a:p>
            <a:pPr marL="358775" indent="-250825" eaLnBrk="1" hangingPunct="1">
              <a:spcBef>
                <a:spcPct val="0"/>
              </a:spcBef>
              <a:buFont typeface="Wingdings" panose="05000000000000000000" pitchFamily="2" charset="2"/>
              <a:buNone/>
            </a:pPr>
            <a:r>
              <a:rPr lang="en-US" altLang="zh-CN" sz="2400" dirty="0">
                <a:latin typeface="Consolas" panose="020B0609020204030204" pitchFamily="49" charset="0"/>
              </a:rPr>
              <a:t>	void print() </a:t>
            </a:r>
            <a:r>
              <a:rPr lang="en-US" altLang="zh-CN" sz="2400" dirty="0" err="1">
                <a:latin typeface="Consolas" panose="020B0609020204030204" pitchFamily="49" charset="0"/>
              </a:rPr>
              <a:t>const</a:t>
            </a:r>
            <a:r>
              <a:rPr lang="en-US" altLang="zh-CN" sz="2400" dirty="0">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2400" dirty="0">
                <a:latin typeface="Consolas" panose="020B0609020204030204" pitchFamily="49" charset="0"/>
              </a:rPr>
              <a:t>private:</a:t>
            </a:r>
          </a:p>
          <a:p>
            <a:pPr marL="358775" indent="-250825" eaLnBrk="1" hangingPunct="1">
              <a:spcBef>
                <a:spcPct val="0"/>
              </a:spcBef>
              <a:buFont typeface="Wingdings" panose="05000000000000000000" pitchFamily="2" charset="2"/>
              <a:buNone/>
            </a:pPr>
            <a:r>
              <a:rPr lang="en-US" altLang="zh-CN" sz="2400" dirty="0">
                <a:latin typeface="Consolas" panose="020B0609020204030204" pitchFamily="49" charset="0"/>
              </a:rPr>
              <a:t>	</a:t>
            </a:r>
            <a:r>
              <a:rPr lang="en-US" altLang="zh-CN" sz="2400" dirty="0" err="1">
                <a:latin typeface="Consolas" panose="020B0609020204030204" pitchFamily="49" charset="0"/>
              </a:rPr>
              <a:t>int</a:t>
            </a:r>
            <a:r>
              <a:rPr lang="en-US" altLang="zh-CN" sz="2400" dirty="0">
                <a:latin typeface="Consolas" panose="020B0609020204030204" pitchFamily="49" charset="0"/>
              </a:rPr>
              <a:t> b;</a:t>
            </a:r>
          </a:p>
          <a:p>
            <a:pPr marL="358775" indent="-250825" eaLnBrk="1" hangingPunct="1">
              <a:spcBef>
                <a:spcPct val="0"/>
              </a:spcBef>
              <a:buFont typeface="Wingdings" panose="05000000000000000000" pitchFamily="2" charset="2"/>
              <a:buNone/>
            </a:pPr>
            <a:r>
              <a:rPr lang="en-US" altLang="zh-CN" sz="2400" dirty="0">
                <a:latin typeface="Consolas" panose="020B0609020204030204" pitchFamily="49" charset="0"/>
              </a:rPr>
              <a:t>};</a:t>
            </a:r>
          </a:p>
        </p:txBody>
      </p:sp>
      <p:sp>
        <p:nvSpPr>
          <p:cNvPr id="41987" name="灯片编号占位符 3">
            <a:extLst>
              <a:ext uri="{FF2B5EF4-FFF2-40B4-BE49-F238E27FC236}">
                <a16:creationId xmlns:a16="http://schemas.microsoft.com/office/drawing/2014/main" xmlns="" id="{7F4FC8B9-7C5C-4F86-81F7-5A3901A6632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fld id="{62DBCC72-D192-421A-B541-641C4ADE4047}" type="slidenum">
              <a:rPr lang="en-US" altLang="zh-CN" sz="1000">
                <a:latin typeface="Times New Roman" panose="02020603050405020304" pitchFamily="18" charset="0"/>
                <a:ea typeface="宋体" panose="02010600030101010101" pitchFamily="2" charset="-122"/>
              </a:rPr>
              <a:pPr eaLnBrk="1" hangingPunct="1">
                <a:spcBef>
                  <a:spcPct val="0"/>
                </a:spcBef>
                <a:buClrTx/>
                <a:buSzTx/>
                <a:buFontTx/>
                <a:buNone/>
              </a:pPr>
              <a:t>41</a:t>
            </a:fld>
            <a:endParaRPr lang="en-US" altLang="zh-CN" sz="1000">
              <a:latin typeface="Times New Roman" panose="02020603050405020304" pitchFamily="18" charset="0"/>
              <a:ea typeface="宋体" panose="02010600030101010101" pitchFamily="2" charset="-122"/>
            </a:endParaRPr>
          </a:p>
        </p:txBody>
      </p:sp>
      <p:sp>
        <p:nvSpPr>
          <p:cNvPr id="2" name="标题 1">
            <a:extLst>
              <a:ext uri="{FF2B5EF4-FFF2-40B4-BE49-F238E27FC236}">
                <a16:creationId xmlns:a16="http://schemas.microsoft.com/office/drawing/2014/main" xmlns="" id="{E7A41FC7-6414-4D79-B3DC-4CD9A6FE6C57}"/>
              </a:ext>
            </a:extLst>
          </p:cNvPr>
          <p:cNvSpPr>
            <a:spLocks noGrp="1"/>
          </p:cNvSpPr>
          <p:nvPr>
            <p:ph type="title"/>
          </p:nvPr>
        </p:nvSpPr>
        <p:spPr/>
        <p:txBody>
          <a:bodyPr/>
          <a:lstStyle/>
          <a:p>
            <a:pPr eaLnBrk="1" fontAlgn="auto" hangingPunct="1">
              <a:spcAft>
                <a:spcPts val="0"/>
              </a:spcAft>
              <a:defRPr/>
            </a:pPr>
            <a:r>
              <a:rPr lang="zh-CN" altLang="en-US"/>
              <a:t>单一继承时的构造函数举例</a:t>
            </a:r>
            <a:endParaRPr kumimoji="1" lang="zh-CN" altLang="en-US"/>
          </a:p>
        </p:txBody>
      </p:sp>
      <p:sp>
        <p:nvSpPr>
          <p:cNvPr id="6" name="标题 4">
            <a:extLst>
              <a:ext uri="{FF2B5EF4-FFF2-40B4-BE49-F238E27FC236}">
                <a16:creationId xmlns:a16="http://schemas.microsoft.com/office/drawing/2014/main" xmlns="" id="{05136FE4-4EA6-4897-AD16-8A76532886C0}"/>
              </a:ext>
            </a:extLst>
          </p:cNvPr>
          <p:cNvSpPr txBox="1">
            <a:spLocks/>
          </p:cNvSpPr>
          <p:nvPr/>
        </p:nvSpPr>
        <p:spPr>
          <a:xfrm>
            <a:off x="214313" y="0"/>
            <a:ext cx="8750300" cy="428625"/>
          </a:xfrm>
          <a:prstGeom prst="rect">
            <a:avLst/>
          </a:prstGeom>
        </p:spPr>
        <p:txBody>
          <a:bodyPr anchor="ctr">
            <a:normAutofit fontScale="92500" lnSpcReduction="20000"/>
          </a:bodyPr>
          <a:lstStyle/>
          <a:p>
            <a:pPr fontAlgn="auto">
              <a:spcAft>
                <a:spcPts val="0"/>
              </a:spcAft>
              <a:defRPr/>
            </a:pPr>
            <a:r>
              <a:rPr kumimoji="0" lang="en-US" altLang="zh-CN" sz="2800" dirty="0">
                <a:solidFill>
                  <a:schemeClr val="bg1"/>
                </a:solidFill>
                <a:latin typeface="+mj-lt"/>
                <a:ea typeface="+mj-ea"/>
                <a:cs typeface="+mj-cs"/>
              </a:rPr>
              <a:t>7.4 </a:t>
            </a:r>
            <a:r>
              <a:rPr kumimoji="0" lang="zh-CN" altLang="en-US" sz="2800" dirty="0">
                <a:solidFill>
                  <a:schemeClr val="bg1"/>
                </a:solidFill>
                <a:latin typeface="+mj-lt"/>
                <a:ea typeface="+mj-ea"/>
                <a:cs typeface="+mj-cs"/>
              </a:rPr>
              <a:t>派生类的构造和析构函数 </a:t>
            </a:r>
            <a:r>
              <a:rPr kumimoji="0" lang="en-US" altLang="zh-CN" sz="2800" dirty="0">
                <a:solidFill>
                  <a:schemeClr val="bg1"/>
                </a:solidFill>
                <a:latin typeface="+mj-lt"/>
                <a:ea typeface="+mj-ea"/>
                <a:cs typeface="+mj-cs"/>
              </a:rPr>
              <a:t>—— 7.4.1 </a:t>
            </a:r>
            <a:r>
              <a:rPr kumimoji="0" lang="zh-CN" altLang="en-US" sz="2800" dirty="0">
                <a:solidFill>
                  <a:schemeClr val="bg1"/>
                </a:solidFill>
                <a:latin typeface="+mj-lt"/>
                <a:ea typeface="+mj-ea"/>
                <a:cs typeface="+mj-cs"/>
              </a:rPr>
              <a:t>构造函数</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内容占位符 2">
            <a:extLst>
              <a:ext uri="{FF2B5EF4-FFF2-40B4-BE49-F238E27FC236}">
                <a16:creationId xmlns:a16="http://schemas.microsoft.com/office/drawing/2014/main" xmlns="" id="{19916AC3-DE05-431C-8907-13AEC2267FFF}"/>
              </a:ext>
            </a:extLst>
          </p:cNvPr>
          <p:cNvSpPr>
            <a:spLocks noGrp="1"/>
          </p:cNvSpPr>
          <p:nvPr>
            <p:ph idx="1"/>
          </p:nvPr>
        </p:nvSpPr>
        <p:spPr>
          <a:solidFill>
            <a:srgbClr val="85FFFF"/>
          </a:solidFill>
        </p:spPr>
        <p:txBody>
          <a:bodyPr/>
          <a:lstStyle/>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B::B() {</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b=0;</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a:t>
            </a:r>
            <a:r>
              <a:rPr lang="en-US" altLang="zh-CN" sz="2000" dirty="0" err="1">
                <a:latin typeface="Consolas" panose="020B0609020204030204" pitchFamily="49" charset="0"/>
              </a:rPr>
              <a:t>cout</a:t>
            </a:r>
            <a:r>
              <a:rPr lang="en-US" altLang="zh-CN" sz="2000" dirty="0">
                <a:latin typeface="Consolas" panose="020B0609020204030204" pitchFamily="49" charset="0"/>
              </a:rPr>
              <a:t> &lt;&lt; "B's default constructor called." &lt;&lt; </a:t>
            </a:r>
            <a:r>
              <a:rPr lang="en-US" altLang="zh-CN" sz="2000" dirty="0" err="1">
                <a:latin typeface="Consolas" panose="020B0609020204030204" pitchFamily="49" charset="0"/>
              </a:rPr>
              <a:t>endl</a:t>
            </a:r>
            <a:r>
              <a:rPr lang="en-US" altLang="zh-CN" sz="2000" dirty="0">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B::B(int </a:t>
            </a:r>
            <a:r>
              <a:rPr lang="en-US" altLang="zh-CN" sz="2000" dirty="0" err="1">
                <a:latin typeface="Consolas" panose="020B0609020204030204" pitchFamily="49" charset="0"/>
              </a:rPr>
              <a:t>i</a:t>
            </a:r>
            <a:r>
              <a:rPr lang="en-US" altLang="zh-CN" sz="2000" dirty="0">
                <a:latin typeface="Consolas" panose="020B0609020204030204" pitchFamily="49" charset="0"/>
              </a:rPr>
              <a:t>) {</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b=</a:t>
            </a:r>
            <a:r>
              <a:rPr lang="en-US" altLang="zh-CN" sz="2000" dirty="0" err="1">
                <a:latin typeface="Consolas" panose="020B0609020204030204" pitchFamily="49" charset="0"/>
              </a:rPr>
              <a:t>i</a:t>
            </a:r>
            <a:r>
              <a:rPr lang="en-US" altLang="zh-CN" sz="2000" dirty="0">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a:t>
            </a:r>
            <a:r>
              <a:rPr lang="en-US" altLang="zh-CN" sz="2000" dirty="0" err="1">
                <a:latin typeface="Consolas" panose="020B0609020204030204" pitchFamily="49" charset="0"/>
              </a:rPr>
              <a:t>cout</a:t>
            </a:r>
            <a:r>
              <a:rPr lang="en-US" altLang="zh-CN" sz="2000" dirty="0">
                <a:latin typeface="Consolas" panose="020B0609020204030204" pitchFamily="49" charset="0"/>
              </a:rPr>
              <a:t> &lt;&lt; "B's constructor called." &lt;&lt; </a:t>
            </a:r>
            <a:r>
              <a:rPr lang="en-US" altLang="zh-CN" sz="2000" dirty="0" err="1">
                <a:latin typeface="Consolas" panose="020B0609020204030204" pitchFamily="49" charset="0"/>
              </a:rPr>
              <a:t>endl</a:t>
            </a:r>
            <a:r>
              <a:rPr lang="en-US" altLang="zh-CN" sz="2000" dirty="0">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B::~B() {</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a:t>
            </a:r>
            <a:r>
              <a:rPr lang="en-US" altLang="zh-CN" sz="2000" dirty="0" err="1">
                <a:latin typeface="Consolas" panose="020B0609020204030204" pitchFamily="49" charset="0"/>
              </a:rPr>
              <a:t>cout</a:t>
            </a:r>
            <a:r>
              <a:rPr lang="en-US" altLang="zh-CN" sz="2000" dirty="0">
                <a:latin typeface="Consolas" panose="020B0609020204030204" pitchFamily="49" charset="0"/>
              </a:rPr>
              <a:t> &lt;&lt; "B's destructor called." &lt;&lt; </a:t>
            </a:r>
            <a:r>
              <a:rPr lang="en-US" altLang="zh-CN" sz="2000" dirty="0" err="1">
                <a:latin typeface="Consolas" panose="020B0609020204030204" pitchFamily="49" charset="0"/>
              </a:rPr>
              <a:t>endl</a:t>
            </a:r>
            <a:r>
              <a:rPr lang="en-US" altLang="zh-CN" sz="2000" dirty="0">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void B::print() </a:t>
            </a:r>
            <a:r>
              <a:rPr lang="en-US" altLang="zh-CN" sz="2000" dirty="0" err="1">
                <a:latin typeface="Consolas" panose="020B0609020204030204" pitchFamily="49" charset="0"/>
              </a:rPr>
              <a:t>const</a:t>
            </a:r>
            <a:r>
              <a:rPr lang="en-US" altLang="zh-CN" sz="2000" dirty="0">
                <a:latin typeface="Consolas" panose="020B0609020204030204" pitchFamily="49" charset="0"/>
              </a:rPr>
              <a:t> {</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a:t>
            </a:r>
            <a:r>
              <a:rPr lang="en-US" altLang="zh-CN" sz="2000" dirty="0" err="1">
                <a:latin typeface="Consolas" panose="020B0609020204030204" pitchFamily="49" charset="0"/>
              </a:rPr>
              <a:t>cout</a:t>
            </a:r>
            <a:r>
              <a:rPr lang="en-US" altLang="zh-CN" sz="2000" dirty="0">
                <a:latin typeface="Consolas" panose="020B0609020204030204" pitchFamily="49" charset="0"/>
              </a:rPr>
              <a:t> &lt;&lt; b &lt;&lt; </a:t>
            </a:r>
            <a:r>
              <a:rPr lang="en-US" altLang="zh-CN" sz="2000" dirty="0" err="1">
                <a:latin typeface="Consolas" panose="020B0609020204030204" pitchFamily="49" charset="0"/>
              </a:rPr>
              <a:t>endl</a:t>
            </a:r>
            <a:r>
              <a:rPr lang="en-US" altLang="zh-CN" sz="2000" dirty="0">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a:t>
            </a:r>
          </a:p>
        </p:txBody>
      </p:sp>
      <p:sp>
        <p:nvSpPr>
          <p:cNvPr id="43011" name="灯片编号占位符 3">
            <a:extLst>
              <a:ext uri="{FF2B5EF4-FFF2-40B4-BE49-F238E27FC236}">
                <a16:creationId xmlns:a16="http://schemas.microsoft.com/office/drawing/2014/main" xmlns="" id="{4FBA360A-77FF-414B-904A-5BF6852F2AA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fld id="{28523E44-F4D8-4DCC-A84D-1E18556A45E3}" type="slidenum">
              <a:rPr lang="en-US" altLang="zh-CN" sz="1000">
                <a:latin typeface="Times New Roman" panose="02020603050405020304" pitchFamily="18" charset="0"/>
                <a:ea typeface="宋体" panose="02010600030101010101" pitchFamily="2" charset="-122"/>
              </a:rPr>
              <a:pPr eaLnBrk="1" hangingPunct="1">
                <a:spcBef>
                  <a:spcPct val="0"/>
                </a:spcBef>
                <a:buClrTx/>
                <a:buSzTx/>
                <a:buFontTx/>
                <a:buNone/>
              </a:pPr>
              <a:t>42</a:t>
            </a:fld>
            <a:endParaRPr lang="en-US" altLang="zh-CN" sz="1000">
              <a:latin typeface="Times New Roman" panose="02020603050405020304" pitchFamily="18" charset="0"/>
              <a:ea typeface="宋体" panose="02010600030101010101" pitchFamily="2" charset="-122"/>
            </a:endParaRPr>
          </a:p>
        </p:txBody>
      </p:sp>
      <p:sp>
        <p:nvSpPr>
          <p:cNvPr id="2" name="标题 1">
            <a:extLst>
              <a:ext uri="{FF2B5EF4-FFF2-40B4-BE49-F238E27FC236}">
                <a16:creationId xmlns:a16="http://schemas.microsoft.com/office/drawing/2014/main" xmlns="" id="{7C853366-748D-4E45-8D22-2C7B75C12F4B}"/>
              </a:ext>
            </a:extLst>
          </p:cNvPr>
          <p:cNvSpPr>
            <a:spLocks noGrp="1"/>
          </p:cNvSpPr>
          <p:nvPr>
            <p:ph type="title"/>
          </p:nvPr>
        </p:nvSpPr>
        <p:spPr/>
        <p:txBody>
          <a:bodyPr/>
          <a:lstStyle/>
          <a:p>
            <a:pPr eaLnBrk="1" fontAlgn="auto" hangingPunct="1">
              <a:spcAft>
                <a:spcPts val="0"/>
              </a:spcAft>
              <a:defRPr/>
            </a:pPr>
            <a:r>
              <a:rPr lang="zh-CN" altLang="en-US"/>
              <a:t>单一继承时的构造函数举例 </a:t>
            </a:r>
            <a:r>
              <a:rPr lang="en-US" altLang="zh-CN"/>
              <a:t>(</a:t>
            </a:r>
            <a:r>
              <a:rPr lang="zh-CN" altLang="en-US"/>
              <a:t>续</a:t>
            </a:r>
            <a:r>
              <a:rPr lang="en-US" altLang="zh-CN"/>
              <a:t>)</a:t>
            </a:r>
            <a:endParaRPr kumimoji="1" lang="zh-CN" altLang="en-US"/>
          </a:p>
        </p:txBody>
      </p:sp>
      <p:sp>
        <p:nvSpPr>
          <p:cNvPr id="6" name="标题 4">
            <a:extLst>
              <a:ext uri="{FF2B5EF4-FFF2-40B4-BE49-F238E27FC236}">
                <a16:creationId xmlns:a16="http://schemas.microsoft.com/office/drawing/2014/main" xmlns="" id="{8DE8251E-E580-430E-83DA-44C620412AE0}"/>
              </a:ext>
            </a:extLst>
          </p:cNvPr>
          <p:cNvSpPr txBox="1">
            <a:spLocks/>
          </p:cNvSpPr>
          <p:nvPr/>
        </p:nvSpPr>
        <p:spPr>
          <a:xfrm>
            <a:off x="214313" y="0"/>
            <a:ext cx="8750300" cy="428625"/>
          </a:xfrm>
          <a:prstGeom prst="rect">
            <a:avLst/>
          </a:prstGeom>
        </p:spPr>
        <p:txBody>
          <a:bodyPr anchor="ctr">
            <a:normAutofit fontScale="92500" lnSpcReduction="20000"/>
          </a:bodyPr>
          <a:lstStyle/>
          <a:p>
            <a:pPr fontAlgn="auto">
              <a:spcAft>
                <a:spcPts val="0"/>
              </a:spcAft>
              <a:defRPr/>
            </a:pPr>
            <a:r>
              <a:rPr kumimoji="0" lang="en-US" altLang="zh-CN" sz="2800" dirty="0">
                <a:solidFill>
                  <a:schemeClr val="bg1"/>
                </a:solidFill>
                <a:latin typeface="+mj-lt"/>
                <a:ea typeface="+mj-ea"/>
                <a:cs typeface="+mj-cs"/>
              </a:rPr>
              <a:t>7.4 </a:t>
            </a:r>
            <a:r>
              <a:rPr kumimoji="0" lang="zh-CN" altLang="en-US" sz="2800" dirty="0">
                <a:solidFill>
                  <a:schemeClr val="bg1"/>
                </a:solidFill>
                <a:latin typeface="+mj-lt"/>
                <a:ea typeface="+mj-ea"/>
                <a:cs typeface="+mj-cs"/>
              </a:rPr>
              <a:t>派生类的构造和析构函数 </a:t>
            </a:r>
            <a:r>
              <a:rPr kumimoji="0" lang="en-US" altLang="zh-CN" sz="2800" dirty="0">
                <a:solidFill>
                  <a:schemeClr val="bg1"/>
                </a:solidFill>
                <a:latin typeface="+mj-lt"/>
                <a:ea typeface="+mj-ea"/>
                <a:cs typeface="+mj-cs"/>
              </a:rPr>
              <a:t>—— 7.4.1 </a:t>
            </a:r>
            <a:r>
              <a:rPr kumimoji="0" lang="zh-CN" altLang="en-US" sz="2800" dirty="0">
                <a:solidFill>
                  <a:schemeClr val="bg1"/>
                </a:solidFill>
                <a:latin typeface="+mj-lt"/>
                <a:ea typeface="+mj-ea"/>
                <a:cs typeface="+mj-cs"/>
              </a:rPr>
              <a:t>构造函数</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内容占位符 2">
            <a:extLst>
              <a:ext uri="{FF2B5EF4-FFF2-40B4-BE49-F238E27FC236}">
                <a16:creationId xmlns:a16="http://schemas.microsoft.com/office/drawing/2014/main" xmlns="" id="{28CDF692-4F19-418D-863E-AD4BD74D889C}"/>
              </a:ext>
            </a:extLst>
          </p:cNvPr>
          <p:cNvSpPr>
            <a:spLocks noGrp="1"/>
          </p:cNvSpPr>
          <p:nvPr>
            <p:ph idx="1"/>
          </p:nvPr>
        </p:nvSpPr>
        <p:spPr>
          <a:xfrm>
            <a:off x="457200" y="1412875"/>
            <a:ext cx="8229600" cy="5160963"/>
          </a:xfrm>
          <a:solidFill>
            <a:srgbClr val="85FFFF"/>
          </a:solidFill>
        </p:spPr>
        <p:txBody>
          <a:bodyPr/>
          <a:lstStyle/>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class C: public B {</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public:</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C();</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C(</a:t>
            </a:r>
            <a:r>
              <a:rPr lang="en-US" altLang="zh-CN" sz="2000" dirty="0" err="1">
                <a:latin typeface="Consolas" panose="020B0609020204030204" pitchFamily="49" charset="0"/>
              </a:rPr>
              <a:t>int</a:t>
            </a:r>
            <a:r>
              <a:rPr lang="en-US" altLang="zh-CN" sz="2000" dirty="0">
                <a:latin typeface="Consolas" panose="020B0609020204030204" pitchFamily="49" charset="0"/>
              </a:rPr>
              <a:t> </a:t>
            </a:r>
            <a:r>
              <a:rPr lang="en-US" altLang="zh-CN" sz="2000" dirty="0" err="1">
                <a:latin typeface="Consolas" panose="020B0609020204030204" pitchFamily="49" charset="0"/>
              </a:rPr>
              <a:t>i</a:t>
            </a:r>
            <a:r>
              <a:rPr lang="en-US" altLang="zh-CN" sz="2000" dirty="0">
                <a:latin typeface="Consolas" panose="020B0609020204030204" pitchFamily="49" charset="0"/>
              </a:rPr>
              <a:t>, </a:t>
            </a:r>
            <a:r>
              <a:rPr lang="en-US" altLang="zh-CN" sz="2000" dirty="0" err="1">
                <a:latin typeface="Consolas" panose="020B0609020204030204" pitchFamily="49" charset="0"/>
              </a:rPr>
              <a:t>int</a:t>
            </a:r>
            <a:r>
              <a:rPr lang="en-US" altLang="zh-CN" sz="2000" dirty="0">
                <a:latin typeface="Consolas" panose="020B0609020204030204" pitchFamily="49" charset="0"/>
              </a:rPr>
              <a:t> j);</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~C();</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void print() </a:t>
            </a:r>
            <a:r>
              <a:rPr lang="en-US" altLang="zh-CN" sz="2000" dirty="0" err="1">
                <a:latin typeface="Consolas" panose="020B0609020204030204" pitchFamily="49" charset="0"/>
              </a:rPr>
              <a:t>const</a:t>
            </a:r>
            <a:r>
              <a:rPr lang="en-US" altLang="zh-CN" sz="2000" dirty="0">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private:</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a:t>
            </a:r>
            <a:r>
              <a:rPr lang="en-US" altLang="zh-CN" sz="2000" dirty="0" err="1">
                <a:latin typeface="Consolas" panose="020B0609020204030204" pitchFamily="49" charset="0"/>
              </a:rPr>
              <a:t>int</a:t>
            </a:r>
            <a:r>
              <a:rPr lang="en-US" altLang="zh-CN" sz="2000" dirty="0">
                <a:latin typeface="Consolas" panose="020B0609020204030204" pitchFamily="49" charset="0"/>
              </a:rPr>
              <a:t> c;</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C::C() {</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c = 0;</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a:t>
            </a:r>
            <a:r>
              <a:rPr lang="en-US" altLang="zh-CN" sz="2000" dirty="0" err="1">
                <a:latin typeface="Consolas" panose="020B0609020204030204" pitchFamily="49" charset="0"/>
              </a:rPr>
              <a:t>cout</a:t>
            </a:r>
            <a:r>
              <a:rPr lang="en-US" altLang="zh-CN" sz="2000" dirty="0">
                <a:latin typeface="Consolas" panose="020B0609020204030204" pitchFamily="49" charset="0"/>
              </a:rPr>
              <a:t> &lt;&lt; "C's default constructor called." &lt;&lt; </a:t>
            </a:r>
            <a:r>
              <a:rPr lang="en-US" altLang="zh-CN" sz="2000" dirty="0" err="1">
                <a:latin typeface="Consolas" panose="020B0609020204030204" pitchFamily="49" charset="0"/>
              </a:rPr>
              <a:t>endl</a:t>
            </a:r>
            <a:r>
              <a:rPr lang="en-US" altLang="zh-CN" sz="2000" dirty="0">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C::C(int </a:t>
            </a:r>
            <a:r>
              <a:rPr lang="en-US" altLang="zh-CN" sz="2000" dirty="0" err="1">
                <a:latin typeface="Consolas" panose="020B0609020204030204" pitchFamily="49" charset="0"/>
              </a:rPr>
              <a:t>i,int</a:t>
            </a:r>
            <a:r>
              <a:rPr lang="en-US" altLang="zh-CN" sz="2000" dirty="0">
                <a:latin typeface="Consolas" panose="020B0609020204030204" pitchFamily="49" charset="0"/>
              </a:rPr>
              <a:t> j): B(</a:t>
            </a:r>
            <a:r>
              <a:rPr lang="en-US" altLang="zh-CN" sz="2000" dirty="0" err="1">
                <a:latin typeface="Consolas" panose="020B0609020204030204" pitchFamily="49" charset="0"/>
              </a:rPr>
              <a:t>i</a:t>
            </a:r>
            <a:r>
              <a:rPr lang="en-US" altLang="zh-CN" sz="2000" dirty="0">
                <a:latin typeface="Consolas" panose="020B0609020204030204" pitchFamily="49" charset="0"/>
              </a:rPr>
              <a:t>), c(j){</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a:t>
            </a:r>
            <a:r>
              <a:rPr lang="en-US" altLang="zh-CN" sz="2000" dirty="0" err="1">
                <a:latin typeface="Consolas" panose="020B0609020204030204" pitchFamily="49" charset="0"/>
              </a:rPr>
              <a:t>cout</a:t>
            </a:r>
            <a:r>
              <a:rPr lang="en-US" altLang="zh-CN" sz="2000" dirty="0">
                <a:latin typeface="Consolas" panose="020B0609020204030204" pitchFamily="49" charset="0"/>
              </a:rPr>
              <a:t> &lt;&lt; "C's constructor called." &lt;&lt; </a:t>
            </a:r>
            <a:r>
              <a:rPr lang="en-US" altLang="zh-CN" sz="2000" dirty="0" err="1">
                <a:latin typeface="Consolas" panose="020B0609020204030204" pitchFamily="49" charset="0"/>
              </a:rPr>
              <a:t>endl</a:t>
            </a:r>
            <a:r>
              <a:rPr lang="en-US" altLang="zh-CN" sz="2000" dirty="0">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a:t>
            </a:r>
          </a:p>
        </p:txBody>
      </p:sp>
      <p:sp>
        <p:nvSpPr>
          <p:cNvPr id="44035" name="灯片编号占位符 3">
            <a:extLst>
              <a:ext uri="{FF2B5EF4-FFF2-40B4-BE49-F238E27FC236}">
                <a16:creationId xmlns:a16="http://schemas.microsoft.com/office/drawing/2014/main" xmlns="" id="{88104127-BC7C-48A0-A7BE-E791C922FBC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fld id="{3027816E-C9C0-4E11-BFC1-56DF65D1E92D}" type="slidenum">
              <a:rPr lang="en-US" altLang="zh-CN" sz="1000">
                <a:latin typeface="Times New Roman" panose="02020603050405020304" pitchFamily="18" charset="0"/>
                <a:ea typeface="宋体" panose="02010600030101010101" pitchFamily="2" charset="-122"/>
              </a:rPr>
              <a:pPr eaLnBrk="1" hangingPunct="1">
                <a:spcBef>
                  <a:spcPct val="0"/>
                </a:spcBef>
                <a:buClrTx/>
                <a:buSzTx/>
                <a:buFontTx/>
                <a:buNone/>
              </a:pPr>
              <a:t>43</a:t>
            </a:fld>
            <a:endParaRPr lang="en-US" altLang="zh-CN" sz="1000">
              <a:latin typeface="Times New Roman" panose="02020603050405020304" pitchFamily="18" charset="0"/>
              <a:ea typeface="宋体" panose="02010600030101010101" pitchFamily="2" charset="-122"/>
            </a:endParaRPr>
          </a:p>
        </p:txBody>
      </p:sp>
      <p:sp>
        <p:nvSpPr>
          <p:cNvPr id="2" name="标题 1">
            <a:extLst>
              <a:ext uri="{FF2B5EF4-FFF2-40B4-BE49-F238E27FC236}">
                <a16:creationId xmlns:a16="http://schemas.microsoft.com/office/drawing/2014/main" xmlns="" id="{C72323B4-0B8A-4266-8F59-D67EE6A77BC7}"/>
              </a:ext>
            </a:extLst>
          </p:cNvPr>
          <p:cNvSpPr>
            <a:spLocks noGrp="1"/>
          </p:cNvSpPr>
          <p:nvPr>
            <p:ph type="title"/>
          </p:nvPr>
        </p:nvSpPr>
        <p:spPr/>
        <p:txBody>
          <a:bodyPr/>
          <a:lstStyle/>
          <a:p>
            <a:pPr eaLnBrk="1" fontAlgn="auto" hangingPunct="1">
              <a:spcAft>
                <a:spcPts val="0"/>
              </a:spcAft>
              <a:defRPr/>
            </a:pPr>
            <a:r>
              <a:rPr lang="zh-CN" altLang="en-US"/>
              <a:t>单一继承时的构造函数举例 </a:t>
            </a:r>
            <a:r>
              <a:rPr lang="en-US" altLang="zh-CN"/>
              <a:t>(</a:t>
            </a:r>
            <a:r>
              <a:rPr lang="zh-CN" altLang="en-US"/>
              <a:t>续</a:t>
            </a:r>
            <a:r>
              <a:rPr lang="en-US" altLang="zh-CN"/>
              <a:t>)</a:t>
            </a:r>
            <a:endParaRPr kumimoji="1" lang="zh-CN" altLang="en-US"/>
          </a:p>
        </p:txBody>
      </p:sp>
      <p:sp>
        <p:nvSpPr>
          <p:cNvPr id="6" name="标题 4">
            <a:extLst>
              <a:ext uri="{FF2B5EF4-FFF2-40B4-BE49-F238E27FC236}">
                <a16:creationId xmlns:a16="http://schemas.microsoft.com/office/drawing/2014/main" xmlns="" id="{63BDAF2A-7671-4053-9D9A-ECB2A2E52852}"/>
              </a:ext>
            </a:extLst>
          </p:cNvPr>
          <p:cNvSpPr txBox="1">
            <a:spLocks/>
          </p:cNvSpPr>
          <p:nvPr/>
        </p:nvSpPr>
        <p:spPr>
          <a:xfrm>
            <a:off x="214313" y="0"/>
            <a:ext cx="8750300" cy="428625"/>
          </a:xfrm>
          <a:prstGeom prst="rect">
            <a:avLst/>
          </a:prstGeom>
        </p:spPr>
        <p:txBody>
          <a:bodyPr anchor="ctr">
            <a:normAutofit fontScale="92500" lnSpcReduction="20000"/>
          </a:bodyPr>
          <a:lstStyle/>
          <a:p>
            <a:pPr fontAlgn="auto">
              <a:spcAft>
                <a:spcPts val="0"/>
              </a:spcAft>
              <a:defRPr/>
            </a:pPr>
            <a:r>
              <a:rPr kumimoji="0" lang="en-US" altLang="zh-CN" sz="2800" dirty="0">
                <a:solidFill>
                  <a:schemeClr val="bg1"/>
                </a:solidFill>
                <a:latin typeface="+mj-lt"/>
                <a:ea typeface="+mj-ea"/>
                <a:cs typeface="+mj-cs"/>
              </a:rPr>
              <a:t>7.4 </a:t>
            </a:r>
            <a:r>
              <a:rPr kumimoji="0" lang="zh-CN" altLang="en-US" sz="2800" dirty="0">
                <a:solidFill>
                  <a:schemeClr val="bg1"/>
                </a:solidFill>
                <a:latin typeface="+mj-lt"/>
                <a:ea typeface="+mj-ea"/>
                <a:cs typeface="+mj-cs"/>
              </a:rPr>
              <a:t>派生类的构造和析构函数 </a:t>
            </a:r>
            <a:r>
              <a:rPr kumimoji="0" lang="en-US" altLang="zh-CN" sz="2800" dirty="0">
                <a:solidFill>
                  <a:schemeClr val="bg1"/>
                </a:solidFill>
                <a:latin typeface="+mj-lt"/>
                <a:ea typeface="+mj-ea"/>
                <a:cs typeface="+mj-cs"/>
              </a:rPr>
              <a:t>—— 7.4.1 </a:t>
            </a:r>
            <a:r>
              <a:rPr kumimoji="0" lang="zh-CN" altLang="en-US" sz="2800" dirty="0">
                <a:solidFill>
                  <a:schemeClr val="bg1"/>
                </a:solidFill>
                <a:latin typeface="+mj-lt"/>
                <a:ea typeface="+mj-ea"/>
                <a:cs typeface="+mj-cs"/>
              </a:rPr>
              <a:t>构造函数</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内容占位符 2">
            <a:extLst>
              <a:ext uri="{FF2B5EF4-FFF2-40B4-BE49-F238E27FC236}">
                <a16:creationId xmlns:a16="http://schemas.microsoft.com/office/drawing/2014/main" xmlns="" id="{5A1F67A4-5E8B-4D10-96C6-38430013212C}"/>
              </a:ext>
            </a:extLst>
          </p:cNvPr>
          <p:cNvSpPr>
            <a:spLocks noGrp="1"/>
          </p:cNvSpPr>
          <p:nvPr>
            <p:ph idx="1"/>
          </p:nvPr>
        </p:nvSpPr>
        <p:spPr>
          <a:solidFill>
            <a:srgbClr val="85FFFF"/>
          </a:solidFill>
        </p:spPr>
        <p:txBody>
          <a:bodyPr/>
          <a:lstStyle/>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C::~C() {</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a:t>
            </a:r>
            <a:r>
              <a:rPr lang="en-US" altLang="zh-CN" sz="2000" dirty="0" err="1">
                <a:latin typeface="Consolas" panose="020B0609020204030204" pitchFamily="49" charset="0"/>
              </a:rPr>
              <a:t>cout</a:t>
            </a:r>
            <a:r>
              <a:rPr lang="en-US" altLang="zh-CN" sz="2000" dirty="0">
                <a:latin typeface="Consolas" panose="020B0609020204030204" pitchFamily="49" charset="0"/>
              </a:rPr>
              <a:t> &lt;&lt; "C's destructor called." &lt;&lt; </a:t>
            </a:r>
            <a:r>
              <a:rPr lang="en-US" altLang="zh-CN" sz="2000" dirty="0" err="1">
                <a:latin typeface="Consolas" panose="020B0609020204030204" pitchFamily="49" charset="0"/>
              </a:rPr>
              <a:t>endl</a:t>
            </a:r>
            <a:r>
              <a:rPr lang="en-US" altLang="zh-CN" sz="2000" dirty="0">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void C::print() </a:t>
            </a:r>
            <a:r>
              <a:rPr lang="en-US" altLang="zh-CN" sz="2000" dirty="0" err="1">
                <a:latin typeface="Consolas" panose="020B0609020204030204" pitchFamily="49" charset="0"/>
              </a:rPr>
              <a:t>const</a:t>
            </a:r>
            <a:r>
              <a:rPr lang="en-US" altLang="zh-CN" sz="2000" dirty="0">
                <a:latin typeface="Consolas" panose="020B0609020204030204" pitchFamily="49" charset="0"/>
              </a:rPr>
              <a:t> {</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B::print();</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a:t>
            </a:r>
            <a:r>
              <a:rPr lang="en-US" altLang="zh-CN" sz="2000" dirty="0" err="1">
                <a:latin typeface="Consolas" panose="020B0609020204030204" pitchFamily="49" charset="0"/>
              </a:rPr>
              <a:t>cout</a:t>
            </a:r>
            <a:r>
              <a:rPr lang="en-US" altLang="zh-CN" sz="2000" dirty="0">
                <a:latin typeface="Consolas" panose="020B0609020204030204" pitchFamily="49" charset="0"/>
              </a:rPr>
              <a:t> &lt;&lt; c &lt;&lt; </a:t>
            </a:r>
            <a:r>
              <a:rPr lang="en-US" altLang="zh-CN" sz="2000" dirty="0" err="1">
                <a:latin typeface="Consolas" panose="020B0609020204030204" pitchFamily="49" charset="0"/>
              </a:rPr>
              <a:t>endl</a:t>
            </a:r>
            <a:r>
              <a:rPr lang="en-US" altLang="zh-CN" sz="2000" dirty="0">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a:t>
            </a:r>
          </a:p>
          <a:p>
            <a:pPr marL="358775" indent="-250825" eaLnBrk="1" hangingPunct="1">
              <a:spcBef>
                <a:spcPct val="0"/>
              </a:spcBef>
              <a:buFont typeface="Wingdings" panose="05000000000000000000" pitchFamily="2" charset="2"/>
              <a:buNone/>
            </a:pPr>
            <a:endParaRPr lang="en-US" altLang="zh-CN" sz="2000" dirty="0">
              <a:latin typeface="Consolas" panose="020B0609020204030204" pitchFamily="49" charset="0"/>
            </a:endParaRPr>
          </a:p>
          <a:p>
            <a:pPr marL="358775" indent="-250825" eaLnBrk="1" hangingPunct="1">
              <a:spcBef>
                <a:spcPct val="0"/>
              </a:spcBef>
              <a:buFont typeface="Wingdings" panose="05000000000000000000" pitchFamily="2" charset="2"/>
              <a:buNone/>
            </a:pPr>
            <a:r>
              <a:rPr lang="en-US" altLang="zh-CN" sz="2000" dirty="0" err="1">
                <a:latin typeface="Consolas" panose="020B0609020204030204" pitchFamily="49" charset="0"/>
              </a:rPr>
              <a:t>int</a:t>
            </a:r>
            <a:r>
              <a:rPr lang="en-US" altLang="zh-CN" sz="2000" dirty="0">
                <a:latin typeface="Consolas" panose="020B0609020204030204" pitchFamily="49" charset="0"/>
              </a:rPr>
              <a:t> main() {</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C </a:t>
            </a:r>
            <a:r>
              <a:rPr lang="en-US" altLang="zh-CN" sz="2000" dirty="0" err="1">
                <a:latin typeface="Consolas" panose="020B0609020204030204" pitchFamily="49" charset="0"/>
              </a:rPr>
              <a:t>obj</a:t>
            </a:r>
            <a:r>
              <a:rPr lang="en-US" altLang="zh-CN" sz="2000" dirty="0">
                <a:latin typeface="Consolas" panose="020B0609020204030204" pitchFamily="49" charset="0"/>
              </a:rPr>
              <a:t>(5, 6);</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a:t>
            </a:r>
            <a:r>
              <a:rPr lang="en-US" altLang="zh-CN" sz="2000" dirty="0" err="1">
                <a:latin typeface="Consolas" panose="020B0609020204030204" pitchFamily="49" charset="0"/>
              </a:rPr>
              <a:t>obj.print</a:t>
            </a:r>
            <a:r>
              <a:rPr lang="en-US" altLang="zh-CN" sz="2000" dirty="0">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return 0;</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a:t>
            </a:r>
          </a:p>
        </p:txBody>
      </p:sp>
      <p:sp>
        <p:nvSpPr>
          <p:cNvPr id="45059" name="灯片编号占位符 3">
            <a:extLst>
              <a:ext uri="{FF2B5EF4-FFF2-40B4-BE49-F238E27FC236}">
                <a16:creationId xmlns:a16="http://schemas.microsoft.com/office/drawing/2014/main" xmlns="" id="{18173B84-364E-492F-928F-5D66A3A046E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fld id="{597E8D2A-D04A-422F-B2F3-146718BA4C29}" type="slidenum">
              <a:rPr lang="en-US" altLang="zh-CN" sz="1000">
                <a:latin typeface="Times New Roman" panose="02020603050405020304" pitchFamily="18" charset="0"/>
                <a:ea typeface="宋体" panose="02010600030101010101" pitchFamily="2" charset="-122"/>
              </a:rPr>
              <a:pPr eaLnBrk="1" hangingPunct="1">
                <a:spcBef>
                  <a:spcPct val="0"/>
                </a:spcBef>
                <a:buClrTx/>
                <a:buSzTx/>
                <a:buFontTx/>
                <a:buNone/>
              </a:pPr>
              <a:t>44</a:t>
            </a:fld>
            <a:endParaRPr lang="en-US" altLang="zh-CN" sz="1000">
              <a:latin typeface="Times New Roman" panose="02020603050405020304" pitchFamily="18" charset="0"/>
              <a:ea typeface="宋体" panose="02010600030101010101" pitchFamily="2" charset="-122"/>
            </a:endParaRPr>
          </a:p>
        </p:txBody>
      </p:sp>
      <p:sp>
        <p:nvSpPr>
          <p:cNvPr id="2" name="标题 1">
            <a:extLst>
              <a:ext uri="{FF2B5EF4-FFF2-40B4-BE49-F238E27FC236}">
                <a16:creationId xmlns:a16="http://schemas.microsoft.com/office/drawing/2014/main" xmlns="" id="{F40E7EBC-381A-4079-915E-361AF728C1A2}"/>
              </a:ext>
            </a:extLst>
          </p:cNvPr>
          <p:cNvSpPr>
            <a:spLocks noGrp="1"/>
          </p:cNvSpPr>
          <p:nvPr>
            <p:ph type="title"/>
          </p:nvPr>
        </p:nvSpPr>
        <p:spPr/>
        <p:txBody>
          <a:bodyPr/>
          <a:lstStyle/>
          <a:p>
            <a:pPr eaLnBrk="1" fontAlgn="auto" hangingPunct="1">
              <a:spcAft>
                <a:spcPts val="0"/>
              </a:spcAft>
              <a:defRPr/>
            </a:pPr>
            <a:r>
              <a:rPr lang="zh-CN" altLang="en-US"/>
              <a:t>单一继承时的构造函数举例 </a:t>
            </a:r>
            <a:r>
              <a:rPr lang="en-US" altLang="zh-CN"/>
              <a:t>(</a:t>
            </a:r>
            <a:r>
              <a:rPr lang="zh-CN" altLang="en-US"/>
              <a:t>续</a:t>
            </a:r>
            <a:r>
              <a:rPr lang="en-US" altLang="zh-CN"/>
              <a:t>)</a:t>
            </a:r>
            <a:endParaRPr kumimoji="1" lang="zh-CN" altLang="en-US"/>
          </a:p>
        </p:txBody>
      </p:sp>
      <p:sp>
        <p:nvSpPr>
          <p:cNvPr id="6" name="标题 4">
            <a:extLst>
              <a:ext uri="{FF2B5EF4-FFF2-40B4-BE49-F238E27FC236}">
                <a16:creationId xmlns:a16="http://schemas.microsoft.com/office/drawing/2014/main" xmlns="" id="{7AD4E49F-8B4B-4548-A7B0-211782055F24}"/>
              </a:ext>
            </a:extLst>
          </p:cNvPr>
          <p:cNvSpPr txBox="1">
            <a:spLocks/>
          </p:cNvSpPr>
          <p:nvPr/>
        </p:nvSpPr>
        <p:spPr>
          <a:xfrm>
            <a:off x="214313" y="0"/>
            <a:ext cx="8750300" cy="428625"/>
          </a:xfrm>
          <a:prstGeom prst="rect">
            <a:avLst/>
          </a:prstGeom>
        </p:spPr>
        <p:txBody>
          <a:bodyPr anchor="ctr">
            <a:normAutofit fontScale="92500" lnSpcReduction="20000"/>
          </a:bodyPr>
          <a:lstStyle/>
          <a:p>
            <a:pPr fontAlgn="auto">
              <a:spcAft>
                <a:spcPts val="0"/>
              </a:spcAft>
              <a:defRPr/>
            </a:pPr>
            <a:r>
              <a:rPr kumimoji="0" lang="en-US" altLang="zh-CN" sz="2800" dirty="0">
                <a:solidFill>
                  <a:schemeClr val="bg1"/>
                </a:solidFill>
                <a:latin typeface="+mj-lt"/>
                <a:ea typeface="+mj-ea"/>
                <a:cs typeface="+mj-cs"/>
              </a:rPr>
              <a:t>7.4 </a:t>
            </a:r>
            <a:r>
              <a:rPr kumimoji="0" lang="zh-CN" altLang="en-US" sz="2800" dirty="0">
                <a:solidFill>
                  <a:schemeClr val="bg1"/>
                </a:solidFill>
                <a:latin typeface="+mj-lt"/>
                <a:ea typeface="+mj-ea"/>
                <a:cs typeface="+mj-cs"/>
              </a:rPr>
              <a:t>派生类的构造和析构函数 </a:t>
            </a:r>
            <a:r>
              <a:rPr kumimoji="0" lang="en-US" altLang="zh-CN" sz="2800" dirty="0">
                <a:solidFill>
                  <a:schemeClr val="bg1"/>
                </a:solidFill>
                <a:latin typeface="+mj-lt"/>
                <a:ea typeface="+mj-ea"/>
                <a:cs typeface="+mj-cs"/>
              </a:rPr>
              <a:t>—— 7.4.1 </a:t>
            </a:r>
            <a:r>
              <a:rPr kumimoji="0" lang="zh-CN" altLang="en-US" sz="2800" dirty="0">
                <a:solidFill>
                  <a:schemeClr val="bg1"/>
                </a:solidFill>
                <a:latin typeface="+mj-lt"/>
                <a:ea typeface="+mj-ea"/>
                <a:cs typeface="+mj-cs"/>
              </a:rPr>
              <a:t>构造函数</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dirty="0"/>
              <a:t>实现以下几个类：</a:t>
            </a:r>
            <a:r>
              <a:rPr lang="en-US" altLang="zh-CN" dirty="0"/>
              <a:t>Point</a:t>
            </a:r>
            <a:r>
              <a:rPr lang="zh-CN" altLang="zh-CN" dirty="0"/>
              <a:t>，</a:t>
            </a:r>
            <a:r>
              <a:rPr lang="en-US" altLang="zh-CN" dirty="0"/>
              <a:t>Line</a:t>
            </a:r>
            <a:r>
              <a:rPr lang="zh-CN" altLang="zh-CN" dirty="0"/>
              <a:t>，</a:t>
            </a:r>
            <a:r>
              <a:rPr lang="en-US" altLang="zh-CN" dirty="0"/>
              <a:t>Quadrilateral</a:t>
            </a:r>
            <a:r>
              <a:rPr lang="zh-CN" altLang="zh-CN" dirty="0"/>
              <a:t>（四边形）</a:t>
            </a:r>
            <a:r>
              <a:rPr lang="en-US" altLang="zh-CN" dirty="0"/>
              <a:t>, Parallelogram</a:t>
            </a:r>
            <a:r>
              <a:rPr lang="zh-CN" altLang="zh-CN" dirty="0"/>
              <a:t>（平行四边形），</a:t>
            </a:r>
            <a:r>
              <a:rPr lang="en-US" altLang="zh-CN" dirty="0"/>
              <a:t> Rectangle</a:t>
            </a:r>
            <a:r>
              <a:rPr lang="zh-CN" altLang="zh-CN" dirty="0"/>
              <a:t>。</a:t>
            </a:r>
          </a:p>
          <a:p>
            <a:r>
              <a:rPr lang="en-US" altLang="zh-CN" dirty="0"/>
              <a:t> </a:t>
            </a:r>
            <a:endParaRPr lang="zh-CN" altLang="zh-CN" dirty="0"/>
          </a:p>
          <a:p>
            <a:pPr lvl="0"/>
            <a:r>
              <a:rPr lang="zh-CN" altLang="zh-CN" dirty="0"/>
              <a:t>用</a:t>
            </a:r>
            <a:r>
              <a:rPr lang="en-US" altLang="zh-CN" dirty="0"/>
              <a:t>UML</a:t>
            </a:r>
            <a:r>
              <a:rPr lang="zh-CN" altLang="zh-CN" dirty="0"/>
              <a:t>类图描述它们之间的关系。</a:t>
            </a:r>
          </a:p>
          <a:p>
            <a:r>
              <a:rPr lang="zh-CN" altLang="zh-CN" dirty="0"/>
              <a:t>采用</a:t>
            </a:r>
            <a:r>
              <a:rPr lang="en-US" altLang="zh-CN" dirty="0"/>
              <a:t>vector</a:t>
            </a:r>
            <a:r>
              <a:rPr lang="zh-CN" altLang="zh-CN" dirty="0"/>
              <a:t>保存顶点。</a:t>
            </a:r>
            <a:endParaRPr lang="en-US" altLang="zh-CN" dirty="0"/>
          </a:p>
          <a:p>
            <a:r>
              <a:rPr lang="zh-CN" altLang="zh-CN" dirty="0"/>
              <a:t>四边形及所有的子类均包括计算面积，计算周长，以及</a:t>
            </a:r>
            <a:r>
              <a:rPr lang="en-US" altLang="zh-CN" dirty="0"/>
              <a:t>verify</a:t>
            </a:r>
            <a:r>
              <a:rPr lang="zh-CN" altLang="zh-CN" dirty="0"/>
              <a:t>方法。其中，</a:t>
            </a:r>
            <a:r>
              <a:rPr lang="en-US" altLang="zh-CN" dirty="0"/>
              <a:t>verify</a:t>
            </a:r>
            <a:r>
              <a:rPr lang="zh-CN" altLang="zh-CN" dirty="0"/>
              <a:t>方法返回值为</a:t>
            </a:r>
            <a:r>
              <a:rPr lang="en-US" altLang="zh-CN" dirty="0"/>
              <a:t>bool</a:t>
            </a:r>
            <a:r>
              <a:rPr lang="zh-CN" altLang="zh-CN" dirty="0"/>
              <a:t>，作用是检查构造该对象时输入的四个顶点是否可以构成合法的四边形、平行四边形，以及矩形。</a:t>
            </a:r>
            <a:endParaRPr lang="zh-CN" altLang="en-US" dirty="0"/>
          </a:p>
        </p:txBody>
      </p:sp>
      <p:sp>
        <p:nvSpPr>
          <p:cNvPr id="3" name="标题 2"/>
          <p:cNvSpPr>
            <a:spLocks noGrp="1"/>
          </p:cNvSpPr>
          <p:nvPr>
            <p:ph type="title"/>
          </p:nvPr>
        </p:nvSpPr>
        <p:spPr/>
        <p:txBody>
          <a:bodyPr/>
          <a:lstStyle/>
          <a:p>
            <a:r>
              <a:rPr lang="zh-CN" altLang="en-US" dirty="0"/>
              <a:t>上机作业</a:t>
            </a:r>
            <a:r>
              <a:rPr lang="en-US" altLang="zh-CN" dirty="0"/>
              <a:t>4</a:t>
            </a:r>
            <a:r>
              <a:rPr lang="zh-CN" altLang="en-US" dirty="0"/>
              <a:t>介绍</a:t>
            </a:r>
          </a:p>
        </p:txBody>
      </p:sp>
      <p:sp>
        <p:nvSpPr>
          <p:cNvPr id="4" name="灯片编号占位符 3"/>
          <p:cNvSpPr>
            <a:spLocks noGrp="1"/>
          </p:cNvSpPr>
          <p:nvPr>
            <p:ph type="sldNum" sz="quarter" idx="12"/>
          </p:nvPr>
        </p:nvSpPr>
        <p:spPr/>
        <p:txBody>
          <a:bodyPr/>
          <a:lstStyle/>
          <a:p>
            <a:fld id="{7D11C70F-3AEA-48F4-BEBF-CE91E026F083}" type="slidenum">
              <a:rPr lang="en-US" altLang="zh-CN" smtClean="0"/>
              <a:pPr/>
              <a:t>45</a:t>
            </a:fld>
            <a:endParaRPr lang="en-US" altLang="zh-CN"/>
          </a:p>
        </p:txBody>
      </p:sp>
    </p:spTree>
    <p:extLst>
      <p:ext uri="{BB962C8B-B14F-4D97-AF65-F5344CB8AC3E}">
        <p14:creationId xmlns:p14="http://schemas.microsoft.com/office/powerpoint/2010/main" val="245713063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138"/>
            <a:ext cx="9587408" cy="4525962"/>
          </a:xfrm>
        </p:spPr>
        <p:txBody>
          <a:bodyPr/>
          <a:lstStyle/>
          <a:p>
            <a:r>
              <a:rPr lang="en-US" altLang="zh-CN" dirty="0">
                <a:hlinkClick r:id="rId2"/>
              </a:rPr>
              <a:t>http://www.cplusplus.com/reference/vector/vector/</a:t>
            </a:r>
            <a:endParaRPr lang="en-US" altLang="zh-CN" dirty="0"/>
          </a:p>
          <a:p>
            <a:r>
              <a:rPr lang="zh-CN" altLang="en-US" dirty="0"/>
              <a:t>可采用 </a:t>
            </a:r>
            <a:r>
              <a:rPr lang="en-US" altLang="zh-CN" dirty="0"/>
              <a:t>at() </a:t>
            </a:r>
            <a:r>
              <a:rPr lang="zh-CN" altLang="en-US" dirty="0"/>
              <a:t>遍历</a:t>
            </a:r>
            <a:endParaRPr lang="en-US" altLang="zh-CN" dirty="0"/>
          </a:p>
          <a:p>
            <a:endParaRPr lang="zh-CN" altLang="en-US" dirty="0"/>
          </a:p>
        </p:txBody>
      </p:sp>
      <p:sp>
        <p:nvSpPr>
          <p:cNvPr id="3" name="标题 2"/>
          <p:cNvSpPr>
            <a:spLocks noGrp="1"/>
          </p:cNvSpPr>
          <p:nvPr>
            <p:ph type="title"/>
          </p:nvPr>
        </p:nvSpPr>
        <p:spPr/>
        <p:txBody>
          <a:bodyPr/>
          <a:lstStyle/>
          <a:p>
            <a:r>
              <a:rPr lang="en-US" altLang="zh-CN" dirty="0"/>
              <a:t>vector</a:t>
            </a:r>
            <a:r>
              <a:rPr lang="zh-CN" altLang="en-US" dirty="0"/>
              <a:t>用法简介</a:t>
            </a:r>
          </a:p>
        </p:txBody>
      </p:sp>
      <p:sp>
        <p:nvSpPr>
          <p:cNvPr id="4" name="灯片编号占位符 3"/>
          <p:cNvSpPr>
            <a:spLocks noGrp="1"/>
          </p:cNvSpPr>
          <p:nvPr>
            <p:ph type="sldNum" sz="quarter" idx="12"/>
          </p:nvPr>
        </p:nvSpPr>
        <p:spPr/>
        <p:txBody>
          <a:bodyPr/>
          <a:lstStyle/>
          <a:p>
            <a:fld id="{7D11C70F-3AEA-48F4-BEBF-CE91E026F083}" type="slidenum">
              <a:rPr lang="en-US" altLang="zh-CN" smtClean="0"/>
              <a:pPr/>
              <a:t>46</a:t>
            </a:fld>
            <a:endParaRPr lang="en-US" altLang="zh-CN"/>
          </a:p>
        </p:txBody>
      </p:sp>
      <p:pic>
        <p:nvPicPr>
          <p:cNvPr id="6" name="图片 5"/>
          <p:cNvPicPr>
            <a:picLocks noChangeAspect="1"/>
          </p:cNvPicPr>
          <p:nvPr/>
        </p:nvPicPr>
        <p:blipFill>
          <a:blip r:embed="rId3"/>
          <a:stretch>
            <a:fillRect/>
          </a:stretch>
        </p:blipFill>
        <p:spPr>
          <a:xfrm>
            <a:off x="2592121" y="2459573"/>
            <a:ext cx="6223885" cy="4279901"/>
          </a:xfrm>
          <a:prstGeom prst="rect">
            <a:avLst/>
          </a:prstGeom>
        </p:spPr>
      </p:pic>
    </p:spTree>
    <p:extLst>
      <p:ext uri="{BB962C8B-B14F-4D97-AF65-F5344CB8AC3E}">
        <p14:creationId xmlns:p14="http://schemas.microsoft.com/office/powerpoint/2010/main" val="238633142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zh-CN" dirty="0">
                <a:effectLst/>
              </a:rPr>
              <a:t>四边形类的成员</a:t>
            </a:r>
            <a:endParaRPr lang="zh-CN" altLang="en-US" dirty="0"/>
          </a:p>
        </p:txBody>
      </p:sp>
      <p:sp>
        <p:nvSpPr>
          <p:cNvPr id="4" name="灯片编号占位符 3"/>
          <p:cNvSpPr>
            <a:spLocks noGrp="1"/>
          </p:cNvSpPr>
          <p:nvPr>
            <p:ph type="sldNum" sz="quarter" idx="12"/>
          </p:nvPr>
        </p:nvSpPr>
        <p:spPr/>
        <p:txBody>
          <a:bodyPr/>
          <a:lstStyle/>
          <a:p>
            <a:fld id="{7D11C70F-3AEA-48F4-BEBF-CE91E026F083}" type="slidenum">
              <a:rPr lang="en-US" altLang="zh-CN" smtClean="0"/>
              <a:pPr/>
              <a:t>47</a:t>
            </a:fld>
            <a:endParaRPr lang="en-US" altLang="zh-CN"/>
          </a:p>
        </p:txBody>
      </p:sp>
      <p:sp>
        <p:nvSpPr>
          <p:cNvPr id="5" name="矩形 4"/>
          <p:cNvSpPr/>
          <p:nvPr/>
        </p:nvSpPr>
        <p:spPr>
          <a:xfrm>
            <a:off x="457200" y="1400943"/>
            <a:ext cx="8229600" cy="5632311"/>
          </a:xfrm>
          <a:prstGeom prst="rect">
            <a:avLst/>
          </a:prstGeom>
        </p:spPr>
        <p:txBody>
          <a:bodyPr wrap="square">
            <a:spAutoFit/>
          </a:bodyPr>
          <a:lstStyle/>
          <a:p>
            <a:pPr algn="just">
              <a:spcAft>
                <a:spcPts val="0"/>
              </a:spcAft>
            </a:pPr>
            <a:r>
              <a:rPr lang="en-US" altLang="zh-CN" kern="100" dirty="0">
                <a:latin typeface="等线" panose="02010600030101010101" pitchFamily="2" charset="-122"/>
                <a:ea typeface="等线" panose="02010600030101010101" pitchFamily="2" charset="-122"/>
                <a:cs typeface="Times New Roman" panose="02020603050405020304" pitchFamily="18" charset="0"/>
              </a:rPr>
              <a:t>class Quadrilateral{</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kern="100" dirty="0">
                <a:latin typeface="等线" panose="02010600030101010101" pitchFamily="2" charset="-122"/>
                <a:ea typeface="等线" panose="02010600030101010101" pitchFamily="2" charset="-122"/>
                <a:cs typeface="Times New Roman" panose="02020603050405020304" pitchFamily="18" charset="0"/>
              </a:rPr>
              <a:t>public:</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kern="100" dirty="0">
                <a:latin typeface="等线" panose="02010600030101010101" pitchFamily="2" charset="-122"/>
                <a:ea typeface="等线" panose="02010600030101010101" pitchFamily="2" charset="-122"/>
                <a:cs typeface="Times New Roman" panose="02020603050405020304" pitchFamily="18" charset="0"/>
              </a:rPr>
              <a:t>    Quadrilateral(vector&lt;Point&gt; vertices);</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kern="100" dirty="0">
                <a:latin typeface="等线" panose="02010600030101010101" pitchFamily="2" charset="-122"/>
                <a:ea typeface="等线" panose="02010600030101010101" pitchFamily="2" charset="-122"/>
                <a:cs typeface="Times New Roman" panose="02020603050405020304" pitchFamily="18" charset="0"/>
              </a:rPr>
              <a:t>    double </a:t>
            </a:r>
            <a:r>
              <a:rPr lang="en-US" altLang="zh-CN" kern="100" dirty="0" err="1">
                <a:latin typeface="等线" panose="02010600030101010101" pitchFamily="2" charset="-122"/>
                <a:ea typeface="等线" panose="02010600030101010101" pitchFamily="2" charset="-122"/>
                <a:cs typeface="Times New Roman" panose="02020603050405020304" pitchFamily="18" charset="0"/>
              </a:rPr>
              <a:t>getArea</a:t>
            </a:r>
            <a:r>
              <a:rPr lang="en-US" altLang="zh-CN" kern="100" dirty="0">
                <a:latin typeface="等线" panose="02010600030101010101" pitchFamily="2" charset="-122"/>
                <a:ea typeface="等线" panose="02010600030101010101" pitchFamily="2" charset="-122"/>
                <a:cs typeface="Times New Roman" panose="02020603050405020304" pitchFamily="18" charset="0"/>
              </a:rPr>
              <a:t>();</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kern="100" dirty="0">
                <a:latin typeface="等线" panose="02010600030101010101" pitchFamily="2" charset="-122"/>
                <a:ea typeface="等线" panose="02010600030101010101" pitchFamily="2" charset="-122"/>
                <a:cs typeface="Times New Roman" panose="02020603050405020304" pitchFamily="18" charset="0"/>
              </a:rPr>
              <a:t>    double </a:t>
            </a:r>
            <a:r>
              <a:rPr lang="en-US" altLang="zh-CN" kern="100" dirty="0" err="1">
                <a:latin typeface="等线" panose="02010600030101010101" pitchFamily="2" charset="-122"/>
                <a:ea typeface="等线" panose="02010600030101010101" pitchFamily="2" charset="-122"/>
                <a:cs typeface="Times New Roman" panose="02020603050405020304" pitchFamily="18" charset="0"/>
              </a:rPr>
              <a:t>getPerimeter</a:t>
            </a:r>
            <a:r>
              <a:rPr lang="en-US" altLang="zh-CN" kern="100" dirty="0">
                <a:latin typeface="等线" panose="02010600030101010101" pitchFamily="2" charset="-122"/>
                <a:ea typeface="等线" panose="02010600030101010101" pitchFamily="2" charset="-122"/>
                <a:cs typeface="Times New Roman" panose="02020603050405020304" pitchFamily="18" charset="0"/>
              </a:rPr>
              <a:t>();</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kern="100" dirty="0">
                <a:latin typeface="等线" panose="02010600030101010101" pitchFamily="2" charset="-122"/>
                <a:ea typeface="等线" panose="02010600030101010101" pitchFamily="2" charset="-122"/>
                <a:cs typeface="Times New Roman" panose="02020603050405020304" pitchFamily="18" charset="0"/>
              </a:rPr>
              <a:t>    bool verify(); </a:t>
            </a:r>
          </a:p>
          <a:p>
            <a:pPr algn="just">
              <a:spcAft>
                <a:spcPts val="0"/>
              </a:spcAft>
            </a:pPr>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r>
              <a:rPr lang="zh-CN" altLang="en-US" kern="100" dirty="0">
                <a:latin typeface="等线" panose="02010600030101010101" pitchFamily="2" charset="-122"/>
                <a:ea typeface="等线" panose="02010600030101010101" pitchFamily="2" charset="-122"/>
                <a:cs typeface="Times New Roman" panose="02020603050405020304" pitchFamily="18" charset="0"/>
              </a:rPr>
              <a:t>检查构造该对象时输入的四个顶点是否可以构成合法 </a:t>
            </a: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kern="100">
                <a:latin typeface="等线" panose="02010600030101010101" pitchFamily="2" charset="-122"/>
                <a:ea typeface="等线" panose="02010600030101010101" pitchFamily="2" charset="-122"/>
                <a:cs typeface="Times New Roman" panose="02020603050405020304" pitchFamily="18" charset="0"/>
              </a:rPr>
              <a:t>          </a:t>
            </a:r>
            <a:r>
              <a:rPr lang="zh-CN" altLang="en-US" kern="100">
                <a:latin typeface="等线" panose="02010600030101010101" pitchFamily="2" charset="-122"/>
                <a:ea typeface="等线" panose="02010600030101010101" pitchFamily="2" charset="-122"/>
                <a:cs typeface="Times New Roman" panose="02020603050405020304" pitchFamily="18" charset="0"/>
              </a:rPr>
              <a:t>的</a:t>
            </a:r>
            <a:r>
              <a:rPr lang="zh-CN" altLang="en-US" kern="100" dirty="0">
                <a:latin typeface="等线" panose="02010600030101010101" pitchFamily="2" charset="-122"/>
                <a:ea typeface="等线" panose="02010600030101010101" pitchFamily="2" charset="-122"/>
                <a:cs typeface="Times New Roman" panose="02020603050405020304" pitchFamily="18" charset="0"/>
              </a:rPr>
              <a:t>四边形</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kern="100" dirty="0">
                <a:latin typeface="等线" panose="02010600030101010101" pitchFamily="2" charset="-122"/>
                <a:ea typeface="等线" panose="02010600030101010101" pitchFamily="2" charset="-122"/>
                <a:cs typeface="Times New Roman" panose="02020603050405020304" pitchFamily="18" charset="0"/>
              </a:rPr>
              <a:t>private:</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kern="100" dirty="0">
                <a:latin typeface="等线" panose="02010600030101010101" pitchFamily="2" charset="-122"/>
                <a:ea typeface="等线" panose="02010600030101010101" pitchFamily="2" charset="-122"/>
                <a:cs typeface="Times New Roman" panose="02020603050405020304" pitchFamily="18" charset="0"/>
              </a:rPr>
              <a:t>    vector&lt;Point&gt; _vertices;//</a:t>
            </a:r>
            <a:r>
              <a:rPr lang="zh-CN" altLang="zh-CN" kern="100" dirty="0">
                <a:latin typeface="等线" panose="02010600030101010101" pitchFamily="2" charset="-122"/>
                <a:ea typeface="等线" panose="02010600030101010101" pitchFamily="2" charset="-122"/>
                <a:cs typeface="Times New Roman" panose="02020603050405020304" pitchFamily="18" charset="0"/>
              </a:rPr>
              <a:t>四边形的四个顶点，从任一顶点出发按顺序存放</a:t>
            </a:r>
          </a:p>
          <a:p>
            <a:pPr algn="just">
              <a:spcAft>
                <a:spcPts val="0"/>
              </a:spcAft>
            </a:pPr>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kern="100" dirty="0">
                <a:latin typeface="等线" panose="02010600030101010101" pitchFamily="2" charset="-122"/>
                <a:ea typeface="等线" panose="02010600030101010101" pitchFamily="2" charset="-122"/>
                <a:cs typeface="Times New Roman" panose="02020603050405020304" pitchFamily="18" charset="0"/>
              </a:rPr>
              <a:t>};</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1245657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内容占位符 2">
            <a:extLst>
              <a:ext uri="{FF2B5EF4-FFF2-40B4-BE49-F238E27FC236}">
                <a16:creationId xmlns:a16="http://schemas.microsoft.com/office/drawing/2014/main" xmlns="" id="{2E183DC4-57B9-4D81-BF37-C6B005706740}"/>
              </a:ext>
            </a:extLst>
          </p:cNvPr>
          <p:cNvSpPr>
            <a:spLocks noGrp="1"/>
          </p:cNvSpPr>
          <p:nvPr>
            <p:ph idx="1"/>
          </p:nvPr>
        </p:nvSpPr>
        <p:spPr/>
        <p:txBody>
          <a:bodyPr/>
          <a:lstStyle/>
          <a:p>
            <a:pPr marL="107950" indent="0" eaLnBrk="1" hangingPunct="1">
              <a:spcAft>
                <a:spcPts val="1200"/>
              </a:spcAft>
            </a:pPr>
            <a:r>
              <a:rPr lang="zh-CN" altLang="en-US" sz="2000" dirty="0">
                <a:latin typeface="Times New Roman" panose="02020603050405020304" pitchFamily="18" charset="0"/>
                <a:cs typeface="Times New Roman" panose="02020603050405020304" pitchFamily="18" charset="0"/>
              </a:rPr>
              <a:t>派生类的一般语义语法为：</a:t>
            </a:r>
            <a:endParaRPr lang="en-US" altLang="zh-CN" sz="2000" dirty="0">
              <a:latin typeface="Times New Roman" panose="02020603050405020304" pitchFamily="18" charset="0"/>
              <a:cs typeface="Times New Roman" panose="02020603050405020304" pitchFamily="18" charset="0"/>
            </a:endParaRPr>
          </a:p>
          <a:p>
            <a:pPr marL="107950" indent="0" eaLnBrk="1" hangingPunct="1">
              <a:spcAft>
                <a:spcPts val="1200"/>
              </a:spcAft>
              <a:buFont typeface="Georgia" panose="02040502050405020303" pitchFamily="18" charset="0"/>
              <a:buNone/>
            </a:pPr>
            <a:r>
              <a:rPr lang="en-US" altLang="zh-CN" sz="2000" dirty="0">
                <a:solidFill>
                  <a:srgbClr val="FF0000"/>
                </a:solidFill>
                <a:latin typeface="Times New Roman" panose="02020603050405020304" pitchFamily="18" charset="0"/>
                <a:cs typeface="Times New Roman" panose="02020603050405020304" pitchFamily="18" charset="0"/>
              </a:rPr>
              <a:t>class</a:t>
            </a:r>
            <a:r>
              <a:rPr lang="en-US" altLang="zh-CN" sz="2000" dirty="0">
                <a:solidFill>
                  <a:srgbClr val="FF0000"/>
                </a:solidFill>
                <a:latin typeface="宋体" panose="02010600030101010101" pitchFamily="2" charset="-122"/>
              </a:rPr>
              <a:t> </a:t>
            </a:r>
            <a:r>
              <a:rPr lang="zh-CN" altLang="en-US" sz="2000" dirty="0">
                <a:solidFill>
                  <a:srgbClr val="FF0000"/>
                </a:solidFill>
                <a:latin typeface="宋体" panose="02010600030101010101" pitchFamily="2" charset="-122"/>
              </a:rPr>
              <a:t>派生类名：继承方式</a:t>
            </a:r>
            <a:r>
              <a:rPr lang="en-US" altLang="zh-CN" sz="2000" dirty="0">
                <a:solidFill>
                  <a:srgbClr val="FF0000"/>
                </a:solidFill>
                <a:latin typeface="宋体" panose="02010600030101010101" pitchFamily="2" charset="-122"/>
              </a:rPr>
              <a:t>1 </a:t>
            </a:r>
            <a:r>
              <a:rPr lang="zh-CN" altLang="en-US" sz="2000" dirty="0">
                <a:solidFill>
                  <a:srgbClr val="FF0000"/>
                </a:solidFill>
                <a:latin typeface="宋体" panose="02010600030101010101" pitchFamily="2" charset="-122"/>
              </a:rPr>
              <a:t>基类名</a:t>
            </a:r>
            <a:r>
              <a:rPr lang="en-US" altLang="zh-CN" sz="2000" dirty="0">
                <a:solidFill>
                  <a:srgbClr val="FF0000"/>
                </a:solidFill>
                <a:latin typeface="宋体" panose="02010600030101010101" pitchFamily="2" charset="-122"/>
              </a:rPr>
              <a:t>1</a:t>
            </a:r>
            <a:r>
              <a:rPr lang="zh-CN" altLang="en-US" sz="2000" dirty="0">
                <a:solidFill>
                  <a:srgbClr val="FF0000"/>
                </a:solidFill>
                <a:latin typeface="宋体" panose="02010600030101010101" pitchFamily="2" charset="-122"/>
              </a:rPr>
              <a:t>，继承方式</a:t>
            </a:r>
            <a:r>
              <a:rPr lang="en-US" altLang="zh-CN" sz="2000" dirty="0">
                <a:solidFill>
                  <a:srgbClr val="FF0000"/>
                </a:solidFill>
                <a:latin typeface="宋体" panose="02010600030101010101" pitchFamily="2" charset="-122"/>
              </a:rPr>
              <a:t>2 </a:t>
            </a:r>
            <a:r>
              <a:rPr lang="zh-CN" altLang="en-US" sz="2000" dirty="0">
                <a:solidFill>
                  <a:srgbClr val="FF0000"/>
                </a:solidFill>
                <a:latin typeface="宋体" panose="02010600030101010101" pitchFamily="2" charset="-122"/>
              </a:rPr>
              <a:t>基类名</a:t>
            </a:r>
            <a:r>
              <a:rPr lang="en-US" altLang="zh-CN" sz="2000" dirty="0">
                <a:solidFill>
                  <a:srgbClr val="FF0000"/>
                </a:solidFill>
                <a:latin typeface="宋体" panose="02010600030101010101" pitchFamily="2" charset="-122"/>
              </a:rPr>
              <a:t>2</a:t>
            </a:r>
            <a:r>
              <a:rPr lang="zh-CN" altLang="en-US" sz="2000" dirty="0">
                <a:solidFill>
                  <a:srgbClr val="FF0000"/>
                </a:solidFill>
                <a:latin typeface="宋体" panose="02010600030101010101" pitchFamily="2" charset="-122"/>
              </a:rPr>
              <a:t>，</a:t>
            </a:r>
            <a:r>
              <a:rPr lang="en-US" altLang="zh-CN" sz="2000" dirty="0">
                <a:solidFill>
                  <a:srgbClr val="FF0000"/>
                </a:solidFill>
                <a:latin typeface="宋体" panose="02010600030101010101" pitchFamily="2" charset="-122"/>
              </a:rPr>
              <a:t>...</a:t>
            </a:r>
          </a:p>
          <a:p>
            <a:pPr marL="107950" indent="0" eaLnBrk="1" hangingPunct="1">
              <a:spcAft>
                <a:spcPts val="600"/>
              </a:spcAft>
              <a:buFont typeface="Georgia" panose="02040502050405020303" pitchFamily="18" charset="0"/>
              <a:buNone/>
            </a:pPr>
            <a:r>
              <a:rPr lang="en-US" altLang="zh-CN" sz="2000" dirty="0">
                <a:solidFill>
                  <a:srgbClr val="FF0000"/>
                </a:solidFill>
                <a:latin typeface="Times New Roman" panose="02020603050405020304" pitchFamily="18" charset="0"/>
                <a:cs typeface="Times New Roman" panose="02020603050405020304" pitchFamily="18" charset="0"/>
              </a:rPr>
              <a:t>{</a:t>
            </a:r>
          </a:p>
          <a:p>
            <a:pPr marL="107950" indent="0" eaLnBrk="1" hangingPunct="1">
              <a:spcAft>
                <a:spcPts val="600"/>
              </a:spcAft>
              <a:buFont typeface="Georgia" panose="02040502050405020303" pitchFamily="18" charset="0"/>
              <a:buNone/>
            </a:pPr>
            <a:r>
              <a:rPr lang="en-US" altLang="zh-CN" sz="2000" dirty="0">
                <a:solidFill>
                  <a:srgbClr val="FF0000"/>
                </a:solidFill>
                <a:latin typeface="宋体" panose="02010600030101010101" pitchFamily="2" charset="-122"/>
              </a:rPr>
              <a:t>	</a:t>
            </a:r>
            <a:r>
              <a:rPr lang="zh-CN" altLang="en-US" sz="2000" dirty="0">
                <a:solidFill>
                  <a:srgbClr val="FF0000"/>
                </a:solidFill>
                <a:latin typeface="宋体" panose="02010600030101010101" pitchFamily="2" charset="-122"/>
              </a:rPr>
              <a:t>成员声明；</a:t>
            </a:r>
          </a:p>
          <a:p>
            <a:pPr marL="107950" indent="0" eaLnBrk="1" hangingPunct="1">
              <a:spcAft>
                <a:spcPts val="600"/>
              </a:spcAft>
              <a:buFont typeface="Georgia" panose="02040502050405020303" pitchFamily="18" charset="0"/>
              <a:buNone/>
            </a:pPr>
            <a:r>
              <a:rPr lang="en-US" altLang="zh-CN" sz="2000" dirty="0">
                <a:solidFill>
                  <a:srgbClr val="FF0000"/>
                </a:solidFill>
                <a:latin typeface="Times New Roman" panose="02020603050405020304" pitchFamily="18" charset="0"/>
                <a:cs typeface="Times New Roman" panose="02020603050405020304" pitchFamily="18" charset="0"/>
              </a:rPr>
              <a:t>}</a:t>
            </a:r>
          </a:p>
          <a:p>
            <a:pPr marL="107950" indent="0" eaLnBrk="1" hangingPunct="1">
              <a:spcAft>
                <a:spcPts val="600"/>
              </a:spcAft>
              <a:buFont typeface="Georgia" panose="02040502050405020303" pitchFamily="18" charset="0"/>
              <a:buNone/>
            </a:pPr>
            <a:endParaRPr lang="en-US" altLang="zh-CN" sz="2000" dirty="0">
              <a:solidFill>
                <a:srgbClr val="FF0000"/>
              </a:solidFill>
              <a:latin typeface="Times New Roman" panose="02020603050405020304" pitchFamily="18" charset="0"/>
              <a:cs typeface="Times New Roman" panose="02020603050405020304" pitchFamily="18" charset="0"/>
            </a:endParaRPr>
          </a:p>
          <a:p>
            <a:pPr marL="365760" indent="-256032" eaLnBrk="1" fontAlgn="auto" hangingPunct="1">
              <a:lnSpc>
                <a:spcPct val="120000"/>
              </a:lnSpc>
              <a:spcAft>
                <a:spcPts val="0"/>
              </a:spcAft>
              <a:buClr>
                <a:schemeClr val="accent3"/>
              </a:buClr>
              <a:buFont typeface="Wingdings 3"/>
              <a:buChar char=""/>
              <a:defRPr/>
            </a:pPr>
            <a:r>
              <a:rPr lang="zh-CN" altLang="en-US" sz="2000" dirty="0">
                <a:latin typeface="Consolas" pitchFamily="49" charset="0"/>
                <a:cs typeface="Times New Roman" pitchFamily="18" charset="0"/>
              </a:rPr>
              <a:t>单继承时</a:t>
            </a:r>
            <a:endParaRPr lang="en-US" altLang="zh-CN" sz="2000" dirty="0">
              <a:latin typeface="Consolas" pitchFamily="49" charset="0"/>
              <a:cs typeface="Times New Roman" pitchFamily="18" charset="0"/>
            </a:endParaRPr>
          </a:p>
          <a:p>
            <a:pPr marL="365760" indent="-256032" eaLnBrk="1" fontAlgn="auto" hangingPunct="1">
              <a:lnSpc>
                <a:spcPct val="120000"/>
              </a:lnSpc>
              <a:spcAft>
                <a:spcPts val="0"/>
              </a:spcAft>
              <a:buClr>
                <a:schemeClr val="accent3"/>
              </a:buClr>
              <a:buFont typeface="Wingdings" pitchFamily="2" charset="2"/>
              <a:buNone/>
              <a:defRPr/>
            </a:pPr>
            <a:r>
              <a:rPr lang="en-US" altLang="zh-CN" sz="1800" dirty="0">
                <a:solidFill>
                  <a:srgbClr val="FF0000"/>
                </a:solidFill>
                <a:latin typeface="Consolas" pitchFamily="49" charset="0"/>
                <a:cs typeface="Times New Roman" pitchFamily="18" charset="0"/>
              </a:rPr>
              <a:t>class </a:t>
            </a:r>
            <a:r>
              <a:rPr lang="zh-CN" altLang="en-US" sz="1800" dirty="0">
                <a:solidFill>
                  <a:srgbClr val="FF0000"/>
                </a:solidFill>
                <a:latin typeface="Consolas" pitchFamily="49" charset="0"/>
              </a:rPr>
              <a:t>派生类名：继承方式 基类名</a:t>
            </a:r>
          </a:p>
          <a:p>
            <a:pPr marL="365760" indent="-256032" eaLnBrk="1" fontAlgn="auto" hangingPunct="1">
              <a:lnSpc>
                <a:spcPct val="120000"/>
              </a:lnSpc>
              <a:spcAft>
                <a:spcPts val="0"/>
              </a:spcAft>
              <a:buClr>
                <a:schemeClr val="accent3"/>
              </a:buClr>
              <a:buFont typeface="Wingdings" pitchFamily="2" charset="2"/>
              <a:buNone/>
              <a:defRPr/>
            </a:pPr>
            <a:r>
              <a:rPr lang="en-US" altLang="zh-CN" sz="1800" dirty="0">
                <a:solidFill>
                  <a:srgbClr val="FF0000"/>
                </a:solidFill>
                <a:latin typeface="Consolas" pitchFamily="49" charset="0"/>
                <a:cs typeface="Times New Roman" pitchFamily="18" charset="0"/>
              </a:rPr>
              <a:t>{</a:t>
            </a:r>
          </a:p>
          <a:p>
            <a:pPr marL="365760" indent="-256032" eaLnBrk="1" fontAlgn="auto" hangingPunct="1">
              <a:lnSpc>
                <a:spcPct val="120000"/>
              </a:lnSpc>
              <a:spcAft>
                <a:spcPts val="0"/>
              </a:spcAft>
              <a:buClr>
                <a:schemeClr val="accent3"/>
              </a:buClr>
              <a:buFont typeface="Wingdings" pitchFamily="2" charset="2"/>
              <a:buNone/>
              <a:defRPr/>
            </a:pPr>
            <a:r>
              <a:rPr lang="en-US" altLang="zh-CN" sz="1800" dirty="0">
                <a:solidFill>
                  <a:srgbClr val="FF0000"/>
                </a:solidFill>
                <a:latin typeface="Consolas" pitchFamily="49" charset="0"/>
              </a:rPr>
              <a:t>    </a:t>
            </a:r>
            <a:r>
              <a:rPr lang="zh-CN" altLang="en-US" sz="1800" dirty="0">
                <a:solidFill>
                  <a:srgbClr val="FF0000"/>
                </a:solidFill>
                <a:latin typeface="Consolas" pitchFamily="49" charset="0"/>
              </a:rPr>
              <a:t>成员声明；</a:t>
            </a:r>
          </a:p>
          <a:p>
            <a:pPr marL="365760" indent="-256032" eaLnBrk="1" fontAlgn="auto" hangingPunct="1">
              <a:lnSpc>
                <a:spcPct val="120000"/>
              </a:lnSpc>
              <a:spcAft>
                <a:spcPts val="0"/>
              </a:spcAft>
              <a:buClr>
                <a:schemeClr val="accent3"/>
              </a:buClr>
              <a:buFont typeface="Wingdings" pitchFamily="2" charset="2"/>
              <a:buNone/>
              <a:defRPr/>
            </a:pPr>
            <a:r>
              <a:rPr lang="en-US" altLang="zh-CN" sz="1800" dirty="0">
                <a:solidFill>
                  <a:srgbClr val="FF0000"/>
                </a:solidFill>
                <a:latin typeface="Consolas" pitchFamily="49" charset="0"/>
                <a:cs typeface="Times New Roman" pitchFamily="18" charset="0"/>
              </a:rPr>
              <a:t>}</a:t>
            </a:r>
          </a:p>
          <a:p>
            <a:pPr marL="107950" indent="0" eaLnBrk="1" hangingPunct="1">
              <a:spcAft>
                <a:spcPts val="600"/>
              </a:spcAft>
              <a:buFont typeface="Georgia" panose="02040502050405020303" pitchFamily="18" charset="0"/>
              <a:buNone/>
            </a:pPr>
            <a:endParaRPr lang="en-US" altLang="zh-CN" sz="2400" dirty="0">
              <a:latin typeface="Times New Roman" panose="02020603050405020304" pitchFamily="18" charset="0"/>
              <a:cs typeface="Times New Roman" panose="02020603050405020304" pitchFamily="18" charset="0"/>
            </a:endParaRPr>
          </a:p>
        </p:txBody>
      </p:sp>
      <p:sp>
        <p:nvSpPr>
          <p:cNvPr id="19459" name="灯片编号占位符 3">
            <a:extLst>
              <a:ext uri="{FF2B5EF4-FFF2-40B4-BE49-F238E27FC236}">
                <a16:creationId xmlns:a16="http://schemas.microsoft.com/office/drawing/2014/main" xmlns="" id="{59426133-2504-4A28-AFA9-DD6ACA5A9A4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fld id="{5D8A0B3B-CD43-4522-9013-B2E6721E1AFE}" type="slidenum">
              <a:rPr lang="en-US" altLang="zh-CN" sz="1000">
                <a:latin typeface="Times New Roman" panose="02020603050405020304" pitchFamily="18" charset="0"/>
                <a:ea typeface="宋体" panose="02010600030101010101" pitchFamily="2" charset="-122"/>
              </a:rPr>
              <a:pPr eaLnBrk="1" hangingPunct="1">
                <a:spcBef>
                  <a:spcPct val="0"/>
                </a:spcBef>
                <a:buClrTx/>
                <a:buSzTx/>
                <a:buFontTx/>
                <a:buNone/>
              </a:pPr>
              <a:t>5</a:t>
            </a:fld>
            <a:endParaRPr lang="en-US" altLang="zh-CN" sz="1000">
              <a:latin typeface="Times New Roman" panose="02020603050405020304" pitchFamily="18" charset="0"/>
              <a:ea typeface="宋体" panose="02010600030101010101" pitchFamily="2" charset="-122"/>
            </a:endParaRPr>
          </a:p>
        </p:txBody>
      </p:sp>
      <p:sp>
        <p:nvSpPr>
          <p:cNvPr id="2" name="标题 1">
            <a:extLst>
              <a:ext uri="{FF2B5EF4-FFF2-40B4-BE49-F238E27FC236}">
                <a16:creationId xmlns:a16="http://schemas.microsoft.com/office/drawing/2014/main" xmlns="" id="{516A2C8D-0682-4281-8FB8-CDAC4AA254A4}"/>
              </a:ext>
            </a:extLst>
          </p:cNvPr>
          <p:cNvSpPr>
            <a:spLocks noGrp="1"/>
          </p:cNvSpPr>
          <p:nvPr>
            <p:ph type="title"/>
          </p:nvPr>
        </p:nvSpPr>
        <p:spPr/>
        <p:txBody>
          <a:bodyPr/>
          <a:lstStyle/>
          <a:p>
            <a:pPr eaLnBrk="1" fontAlgn="auto" hangingPunct="1">
              <a:spcAft>
                <a:spcPts val="0"/>
              </a:spcAft>
              <a:defRPr/>
            </a:pPr>
            <a:r>
              <a:rPr lang="en-US" altLang="zh-CN" dirty="0"/>
              <a:t>7.1.2</a:t>
            </a:r>
            <a:r>
              <a:rPr lang="zh-CN" altLang="en-US" dirty="0"/>
              <a:t>派生类的声明</a:t>
            </a:r>
          </a:p>
        </p:txBody>
      </p:sp>
      <p:sp>
        <p:nvSpPr>
          <p:cNvPr id="7" name="标题 4">
            <a:extLst>
              <a:ext uri="{FF2B5EF4-FFF2-40B4-BE49-F238E27FC236}">
                <a16:creationId xmlns:a16="http://schemas.microsoft.com/office/drawing/2014/main" xmlns="" id="{BFBF1B72-B228-41B5-AC96-99F157AA3ABC}"/>
              </a:ext>
            </a:extLst>
          </p:cNvPr>
          <p:cNvSpPr txBox="1">
            <a:spLocks/>
          </p:cNvSpPr>
          <p:nvPr/>
        </p:nvSpPr>
        <p:spPr>
          <a:xfrm>
            <a:off x="214313" y="0"/>
            <a:ext cx="8750300" cy="428625"/>
          </a:xfrm>
          <a:prstGeom prst="rect">
            <a:avLst/>
          </a:prstGeom>
        </p:spPr>
        <p:txBody>
          <a:bodyPr anchor="ctr">
            <a:normAutofit fontScale="92500" lnSpcReduction="20000"/>
          </a:bodyPr>
          <a:lstStyle/>
          <a:p>
            <a:pPr fontAlgn="auto">
              <a:spcAft>
                <a:spcPts val="0"/>
              </a:spcAft>
              <a:defRPr/>
            </a:pPr>
            <a:r>
              <a:rPr kumimoji="0" lang="en-US" altLang="zh-CN" sz="2800">
                <a:solidFill>
                  <a:schemeClr val="bg1"/>
                </a:solidFill>
                <a:latin typeface="+mj-lt"/>
                <a:ea typeface="+mj-ea"/>
                <a:cs typeface="+mj-cs"/>
              </a:rPr>
              <a:t>7.1 </a:t>
            </a:r>
            <a:r>
              <a:rPr kumimoji="0" lang="zh-CN" altLang="en-US" sz="2800">
                <a:solidFill>
                  <a:schemeClr val="bg1"/>
                </a:solidFill>
                <a:latin typeface="+mj-lt"/>
                <a:ea typeface="+mj-ea"/>
                <a:cs typeface="+mj-cs"/>
              </a:rPr>
              <a:t>类的继承与派生 </a:t>
            </a:r>
            <a:r>
              <a:rPr kumimoji="0" lang="en-US" altLang="zh-CN" sz="2800">
                <a:solidFill>
                  <a:schemeClr val="bg1"/>
                </a:solidFill>
                <a:latin typeface="+mj-lt"/>
                <a:ea typeface="+mj-ea"/>
                <a:cs typeface="+mj-cs"/>
              </a:rPr>
              <a:t>—— 7.1.2 </a:t>
            </a:r>
            <a:r>
              <a:rPr kumimoji="0" lang="zh-CN" altLang="en-US" sz="2800">
                <a:solidFill>
                  <a:schemeClr val="bg1"/>
                </a:solidFill>
                <a:latin typeface="+mj-lt"/>
                <a:ea typeface="+mj-ea"/>
                <a:cs typeface="+mj-cs"/>
              </a:rPr>
              <a:t>派生类的定义</a:t>
            </a:r>
          </a:p>
        </p:txBody>
      </p:sp>
      <p:sp>
        <p:nvSpPr>
          <p:cNvPr id="3" name="Rectangle 2">
            <a:extLst>
              <a:ext uri="{FF2B5EF4-FFF2-40B4-BE49-F238E27FC236}">
                <a16:creationId xmlns:a16="http://schemas.microsoft.com/office/drawing/2014/main" xmlns="" id="{21149709-33A8-4504-A3A0-455DC92E798E}"/>
              </a:ext>
            </a:extLst>
          </p:cNvPr>
          <p:cNvSpPr/>
          <p:nvPr/>
        </p:nvSpPr>
        <p:spPr>
          <a:xfrm>
            <a:off x="3995936" y="5517232"/>
            <a:ext cx="5173216" cy="615553"/>
          </a:xfrm>
          <a:prstGeom prst="rect">
            <a:avLst/>
          </a:prstGeom>
        </p:spPr>
        <p:txBody>
          <a:bodyPr wrap="square">
            <a:spAutoFit/>
          </a:bodyPr>
          <a:lstStyle/>
          <a:p>
            <a:pPr marL="107950" indent="0" eaLnBrk="1" hangingPunct="1">
              <a:spcAft>
                <a:spcPts val="1200"/>
              </a:spcAft>
              <a:buFont typeface="Georgia" panose="02040502050405020303" pitchFamily="18" charset="0"/>
              <a:buNone/>
            </a:pPr>
            <a:r>
              <a:rPr lang="zh-CN" altLang="en-US" sz="1600" b="1" dirty="0">
                <a:latin typeface="宋体" panose="02010600030101010101" pitchFamily="2" charset="-122"/>
              </a:rPr>
              <a:t>注意：每一个“继承方式”（</a:t>
            </a:r>
            <a:r>
              <a:rPr lang="en-US" altLang="zh-CN" sz="1600" b="1" dirty="0">
                <a:latin typeface="宋体" panose="02010600030101010101" pitchFamily="2" charset="-122"/>
              </a:rPr>
              <a:t>public</a:t>
            </a:r>
            <a:r>
              <a:rPr lang="zh-CN" altLang="en-US" sz="1600" b="1" dirty="0">
                <a:latin typeface="宋体" panose="02010600030101010101" pitchFamily="2" charset="-122"/>
              </a:rPr>
              <a:t>、</a:t>
            </a:r>
            <a:r>
              <a:rPr lang="en-US" altLang="zh-CN" sz="1600" b="1" dirty="0">
                <a:latin typeface="宋体" panose="02010600030101010101" pitchFamily="2" charset="-122"/>
              </a:rPr>
              <a:t>protected</a:t>
            </a:r>
            <a:r>
              <a:rPr lang="zh-CN" altLang="en-US" sz="1600" b="1" dirty="0">
                <a:latin typeface="宋体" panose="02010600030101010101" pitchFamily="2" charset="-122"/>
              </a:rPr>
              <a:t>、</a:t>
            </a:r>
            <a:r>
              <a:rPr lang="en-US" altLang="zh-CN" sz="1600" b="1" dirty="0">
                <a:solidFill>
                  <a:srgbClr val="0070C0"/>
                </a:solidFill>
                <a:latin typeface="宋体" panose="02010600030101010101" pitchFamily="2" charset="-122"/>
              </a:rPr>
              <a:t>private</a:t>
            </a:r>
            <a:r>
              <a:rPr lang="zh-CN" altLang="en-US" sz="1600" b="1" dirty="0">
                <a:latin typeface="宋体" panose="02010600030101010101" pitchFamily="2" charset="-122"/>
              </a:rPr>
              <a:t>），只用于限制对紧随其后之基类的继承</a:t>
            </a:r>
            <a:r>
              <a:rPr lang="zh-CN" altLang="en-US" sz="1800" b="1" dirty="0">
                <a:latin typeface="宋体" panose="02010600030101010101" pitchFamily="2" charset="-122"/>
              </a:rPr>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3">
            <a:extLst>
              <a:ext uri="{FF2B5EF4-FFF2-40B4-BE49-F238E27FC236}">
                <a16:creationId xmlns:a16="http://schemas.microsoft.com/office/drawing/2014/main" xmlns="" id="{5CB4E59E-2A1A-4A4A-B2AF-66C72BA7BB67}"/>
              </a:ext>
            </a:extLst>
          </p:cNvPr>
          <p:cNvSpPr>
            <a:spLocks noGrp="1"/>
          </p:cNvSpPr>
          <p:nvPr>
            <p:ph type="sldNum" sz="quarter" idx="12"/>
          </p:nvPr>
        </p:nvSpPr>
        <p:spPr bwMode="auto">
          <a:xfrm>
            <a:off x="8647113" y="6408738"/>
            <a:ext cx="36671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fld id="{C8614049-B8D8-46AD-A2DC-80CB97A85080}" type="slidenum">
              <a:rPr lang="en-US" altLang="zh-CN" sz="1000">
                <a:latin typeface="Times New Roman" panose="02020603050405020304" pitchFamily="18" charset="0"/>
                <a:ea typeface="宋体" panose="02010600030101010101" pitchFamily="2" charset="-122"/>
              </a:rPr>
              <a:pPr eaLnBrk="1" hangingPunct="1">
                <a:spcBef>
                  <a:spcPct val="0"/>
                </a:spcBef>
                <a:buClrTx/>
                <a:buSzTx/>
                <a:buFontTx/>
                <a:buNone/>
              </a:pPr>
              <a:t>6</a:t>
            </a:fld>
            <a:endParaRPr lang="en-US" altLang="zh-CN" sz="1000">
              <a:latin typeface="Times New Roman" panose="02020603050405020304" pitchFamily="18" charset="0"/>
              <a:ea typeface="宋体" panose="02010600030101010101" pitchFamily="2" charset="-122"/>
            </a:endParaRPr>
          </a:p>
        </p:txBody>
      </p:sp>
      <p:sp>
        <p:nvSpPr>
          <p:cNvPr id="18434" name="标题 1">
            <a:extLst>
              <a:ext uri="{FF2B5EF4-FFF2-40B4-BE49-F238E27FC236}">
                <a16:creationId xmlns:a16="http://schemas.microsoft.com/office/drawing/2014/main" xmlns="" id="{01DFD557-916D-43BB-A563-8E5103236242}"/>
              </a:ext>
            </a:extLst>
          </p:cNvPr>
          <p:cNvSpPr>
            <a:spLocks noGrp="1"/>
          </p:cNvSpPr>
          <p:nvPr>
            <p:ph type="title"/>
          </p:nvPr>
        </p:nvSpPr>
        <p:spPr/>
        <p:txBody>
          <a:bodyPr/>
          <a:lstStyle/>
          <a:p>
            <a:pPr eaLnBrk="1" fontAlgn="auto" hangingPunct="1">
              <a:spcAft>
                <a:spcPts val="0"/>
              </a:spcAft>
              <a:defRPr/>
            </a:pPr>
            <a:r>
              <a:rPr lang="zh-CN" altLang="en-US" dirty="0"/>
              <a:t>举例</a:t>
            </a:r>
          </a:p>
        </p:txBody>
      </p:sp>
      <p:sp>
        <p:nvSpPr>
          <p:cNvPr id="6" name="标题 4">
            <a:extLst>
              <a:ext uri="{FF2B5EF4-FFF2-40B4-BE49-F238E27FC236}">
                <a16:creationId xmlns:a16="http://schemas.microsoft.com/office/drawing/2014/main" xmlns="" id="{489A2DAE-3B85-4241-85BF-02776C7DFD74}"/>
              </a:ext>
            </a:extLst>
          </p:cNvPr>
          <p:cNvSpPr txBox="1">
            <a:spLocks/>
          </p:cNvSpPr>
          <p:nvPr/>
        </p:nvSpPr>
        <p:spPr>
          <a:xfrm>
            <a:off x="214313" y="0"/>
            <a:ext cx="8318500" cy="428625"/>
          </a:xfrm>
          <a:prstGeom prst="rect">
            <a:avLst/>
          </a:prstGeom>
        </p:spPr>
        <p:txBody>
          <a:bodyPr anchor="ctr">
            <a:normAutofit fontScale="92500" lnSpcReduction="20000"/>
          </a:bodyPr>
          <a:lstStyle/>
          <a:p>
            <a:pPr fontAlgn="auto">
              <a:spcAft>
                <a:spcPts val="0"/>
              </a:spcAft>
              <a:defRPr/>
            </a:pPr>
            <a:r>
              <a:rPr kumimoji="0" lang="en-US" altLang="zh-CN" sz="2800" dirty="0">
                <a:solidFill>
                  <a:schemeClr val="bg1"/>
                </a:solidFill>
                <a:latin typeface="+mj-lt"/>
                <a:ea typeface="+mj-ea"/>
                <a:cs typeface="+mj-cs"/>
              </a:rPr>
              <a:t>7.1 </a:t>
            </a:r>
            <a:r>
              <a:rPr kumimoji="0" lang="zh-CN" altLang="en-US" sz="2800" dirty="0">
                <a:solidFill>
                  <a:schemeClr val="bg1"/>
                </a:solidFill>
                <a:latin typeface="+mj-lt"/>
                <a:ea typeface="+mj-ea"/>
                <a:cs typeface="+mj-cs"/>
              </a:rPr>
              <a:t>类的继承与派生 </a:t>
            </a:r>
            <a:r>
              <a:rPr kumimoji="0" lang="en-US" altLang="zh-CN" sz="2800" dirty="0">
                <a:solidFill>
                  <a:schemeClr val="bg1"/>
                </a:solidFill>
                <a:latin typeface="+mj-lt"/>
                <a:ea typeface="+mj-ea"/>
                <a:cs typeface="+mj-cs"/>
              </a:rPr>
              <a:t>—— 7.1.2 </a:t>
            </a:r>
            <a:r>
              <a:rPr kumimoji="0" lang="zh-CN" altLang="en-US" sz="2800" dirty="0">
                <a:solidFill>
                  <a:schemeClr val="bg1"/>
                </a:solidFill>
                <a:latin typeface="+mj-lt"/>
                <a:ea typeface="+mj-ea"/>
                <a:cs typeface="+mj-cs"/>
              </a:rPr>
              <a:t>派生类的定义</a:t>
            </a:r>
          </a:p>
        </p:txBody>
      </p:sp>
      <p:sp>
        <p:nvSpPr>
          <p:cNvPr id="3" name="Rectangle 2">
            <a:extLst>
              <a:ext uri="{FF2B5EF4-FFF2-40B4-BE49-F238E27FC236}">
                <a16:creationId xmlns:a16="http://schemas.microsoft.com/office/drawing/2014/main" xmlns="" id="{A543F972-0110-464F-AC87-A9EA2E9125E7}"/>
              </a:ext>
            </a:extLst>
          </p:cNvPr>
          <p:cNvSpPr/>
          <p:nvPr/>
        </p:nvSpPr>
        <p:spPr>
          <a:xfrm>
            <a:off x="1043608" y="1196752"/>
            <a:ext cx="7056784" cy="2063001"/>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365760" indent="-256032" eaLnBrk="1" fontAlgn="auto" hangingPunct="1">
              <a:lnSpc>
                <a:spcPct val="120000"/>
              </a:lnSpc>
              <a:spcAft>
                <a:spcPts val="0"/>
              </a:spcAft>
              <a:buClr>
                <a:schemeClr val="accent3"/>
              </a:buClr>
              <a:buFont typeface="Wingdings" pitchFamily="2" charset="2"/>
              <a:buNone/>
              <a:defRPr/>
            </a:pPr>
            <a:r>
              <a:rPr lang="en-US" altLang="zh-CN" sz="1800" dirty="0">
                <a:latin typeface="Consolas" pitchFamily="49" charset="0"/>
                <a:cs typeface="Times New Roman" pitchFamily="18" charset="0"/>
              </a:rPr>
              <a:t>class Derived: public Base1, private Base2</a:t>
            </a:r>
          </a:p>
          <a:p>
            <a:pPr marL="365760" indent="-256032" eaLnBrk="1" fontAlgn="auto" hangingPunct="1">
              <a:lnSpc>
                <a:spcPct val="120000"/>
              </a:lnSpc>
              <a:spcAft>
                <a:spcPts val="0"/>
              </a:spcAft>
              <a:buClr>
                <a:schemeClr val="accent3"/>
              </a:buClr>
              <a:buFont typeface="Wingdings" pitchFamily="2" charset="2"/>
              <a:buNone/>
              <a:defRPr/>
            </a:pPr>
            <a:r>
              <a:rPr lang="en-US" altLang="zh-CN" sz="1800" dirty="0">
                <a:latin typeface="Consolas" pitchFamily="49" charset="0"/>
                <a:cs typeface="Times New Roman" pitchFamily="18" charset="0"/>
              </a:rPr>
              <a:t>{</a:t>
            </a:r>
          </a:p>
          <a:p>
            <a:pPr marL="365760" indent="-256032" eaLnBrk="1" fontAlgn="auto" hangingPunct="1">
              <a:lnSpc>
                <a:spcPct val="120000"/>
              </a:lnSpc>
              <a:spcAft>
                <a:spcPts val="0"/>
              </a:spcAft>
              <a:buClr>
                <a:schemeClr val="accent3"/>
              </a:buClr>
              <a:buFont typeface="Wingdings" pitchFamily="2" charset="2"/>
              <a:buNone/>
              <a:defRPr/>
            </a:pPr>
            <a:r>
              <a:rPr lang="en-US" altLang="zh-CN" sz="1800" dirty="0">
                <a:latin typeface="Consolas" pitchFamily="49" charset="0"/>
                <a:cs typeface="Times New Roman" pitchFamily="18" charset="0"/>
              </a:rPr>
              <a:t>public:</a:t>
            </a:r>
          </a:p>
          <a:p>
            <a:pPr marL="365760" indent="-256032" eaLnBrk="1" fontAlgn="auto" hangingPunct="1">
              <a:lnSpc>
                <a:spcPct val="120000"/>
              </a:lnSpc>
              <a:spcAft>
                <a:spcPts val="0"/>
              </a:spcAft>
              <a:buClr>
                <a:schemeClr val="accent3"/>
              </a:buClr>
              <a:buFont typeface="Wingdings" pitchFamily="2" charset="2"/>
              <a:buNone/>
              <a:defRPr/>
            </a:pPr>
            <a:r>
              <a:rPr lang="en-US" altLang="zh-CN" sz="1800" dirty="0">
                <a:latin typeface="Consolas" pitchFamily="49" charset="0"/>
                <a:cs typeface="Times New Roman" pitchFamily="18" charset="0"/>
              </a:rPr>
              <a:t>	Derived ();</a:t>
            </a:r>
          </a:p>
          <a:p>
            <a:pPr marL="365760" indent="-256032" eaLnBrk="1" fontAlgn="auto" hangingPunct="1">
              <a:lnSpc>
                <a:spcPct val="120000"/>
              </a:lnSpc>
              <a:spcAft>
                <a:spcPts val="0"/>
              </a:spcAft>
              <a:buClr>
                <a:schemeClr val="accent3"/>
              </a:buClr>
              <a:buFont typeface="Wingdings" pitchFamily="2" charset="2"/>
              <a:buNone/>
              <a:defRPr/>
            </a:pPr>
            <a:r>
              <a:rPr lang="en-US" altLang="zh-CN" sz="1800" dirty="0">
                <a:latin typeface="Consolas" pitchFamily="49" charset="0"/>
                <a:cs typeface="Times New Roman" pitchFamily="18" charset="0"/>
              </a:rPr>
              <a:t>	~Derived ();</a:t>
            </a:r>
          </a:p>
          <a:p>
            <a:pPr marL="365760" indent="-256032" eaLnBrk="1" fontAlgn="auto" hangingPunct="1">
              <a:lnSpc>
                <a:spcPct val="120000"/>
              </a:lnSpc>
              <a:spcAft>
                <a:spcPts val="0"/>
              </a:spcAft>
              <a:buClr>
                <a:schemeClr val="accent3"/>
              </a:buClr>
              <a:buFont typeface="Wingdings" pitchFamily="2" charset="2"/>
              <a:buNone/>
              <a:defRPr/>
            </a:pPr>
            <a:r>
              <a:rPr lang="en-US" altLang="zh-CN" sz="1800" dirty="0">
                <a:latin typeface="Consolas" pitchFamily="49" charset="0"/>
                <a:cs typeface="Times New Roman" pitchFamily="18" charset="0"/>
              </a:rPr>
              <a:t>};</a:t>
            </a:r>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7864" y="3888403"/>
            <a:ext cx="3781425" cy="260985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2">
            <a:extLst>
              <a:ext uri="{FF2B5EF4-FFF2-40B4-BE49-F238E27FC236}">
                <a16:creationId xmlns:a16="http://schemas.microsoft.com/office/drawing/2014/main" xmlns="" id="{79FEAD63-FF91-42C5-BF10-4967D5C0B98D}"/>
              </a:ext>
            </a:extLst>
          </p:cNvPr>
          <p:cNvSpPr>
            <a:spLocks noGrp="1"/>
          </p:cNvSpPr>
          <p:nvPr>
            <p:ph idx="1"/>
          </p:nvPr>
        </p:nvSpPr>
        <p:spPr/>
        <p:txBody>
          <a:bodyPr/>
          <a:lstStyle/>
          <a:p>
            <a:pPr eaLnBrk="1" hangingPunct="1"/>
            <a:r>
              <a:rPr lang="zh-CN" altLang="en-US" sz="2400" dirty="0">
                <a:solidFill>
                  <a:srgbClr val="FF0000"/>
                </a:solidFill>
              </a:rPr>
              <a:t>吸收</a:t>
            </a:r>
            <a:r>
              <a:rPr lang="zh-CN" altLang="en-US" sz="2400" dirty="0"/>
              <a:t>基类成员</a:t>
            </a:r>
            <a:endParaRPr lang="en-US" altLang="zh-CN" sz="2400" dirty="0"/>
          </a:p>
          <a:p>
            <a:pPr lvl="1" eaLnBrk="1" hangingPunct="1"/>
            <a:r>
              <a:rPr lang="zh-CN" altLang="en-US" sz="2000" dirty="0"/>
              <a:t>吸收基类成员之后，派生类实际上就包含了它的全部基类中</a:t>
            </a:r>
            <a:r>
              <a:rPr lang="zh-CN" altLang="en-US" sz="2000" b="1" dirty="0">
                <a:solidFill>
                  <a:srgbClr val="C00000"/>
                </a:solidFill>
              </a:rPr>
              <a:t>除构造和析构函数之外</a:t>
            </a:r>
            <a:r>
              <a:rPr lang="zh-CN" altLang="en-US" sz="2000" dirty="0"/>
              <a:t>的所有成员。</a:t>
            </a:r>
            <a:endParaRPr lang="en-US" altLang="zh-CN" sz="2000" dirty="0"/>
          </a:p>
          <a:p>
            <a:pPr eaLnBrk="1" hangingPunct="1"/>
            <a:r>
              <a:rPr lang="zh-CN" altLang="en-US" sz="2400" dirty="0">
                <a:solidFill>
                  <a:srgbClr val="FF0000"/>
                </a:solidFill>
              </a:rPr>
              <a:t>改造</a:t>
            </a:r>
            <a:r>
              <a:rPr lang="zh-CN" altLang="en-US" sz="2400" dirty="0"/>
              <a:t>基类成员</a:t>
            </a:r>
            <a:endParaRPr lang="en-US" altLang="zh-CN" sz="2400" dirty="0"/>
          </a:p>
          <a:p>
            <a:pPr lvl="1" eaLnBrk="1" hangingPunct="1"/>
            <a:r>
              <a:rPr lang="zh-CN" altLang="en-US" sz="2000" dirty="0"/>
              <a:t>如果派生类声明了一个和某基类成员同名的新成员（如果是成员函数，则参数表也要相同，参数不同的情况属于</a:t>
            </a:r>
            <a:r>
              <a:rPr lang="zh-CN" altLang="en-US" sz="2000" dirty="0">
                <a:solidFill>
                  <a:srgbClr val="FF0000"/>
                </a:solidFill>
              </a:rPr>
              <a:t>重载</a:t>
            </a:r>
            <a:r>
              <a:rPr lang="zh-CN" altLang="en-US" sz="2000" dirty="0"/>
              <a:t>），派生的新成员就</a:t>
            </a:r>
            <a:r>
              <a:rPr lang="zh-CN" altLang="en-US" sz="2000" dirty="0">
                <a:solidFill>
                  <a:srgbClr val="FF0000"/>
                </a:solidFill>
              </a:rPr>
              <a:t>覆盖了外层同名成员</a:t>
            </a:r>
            <a:endParaRPr lang="en-US" altLang="zh-CN" sz="2000" dirty="0">
              <a:solidFill>
                <a:srgbClr val="FF0000"/>
              </a:solidFill>
            </a:endParaRPr>
          </a:p>
          <a:p>
            <a:pPr eaLnBrk="1" hangingPunct="1"/>
            <a:r>
              <a:rPr lang="zh-CN" altLang="en-US" sz="2400" dirty="0">
                <a:solidFill>
                  <a:srgbClr val="FF0000"/>
                </a:solidFill>
              </a:rPr>
              <a:t>添加</a:t>
            </a:r>
            <a:r>
              <a:rPr lang="zh-CN" altLang="en-US" sz="2400" dirty="0"/>
              <a:t>新的成员</a:t>
            </a:r>
            <a:endParaRPr lang="en-US" altLang="zh-CN" sz="2400" dirty="0"/>
          </a:p>
          <a:p>
            <a:pPr lvl="1" eaLnBrk="1" hangingPunct="1"/>
            <a:r>
              <a:rPr lang="zh-CN" altLang="en-US" sz="2000" dirty="0"/>
              <a:t>派生类新成员的加入是继承与派生机制的核心，是保证派生类在功能上有所发展</a:t>
            </a:r>
          </a:p>
        </p:txBody>
      </p:sp>
      <p:sp>
        <p:nvSpPr>
          <p:cNvPr id="20483" name="灯片编号占位符 3">
            <a:extLst>
              <a:ext uri="{FF2B5EF4-FFF2-40B4-BE49-F238E27FC236}">
                <a16:creationId xmlns:a16="http://schemas.microsoft.com/office/drawing/2014/main" xmlns="" id="{0D7A453F-7D9C-4C80-B6A1-865185E0B77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fld id="{25A73F98-69BB-4AEE-8726-888B9A90EBBF}" type="slidenum">
              <a:rPr lang="en-US" altLang="zh-CN" sz="1000">
                <a:latin typeface="Times New Roman" panose="02020603050405020304" pitchFamily="18" charset="0"/>
                <a:ea typeface="宋体" panose="02010600030101010101" pitchFamily="2" charset="-122"/>
              </a:rPr>
              <a:pPr eaLnBrk="1" hangingPunct="1">
                <a:spcBef>
                  <a:spcPct val="0"/>
                </a:spcBef>
                <a:buClrTx/>
                <a:buSzTx/>
                <a:buFontTx/>
                <a:buNone/>
              </a:pPr>
              <a:t>7</a:t>
            </a:fld>
            <a:endParaRPr lang="en-US" altLang="zh-CN" sz="1000">
              <a:latin typeface="Times New Roman" panose="02020603050405020304" pitchFamily="18" charset="0"/>
              <a:ea typeface="宋体" panose="02010600030101010101" pitchFamily="2" charset="-122"/>
            </a:endParaRPr>
          </a:p>
        </p:txBody>
      </p:sp>
      <p:sp>
        <p:nvSpPr>
          <p:cNvPr id="2" name="标题 1">
            <a:extLst>
              <a:ext uri="{FF2B5EF4-FFF2-40B4-BE49-F238E27FC236}">
                <a16:creationId xmlns:a16="http://schemas.microsoft.com/office/drawing/2014/main" xmlns="" id="{D0CD24E8-61FA-4D67-844C-BB2F65EF8D41}"/>
              </a:ext>
            </a:extLst>
          </p:cNvPr>
          <p:cNvSpPr>
            <a:spLocks noGrp="1"/>
          </p:cNvSpPr>
          <p:nvPr>
            <p:ph type="title"/>
          </p:nvPr>
        </p:nvSpPr>
        <p:spPr/>
        <p:txBody>
          <a:bodyPr/>
          <a:lstStyle/>
          <a:p>
            <a:pPr eaLnBrk="1" fontAlgn="auto" hangingPunct="1">
              <a:spcAft>
                <a:spcPts val="0"/>
              </a:spcAft>
              <a:defRPr/>
            </a:pPr>
            <a:r>
              <a:rPr lang="en-US" altLang="zh-CN" dirty="0"/>
              <a:t>7.1.3 </a:t>
            </a:r>
            <a:r>
              <a:rPr lang="zh-CN" altLang="en-US" dirty="0"/>
              <a:t>派生类生成过程</a:t>
            </a:r>
          </a:p>
        </p:txBody>
      </p:sp>
      <p:sp>
        <p:nvSpPr>
          <p:cNvPr id="5" name="标题 4">
            <a:extLst>
              <a:ext uri="{FF2B5EF4-FFF2-40B4-BE49-F238E27FC236}">
                <a16:creationId xmlns:a16="http://schemas.microsoft.com/office/drawing/2014/main" xmlns="" id="{54323F5E-BBE6-4A4B-94F3-2E072AE8C663}"/>
              </a:ext>
            </a:extLst>
          </p:cNvPr>
          <p:cNvSpPr txBox="1">
            <a:spLocks/>
          </p:cNvSpPr>
          <p:nvPr/>
        </p:nvSpPr>
        <p:spPr>
          <a:xfrm>
            <a:off x="214313" y="0"/>
            <a:ext cx="8318500" cy="428625"/>
          </a:xfrm>
          <a:prstGeom prst="rect">
            <a:avLst/>
          </a:prstGeom>
        </p:spPr>
        <p:txBody>
          <a:bodyPr anchor="ctr">
            <a:normAutofit fontScale="92500" lnSpcReduction="20000"/>
          </a:bodyPr>
          <a:lstStyle/>
          <a:p>
            <a:pPr fontAlgn="auto">
              <a:spcAft>
                <a:spcPts val="0"/>
              </a:spcAft>
              <a:defRPr/>
            </a:pPr>
            <a:r>
              <a:rPr kumimoji="0" lang="en-US" altLang="zh-CN" sz="2800" dirty="0">
                <a:solidFill>
                  <a:schemeClr val="bg1"/>
                </a:solidFill>
                <a:latin typeface="+mj-lt"/>
                <a:ea typeface="+mj-ea"/>
                <a:cs typeface="+mj-cs"/>
              </a:rPr>
              <a:t>7.1 </a:t>
            </a:r>
            <a:r>
              <a:rPr kumimoji="0" lang="zh-CN" altLang="en-US" sz="2800" dirty="0">
                <a:solidFill>
                  <a:schemeClr val="bg1"/>
                </a:solidFill>
                <a:latin typeface="+mj-lt"/>
                <a:ea typeface="+mj-ea"/>
                <a:cs typeface="+mj-cs"/>
              </a:rPr>
              <a:t>类的继承与派生</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568" y="332655"/>
            <a:ext cx="2232248" cy="5351849"/>
          </a:xfrm>
        </p:spPr>
      </p:pic>
      <p:sp>
        <p:nvSpPr>
          <p:cNvPr id="4" name="灯片编号占位符 3"/>
          <p:cNvSpPr>
            <a:spLocks noGrp="1"/>
          </p:cNvSpPr>
          <p:nvPr>
            <p:ph type="sldNum" sz="quarter" idx="12"/>
          </p:nvPr>
        </p:nvSpPr>
        <p:spPr/>
        <p:txBody>
          <a:bodyPr/>
          <a:lstStyle/>
          <a:p>
            <a:fld id="{7D11C70F-3AEA-48F4-BEBF-CE91E026F083}" type="slidenum">
              <a:rPr lang="en-US" altLang="zh-CN" smtClean="0"/>
              <a:pPr/>
              <a:t>8</a:t>
            </a:fld>
            <a:endParaRPr lang="en-US" altLang="zh-CN"/>
          </a:p>
        </p:txBody>
      </p:sp>
      <p:sp>
        <p:nvSpPr>
          <p:cNvPr id="6" name="内容占位符 2">
            <a:extLst>
              <a:ext uri="{FF2B5EF4-FFF2-40B4-BE49-F238E27FC236}">
                <a16:creationId xmlns:a16="http://schemas.microsoft.com/office/drawing/2014/main" xmlns="" id="{79FEAD63-FF91-42C5-BF10-4967D5C0B98D}"/>
              </a:ext>
            </a:extLst>
          </p:cNvPr>
          <p:cNvSpPr txBox="1">
            <a:spLocks/>
          </p:cNvSpPr>
          <p:nvPr/>
        </p:nvSpPr>
        <p:spPr bwMode="auto">
          <a:xfrm>
            <a:off x="3059832" y="548680"/>
            <a:ext cx="6084168"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eaLnBrk="1" hangingPunct="1"/>
            <a:r>
              <a:rPr kumimoji="0" lang="en-US" altLang="zh-CN" dirty="0"/>
              <a:t>Student </a:t>
            </a:r>
            <a:r>
              <a:rPr kumimoji="0" lang="zh-CN" altLang="en-US" dirty="0"/>
              <a:t>继承了 </a:t>
            </a:r>
            <a:r>
              <a:rPr kumimoji="0" lang="en-US" altLang="zh-CN" dirty="0"/>
              <a:t>Person</a:t>
            </a:r>
          </a:p>
          <a:p>
            <a:pPr eaLnBrk="1" hangingPunct="1"/>
            <a:r>
              <a:rPr kumimoji="0" lang="zh-CN" altLang="en-US" dirty="0">
                <a:solidFill>
                  <a:srgbClr val="FF0000"/>
                </a:solidFill>
              </a:rPr>
              <a:t>吸收</a:t>
            </a:r>
            <a:r>
              <a:rPr kumimoji="0" lang="zh-CN" altLang="en-US" dirty="0"/>
              <a:t>基类成员</a:t>
            </a:r>
            <a:endParaRPr kumimoji="0" lang="en-US" altLang="zh-CN" dirty="0"/>
          </a:p>
          <a:p>
            <a:pPr lvl="1" eaLnBrk="1" hangingPunct="1"/>
            <a:r>
              <a:rPr kumimoji="0" lang="en-US" altLang="zh-CN" dirty="0"/>
              <a:t>Student </a:t>
            </a:r>
            <a:r>
              <a:rPr kumimoji="0" lang="zh-CN" altLang="en-US" dirty="0"/>
              <a:t>吸收了 </a:t>
            </a:r>
            <a:r>
              <a:rPr kumimoji="0" lang="en-US" altLang="zh-CN" dirty="0"/>
              <a:t>Person </a:t>
            </a:r>
            <a:r>
              <a:rPr kumimoji="0" lang="zh-CN" altLang="en-US" dirty="0"/>
              <a:t>的 </a:t>
            </a:r>
            <a:r>
              <a:rPr kumimoji="0" lang="en-US" altLang="zh-CN" dirty="0"/>
              <a:t>name, ID, </a:t>
            </a:r>
            <a:r>
              <a:rPr kumimoji="0" lang="en-US" altLang="zh-CN" dirty="0" err="1"/>
              <a:t>getName</a:t>
            </a:r>
            <a:r>
              <a:rPr kumimoji="0" lang="en-US" altLang="zh-CN" dirty="0"/>
              <a:t>(), </a:t>
            </a:r>
            <a:r>
              <a:rPr kumimoji="0" lang="en-US" altLang="zh-CN" dirty="0" err="1"/>
              <a:t>getID</a:t>
            </a:r>
            <a:r>
              <a:rPr kumimoji="0" lang="en-US" altLang="zh-CN" dirty="0"/>
              <a:t>(), </a:t>
            </a:r>
            <a:r>
              <a:rPr kumimoji="0" lang="en-US" altLang="zh-CN" dirty="0" err="1"/>
              <a:t>setName</a:t>
            </a:r>
            <a:r>
              <a:rPr kumimoji="0" lang="en-US" altLang="zh-CN" dirty="0"/>
              <a:t>(*), </a:t>
            </a:r>
            <a:r>
              <a:rPr kumimoji="0" lang="en-US" altLang="zh-CN" dirty="0" err="1"/>
              <a:t>setID</a:t>
            </a:r>
            <a:r>
              <a:rPr kumimoji="0" lang="en-US" altLang="zh-CN" dirty="0"/>
              <a:t>(*)</a:t>
            </a:r>
            <a:r>
              <a:rPr kumimoji="0" lang="zh-CN" altLang="en-US" dirty="0"/>
              <a:t>等成员</a:t>
            </a:r>
            <a:endParaRPr kumimoji="0" lang="en-US" altLang="zh-CN" dirty="0"/>
          </a:p>
          <a:p>
            <a:pPr eaLnBrk="1" hangingPunct="1"/>
            <a:r>
              <a:rPr kumimoji="0" lang="zh-CN" altLang="en-US" dirty="0">
                <a:solidFill>
                  <a:srgbClr val="FF0000"/>
                </a:solidFill>
              </a:rPr>
              <a:t>改造</a:t>
            </a:r>
            <a:r>
              <a:rPr kumimoji="0" lang="zh-CN" altLang="en-US" dirty="0"/>
              <a:t>基类成员</a:t>
            </a:r>
            <a:endParaRPr kumimoji="0" lang="en-US" altLang="zh-CN" dirty="0"/>
          </a:p>
          <a:p>
            <a:pPr lvl="1" eaLnBrk="1" hangingPunct="1"/>
            <a:r>
              <a:rPr kumimoji="0" lang="en-US" altLang="zh-CN" dirty="0"/>
              <a:t>Student</a:t>
            </a:r>
            <a:r>
              <a:rPr kumimoji="0" lang="zh-CN" altLang="en-US" dirty="0"/>
              <a:t>改造了</a:t>
            </a:r>
            <a:r>
              <a:rPr kumimoji="0" lang="en-US" altLang="zh-CN" dirty="0" err="1"/>
              <a:t>toString</a:t>
            </a:r>
            <a:r>
              <a:rPr kumimoji="0" lang="en-US" altLang="zh-CN" dirty="0"/>
              <a:t>() </a:t>
            </a:r>
            <a:r>
              <a:rPr kumimoji="0" lang="zh-CN" altLang="en-US" dirty="0"/>
              <a:t>成员</a:t>
            </a:r>
            <a:endParaRPr kumimoji="0" lang="en-US" altLang="zh-CN" dirty="0"/>
          </a:p>
          <a:p>
            <a:pPr eaLnBrk="1" hangingPunct="1"/>
            <a:r>
              <a:rPr kumimoji="0" lang="zh-CN" altLang="en-US" dirty="0">
                <a:solidFill>
                  <a:srgbClr val="FF0000"/>
                </a:solidFill>
              </a:rPr>
              <a:t>添加</a:t>
            </a:r>
            <a:r>
              <a:rPr kumimoji="0" lang="zh-CN" altLang="en-US" dirty="0"/>
              <a:t>新的成员</a:t>
            </a:r>
            <a:endParaRPr kumimoji="0" lang="en-US" altLang="zh-CN" dirty="0"/>
          </a:p>
          <a:p>
            <a:pPr lvl="1" eaLnBrk="1" hangingPunct="1"/>
            <a:r>
              <a:rPr kumimoji="0" lang="en-US" altLang="zh-CN" dirty="0"/>
              <a:t>Student</a:t>
            </a:r>
            <a:r>
              <a:rPr kumimoji="0" lang="zh-CN" altLang="en-US" dirty="0"/>
              <a:t>增加了</a:t>
            </a:r>
            <a:r>
              <a:rPr kumimoji="0" lang="en-US" altLang="zh-CN" dirty="0" err="1"/>
              <a:t>studentID</a:t>
            </a:r>
            <a:r>
              <a:rPr kumimoji="0" lang="en-US" altLang="zh-CN" dirty="0"/>
              <a:t>, </a:t>
            </a:r>
            <a:r>
              <a:rPr kumimoji="0" lang="en-US" altLang="zh-CN" dirty="0" err="1"/>
              <a:t>getStudentID</a:t>
            </a:r>
            <a:r>
              <a:rPr kumimoji="0" lang="en-US" altLang="zh-CN" dirty="0"/>
              <a:t>(), </a:t>
            </a:r>
            <a:r>
              <a:rPr kumimoji="0" lang="en-US" altLang="zh-CN" dirty="0" err="1"/>
              <a:t>setStudentID</a:t>
            </a:r>
            <a:r>
              <a:rPr kumimoji="0" lang="en-US" altLang="zh-CN" dirty="0"/>
              <a:t>(*) </a:t>
            </a:r>
            <a:r>
              <a:rPr kumimoji="0" lang="zh-CN" altLang="en-US" dirty="0"/>
              <a:t>成员</a:t>
            </a:r>
          </a:p>
        </p:txBody>
      </p:sp>
    </p:spTree>
    <p:extLst>
      <p:ext uri="{BB962C8B-B14F-4D97-AF65-F5344CB8AC3E}">
        <p14:creationId xmlns:p14="http://schemas.microsoft.com/office/powerpoint/2010/main" val="37063527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添加新文件时，选择 </a:t>
            </a:r>
            <a:r>
              <a:rPr lang="en-US" altLang="zh-CN" dirty="0"/>
              <a:t>C++ Class</a:t>
            </a:r>
            <a:endParaRPr lang="zh-CN" altLang="en-US" dirty="0"/>
          </a:p>
        </p:txBody>
      </p:sp>
      <p:sp>
        <p:nvSpPr>
          <p:cNvPr id="3" name="标题 2"/>
          <p:cNvSpPr>
            <a:spLocks noGrp="1"/>
          </p:cNvSpPr>
          <p:nvPr>
            <p:ph type="title"/>
          </p:nvPr>
        </p:nvSpPr>
        <p:spPr/>
        <p:txBody>
          <a:bodyPr/>
          <a:lstStyle/>
          <a:p>
            <a:r>
              <a:rPr lang="zh-CN" altLang="en-US" dirty="0"/>
              <a:t>在</a:t>
            </a:r>
            <a:r>
              <a:rPr lang="en-US" altLang="zh-CN" dirty="0"/>
              <a:t>QT</a:t>
            </a:r>
            <a:r>
              <a:rPr lang="zh-CN" altLang="en-US" dirty="0"/>
              <a:t>中实现</a:t>
            </a:r>
          </a:p>
        </p:txBody>
      </p:sp>
      <p:sp>
        <p:nvSpPr>
          <p:cNvPr id="4" name="灯片编号占位符 3"/>
          <p:cNvSpPr>
            <a:spLocks noGrp="1"/>
          </p:cNvSpPr>
          <p:nvPr>
            <p:ph type="sldNum" sz="quarter" idx="12"/>
          </p:nvPr>
        </p:nvSpPr>
        <p:spPr/>
        <p:txBody>
          <a:bodyPr/>
          <a:lstStyle/>
          <a:p>
            <a:fld id="{7D11C70F-3AEA-48F4-BEBF-CE91E026F083}" type="slidenum">
              <a:rPr lang="en-US" altLang="zh-CN" smtClean="0"/>
              <a:pPr/>
              <a:t>9</a:t>
            </a:fld>
            <a:endParaRPr lang="en-US" altLang="zh-CN"/>
          </a:p>
        </p:txBody>
      </p:sp>
      <p:pic>
        <p:nvPicPr>
          <p:cNvPr id="5" name="图片 4"/>
          <p:cNvPicPr>
            <a:picLocks noChangeAspect="1"/>
          </p:cNvPicPr>
          <p:nvPr/>
        </p:nvPicPr>
        <p:blipFill>
          <a:blip r:embed="rId2"/>
          <a:stretch>
            <a:fillRect/>
          </a:stretch>
        </p:blipFill>
        <p:spPr>
          <a:xfrm>
            <a:off x="1619672" y="2158206"/>
            <a:ext cx="5600700" cy="3171825"/>
          </a:xfrm>
          <a:prstGeom prst="rect">
            <a:avLst/>
          </a:prstGeom>
        </p:spPr>
      </p:pic>
    </p:spTree>
    <p:extLst>
      <p:ext uri="{BB962C8B-B14F-4D97-AF65-F5344CB8AC3E}">
        <p14:creationId xmlns:p14="http://schemas.microsoft.com/office/powerpoint/2010/main" val="280198277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8506</TotalTime>
  <Words>2286</Words>
  <Application>Microsoft Office PowerPoint</Application>
  <PresentationFormat>全屏显示(4:3)</PresentationFormat>
  <Paragraphs>528</Paragraphs>
  <Slides>47</Slides>
  <Notes>27</Notes>
  <HiddenSlides>0</HiddenSlides>
  <MMClips>0</MMClips>
  <ScaleCrop>false</ScaleCrop>
  <HeadingPairs>
    <vt:vector size="4" baseType="variant">
      <vt:variant>
        <vt:lpstr>主题</vt:lpstr>
      </vt:variant>
      <vt:variant>
        <vt:i4>1</vt:i4>
      </vt:variant>
      <vt:variant>
        <vt:lpstr>幻灯片标题</vt:lpstr>
      </vt:variant>
      <vt:variant>
        <vt:i4>47</vt:i4>
      </vt:variant>
    </vt:vector>
  </HeadingPairs>
  <TitlesOfParts>
    <vt:vector size="48" baseType="lpstr">
      <vt:lpstr>聚合</vt:lpstr>
      <vt:lpstr>第七章 类的继承与派生</vt:lpstr>
      <vt:lpstr>目录</vt:lpstr>
      <vt:lpstr>7.1 类的继承与派生</vt:lpstr>
      <vt:lpstr>继承与派生的目的</vt:lpstr>
      <vt:lpstr>7.1.2派生类的声明</vt:lpstr>
      <vt:lpstr>举例</vt:lpstr>
      <vt:lpstr>7.1.3 派生类生成过程</vt:lpstr>
      <vt:lpstr>PowerPoint 演示文稿</vt:lpstr>
      <vt:lpstr>在QT中实现</vt:lpstr>
      <vt:lpstr>在QT中实现</vt:lpstr>
      <vt:lpstr>在QT中实现</vt:lpstr>
      <vt:lpstr>在QT中实现</vt:lpstr>
      <vt:lpstr>PowerPoint 演示文稿</vt:lpstr>
      <vt:lpstr>PowerPoint 演示文稿</vt:lpstr>
      <vt:lpstr>PowerPoint 演示文稿</vt:lpstr>
      <vt:lpstr>目录</vt:lpstr>
      <vt:lpstr>7.2 访问控制</vt:lpstr>
      <vt:lpstr>7.2.1 公有继承(public)</vt:lpstr>
      <vt:lpstr>例：公有继承</vt:lpstr>
      <vt:lpstr>7.2.2 私有继承(private)</vt:lpstr>
      <vt:lpstr>私有继承的含义</vt:lpstr>
      <vt:lpstr>私有继承举例</vt:lpstr>
      <vt:lpstr>（续）</vt:lpstr>
      <vt:lpstr>(续)</vt:lpstr>
      <vt:lpstr>7.2.3 保护继承(protected)</vt:lpstr>
      <vt:lpstr>protected 成员的特点与作用</vt:lpstr>
      <vt:lpstr>例： protected 成员举例</vt:lpstr>
      <vt:lpstr>基类成员在派生类中的的访问属性</vt:lpstr>
      <vt:lpstr>多继承</vt:lpstr>
      <vt:lpstr>多继承举例</vt:lpstr>
      <vt:lpstr>多继承举例 (续)</vt:lpstr>
      <vt:lpstr>多继承的使用场景举例</vt:lpstr>
      <vt:lpstr>目录</vt:lpstr>
      <vt:lpstr>7.3 类型转换规则</vt:lpstr>
      <vt:lpstr>类型转换规则举例</vt:lpstr>
      <vt:lpstr>(续)</vt:lpstr>
      <vt:lpstr>重新定义继承而来的非虚函数带来的问题</vt:lpstr>
      <vt:lpstr>目录</vt:lpstr>
      <vt:lpstr>继承时的构造函数</vt:lpstr>
      <vt:lpstr>单一继承时的构造函数</vt:lpstr>
      <vt:lpstr>单一继承时的构造函数举例</vt:lpstr>
      <vt:lpstr>单一继承时的构造函数举例 (续)</vt:lpstr>
      <vt:lpstr>单一继承时的构造函数举例 (续)</vt:lpstr>
      <vt:lpstr>单一继承时的构造函数举例 (续)</vt:lpstr>
      <vt:lpstr>上机作业4介绍</vt:lpstr>
      <vt:lpstr>vector用法简介</vt:lpstr>
      <vt:lpstr>四边形类的成员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第十章 多态性</dc:title>
  <dc:creator>Zhengli</dc:creator>
  <cp:lastModifiedBy>qinbiao@ruc.edu.cn</cp:lastModifiedBy>
  <cp:revision>244</cp:revision>
  <dcterms:created xsi:type="dcterms:W3CDTF">2010-07-16T02:03:42Z</dcterms:created>
  <dcterms:modified xsi:type="dcterms:W3CDTF">2020-04-27T20:30:53Z</dcterms:modified>
</cp:coreProperties>
</file>