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" name="Google Shape;19;p2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body"/>
          </p:nvPr>
        </p:nvSpPr>
        <p:spPr>
          <a:xfrm>
            <a:off x="1143000" y="731520"/>
            <a:ext cx="64008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3368040" y="-731521"/>
            <a:ext cx="347472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-436711" y="1966986"/>
            <a:ext cx="523833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888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3291392" y="764240"/>
            <a:ext cx="4894729" cy="482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1473795" y="5052545"/>
            <a:ext cx="5637010" cy="882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SzPts val="2860"/>
              <a:buNone/>
              <a:defRPr sz="2200">
                <a:solidFill>
                  <a:schemeClr val="dk2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23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20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300"/>
              </a:spcAft>
              <a:buSzPts val="18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" name="Google Shape;30;p3"/>
          <p:cNvSpPr txBox="1"/>
          <p:nvPr>
            <p:ph type="ctrTitle"/>
          </p:nvPr>
        </p:nvSpPr>
        <p:spPr>
          <a:xfrm>
            <a:off x="817581" y="3132290"/>
            <a:ext cx="7175351" cy="179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912"/>
              <a:buChar char="*"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2033195" y="2172648"/>
            <a:ext cx="5966666" cy="24233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888"/>
              <a:buChar char="*"/>
              <a:defRPr b="1" sz="4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2022438" y="4607511"/>
            <a:ext cx="5970494" cy="835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600"/>
              <a:buNone/>
              <a:defRPr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23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00"/>
              </a:spcBef>
              <a:spcAft>
                <a:spcPts val="30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1142999" y="731519"/>
            <a:ext cx="3346704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4645152" y="731520"/>
            <a:ext cx="3346704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143000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3120"/>
              <a:buNone/>
              <a:defRPr b="1" i="0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23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300"/>
              </a:spcAft>
              <a:buSzPts val="208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1156447" y="1400327"/>
            <a:ext cx="3346704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2pPr>
            <a:lvl3pPr indent="-360680" lvl="2" marL="1371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3pPr>
            <a:lvl4pPr indent="-360680" lvl="3" marL="18288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60679" lvl="4" marL="22860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5pPr>
            <a:lvl6pPr indent="-360679" lvl="5" marL="27432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6pPr>
            <a:lvl7pPr indent="-360679" lvl="6" marL="32004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7pPr>
            <a:lvl8pPr indent="-360679" lvl="7" marL="3657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8pPr>
            <a:lvl9pPr indent="-360679" lvl="8" marL="4114800" algn="l">
              <a:spcBef>
                <a:spcPts val="320"/>
              </a:spcBef>
              <a:spcAft>
                <a:spcPts val="300"/>
              </a:spcAft>
              <a:buSzPts val="2080"/>
              <a:buChar char="*"/>
              <a:defRPr sz="1600"/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4647302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3120"/>
              <a:buNone/>
              <a:defRPr b="1" i="0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23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300"/>
              </a:spcAft>
              <a:buSzPts val="208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4645025" y="1399032"/>
            <a:ext cx="3346704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2pPr>
            <a:lvl3pPr indent="-360680" lvl="2" marL="1371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3pPr>
            <a:lvl4pPr indent="-360680" lvl="3" marL="18288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60679" lvl="4" marL="22860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5pPr>
            <a:lvl6pPr indent="-360679" lvl="5" marL="27432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6pPr>
            <a:lvl7pPr indent="-360679" lvl="6" marL="32004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7pPr>
            <a:lvl8pPr indent="-360679" lvl="7" marL="3657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8pPr>
            <a:lvl9pPr indent="-360679" lvl="8" marL="4114800" algn="l">
              <a:spcBef>
                <a:spcPts val="320"/>
              </a:spcBef>
              <a:spcAft>
                <a:spcPts val="300"/>
              </a:spcAft>
              <a:buSzPts val="2080"/>
              <a:buChar char="*"/>
              <a:defRPr sz="1600"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6" name="Google Shape;56;p6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839095" y="2209800"/>
            <a:ext cx="3636085" cy="12584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584"/>
              <a:buChar char="*"/>
              <a:defRPr b="1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4593515" y="731520"/>
            <a:ext cx="4017085" cy="489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10210" lvl="0" marL="457200" algn="l">
              <a:spcBef>
                <a:spcPts val="440"/>
              </a:spcBef>
              <a:spcAft>
                <a:spcPts val="0"/>
              </a:spcAft>
              <a:buSzPts val="2860"/>
              <a:buChar char="*"/>
              <a:defRPr sz="2200"/>
            </a:lvl1pPr>
            <a:lvl2pPr indent="-393700" lvl="1" marL="9144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3pPr>
            <a:lvl4pPr indent="-360680" lvl="3" marL="18288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44170" lvl="4" marL="2286000" algn="l">
              <a:spcBef>
                <a:spcPts val="300"/>
              </a:spcBef>
              <a:spcAft>
                <a:spcPts val="0"/>
              </a:spcAft>
              <a:buSzPts val="1820"/>
              <a:buChar char="*"/>
              <a:defRPr sz="1400"/>
            </a:lvl5pPr>
            <a:lvl6pPr indent="-393700" lvl="5" marL="27432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6pPr>
            <a:lvl7pPr indent="-393700" lvl="6" marL="32004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7pPr>
            <a:lvl8pPr indent="-393700" lvl="7" marL="36576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8pPr>
            <a:lvl9pPr indent="-393700" lvl="8" marL="4114800" algn="l">
              <a:spcBef>
                <a:spcPts val="400"/>
              </a:spcBef>
              <a:spcAft>
                <a:spcPts val="300"/>
              </a:spcAft>
              <a:buSzPts val="2600"/>
              <a:buChar char="*"/>
              <a:defRPr sz="20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1075765" y="3497802"/>
            <a:ext cx="3388660" cy="2139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820"/>
              <a:buNone/>
              <a:defRPr sz="14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6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8pPr>
            <a:lvl9pPr indent="-228600" lvl="8" marL="4114800" algn="l">
              <a:spcBef>
                <a:spcPts val="300"/>
              </a:spcBef>
              <a:spcAft>
                <a:spcPts val="300"/>
              </a:spcAft>
              <a:buSzPts val="1170"/>
              <a:buNone/>
              <a:defRPr sz="900"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" name="Google Shape;78;p10"/>
          <p:cNvSpPr/>
          <p:nvPr>
            <p:ph idx="2" type="pic"/>
          </p:nvPr>
        </p:nvSpPr>
        <p:spPr>
          <a:xfrm>
            <a:off x="4475175" y="1143000"/>
            <a:ext cx="4114800" cy="3127806"/>
          </a:xfrm>
          <a:prstGeom prst="roundRect">
            <a:avLst>
              <a:gd fmla="val 4230" name="adj"/>
            </a:avLst>
          </a:prstGeom>
          <a:solidFill>
            <a:srgbClr val="8BC9F7"/>
          </a:solidFill>
          <a:ln>
            <a:noFill/>
          </a:ln>
          <a:effectLst>
            <a:reflection blurRad="0" dir="0" dist="0" endA="300" endPos="28000" fadeDir="5400000" kx="0" rotWithShape="0" algn="bl" stA="23000" stPos="0" sy="-100000" ky="0"/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C3260C"/>
              </a:buClr>
              <a:buSzPts val="3640"/>
              <a:buFont typeface="Georgia"/>
              <a:buNone/>
              <a:defRPr b="0" i="0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C3260C"/>
              </a:buClr>
              <a:buSzPts val="3120"/>
              <a:buFont typeface="Georgia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877887" y="1010486"/>
            <a:ext cx="3694114" cy="21630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360680" lvl="0" marL="457200" algn="l">
              <a:spcBef>
                <a:spcPts val="320"/>
              </a:spcBef>
              <a:spcAft>
                <a:spcPts val="0"/>
              </a:spcAft>
              <a:buSzPts val="2080"/>
              <a:buFont typeface="Georgia"/>
              <a:buChar char="*"/>
              <a:defRPr sz="16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6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8pPr>
            <a:lvl9pPr indent="-228600" lvl="8" marL="4114800" algn="l">
              <a:spcBef>
                <a:spcPts val="300"/>
              </a:spcBef>
              <a:spcAft>
                <a:spcPts val="300"/>
              </a:spcAft>
              <a:buSzPts val="1170"/>
              <a:buNone/>
              <a:defRPr sz="9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727268" y="4464421"/>
            <a:ext cx="638353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888"/>
              <a:buChar char="*"/>
              <a:defRPr b="1" sz="4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9D4FE"/>
            </a:gs>
            <a:gs pos="60000">
              <a:srgbClr val="FFFFFF"/>
            </a:gs>
            <a:gs pos="100000">
              <a:srgbClr val="54BD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5888"/>
              <a:buFont typeface="Georgia"/>
              <a:buChar char="*"/>
              <a:defRPr b="1" i="0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021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C3260C"/>
              </a:buClr>
              <a:buSzPts val="2860"/>
              <a:buFont typeface="Georgia"/>
              <a:buChar char="*"/>
              <a:defRPr b="0" i="0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937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Char char="*"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7718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SzPts val="2340"/>
              <a:buFont typeface="Georgia"/>
              <a:buChar char="*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6068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C3260C"/>
              </a:buClr>
              <a:buSzPts val="2080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417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417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4170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4170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4170" lvl="8" marL="4114800" marR="0" rtl="0" algn="l">
              <a:spcBef>
                <a:spcPts val="300"/>
              </a:spcBef>
              <a:spcAft>
                <a:spcPts val="30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Relationship Id="rId5" Type="http://schemas.openxmlformats.org/officeDocument/2006/relationships/image" Target="../media/image30.png"/><Relationship Id="rId6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5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36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idx="1" type="body"/>
          </p:nvPr>
        </p:nvSpPr>
        <p:spPr>
          <a:xfrm>
            <a:off x="179512" y="1484784"/>
            <a:ext cx="8964488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8120" lvl="0" marL="228600" rtl="0" algn="l">
              <a:spcBef>
                <a:spcPts val="0"/>
              </a:spcBef>
              <a:spcAft>
                <a:spcPts val="0"/>
              </a:spcAft>
              <a:buSzPts val="3120"/>
              <a:buChar char="*"/>
            </a:pPr>
            <a:r>
              <a:rPr lang="ru-RU" sz="2400"/>
              <a:t>Цель: освоение теоретических основ и практических навыков решения задач линейного программирования.</a:t>
            </a:r>
            <a:endParaRPr/>
          </a:p>
          <a:p>
            <a:pPr indent="0" lvl="0" marL="228600" rtl="0" algn="l">
              <a:spcBef>
                <a:spcPts val="780"/>
              </a:spcBef>
              <a:spcAft>
                <a:spcPts val="0"/>
              </a:spcAft>
              <a:buSzPts val="3120"/>
              <a:buNone/>
            </a:pPr>
            <a:r>
              <a:t/>
            </a:r>
            <a:endParaRPr sz="2400"/>
          </a:p>
          <a:p>
            <a:pPr indent="-198120" lvl="0" marL="228600" rtl="0" algn="l">
              <a:spcBef>
                <a:spcPts val="780"/>
              </a:spcBef>
              <a:spcAft>
                <a:spcPts val="0"/>
              </a:spcAft>
              <a:buSzPts val="3120"/>
              <a:buChar char="*"/>
            </a:pPr>
            <a:r>
              <a:rPr lang="ru-RU" sz="2400"/>
              <a:t>Задачи: </a:t>
            </a:r>
            <a:endParaRPr/>
          </a:p>
          <a:p>
            <a:pPr indent="-1120775" lvl="0" marL="1165225" rtl="0" algn="l">
              <a:spcBef>
                <a:spcPts val="780"/>
              </a:spcBef>
              <a:spcAft>
                <a:spcPts val="0"/>
              </a:spcAft>
              <a:buSzPts val="3120"/>
              <a:buNone/>
            </a:pPr>
            <a:r>
              <a:rPr lang="ru-RU" sz="2400"/>
              <a:t>	- изучение сущности задач линейного программирования;</a:t>
            </a:r>
            <a:endParaRPr/>
          </a:p>
          <a:p>
            <a:pPr indent="0" lvl="4" marL="1207008" rtl="0" algn="l">
              <a:spcBef>
                <a:spcPts val="780"/>
              </a:spcBef>
              <a:spcAft>
                <a:spcPts val="0"/>
              </a:spcAft>
              <a:buSzPts val="3120"/>
              <a:buNone/>
            </a:pPr>
            <a:r>
              <a:rPr lang="ru-RU" sz="2400"/>
              <a:t> - овладение навыками построения математической модели задачи линейного программирования;</a:t>
            </a:r>
            <a:endParaRPr/>
          </a:p>
          <a:p>
            <a:pPr indent="0" lvl="4" marL="1207008" rtl="0" algn="l">
              <a:spcBef>
                <a:spcPts val="780"/>
              </a:spcBef>
              <a:spcAft>
                <a:spcPts val="0"/>
              </a:spcAft>
              <a:buSzPts val="3120"/>
              <a:buNone/>
            </a:pPr>
            <a:r>
              <a:rPr lang="ru-RU" sz="2400"/>
              <a:t>- изучение геометрического метода решения задач линейного программирования;</a:t>
            </a:r>
            <a:endParaRPr/>
          </a:p>
          <a:p>
            <a:pPr indent="0" lvl="4" marL="1207008" rtl="0" algn="l">
              <a:spcBef>
                <a:spcPts val="780"/>
              </a:spcBef>
              <a:spcAft>
                <a:spcPts val="0"/>
              </a:spcAft>
              <a:buSzPts val="3120"/>
              <a:buNone/>
            </a:pPr>
            <a:r>
              <a:rPr lang="ru-RU" sz="2400"/>
              <a:t>- изучение симплекс метода решения задач линейного программирования;</a:t>
            </a:r>
            <a:endParaRPr/>
          </a:p>
          <a:p>
            <a:pPr indent="0" lvl="4" marL="1207008" rtl="0" algn="l">
              <a:spcBef>
                <a:spcPts val="780"/>
              </a:spcBef>
              <a:spcAft>
                <a:spcPts val="0"/>
              </a:spcAft>
              <a:buSzPts val="3120"/>
              <a:buNone/>
            </a:pPr>
            <a:r>
              <a:t/>
            </a:r>
            <a:endParaRPr sz="2400"/>
          </a:p>
          <a:p>
            <a:pPr indent="0" lvl="4" marL="1207008" rtl="0" algn="l">
              <a:spcBef>
                <a:spcPts val="780"/>
              </a:spcBef>
              <a:spcAft>
                <a:spcPts val="0"/>
              </a:spcAft>
              <a:buSzPts val="3120"/>
              <a:buNone/>
            </a:pPr>
            <a:r>
              <a:t/>
            </a:r>
            <a:endParaRPr sz="2400"/>
          </a:p>
          <a:p>
            <a:pPr indent="0" lvl="4" marL="1207008" rtl="0" algn="l">
              <a:spcBef>
                <a:spcPts val="780"/>
              </a:spcBef>
              <a:spcAft>
                <a:spcPts val="0"/>
              </a:spcAft>
              <a:buSzPts val="3120"/>
              <a:buNone/>
            </a:pPr>
            <a:r>
              <a:rPr lang="ru-RU" sz="2400"/>
              <a:t>  </a:t>
            </a:r>
            <a:endParaRPr sz="2400"/>
          </a:p>
        </p:txBody>
      </p:sp>
      <p:sp>
        <p:nvSpPr>
          <p:cNvPr id="101" name="Google Shape;101;p13"/>
          <p:cNvSpPr txBox="1"/>
          <p:nvPr>
            <p:ph type="title"/>
          </p:nvPr>
        </p:nvSpPr>
        <p:spPr>
          <a:xfrm>
            <a:off x="1259632" y="131355"/>
            <a:ext cx="651251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608"/>
              <a:buNone/>
            </a:pPr>
            <a:r>
              <a:rPr b="1" lang="ru-RU" sz="3600">
                <a:solidFill>
                  <a:srgbClr val="FF0000"/>
                </a:solidFill>
              </a:rPr>
              <a:t>Линейное программирование </a:t>
            </a:r>
            <a:endParaRPr sz="36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/>
          <p:nvPr/>
        </p:nvSpPr>
        <p:spPr>
          <a:xfrm>
            <a:off x="1259632" y="188640"/>
            <a:ext cx="734481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Преобразование задачи  в стандартную форму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1" name="Google Shape;261;p22"/>
          <p:cNvSpPr/>
          <p:nvPr/>
        </p:nvSpPr>
        <p:spPr>
          <a:xfrm>
            <a:off x="467544" y="764704"/>
            <a:ext cx="11560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Пример: </a:t>
            </a:r>
            <a:endParaRPr/>
          </a:p>
        </p:txBody>
      </p:sp>
      <p:sp>
        <p:nvSpPr>
          <p:cNvPr id="262" name="Google Shape;262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3" name="Google Shape;26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9019" y="640142"/>
            <a:ext cx="4618951" cy="61845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5" name="Google Shape;26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897" y="1533981"/>
            <a:ext cx="3701055" cy="247166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2060848"/>
            <a:ext cx="450452" cy="581834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2"/>
          <p:cNvSpPr/>
          <p:nvPr/>
        </p:nvSpPr>
        <p:spPr>
          <a:xfrm>
            <a:off x="4937526" y="2165687"/>
            <a:ext cx="4050196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- свободная переменная (без ограничений). 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9" name="Google Shape;269;p22"/>
          <p:cNvSpPr/>
          <p:nvPr/>
        </p:nvSpPr>
        <p:spPr>
          <a:xfrm>
            <a:off x="360040" y="4221088"/>
            <a:ext cx="838842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Свободную переменную можно представить как разность двух неотрицательных переменных: 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0" name="Google Shape;270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1" name="Google Shape;271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95736" y="5157192"/>
            <a:ext cx="4921037" cy="66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9832" y="2985524"/>
            <a:ext cx="1729819" cy="56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8144" y="2978954"/>
            <a:ext cx="1446422" cy="576064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3"/>
          <p:cNvSpPr/>
          <p:nvPr/>
        </p:nvSpPr>
        <p:spPr>
          <a:xfrm>
            <a:off x="179689" y="528245"/>
            <a:ext cx="8725125" cy="28623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Далее выполним следующие действия: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 Вычтем из левой части первого неравенства дополнительную переменную </a:t>
            </a:r>
            <a:r>
              <a:rPr b="0" i="1" lang="ru-RU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х</a:t>
            </a:r>
            <a:r>
              <a:rPr b="0" baseline="-25000" i="0" lang="ru-RU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r>
              <a:rPr b="0" i="0" lang="ru-RU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и затем умножим все неравенство на -1, для того, чтобы правая часть неравенства стала положительной.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 Добавим дополнительную переменную </a:t>
            </a:r>
            <a:r>
              <a:rPr b="0" i="1" lang="ru-RU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х</a:t>
            </a:r>
            <a:r>
              <a:rPr b="0" baseline="-25000" i="0" lang="ru-RU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r>
              <a:rPr b="0" i="0" lang="ru-RU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к левой части второго неравенства.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 Т.к. третье ограничение изначально записано в виде равенства, то оставляем его без изменений.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9" name="Google Shape;279;p23"/>
          <p:cNvSpPr/>
          <p:nvPr/>
        </p:nvSpPr>
        <p:spPr>
          <a:xfrm>
            <a:off x="179689" y="3068960"/>
            <a:ext cx="8437094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 Выполняем замену                    , где                  во всех ограничениях и целевой функции.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0" name="Google Shape;280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1" name="Google Shape;281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1640" y="4509120"/>
            <a:ext cx="6799842" cy="792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8" name="Google Shape;28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764704"/>
            <a:ext cx="8563850" cy="3456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/>
          <p:nvPr/>
        </p:nvSpPr>
        <p:spPr>
          <a:xfrm>
            <a:off x="1907704" y="188640"/>
            <a:ext cx="52485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Определение базисных решений 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4" name="Google Shape;29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323" y="980728"/>
            <a:ext cx="8859313" cy="3941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2774" y="83333"/>
            <a:ext cx="4041571" cy="681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8104" y="65123"/>
            <a:ext cx="2318642" cy="2659894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6"/>
          <p:cNvSpPr/>
          <p:nvPr/>
        </p:nvSpPr>
        <p:spPr>
          <a:xfrm>
            <a:off x="179512" y="65123"/>
            <a:ext cx="1143262" cy="677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rebuchet MS"/>
              <a:buNone/>
            </a:pPr>
            <a:r>
              <a:rPr b="1" i="0" lang="ru-RU" sz="2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Пример</a:t>
            </a:r>
            <a:endParaRPr b="0" i="0" sz="20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6"/>
          <p:cNvSpPr/>
          <p:nvPr/>
        </p:nvSpPr>
        <p:spPr>
          <a:xfrm>
            <a:off x="0" y="7524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4" name="Google Shape;304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1600" y="3140968"/>
            <a:ext cx="6936663" cy="64432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6" name="Google Shape;306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77975" y="3860800"/>
            <a:ext cx="6016625" cy="2808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260648"/>
            <a:ext cx="8465657" cy="2664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560" y="3645024"/>
            <a:ext cx="8744408" cy="2592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73003"/>
            <a:ext cx="8694458" cy="273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512" y="4121696"/>
            <a:ext cx="8637164" cy="273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9512" y="2564903"/>
            <a:ext cx="7704856" cy="1440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332656"/>
            <a:ext cx="8871657" cy="4896544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9"/>
          <p:cNvSpPr txBox="1"/>
          <p:nvPr/>
        </p:nvSpPr>
        <p:spPr>
          <a:xfrm>
            <a:off x="467544" y="352128"/>
            <a:ext cx="306494" cy="369332"/>
          </a:xfrm>
          <a:prstGeom prst="rect">
            <a:avLst/>
          </a:prstGeom>
          <a:solidFill>
            <a:srgbClr val="DDF4F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206375"/>
            <a:ext cx="8964488" cy="4748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82" y="195001"/>
            <a:ext cx="8945514" cy="468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1259632" y="0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5888"/>
              <a:buNone/>
            </a:pPr>
            <a:r>
              <a:rPr lang="ru-RU"/>
              <a:t>План лекции</a:t>
            </a:r>
            <a:endParaRPr/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-180528" y="764704"/>
            <a:ext cx="8424936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rtl="0" algn="l">
              <a:spcBef>
                <a:spcPts val="0"/>
              </a:spcBef>
              <a:spcAft>
                <a:spcPts val="0"/>
              </a:spcAft>
              <a:buSzPts val="4160"/>
              <a:buNone/>
            </a:pPr>
            <a:r>
              <a:t/>
            </a:r>
            <a:endParaRPr sz="3200"/>
          </a:p>
          <a:p>
            <a:pPr indent="-1120775" lvl="0" marL="1165225" rtl="0" algn="l">
              <a:spcBef>
                <a:spcPts val="940"/>
              </a:spcBef>
              <a:spcAft>
                <a:spcPts val="0"/>
              </a:spcAft>
              <a:buSzPts val="4160"/>
              <a:buNone/>
            </a:pPr>
            <a:r>
              <a:rPr lang="ru-RU" sz="3200"/>
              <a:t>	1. Сущность задач линейного программирования;</a:t>
            </a:r>
            <a:endParaRPr/>
          </a:p>
          <a:p>
            <a:pPr indent="0" lvl="4" marL="1207008" rtl="0" algn="l">
              <a:spcBef>
                <a:spcPts val="940"/>
              </a:spcBef>
              <a:spcAft>
                <a:spcPts val="0"/>
              </a:spcAft>
              <a:buSzPts val="4160"/>
              <a:buNone/>
            </a:pPr>
            <a:r>
              <a:rPr lang="ru-RU" sz="3200"/>
              <a:t>2. Построение математической модели задачи линейного программирования;</a:t>
            </a:r>
            <a:endParaRPr/>
          </a:p>
          <a:p>
            <a:pPr indent="0" lvl="4" marL="1207008" rtl="0" algn="l">
              <a:spcBef>
                <a:spcPts val="940"/>
              </a:spcBef>
              <a:spcAft>
                <a:spcPts val="0"/>
              </a:spcAft>
              <a:buSzPts val="4160"/>
              <a:buNone/>
            </a:pPr>
            <a:r>
              <a:rPr lang="ru-RU" sz="3200"/>
              <a:t>3. Геометрический метод решения задач линейного программирования;</a:t>
            </a:r>
            <a:endParaRPr/>
          </a:p>
          <a:p>
            <a:pPr indent="0" lvl="4" marL="1207008" rtl="0" algn="l">
              <a:spcBef>
                <a:spcPts val="940"/>
              </a:spcBef>
              <a:spcAft>
                <a:spcPts val="0"/>
              </a:spcAft>
              <a:buSzPts val="4160"/>
              <a:buNone/>
            </a:pPr>
            <a:r>
              <a:rPr lang="ru-RU" sz="3200"/>
              <a:t>4. Симплекс метод решения задач линейного программирования.</a:t>
            </a:r>
            <a:endParaRPr sz="3200"/>
          </a:p>
          <a:p>
            <a:pPr indent="0" lvl="4" marL="1207008" rtl="0" algn="l">
              <a:spcBef>
                <a:spcPts val="940"/>
              </a:spcBef>
              <a:spcAft>
                <a:spcPts val="0"/>
              </a:spcAft>
              <a:buSzPts val="4160"/>
              <a:buNone/>
            </a:pPr>
            <a:r>
              <a:t/>
            </a:r>
            <a:endParaRPr sz="3200"/>
          </a:p>
          <a:p>
            <a:pPr indent="0" lvl="4" marL="1207008" rtl="0" algn="l">
              <a:spcBef>
                <a:spcPts val="940"/>
              </a:spcBef>
              <a:spcAft>
                <a:spcPts val="0"/>
              </a:spcAft>
              <a:buSzPts val="4160"/>
              <a:buNone/>
            </a:pPr>
            <a:r>
              <a:t/>
            </a:r>
            <a:endParaRPr sz="3200"/>
          </a:p>
          <a:p>
            <a:pPr indent="0" lvl="4" marL="1207008" rtl="0" algn="l">
              <a:spcBef>
                <a:spcPts val="940"/>
              </a:spcBef>
              <a:spcAft>
                <a:spcPts val="0"/>
              </a:spcAft>
              <a:buSzPts val="4160"/>
              <a:buNone/>
            </a:pPr>
            <a:r>
              <a:rPr lang="ru-RU" sz="3200"/>
              <a:t>  </a:t>
            </a:r>
            <a:endParaRPr sz="3200"/>
          </a:p>
        </p:txBody>
      </p:sp>
    </p:spTree>
  </p:cSld>
  <p:clrMapOvr>
    <a:masterClrMapping/>
  </p:clrMapOvr>
  <p:transition spd="slow">
    <p:push dir="r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1" y="188639"/>
            <a:ext cx="8830705" cy="64087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1" name="Google Shape;341;p32"/>
          <p:cNvCxnSpPr/>
          <p:nvPr/>
        </p:nvCxnSpPr>
        <p:spPr>
          <a:xfrm>
            <a:off x="1475656" y="5733256"/>
            <a:ext cx="0" cy="14401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2" name="Google Shape;342;p32"/>
          <p:cNvSpPr/>
          <p:nvPr/>
        </p:nvSpPr>
        <p:spPr>
          <a:xfrm>
            <a:off x="4211960" y="5661248"/>
            <a:ext cx="216024" cy="216024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43" name="Google Shape;343;p32"/>
          <p:cNvCxnSpPr/>
          <p:nvPr/>
        </p:nvCxnSpPr>
        <p:spPr>
          <a:xfrm>
            <a:off x="4247964" y="5790051"/>
            <a:ext cx="144016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000" rotWithShape="0" dir="5400000" dist="50800" sy="98000">
              <a:srgbClr val="000000">
                <a:alpha val="20000"/>
              </a:srgbClr>
            </a:outerShdw>
          </a:effectLst>
        </p:spPr>
      </p:cxnSp>
    </p:spTree>
  </p:cSld>
  <p:clrMapOvr>
    <a:masterClrMapping/>
  </p:clrMapOvr>
  <p:transition spd="slow">
    <p:push dir="r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18" y="188640"/>
            <a:ext cx="8805253" cy="576064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3"/>
          <p:cNvSpPr txBox="1"/>
          <p:nvPr/>
        </p:nvSpPr>
        <p:spPr>
          <a:xfrm>
            <a:off x="4427984" y="2411596"/>
            <a:ext cx="30649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088" y="306435"/>
            <a:ext cx="9018912" cy="5832648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4"/>
          <p:cNvSpPr txBox="1"/>
          <p:nvPr/>
        </p:nvSpPr>
        <p:spPr>
          <a:xfrm>
            <a:off x="0" y="2348880"/>
            <a:ext cx="5485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21)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88640"/>
            <a:ext cx="8871168" cy="4630046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5"/>
          <p:cNvSpPr/>
          <p:nvPr/>
        </p:nvSpPr>
        <p:spPr>
          <a:xfrm>
            <a:off x="5724128" y="3573016"/>
            <a:ext cx="72008" cy="72008"/>
          </a:xfrm>
          <a:prstGeom prst="ellipse">
            <a:avLst/>
          </a:prstGeom>
          <a:solidFill>
            <a:schemeClr val="accent6"/>
          </a:solidFill>
          <a:ln cap="flat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602003" y="188640"/>
            <a:ext cx="82904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Линейное программирование </a:t>
            </a:r>
            <a:endParaRPr b="0" i="0" sz="36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179512" y="881425"/>
            <a:ext cx="885698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Сущность ЛП состоит в нахождении наибольшего или наименьшего значения некоторой функции при определенном наборе ограничений, налагаемых на аргументы. 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179512" y="2636912"/>
            <a:ext cx="885698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ЛП – это метод математического моделирования, разработанный для оптимизации использования ограниченных ресурсов. При этом целевые функции и ограничения строго линейны.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251520" y="4509120"/>
            <a:ext cx="8784976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Математическая модель любой задачи ЛП включает в себя: 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переменные, которые следует определить;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целевую функцию, подлежащую оптимизации;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систему ограничений в форме линейных уравнений и неравенств.</a:t>
            </a:r>
            <a:endParaRPr/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/>
        </p:nvSpPr>
        <p:spPr>
          <a:xfrm>
            <a:off x="3979344" y="192441"/>
            <a:ext cx="12779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Пример</a:t>
            </a:r>
            <a:endParaRPr b="0" i="0" sz="24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650" y="836613"/>
            <a:ext cx="9001125" cy="497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7744" y="2132856"/>
            <a:ext cx="3816424" cy="43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/>
          <p:nvPr/>
        </p:nvSpPr>
        <p:spPr>
          <a:xfrm>
            <a:off x="395536" y="1651"/>
            <a:ext cx="8496944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Математическая модель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х</a:t>
            </a:r>
            <a:r>
              <a:rPr baseline="-25000" lang="ru-RU" sz="2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lang="ru-RU" sz="2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– ежедневный объем производства черной краски;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х</a:t>
            </a:r>
            <a:r>
              <a:rPr baseline="-25000" lang="ru-RU" sz="2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ru-RU" sz="2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– ежедневный объем производства синей краски.</a:t>
            </a:r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9752" y="1268760"/>
            <a:ext cx="3898530" cy="6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899592" y="188640"/>
            <a:ext cx="7560840" cy="578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AutoNum type="romanUcPeriod"/>
            </a:pPr>
            <a:r>
              <a:rPr b="1" lang="ru-RU" sz="2400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ГРАФИЧЕСКОЕ РЕШЕНИЕ ЗАДАЧИ ЛП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375289" y="1484784"/>
            <a:ext cx="849694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Графический метод решения задачи ЛП состоит из 2 этапов: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arenR"/>
            </a:pPr>
            <a:r>
              <a:rPr lang="ru-RU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построение пространства допустимых решений, удовлетворяющих всем ограничениям модели;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arenR"/>
            </a:pPr>
            <a:r>
              <a:rPr lang="ru-RU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нахождение оптимального решения среди всех точек пространства допустимых решений.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44" name="Google Shape;144;p19"/>
          <p:cNvCxnSpPr/>
          <p:nvPr/>
        </p:nvCxnSpPr>
        <p:spPr>
          <a:xfrm>
            <a:off x="467544" y="260648"/>
            <a:ext cx="0" cy="633443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145" name="Google Shape;145;p19"/>
          <p:cNvCxnSpPr/>
          <p:nvPr/>
        </p:nvCxnSpPr>
        <p:spPr>
          <a:xfrm>
            <a:off x="197824" y="6309320"/>
            <a:ext cx="833461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6" name="Google Shape;146;p19"/>
          <p:cNvCxnSpPr/>
          <p:nvPr/>
        </p:nvCxnSpPr>
        <p:spPr>
          <a:xfrm>
            <a:off x="1331640" y="6237312"/>
            <a:ext cx="0" cy="14401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19"/>
          <p:cNvCxnSpPr/>
          <p:nvPr/>
        </p:nvCxnSpPr>
        <p:spPr>
          <a:xfrm>
            <a:off x="2195736" y="6237312"/>
            <a:ext cx="0" cy="14401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19"/>
          <p:cNvCxnSpPr/>
          <p:nvPr/>
        </p:nvCxnSpPr>
        <p:spPr>
          <a:xfrm>
            <a:off x="3059832" y="6237312"/>
            <a:ext cx="0" cy="14401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19"/>
          <p:cNvCxnSpPr/>
          <p:nvPr/>
        </p:nvCxnSpPr>
        <p:spPr>
          <a:xfrm>
            <a:off x="3923928" y="6237312"/>
            <a:ext cx="0" cy="14401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19"/>
          <p:cNvCxnSpPr/>
          <p:nvPr/>
        </p:nvCxnSpPr>
        <p:spPr>
          <a:xfrm>
            <a:off x="4788024" y="6237312"/>
            <a:ext cx="0" cy="14401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19"/>
          <p:cNvCxnSpPr/>
          <p:nvPr/>
        </p:nvCxnSpPr>
        <p:spPr>
          <a:xfrm>
            <a:off x="5652120" y="6237312"/>
            <a:ext cx="0" cy="14401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19"/>
          <p:cNvCxnSpPr/>
          <p:nvPr/>
        </p:nvCxnSpPr>
        <p:spPr>
          <a:xfrm>
            <a:off x="6516216" y="6237312"/>
            <a:ext cx="0" cy="14401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19"/>
          <p:cNvCxnSpPr/>
          <p:nvPr/>
        </p:nvCxnSpPr>
        <p:spPr>
          <a:xfrm>
            <a:off x="395536" y="5445224"/>
            <a:ext cx="144016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19"/>
          <p:cNvCxnSpPr/>
          <p:nvPr/>
        </p:nvCxnSpPr>
        <p:spPr>
          <a:xfrm>
            <a:off x="395536" y="4581128"/>
            <a:ext cx="144016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19"/>
          <p:cNvCxnSpPr/>
          <p:nvPr/>
        </p:nvCxnSpPr>
        <p:spPr>
          <a:xfrm>
            <a:off x="395536" y="3789040"/>
            <a:ext cx="144016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19"/>
          <p:cNvCxnSpPr/>
          <p:nvPr/>
        </p:nvCxnSpPr>
        <p:spPr>
          <a:xfrm>
            <a:off x="395536" y="2996952"/>
            <a:ext cx="144016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19"/>
          <p:cNvCxnSpPr/>
          <p:nvPr/>
        </p:nvCxnSpPr>
        <p:spPr>
          <a:xfrm>
            <a:off x="395536" y="2204864"/>
            <a:ext cx="144016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19"/>
          <p:cNvCxnSpPr/>
          <p:nvPr/>
        </p:nvCxnSpPr>
        <p:spPr>
          <a:xfrm>
            <a:off x="395536" y="1412776"/>
            <a:ext cx="144016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" name="Google Shape;159;p19"/>
          <p:cNvSpPr txBox="1"/>
          <p:nvPr/>
        </p:nvSpPr>
        <p:spPr>
          <a:xfrm>
            <a:off x="1259632" y="6381328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44577" y="5260558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2147036" y="6381328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44577" y="4396462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3059832" y="6381328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44577" y="3604374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3923928" y="6381328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44577" y="2812286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4735741" y="6391757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5610228" y="6401087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6496697" y="6410417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44577" y="2020198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44577" y="1228110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72" name="Google Shape;172;p19"/>
          <p:cNvCxnSpPr/>
          <p:nvPr/>
        </p:nvCxnSpPr>
        <p:spPr>
          <a:xfrm>
            <a:off x="395536" y="620688"/>
            <a:ext cx="144016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p19"/>
          <p:cNvSpPr txBox="1"/>
          <p:nvPr/>
        </p:nvSpPr>
        <p:spPr>
          <a:xfrm>
            <a:off x="44577" y="436022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8039997" y="6318650"/>
            <a:ext cx="49244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х</a:t>
            </a:r>
            <a:r>
              <a:rPr baseline="-25000" lang="ru-RU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baseline="-25000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0" y="-20782"/>
            <a:ext cx="4940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х</a:t>
            </a:r>
            <a:r>
              <a:rPr baseline="-25000" i="1" lang="ru-RU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baseline="-25000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76" name="Google Shape;176;p19"/>
          <p:cNvCxnSpPr>
            <a:stCxn id="162" idx="1"/>
          </p:cNvCxnSpPr>
          <p:nvPr/>
        </p:nvCxnSpPr>
        <p:spPr>
          <a:xfrm>
            <a:off x="44577" y="4581128"/>
            <a:ext cx="6605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7" name="Google Shape;17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6088" y="4581525"/>
            <a:ext cx="1079500" cy="576263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8" name="Google Shape;178;p19"/>
          <p:cNvCxnSpPr/>
          <p:nvPr/>
        </p:nvCxnSpPr>
        <p:spPr>
          <a:xfrm rot="10800000">
            <a:off x="7524328" y="5805264"/>
            <a:ext cx="0" cy="504056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9" name="Google Shape;179;p19"/>
          <p:cNvCxnSpPr/>
          <p:nvPr/>
        </p:nvCxnSpPr>
        <p:spPr>
          <a:xfrm>
            <a:off x="467544" y="805354"/>
            <a:ext cx="504056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0" name="Google Shape;180;p19"/>
          <p:cNvCxnSpPr/>
          <p:nvPr/>
        </p:nvCxnSpPr>
        <p:spPr>
          <a:xfrm>
            <a:off x="5292080" y="4581128"/>
            <a:ext cx="0" cy="43204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1" name="Google Shape;181;p19"/>
          <p:cNvCxnSpPr/>
          <p:nvPr/>
        </p:nvCxnSpPr>
        <p:spPr>
          <a:xfrm flipH="1" rot="10800000">
            <a:off x="107504" y="2204864"/>
            <a:ext cx="3816424" cy="36004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19"/>
          <p:cNvCxnSpPr/>
          <p:nvPr/>
        </p:nvCxnSpPr>
        <p:spPr>
          <a:xfrm>
            <a:off x="3102631" y="2996952"/>
            <a:ext cx="317241" cy="3600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183" name="Google Shape;18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3928" y="1772816"/>
            <a:ext cx="1971428" cy="563265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84" name="Google Shape;184;p19"/>
          <p:cNvCxnSpPr/>
          <p:nvPr/>
        </p:nvCxnSpPr>
        <p:spPr>
          <a:xfrm>
            <a:off x="107504" y="3604374"/>
            <a:ext cx="6389193" cy="3146286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19"/>
          <p:cNvCxnSpPr/>
          <p:nvPr/>
        </p:nvCxnSpPr>
        <p:spPr>
          <a:xfrm flipH="1">
            <a:off x="4572000" y="5929347"/>
            <a:ext cx="216025" cy="307965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186" name="Google Shape;18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10188" y="5516563"/>
            <a:ext cx="2033587" cy="59213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87" name="Google Shape;187;p19"/>
          <p:cNvCxnSpPr/>
          <p:nvPr/>
        </p:nvCxnSpPr>
        <p:spPr>
          <a:xfrm>
            <a:off x="156557" y="976082"/>
            <a:ext cx="3983399" cy="5625916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p19"/>
          <p:cNvCxnSpPr/>
          <p:nvPr/>
        </p:nvCxnSpPr>
        <p:spPr>
          <a:xfrm flipH="1">
            <a:off x="3102631" y="5662246"/>
            <a:ext cx="400689" cy="307965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189" name="Google Shape;189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3750" y="1346200"/>
            <a:ext cx="2079625" cy="503238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90" name="Google Shape;190;p19"/>
          <p:cNvCxnSpPr/>
          <p:nvPr/>
        </p:nvCxnSpPr>
        <p:spPr>
          <a:xfrm>
            <a:off x="719572" y="5260558"/>
            <a:ext cx="0" cy="1048762"/>
          </a:xfrm>
          <a:prstGeom prst="straightConnector1">
            <a:avLst/>
          </a:prstGeom>
          <a:noFill/>
          <a:ln cap="flat" cmpd="tri" w="76200">
            <a:solidFill>
              <a:srgbClr val="22725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19"/>
          <p:cNvCxnSpPr/>
          <p:nvPr/>
        </p:nvCxnSpPr>
        <p:spPr>
          <a:xfrm>
            <a:off x="971600" y="4994392"/>
            <a:ext cx="0" cy="1310665"/>
          </a:xfrm>
          <a:prstGeom prst="straightConnector1">
            <a:avLst/>
          </a:prstGeom>
          <a:noFill/>
          <a:ln cap="flat" cmpd="tri" w="76200">
            <a:solidFill>
              <a:srgbClr val="22725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19"/>
          <p:cNvCxnSpPr/>
          <p:nvPr/>
        </p:nvCxnSpPr>
        <p:spPr>
          <a:xfrm>
            <a:off x="1259632" y="4765794"/>
            <a:ext cx="0" cy="1539263"/>
          </a:xfrm>
          <a:prstGeom prst="straightConnector1">
            <a:avLst/>
          </a:prstGeom>
          <a:noFill/>
          <a:ln cap="flat" cmpd="tri" w="76200">
            <a:solidFill>
              <a:srgbClr val="22725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" name="Google Shape;193;p19"/>
          <p:cNvCxnSpPr/>
          <p:nvPr/>
        </p:nvCxnSpPr>
        <p:spPr>
          <a:xfrm>
            <a:off x="1566126" y="4581128"/>
            <a:ext cx="0" cy="1723929"/>
          </a:xfrm>
          <a:prstGeom prst="straightConnector1">
            <a:avLst/>
          </a:prstGeom>
          <a:noFill/>
          <a:ln cap="flat" cmpd="tri" w="76200">
            <a:solidFill>
              <a:srgbClr val="22725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p19"/>
          <p:cNvCxnSpPr/>
          <p:nvPr/>
        </p:nvCxnSpPr>
        <p:spPr>
          <a:xfrm>
            <a:off x="1907704" y="4581128"/>
            <a:ext cx="0" cy="1737522"/>
          </a:xfrm>
          <a:prstGeom prst="straightConnector1">
            <a:avLst/>
          </a:prstGeom>
          <a:noFill/>
          <a:ln cap="flat" cmpd="tri" w="76200">
            <a:solidFill>
              <a:srgbClr val="22725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" name="Google Shape;195;p19"/>
          <p:cNvCxnSpPr/>
          <p:nvPr/>
        </p:nvCxnSpPr>
        <p:spPr>
          <a:xfrm>
            <a:off x="2226044" y="4653136"/>
            <a:ext cx="0" cy="1651921"/>
          </a:xfrm>
          <a:prstGeom prst="straightConnector1">
            <a:avLst/>
          </a:prstGeom>
          <a:noFill/>
          <a:ln cap="flat" cmpd="tri" w="76200">
            <a:solidFill>
              <a:srgbClr val="22725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Google Shape;196;p19"/>
          <p:cNvCxnSpPr/>
          <p:nvPr/>
        </p:nvCxnSpPr>
        <p:spPr>
          <a:xfrm>
            <a:off x="2555776" y="4797152"/>
            <a:ext cx="0" cy="1507905"/>
          </a:xfrm>
          <a:prstGeom prst="straightConnector1">
            <a:avLst/>
          </a:prstGeom>
          <a:noFill/>
          <a:ln cap="flat" cmpd="tri" w="76200">
            <a:solidFill>
              <a:srgbClr val="22725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19"/>
          <p:cNvCxnSpPr/>
          <p:nvPr/>
        </p:nvCxnSpPr>
        <p:spPr>
          <a:xfrm>
            <a:off x="2843808" y="4994392"/>
            <a:ext cx="0" cy="1310665"/>
          </a:xfrm>
          <a:prstGeom prst="straightConnector1">
            <a:avLst/>
          </a:prstGeom>
          <a:noFill/>
          <a:ln cap="flat" cmpd="tri" w="76200">
            <a:solidFill>
              <a:srgbClr val="22725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19"/>
          <p:cNvCxnSpPr/>
          <p:nvPr/>
        </p:nvCxnSpPr>
        <p:spPr>
          <a:xfrm>
            <a:off x="3112158" y="5177517"/>
            <a:ext cx="0" cy="1127540"/>
          </a:xfrm>
          <a:prstGeom prst="straightConnector1">
            <a:avLst/>
          </a:prstGeom>
          <a:noFill/>
          <a:ln cap="flat" cmpd="tri" w="76200">
            <a:solidFill>
              <a:srgbClr val="22725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19"/>
          <p:cNvCxnSpPr/>
          <p:nvPr/>
        </p:nvCxnSpPr>
        <p:spPr>
          <a:xfrm>
            <a:off x="3419872" y="5618435"/>
            <a:ext cx="0" cy="690885"/>
          </a:xfrm>
          <a:prstGeom prst="straightConnector1">
            <a:avLst/>
          </a:prstGeom>
          <a:noFill/>
          <a:ln cap="flat" cmpd="tri" w="76200">
            <a:solidFill>
              <a:srgbClr val="22725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19"/>
          <p:cNvCxnSpPr/>
          <p:nvPr/>
        </p:nvCxnSpPr>
        <p:spPr>
          <a:xfrm>
            <a:off x="3707904" y="6057292"/>
            <a:ext cx="0" cy="247765"/>
          </a:xfrm>
          <a:prstGeom prst="straightConnector1">
            <a:avLst/>
          </a:prstGeom>
          <a:noFill/>
          <a:ln cap="flat" cmpd="tri" w="76200">
            <a:solidFill>
              <a:srgbClr val="22725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1" name="Google Shape;201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58858" y="-20782"/>
            <a:ext cx="2949571" cy="337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20"/>
          <p:cNvCxnSpPr/>
          <p:nvPr/>
        </p:nvCxnSpPr>
        <p:spPr>
          <a:xfrm>
            <a:off x="197824" y="6309320"/>
            <a:ext cx="833461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7" name="Google Shape;207;p20"/>
          <p:cNvCxnSpPr/>
          <p:nvPr/>
        </p:nvCxnSpPr>
        <p:spPr>
          <a:xfrm>
            <a:off x="467544" y="260648"/>
            <a:ext cx="0" cy="633443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208" name="Google Shape;208;p20"/>
          <p:cNvSpPr txBox="1"/>
          <p:nvPr/>
        </p:nvSpPr>
        <p:spPr>
          <a:xfrm>
            <a:off x="8118854" y="6318650"/>
            <a:ext cx="49244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х</a:t>
            </a:r>
            <a:r>
              <a:rPr baseline="-25000" lang="ru-RU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baseline="-25000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0" y="-20782"/>
            <a:ext cx="4940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х</a:t>
            </a:r>
            <a:r>
              <a:rPr baseline="-25000" i="1" lang="ru-RU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baseline="-25000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10" name="Google Shape;210;p20"/>
          <p:cNvCxnSpPr/>
          <p:nvPr/>
        </p:nvCxnSpPr>
        <p:spPr>
          <a:xfrm>
            <a:off x="2195736" y="6237312"/>
            <a:ext cx="0" cy="14401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20"/>
          <p:cNvCxnSpPr/>
          <p:nvPr/>
        </p:nvCxnSpPr>
        <p:spPr>
          <a:xfrm>
            <a:off x="4139952" y="6245696"/>
            <a:ext cx="0" cy="14401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20"/>
          <p:cNvCxnSpPr/>
          <p:nvPr/>
        </p:nvCxnSpPr>
        <p:spPr>
          <a:xfrm>
            <a:off x="6012160" y="6237312"/>
            <a:ext cx="0" cy="14401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20"/>
          <p:cNvCxnSpPr/>
          <p:nvPr/>
        </p:nvCxnSpPr>
        <p:spPr>
          <a:xfrm>
            <a:off x="7812360" y="6225496"/>
            <a:ext cx="0" cy="14401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20"/>
          <p:cNvCxnSpPr/>
          <p:nvPr/>
        </p:nvCxnSpPr>
        <p:spPr>
          <a:xfrm>
            <a:off x="395536" y="4725144"/>
            <a:ext cx="144016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20"/>
          <p:cNvCxnSpPr/>
          <p:nvPr/>
        </p:nvCxnSpPr>
        <p:spPr>
          <a:xfrm>
            <a:off x="402416" y="2996952"/>
            <a:ext cx="144016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p20"/>
          <p:cNvCxnSpPr/>
          <p:nvPr/>
        </p:nvCxnSpPr>
        <p:spPr>
          <a:xfrm>
            <a:off x="409296" y="1268760"/>
            <a:ext cx="144016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7" name="Google Shape;21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8026" y="70178"/>
            <a:ext cx="2604839" cy="43226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0"/>
          <p:cNvSpPr txBox="1"/>
          <p:nvPr/>
        </p:nvSpPr>
        <p:spPr>
          <a:xfrm>
            <a:off x="2195736" y="6381328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9" name="Google Shape;219;p20"/>
          <p:cNvSpPr txBox="1"/>
          <p:nvPr/>
        </p:nvSpPr>
        <p:spPr>
          <a:xfrm>
            <a:off x="44577" y="4540478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0" name="Google Shape;220;p20"/>
          <p:cNvSpPr txBox="1"/>
          <p:nvPr/>
        </p:nvSpPr>
        <p:spPr>
          <a:xfrm>
            <a:off x="4139952" y="6381328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1" name="Google Shape;221;p20"/>
          <p:cNvSpPr txBox="1"/>
          <p:nvPr/>
        </p:nvSpPr>
        <p:spPr>
          <a:xfrm>
            <a:off x="44577" y="2812286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2" name="Google Shape;222;p20"/>
          <p:cNvSpPr txBox="1"/>
          <p:nvPr/>
        </p:nvSpPr>
        <p:spPr>
          <a:xfrm>
            <a:off x="6012160" y="6372036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3" name="Google Shape;223;p20"/>
          <p:cNvSpPr txBox="1"/>
          <p:nvPr/>
        </p:nvSpPr>
        <p:spPr>
          <a:xfrm>
            <a:off x="7812360" y="6395594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p20"/>
          <p:cNvSpPr txBox="1"/>
          <p:nvPr/>
        </p:nvSpPr>
        <p:spPr>
          <a:xfrm>
            <a:off x="44577" y="1084094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25" name="Google Shape;225;p20"/>
          <p:cNvCxnSpPr/>
          <p:nvPr/>
        </p:nvCxnSpPr>
        <p:spPr>
          <a:xfrm>
            <a:off x="6012160" y="3717032"/>
            <a:ext cx="1800200" cy="25922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" name="Google Shape;226;p20"/>
          <p:cNvCxnSpPr/>
          <p:nvPr/>
        </p:nvCxnSpPr>
        <p:spPr>
          <a:xfrm>
            <a:off x="4139952" y="2996952"/>
            <a:ext cx="1872208" cy="72008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" name="Google Shape;227;p20"/>
          <p:cNvCxnSpPr/>
          <p:nvPr/>
        </p:nvCxnSpPr>
        <p:spPr>
          <a:xfrm>
            <a:off x="2267744" y="2996952"/>
            <a:ext cx="1872208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" name="Google Shape;228;p20"/>
          <p:cNvCxnSpPr/>
          <p:nvPr/>
        </p:nvCxnSpPr>
        <p:spPr>
          <a:xfrm flipH="1" rot="10800000">
            <a:off x="467544" y="2996952"/>
            <a:ext cx="1813960" cy="172819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9" name="Google Shape;22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83150" y="1084263"/>
            <a:ext cx="1511300" cy="43973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30" name="Google Shape;23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9325" y="4881563"/>
            <a:ext cx="1830388" cy="442912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pic>
      <p:cxnSp>
        <p:nvCxnSpPr>
          <p:cNvPr id="231" name="Google Shape;231;p20"/>
          <p:cNvCxnSpPr/>
          <p:nvPr/>
        </p:nvCxnSpPr>
        <p:spPr>
          <a:xfrm>
            <a:off x="5202530" y="1556791"/>
            <a:ext cx="0" cy="1871074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32" name="Google Shape;232;p20"/>
          <p:cNvCxnSpPr/>
          <p:nvPr/>
        </p:nvCxnSpPr>
        <p:spPr>
          <a:xfrm rot="10800000">
            <a:off x="6912181" y="5013277"/>
            <a:ext cx="374100" cy="90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3" name="Google Shape;233;p20"/>
          <p:cNvSpPr txBox="1"/>
          <p:nvPr/>
        </p:nvSpPr>
        <p:spPr>
          <a:xfrm>
            <a:off x="553312" y="5702276"/>
            <a:ext cx="3962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Google Shape;234;p20"/>
          <p:cNvSpPr txBox="1"/>
          <p:nvPr/>
        </p:nvSpPr>
        <p:spPr>
          <a:xfrm>
            <a:off x="7083713" y="5714092"/>
            <a:ext cx="3962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5" name="Google Shape;235;p20"/>
          <p:cNvSpPr txBox="1"/>
          <p:nvPr/>
        </p:nvSpPr>
        <p:spPr>
          <a:xfrm>
            <a:off x="5508104" y="3861048"/>
            <a:ext cx="3962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6" name="Google Shape;236;p20"/>
          <p:cNvSpPr txBox="1"/>
          <p:nvPr/>
        </p:nvSpPr>
        <p:spPr>
          <a:xfrm>
            <a:off x="3743690" y="3095382"/>
            <a:ext cx="4042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7" name="Google Shape;237;p20"/>
          <p:cNvSpPr txBox="1"/>
          <p:nvPr/>
        </p:nvSpPr>
        <p:spPr>
          <a:xfrm>
            <a:off x="2195736" y="3095382"/>
            <a:ext cx="3770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8" name="Google Shape;238;p20"/>
          <p:cNvSpPr txBox="1"/>
          <p:nvPr/>
        </p:nvSpPr>
        <p:spPr>
          <a:xfrm>
            <a:off x="553312" y="4702323"/>
            <a:ext cx="37382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39" name="Google Shape;239;p20"/>
          <p:cNvCxnSpPr/>
          <p:nvPr/>
        </p:nvCxnSpPr>
        <p:spPr>
          <a:xfrm rot="10800000">
            <a:off x="44578" y="1700808"/>
            <a:ext cx="4599430" cy="5157192"/>
          </a:xfrm>
          <a:prstGeom prst="straightConnector1">
            <a:avLst/>
          </a:prstGeom>
          <a:noFill/>
          <a:ln cap="flat" cmpd="sng" w="38100">
            <a:solidFill>
              <a:srgbClr val="22725C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40" name="Google Shape;240;p20"/>
          <p:cNvSpPr txBox="1"/>
          <p:nvPr/>
        </p:nvSpPr>
        <p:spPr>
          <a:xfrm>
            <a:off x="790504" y="5252427"/>
            <a:ext cx="2430474" cy="461665"/>
          </a:xfrm>
          <a:prstGeom prst="rect">
            <a:avLst/>
          </a:prstGeom>
          <a:noFill/>
          <a:ln cap="flat" cmpd="sng" w="9525">
            <a:solidFill>
              <a:srgbClr val="2272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5</a:t>
            </a:r>
            <a:r>
              <a:rPr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</a:t>
            </a:r>
            <a:r>
              <a:rPr baseline="-25000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+ 4</a:t>
            </a:r>
            <a:r>
              <a:rPr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</a:t>
            </a:r>
            <a:r>
              <a:rPr baseline="-25000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1" name="Google Shape;241;p20"/>
          <p:cNvCxnSpPr/>
          <p:nvPr/>
        </p:nvCxnSpPr>
        <p:spPr>
          <a:xfrm rot="10800000">
            <a:off x="553312" y="188639"/>
            <a:ext cx="5894371" cy="6588226"/>
          </a:xfrm>
          <a:prstGeom prst="straightConnector1">
            <a:avLst/>
          </a:prstGeom>
          <a:noFill/>
          <a:ln cap="flat" cmpd="sng" w="38100">
            <a:solidFill>
              <a:srgbClr val="22725C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42" name="Google Shape;242;p20"/>
          <p:cNvSpPr txBox="1"/>
          <p:nvPr/>
        </p:nvSpPr>
        <p:spPr>
          <a:xfrm>
            <a:off x="790504" y="29815"/>
            <a:ext cx="2430474" cy="461665"/>
          </a:xfrm>
          <a:prstGeom prst="rect">
            <a:avLst/>
          </a:prstGeom>
          <a:noFill/>
          <a:ln cap="flat" cmpd="sng" w="9525">
            <a:solidFill>
              <a:srgbClr val="2272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5</a:t>
            </a:r>
            <a:r>
              <a:rPr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</a:t>
            </a:r>
            <a:r>
              <a:rPr baseline="-25000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+ 4</a:t>
            </a:r>
            <a:r>
              <a:rPr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</a:t>
            </a:r>
            <a:r>
              <a:rPr baseline="-25000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15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3" name="Google Shape;243;p20"/>
          <p:cNvCxnSpPr/>
          <p:nvPr/>
        </p:nvCxnSpPr>
        <p:spPr>
          <a:xfrm rot="10800000">
            <a:off x="3203848" y="491480"/>
            <a:ext cx="5241390" cy="5904116"/>
          </a:xfrm>
          <a:prstGeom prst="straightConnector1">
            <a:avLst/>
          </a:prstGeom>
          <a:noFill/>
          <a:ln cap="flat" cmpd="sng" w="38100">
            <a:solidFill>
              <a:srgbClr val="22725C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44" name="Google Shape;244;p20"/>
          <p:cNvSpPr/>
          <p:nvPr/>
        </p:nvSpPr>
        <p:spPr>
          <a:xfrm>
            <a:off x="5904366" y="3618602"/>
            <a:ext cx="261041" cy="242446"/>
          </a:xfrm>
          <a:prstGeom prst="ellipse">
            <a:avLst/>
          </a:prstGeom>
          <a:solidFill>
            <a:schemeClr val="accent6"/>
          </a:solidFill>
          <a:ln cap="flat" cmpd="sng" w="15875">
            <a:solidFill>
              <a:srgbClr val="1D2C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6993210" y="3260883"/>
            <a:ext cx="1683474" cy="1200329"/>
          </a:xfrm>
          <a:prstGeom prst="rect">
            <a:avLst/>
          </a:prstGeom>
          <a:noFill/>
          <a:ln cap="flat" cmpd="sng" w="9525">
            <a:solidFill>
              <a:srgbClr val="2272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3 т.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1,5 т.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21 000$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6" name="Google Shape;246;p20"/>
          <p:cNvCxnSpPr/>
          <p:nvPr/>
        </p:nvCxnSpPr>
        <p:spPr>
          <a:xfrm flipH="1" rot="10800000">
            <a:off x="1246931" y="404664"/>
            <a:ext cx="3199515" cy="2690718"/>
          </a:xfrm>
          <a:prstGeom prst="straightConnector1">
            <a:avLst/>
          </a:prstGeom>
          <a:noFill/>
          <a:ln cap="flat" cmpd="sng" w="38100">
            <a:solidFill>
              <a:srgbClr val="22725C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47" name="Google Shape;247;p20"/>
          <p:cNvSpPr txBox="1"/>
          <p:nvPr/>
        </p:nvSpPr>
        <p:spPr>
          <a:xfrm>
            <a:off x="2685451" y="1844824"/>
            <a:ext cx="1607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Возрастание </a:t>
            </a:r>
            <a:r>
              <a:rPr i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8" name="Google Shape;248;p20"/>
          <p:cNvCxnSpPr/>
          <p:nvPr/>
        </p:nvCxnSpPr>
        <p:spPr>
          <a:xfrm rot="10800000">
            <a:off x="6131645" y="3739826"/>
            <a:ext cx="861565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249" name="Google Shape;249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43331" y="455128"/>
            <a:ext cx="2383232" cy="2729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/>
          <p:nvPr/>
        </p:nvSpPr>
        <p:spPr>
          <a:xfrm>
            <a:off x="2195736" y="254920"/>
            <a:ext cx="37834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II.	СИМПЛЕКС-МЕТОД</a:t>
            </a: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179512" y="1124744"/>
            <a:ext cx="8712968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Последовательность действий, выполняемых в симплекс-методе: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arenR"/>
            </a:pPr>
            <a:r>
              <a:rPr lang="ru-RU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преобразование задачи в стандартную форму;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arenR"/>
            </a:pPr>
            <a:r>
              <a:rPr lang="ru-RU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находится начальное допустимое базисное решение;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arenR"/>
            </a:pPr>
            <a:r>
              <a:rPr lang="ru-RU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на основе условия оптимальности определяется вводимая переменная. Если вводимых переменных нет, вычисления заканчиваются;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arenR"/>
            </a:pPr>
            <a:r>
              <a:rPr lang="ru-RU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на основе условия допустимости выбирается исключаемая переменная;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arenR"/>
            </a:pPr>
            <a:r>
              <a:rPr lang="ru-RU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методом Гаусса-Жордана вычисляется новое базисное решение и осуществляется переход к пункту 3.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Воздушный поток">
  <a:themeElements>
    <a:clrScheme name="Воздушный поток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