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79512" y="116632"/>
            <a:ext cx="8856984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ru-RU">
                <a:solidFill>
                  <a:srgbClr val="FF0000"/>
                </a:solidFill>
              </a:rPr>
              <a:t>Задачи нелинейного программирования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0" y="1909934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rPr b="0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Цель: </a:t>
            </a: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задач нелинейного программирования.</a:t>
            </a:r>
            <a:endParaRPr/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rPr b="0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Задачи: </a:t>
            </a:r>
            <a:endParaRPr/>
          </a:p>
          <a:p>
            <a:pPr indent="-297180" lvl="0" marL="22860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математической модели задачи;</a:t>
            </a:r>
            <a:endParaRPr/>
          </a:p>
          <a:p>
            <a:pPr indent="-297180" lvl="0" marL="22860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освоение навыков решения задач нелинейного программирования.</a:t>
            </a:r>
            <a:endParaRPr/>
          </a:p>
          <a:p>
            <a:pPr indent="0" lvl="0" marL="45720" marR="0" rtl="0" algn="l">
              <a:spcBef>
                <a:spcPts val="1020"/>
              </a:spcBef>
              <a:spcAft>
                <a:spcPts val="0"/>
              </a:spcAft>
              <a:buClr>
                <a:srgbClr val="C3260C"/>
              </a:buClr>
              <a:buSzPts val="4680"/>
              <a:buFont typeface="Georgia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217771" y="692696"/>
            <a:ext cx="74029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0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 </a:t>
            </a: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первого</a:t>
            </a: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 третьего уравнений следует, что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44" y="1154361"/>
            <a:ext cx="3278682" cy="5464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3419872" y="1196751"/>
            <a:ext cx="20740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0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тогда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1844824"/>
            <a:ext cx="3839865" cy="2176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766150" y="4221088"/>
            <a:ext cx="50145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Решив данную систему, получим: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3648" y="4798996"/>
            <a:ext cx="3491140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9150" y="4798996"/>
            <a:ext cx="2385218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395536" y="1140633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Основные понятия;</a:t>
            </a:r>
            <a:endParaRPr/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математической модели задачи;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Изучение методов решения задач нелинейного программирования.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6912"/>
              <a:buFont typeface="Georgia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 лекции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3645024"/>
            <a:ext cx="8684229" cy="277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251520" y="404664"/>
            <a:ext cx="878497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Нелинейное программирование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раздел математического программирования, изучающий методы решения экстремальных задач с нелинейной целевой функцией и (или) областью допустимых решений, определенной нелинейными ограничениями. К нелинейному программированию относят квадратичное, дробное, выпуклое, дискретное, целочисленное и геометрическое программирование.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67544" y="476672"/>
            <a:ext cx="8136904" cy="561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этом могут быть разные случаи: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целевая функция – нелинейная, а ограничения – линейны;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целевая функция – линейная, а ограничения (хотя бы одно из них) – нелинейные;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целевая функция и ограничения нелинейные.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 условной оптимизации нелинейного программирования бывают двух типов: когда в ограничениях (2) имеют место:</a:t>
            </a:r>
            <a:endParaRPr/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а) знаки равенства;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б) знаки неравенства.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07504" y="692696"/>
            <a:ext cx="8928992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Среди большого числа вычислительных алгоритмов нелинейного программирования значительное место занимают: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различные варианты градиентных методов (метод проекции градиента, метод условного градиента и т. п.);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методы штрафных функций;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методы барьерных функций;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модифицированных функций Лагранжа и др.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3131840" y="260648"/>
            <a:ext cx="34579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Лагранжа: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51520" y="4293096"/>
            <a:ext cx="87129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где 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λ) — лагранжиан; 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— целевая функция; λ</a:t>
            </a:r>
            <a:r>
              <a:rPr baseline="-25000"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1, 2, ..., 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– множители Лагранжа; 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— число ограничений 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baseline="-25000"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196752"/>
            <a:ext cx="8064896" cy="157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6734" t="0"/>
          <a:stretch/>
        </p:blipFill>
        <p:spPr>
          <a:xfrm>
            <a:off x="0" y="404664"/>
            <a:ext cx="8528189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720" y="1628800"/>
            <a:ext cx="5544616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0" r="9479" t="0"/>
          <a:stretch/>
        </p:blipFill>
        <p:spPr>
          <a:xfrm>
            <a:off x="539552" y="3140968"/>
            <a:ext cx="7626253" cy="323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552" y="6375308"/>
            <a:ext cx="12538224" cy="7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7">
            <a:alphaModFix/>
          </a:blip>
          <a:srcRect b="0" l="77209" r="0" t="0"/>
          <a:stretch/>
        </p:blipFill>
        <p:spPr>
          <a:xfrm>
            <a:off x="6444208" y="398934"/>
            <a:ext cx="2083981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29017" r="0" t="55970"/>
          <a:stretch/>
        </p:blipFill>
        <p:spPr>
          <a:xfrm>
            <a:off x="2123728" y="4951228"/>
            <a:ext cx="5980283" cy="142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251520" y="116632"/>
            <a:ext cx="83529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точку условного экстремума функции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289" y="1556792"/>
            <a:ext cx="3849390" cy="51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1259632" y="2492896"/>
            <a:ext cx="2975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ограничениях: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7379" y="3284984"/>
            <a:ext cx="2972718" cy="14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467544" y="188640"/>
            <a:ext cx="45945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Составим функцию Лагранжа: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3" y="764704"/>
            <a:ext cx="9127247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251520" y="1741288"/>
            <a:ext cx="60452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Продифференцируем ее по переменным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765" y="1689942"/>
            <a:ext cx="2717453" cy="51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322606" y="2564904"/>
            <a:ext cx="86906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Приравнивая полученные выражения к нулю, получим следующую систему уравнений: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4644" y="3395901"/>
            <a:ext cx="4455588" cy="334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696845" y="3501008"/>
            <a:ext cx="21897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