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3DC57F-FF95-4CB9-B5C6-16069A461428}">
  <a:tblStyle styleId="{D53DC57F-FF95-4CB9-B5C6-16069A46142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-436711" y="1966986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0210" lvl="0" marL="45720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indent="-393700" lvl="1" marL="914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44170" lvl="4" marL="228600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indent="-393700" lvl="5" marL="27432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indent="-393700" lvl="6" marL="3200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indent="-393700" lvl="7" marL="36576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indent="-393700" lvl="8" marL="41148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4475175" y="1143000"/>
            <a:ext cx="4114800" cy="3127806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fadeDir="5400000" kx="0" rotWithShape="0" algn="bl" stA="23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  <a:defRPr b="0" i="0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3260C"/>
              </a:buClr>
              <a:buSzPts val="3120"/>
              <a:buFont typeface="Georgia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21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718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06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417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417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417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417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4170" lvl="8" marL="4114800" marR="0" rtl="0" algn="l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179512" y="116632"/>
            <a:ext cx="8856984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SzPts val="6912"/>
              <a:buNone/>
            </a:pPr>
            <a:r>
              <a:rPr lang="ru-RU">
                <a:solidFill>
                  <a:srgbClr val="FF0000"/>
                </a:solidFill>
              </a:rPr>
              <a:t>Сетевые модели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0" y="1909934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Georgia"/>
              <a:buNone/>
            </a:pPr>
            <a:r>
              <a:rPr b="0" i="0" lang="ru-RU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Цель: </a:t>
            </a:r>
            <a:r>
              <a:rPr b="0" i="0" lang="ru-RU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освоение навыков решения задач на основе методов сетевого планирования.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Georgia"/>
              <a:buNone/>
            </a:pPr>
            <a:r>
              <a:rPr b="0" i="0" lang="ru-RU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Задачи: </a:t>
            </a:r>
            <a:endParaRPr/>
          </a:p>
          <a:p>
            <a:pPr indent="-297180" lvl="0" marL="228600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Arial"/>
              <a:buChar char="•"/>
            </a:pPr>
            <a:r>
              <a:rPr b="0" i="0" lang="ru-RU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изучение теоретических основ;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7180" lvl="0" marL="228600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Arial"/>
              <a:buChar char="•"/>
            </a:pPr>
            <a:r>
              <a:rPr b="0" i="0" lang="ru-RU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освоение навыков построения сетевого графика.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Georgia"/>
              <a:buNone/>
            </a:pPr>
            <a:r>
              <a:t/>
            </a:r>
            <a:endParaRPr b="0" i="0" sz="3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098333"/>
            <a:ext cx="8928992" cy="377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94" y="1700808"/>
            <a:ext cx="8911812" cy="309634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3" y="1628800"/>
            <a:ext cx="9033213" cy="32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ервыйСГ_new"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591451" y="1484784"/>
            <a:ext cx="7992888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02919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Trebuchet MS"/>
              <a:buAutoNum type="arabicPeriod"/>
            </a:pPr>
            <a:r>
              <a:rPr b="0" i="0" lang="ru-RU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Основные понятия;</a:t>
            </a:r>
            <a:endParaRPr/>
          </a:p>
          <a:p>
            <a:pPr indent="-457200" lvl="0" marL="502919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Trebuchet MS"/>
              <a:buAutoNum type="arabicPeriod"/>
            </a:pPr>
            <a:r>
              <a:rPr b="0" i="0" lang="ru-RU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Комплекс операций проекта разработки web-приложения WSP;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502919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Trebuchet MS"/>
              <a:buAutoNum type="arabicPeriod"/>
            </a:pPr>
            <a:r>
              <a:rPr b="0" i="0" lang="ru-RU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Нумерация событий комплекса операций проекта WSP;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502919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Trebuchet MS"/>
              <a:buAutoNum type="arabicPeriod"/>
            </a:pPr>
            <a:r>
              <a:rPr b="0" i="0" lang="ru-RU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Построение сетевого графика.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Georgia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0019" lvl="0" marL="502919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Georgia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0019" lvl="0" marL="502919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Georgia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0019" lvl="0" marL="502919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Georgia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331640" y="21704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6912"/>
              <a:buFont typeface="Georgia"/>
              <a:buNone/>
            </a:pPr>
            <a:r>
              <a:rPr b="1" i="0" lang="ru-RU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План лекции</a:t>
            </a:r>
            <a:endParaRPr b="1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251521" y="188640"/>
            <a:ext cx="87849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Сетевые модели</a:t>
            </a:r>
            <a:endParaRPr b="0" i="0" sz="36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251521" y="854706"/>
            <a:ext cx="8568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Комплекс операций проекта разработки web-приложения WSP</a:t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14" name="Google Shape;114;p15"/>
          <p:cNvGraphicFramePr/>
          <p:nvPr/>
        </p:nvGraphicFramePr>
        <p:xfrm>
          <a:off x="107503" y="1312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{D53DC57F-FF95-4CB9-B5C6-16069A461428}</a:tableStyleId>
              </a:tblPr>
              <a:tblGrid>
                <a:gridCol w="1253625"/>
                <a:gridCol w="4064475"/>
                <a:gridCol w="2225100"/>
                <a:gridCol w="1385775"/>
              </a:tblGrid>
              <a:tr h="12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Код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операции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Наименование операции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Предшествую-щие операции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Продол-житель-ность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операции (дни)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0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I. АНАЛИЗ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2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Системный анализ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Анализ требований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0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II. ПРОЕКТИРОВАНИЕ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2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Проектирование базы данных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Z2, Z15, Z17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Проектирование классов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Z2, Z17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Проектирование интерфейсов пользователей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Z15, Z17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16"/>
          <p:cNvGraphicFramePr/>
          <p:nvPr/>
        </p:nvGraphicFramePr>
        <p:xfrm>
          <a:off x="26221" y="908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{D53DC57F-FF95-4CB9-B5C6-16069A461428}</a:tableStyleId>
              </a:tblPr>
              <a:tblGrid>
                <a:gridCol w="1253625"/>
                <a:gridCol w="4064475"/>
                <a:gridCol w="2225100"/>
                <a:gridCol w="1385775"/>
              </a:tblGrid>
              <a:tr h="5405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III. КОДИРОВАНИЕ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4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Z6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Кодирование интерфейсов пользователей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Z4, Z5, Z16, Z17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Z7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Кодирование процедур СУБД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Z3, Z4, Z15, Z17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Z8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Кодирование классов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Z3, Z4, Z15, Z17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IV. ТЕСТИРОВАНИЕ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4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Z9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Функциональное тестирование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Z6, Z7, Z8, Z18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Структурное тестирование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Z6, Z7, Z8, Z18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17"/>
          <p:cNvGraphicFramePr/>
          <p:nvPr/>
        </p:nvGraphicFramePr>
        <p:xfrm>
          <a:off x="25687" y="62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{D53DC57F-FF95-4CB9-B5C6-16069A461428}</a:tableStyleId>
              </a:tblPr>
              <a:tblGrid>
                <a:gridCol w="1268725"/>
                <a:gridCol w="4113425"/>
                <a:gridCol w="2251900"/>
                <a:gridCol w="1402475"/>
              </a:tblGrid>
              <a:tr h="4171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V. ВНЕДРЕНИЕ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1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Разработка документации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Z6, Z7, Z8, Z9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Обучение пользователей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Z9, Z11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Испытание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Z9,Z10,Z11,Z12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Завершение работ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Z13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VI. ДОПОЛНИТЕЛЬНЫЕ РАБОТЫ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1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Установка СУБД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Z16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Установка web-сервера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Z17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Установка инструментария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Z18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Подготовка полигона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467544" y="221489"/>
            <a:ext cx="85689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Нумерация событий комплекса операций проекта WSP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107504" y="836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{D53DC57F-FF95-4CB9-B5C6-16069A461428}</a:tableStyleId>
              </a:tblPr>
              <a:tblGrid>
                <a:gridCol w="1676875"/>
                <a:gridCol w="2137600"/>
                <a:gridCol w="2837625"/>
                <a:gridCol w="2276900"/>
              </a:tblGrid>
              <a:tr h="82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Начальное 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событие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Код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операции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Предшествующие 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операции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Конечное событие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Z2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Z3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Z2, Z15, Z17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Z4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Z2, Z17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Z15, Z17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Z6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Z4, Z5, Z16, Z17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Z7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Z3, Z4, Z15, Z17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Z8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Z3, Z4, Z15, Z17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Z9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Z6, Z7, Z8, Z18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9"/>
          <p:cNvGraphicFramePr/>
          <p:nvPr/>
        </p:nvGraphicFramePr>
        <p:xfrm>
          <a:off x="107504" y="15229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{D53DC57F-FF95-4CB9-B5C6-16069A461428}</a:tableStyleId>
              </a:tblPr>
              <a:tblGrid>
                <a:gridCol w="1676875"/>
                <a:gridCol w="2137600"/>
                <a:gridCol w="2837625"/>
                <a:gridCol w="2276900"/>
              </a:tblGrid>
              <a:tr h="38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Z6, Z7, Z8, Z18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Z6, Z7, Z8, Z9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Z9, Z11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Z9, Z10, Z11, Z12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Z13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Z16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Z17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Z18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2411760" y="116632"/>
            <a:ext cx="45400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ПОСТРОЕНИЕ СЕТЕВОГО ГРАФИКА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8" y="836712"/>
            <a:ext cx="9036496" cy="446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908720"/>
            <a:ext cx="8928992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 flipH="1">
            <a:off x="7092280" y="3615407"/>
            <a:ext cx="144016" cy="461665"/>
          </a:xfrm>
          <a:prstGeom prst="rect">
            <a:avLst/>
          </a:prstGeom>
          <a:solidFill>
            <a:srgbClr val="DDF4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Воздушный поток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