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-436711" y="1966986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0210" lvl="0" marL="45720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indent="-393700" lvl="1" marL="914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44170" lvl="4" marL="228600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indent="-393700" lvl="5" marL="27432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indent="-393700" lvl="6" marL="3200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indent="-393700" lvl="7" marL="36576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indent="-393700" lvl="8" marL="41148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4475175" y="1143000"/>
            <a:ext cx="4114800" cy="3127806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fadeDir="5400000" kx="0" rotWithShape="0" algn="bl" stA="23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  <a:defRPr b="0" i="0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3260C"/>
              </a:buClr>
              <a:buSzPts val="3120"/>
              <a:buFont typeface="Georgia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21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718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06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417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417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417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417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4170" lvl="8" marL="4114800" marR="0" rtl="0" algn="l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179512" y="116632"/>
            <a:ext cx="8856984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SzPts val="6912"/>
              <a:buNone/>
            </a:pPr>
            <a:r>
              <a:rPr lang="ru-RU">
                <a:solidFill>
                  <a:srgbClr val="FF0000"/>
                </a:solidFill>
              </a:rPr>
              <a:t>Векторная оптимизация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0" y="1909934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Georgia"/>
              <a:buNone/>
            </a:pPr>
            <a:r>
              <a:rPr b="0" i="0" lang="ru-RU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Цель: </a:t>
            </a:r>
            <a:r>
              <a:rPr b="0" i="0" lang="ru-RU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освоение навыков решения задач векторной оптимизации.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Georgia"/>
              <a:buNone/>
            </a:pPr>
            <a:r>
              <a:rPr b="0" i="0" lang="ru-RU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Задачи: </a:t>
            </a:r>
            <a:endParaRPr/>
          </a:p>
          <a:p>
            <a:pPr indent="-297180" lvl="0" marL="228600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Arial"/>
              <a:buChar char="•"/>
            </a:pPr>
            <a:r>
              <a:rPr b="0" i="0" lang="ru-RU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построение математической модели задач векторной оптимизации;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7180" lvl="0" marL="228600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Arial"/>
              <a:buChar char="•"/>
            </a:pPr>
            <a:r>
              <a:rPr b="0" i="0" lang="ru-RU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освоение навыков решения задач векторной оптимизации.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Georgia"/>
              <a:buNone/>
            </a:pPr>
            <a:r>
              <a:t/>
            </a:r>
            <a:endParaRPr b="0" i="0" sz="3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179512" y="116632"/>
            <a:ext cx="34945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Решается задача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235" y="764704"/>
            <a:ext cx="12860061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781" y="3284984"/>
            <a:ext cx="8784976" cy="87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>
            <a:off x="179512" y="260648"/>
            <a:ext cx="864096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Пример. Решить задачу методом последовательных уступок, если уступка по первому критерию составляет 10% от его оптимального значения.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467543" y="1666737"/>
            <a:ext cx="21616473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988840"/>
            <a:ext cx="8172764" cy="327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60648"/>
            <a:ext cx="8728198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281" y="2852936"/>
            <a:ext cx="13939186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4788024" y="6146140"/>
            <a:ext cx="1080120" cy="523220"/>
          </a:xfrm>
          <a:prstGeom prst="rect">
            <a:avLst/>
          </a:prstGeom>
          <a:solidFill>
            <a:srgbClr val="DCF5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1140,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395536" y="1140633"/>
            <a:ext cx="864096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02919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Trebuchet MS"/>
              <a:buAutoNum type="arabicPeriod"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ru-RU" sz="4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Постановка задачи векторной оптимизации;</a:t>
            </a:r>
            <a:endParaRPr b="0" i="0" sz="4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502919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Trebuchet MS"/>
              <a:buAutoNum type="arabicPeriod"/>
            </a:pPr>
            <a:r>
              <a:rPr b="0" i="0" lang="ru-RU" sz="4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Оптимальность по Парето;</a:t>
            </a:r>
            <a:endParaRPr b="0" i="0" sz="4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502919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Trebuchet MS"/>
              <a:buAutoNum type="arabicPeriod"/>
            </a:pPr>
            <a:r>
              <a:rPr b="0" i="0" lang="ru-RU" sz="4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Методы решения задач многокритериальной оптимизации.</a:t>
            </a:r>
            <a:endParaRPr b="0" i="0" sz="4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6059" lvl="0" marL="502919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6059" lvl="0" marL="502919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6059" lvl="0" marL="502919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331640" y="21704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6912"/>
              <a:buFont typeface="Georgia"/>
              <a:buNone/>
            </a:pPr>
            <a:r>
              <a:rPr b="1" i="0" lang="ru-RU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План лекции</a:t>
            </a:r>
            <a:endParaRPr b="1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251521" y="188640"/>
            <a:ext cx="87849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Векторная оптимизация</a:t>
            </a:r>
            <a:endParaRPr b="0" i="0" sz="36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282555" y="1268760"/>
            <a:ext cx="85689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Постановка задачи векторной оптимизации</a:t>
            </a:r>
            <a:endParaRPr b="1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07505" y="1791980"/>
            <a:ext cx="892899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Эффективность функционирования многих систем оценивается, как правило, несколькими критериями. Математической формой критерия эффективности в оптимизационных математических задачах является целевая функция.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40" y="3933056"/>
            <a:ext cx="8784181" cy="243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2195736" y="188640"/>
            <a:ext cx="48998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Оптимальность по Парето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130" y="980728"/>
            <a:ext cx="8659079" cy="352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198" y="4716433"/>
            <a:ext cx="8841153" cy="194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453413" y="332656"/>
            <a:ext cx="820891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 задачам векторной оптимизации приходят в следующих случаях: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467544" y="1556792"/>
            <a:ext cx="835292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Качество моделируемого процесса нужно оценить с точки зрения нескольких показателей. Это могут быть прибыль, себестоимость, рентабельность и т.д.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Моделируемый процесс представляет собой составляющую нескольких процессов (частей), и каждая из этих частей имеет свой критерий качества.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Моделируемый процесс расчленяется на несколько шагов и на каждом шаге  его качество определяется своей функцией. (Например, на отдельных временных промежутках)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179512" y="116632"/>
            <a:ext cx="87129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разработке методов решения многокритериальных задач приходится решать ряд специфических проблем: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94" y="1628800"/>
            <a:ext cx="8568952" cy="512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175455" y="0"/>
            <a:ext cx="87129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разработке методов решения многокритериальных задач приходится решать ряд специфических проблем: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81405" y="1844824"/>
            <a:ext cx="871296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i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Проблема учета приоритета критериев 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встает, если критерии имеют различную значимость. В этом случае необходимо найти математическое определение приоритета и степень его влияния на решение задачи.</a:t>
            </a:r>
            <a:endParaRPr/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i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Проблема определения области компромисса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возникает при решении многомерных нелинейных задач, поэтому для их решения необходимо применять методы, гарантирующие эффективное решение.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251520" y="332656"/>
            <a:ext cx="8712968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решения задач многокритериальной оптимизации можно подразделить на четыре группы:</a:t>
            </a:r>
            <a:endParaRPr/>
          </a:p>
          <a:p>
            <a:pPr indent="-247650" lvl="0" marL="693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последовательных уступок.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693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ведущего критерия.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693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равных и наименьших относительных отклонений. 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693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минимакса.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Вместо исходной многокритериальной задачи в соответствии с выбранным методом, формируется замещающая задача. В состав замещающей задачи входит один критерий, а к исходной системе ограничений добавляется одно или несколько дополнительных ограничений. Решение замещающей задачи называется субоптимальным.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692246" y="188640"/>
            <a:ext cx="68582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последовательных уступок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251520" y="980728"/>
            <a:ext cx="871296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Рассмотрим один из методов, использующих ограничения на критерии – метод </a:t>
            </a: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последовательных уступок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Алгоритм метода следующий: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Критерии нумеруются в порядке убывания важности.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Решается задача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246" y="2919720"/>
            <a:ext cx="13486043" cy="147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585" y="4581232"/>
            <a:ext cx="8712967" cy="81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Воздушный поток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