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Georgia" panose="02040502050405020303" pitchFamily="18" charset="0"/>
      <p:regular r:id="rId26"/>
      <p:bold r:id="rId27"/>
      <p:italic r:id="rId28"/>
      <p:boldItalic r:id="rId29"/>
    </p:embeddedFont>
    <p:embeddedFont>
      <p:font typeface="Libre Franklin" panose="00000500000000000000" charset="0"/>
      <p:regular r:id="rId30"/>
      <p:bold r:id="rId31"/>
      <p:italic r:id="rId32"/>
      <p:boldItalic r:id="rId33"/>
    </p:embeddedFont>
    <p:embeddedFont>
      <p:font typeface="Trebuchet MS" panose="020B0603020202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CDDA24-0928-4DEE-9001-B576E59CA7C4}">
  <a:tblStyle styleId="{2ECDDA24-0928-4DEE-9001-B576E59CA7C4}" styleName="Table_0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DEDED"/>
          </a:solidFill>
        </a:fill>
      </a:tcStyle>
    </a:wholeTbl>
    <a:band1H>
      <a:tcTxStyle/>
      <a:tcStyle>
        <a:tcBdr/>
        <a:fill>
          <a:solidFill>
            <a:srgbClr val="DADA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ADAD8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DEDED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DEDED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ru-RU" sz="1800" b="1">
                <a:latin typeface="Times New Roman"/>
                <a:ea typeface="Times New Roman"/>
                <a:cs typeface="Times New Roman"/>
                <a:sym typeface="Times New Roman"/>
              </a:rPr>
              <a:t>Вспомогательные функции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Алгоритмы, в основном мы будем оформлять в виде функции. Целью первой лабораторной работы является приобретение навыков составления и отладки программ с использованием пользовательских функций для замера продолжительности процесса вычисления.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4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Директивы препроцессора представляют собой инструкции, записанные в исходном тексте программы и предназначенные для выполнения препроцессором языка. Фактически это часть компилятора, которая умеет исполнять директивы. #include вставляет текст файла, указанного далее.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Назначение функции srand – установка начального значения псевдослучайного числа.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Функция rand возвращает псевдослучайное целоче число от 0 до RAND_MAX. RAND_MAX это положительная константа, определенная с помощью директивы # include &lt;cstdlib&gt;.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SzPts val="2860"/>
              <a:buNone/>
              <a:defRPr sz="2200">
                <a:solidFill>
                  <a:schemeClr val="dk2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23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20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300"/>
              </a:spcAft>
              <a:buSzPts val="182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912"/>
              <a:buChar char="*"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2330077"/>
      </p:ext>
    </p:extLst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Заголовок и вертикальный текст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 rot="5400000">
            <a:off x="5069840" y="-1798321"/>
            <a:ext cx="3474720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marL="914400" lvl="1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marL="1371600" lvl="2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marL="1828800" lvl="3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marL="2286000" lvl="4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marL="2743200" lvl="5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marL="3200400" lvl="6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marL="3657600" lvl="7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marL="4114800" lvl="8" indent="-37719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7" name="Google Shape;87;p11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88" name="Google Shape;88;p11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459499"/>
      </p:ext>
    </p:extLst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Вертикальный заголовок и текст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 rot="5400000">
            <a:off x="290776" y="1624086"/>
            <a:ext cx="5238339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 rot="5400000">
            <a:off x="5204311" y="-40641"/>
            <a:ext cx="4894729" cy="643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marL="914400" lvl="1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marL="1371600" lvl="2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marL="1828800" lvl="3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marL="2286000" lvl="4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marL="2743200" lvl="5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marL="3200400" lvl="6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marL="3657600" lvl="7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marL="4114800" lvl="8" indent="-37719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3" name="Google Shape;93;p12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419633"/>
      </p:ext>
    </p:extLst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Заголовок и объект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1524000" y="731520"/>
            <a:ext cx="8534400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marL="914400" lvl="1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marL="1371600" lvl="2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marL="1828800" lvl="3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marL="2286000" lvl="4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marL="2743200" lvl="5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marL="3200400" lvl="6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marL="3657600" lvl="7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marL="4114800" lvl="8" indent="-37719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76410441"/>
      </p:ext>
    </p:extLst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Заголовок раздела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888"/>
              <a:buChar char="*"/>
              <a:defRPr sz="46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3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00"/>
              </a:spcBef>
              <a:spcAft>
                <a:spcPts val="30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023480"/>
      </p:ext>
    </p:extLst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Два объекта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1523999" y="731519"/>
            <a:ext cx="4462272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marL="914400" lvl="1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marL="1371600" lvl="2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marL="1828800" lvl="3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marL="2286000" lvl="4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marL="2743200" lvl="5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marL="3200400" lvl="6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marL="3657600" lvl="7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marL="4114800" lvl="8" indent="-37719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2"/>
          </p:nvPr>
        </p:nvSpPr>
        <p:spPr>
          <a:xfrm>
            <a:off x="6193536" y="731520"/>
            <a:ext cx="4462272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marL="914400" lvl="1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marL="1371600" lvl="2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marL="1828800" lvl="3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marL="2286000" lvl="4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marL="2743200" lvl="5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marL="3200400" lvl="6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marL="3657600" lvl="7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marL="4114800" lvl="8" indent="-37719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41268734"/>
      </p:ext>
    </p:extLst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Сравнение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sz="24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23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1541929" y="1400327"/>
            <a:ext cx="4462272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marL="914400" lvl="1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marL="1371600" lvl="2" indent="-36068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marL="1828800" lvl="3" indent="-36068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marL="2286000" lvl="4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marL="2743200" lvl="5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marL="3200400" lvl="6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marL="3657600" lvl="7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marL="4114800" lvl="8" indent="-360679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3"/>
          </p:nvPr>
        </p:nvSpPr>
        <p:spPr>
          <a:xfrm>
            <a:off x="6196403" y="731520"/>
            <a:ext cx="446227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sz="24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23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4"/>
          </p:nvPr>
        </p:nvSpPr>
        <p:spPr>
          <a:xfrm>
            <a:off x="6193367" y="1399032"/>
            <a:ext cx="4462272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marL="914400" lvl="1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marL="1371600" lvl="2" indent="-36068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marL="1828800" lvl="3" indent="-36068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marL="2286000" lvl="4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marL="2743200" lvl="5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marL="3200400" lvl="6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marL="3657600" lvl="7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marL="4114800" lvl="8" indent="-360679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75660"/>
      </p:ext>
    </p:extLst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Только заголовок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523716"/>
      </p:ext>
    </p:extLst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Пустой слайд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859745"/>
      </p:ext>
    </p:extLst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Объект с подписью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84"/>
              <a:buChar char="*"/>
              <a:defRPr sz="28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6124688" y="731520"/>
            <a:ext cx="5356113" cy="489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410210" algn="l">
              <a:spcBef>
                <a:spcPts val="440"/>
              </a:spcBef>
              <a:spcAft>
                <a:spcPts val="0"/>
              </a:spcAft>
              <a:buSzPts val="2860"/>
              <a:buChar char="*"/>
              <a:defRPr sz="2200"/>
            </a:lvl1pPr>
            <a:lvl2pPr marL="914400" lvl="1" indent="-3937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2pPr>
            <a:lvl3pPr marL="1371600" lvl="2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3pPr>
            <a:lvl4pPr marL="1828800" lvl="3" indent="-36068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marL="2286000" lvl="4" indent="-344170" algn="l">
              <a:spcBef>
                <a:spcPts val="300"/>
              </a:spcBef>
              <a:spcAft>
                <a:spcPts val="0"/>
              </a:spcAft>
              <a:buSzPts val="1820"/>
              <a:buChar char="*"/>
              <a:defRPr sz="1400"/>
            </a:lvl5pPr>
            <a:lvl6pPr marL="2743200" lvl="5" indent="-3937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6pPr>
            <a:lvl7pPr marL="3200400" lvl="6" indent="-3937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7pPr>
            <a:lvl8pPr marL="3657600" lvl="7" indent="-3937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8pPr>
            <a:lvl9pPr marL="4114800" lvl="8" indent="-393700" algn="l">
              <a:spcBef>
                <a:spcPts val="400"/>
              </a:spcBef>
              <a:spcAft>
                <a:spcPts val="300"/>
              </a:spcAft>
              <a:buSzPts val="2600"/>
              <a:buChar char="*"/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1434354" y="3497802"/>
            <a:ext cx="4518213" cy="2139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820"/>
              <a:buNone/>
              <a:defRPr sz="14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marL="4114800" lvl="8" indent="-2286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0" name="Google Shape;70;p9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71" name="Google Shape;71;p9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18840"/>
      </p:ext>
    </p:extLst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Рисунок с подписью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rgbClr val="8BC9F7"/>
          </a:solidFill>
          <a:ln>
            <a:noFill/>
          </a:ln>
          <a:effectLst>
            <a:reflection stA="23000" endA="300" endPos="28000" sy="-100000" algn="bl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C3260C"/>
              </a:buClr>
              <a:buSzPts val="3640"/>
              <a:buFont typeface="Georgia"/>
              <a:buNone/>
              <a:defRPr sz="2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C3260C"/>
              </a:buClr>
              <a:buSzPts val="3120"/>
              <a:buFont typeface="Georgia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ts val="2600"/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ru-RU"/>
              <a:t>Вставка рисунка</a:t>
            </a:r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170516" y="1010486"/>
            <a:ext cx="4925485" cy="216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60680" algn="l">
              <a:spcBef>
                <a:spcPts val="320"/>
              </a:spcBef>
              <a:spcAft>
                <a:spcPts val="0"/>
              </a:spcAft>
              <a:buSzPts val="2080"/>
              <a:buFont typeface="Georgia"/>
              <a:buChar char="*"/>
              <a:defRPr sz="16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marL="4114800" lvl="8" indent="-2286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BY"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 sz="46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5505725"/>
      </p:ext>
    </p:extLst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D4FE"/>
            </a:gs>
            <a:gs pos="60000">
              <a:srgbClr val="FFFFFF"/>
            </a:gs>
            <a:gs pos="100000">
              <a:srgbClr val="54BD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5888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0210" algn="l" rtl="0">
              <a:spcBef>
                <a:spcPts val="440"/>
              </a:spcBef>
              <a:spcAft>
                <a:spcPts val="0"/>
              </a:spcAft>
              <a:buClr>
                <a:srgbClr val="C3260C"/>
              </a:buClr>
              <a:buSzPts val="2860"/>
              <a:buFont typeface="Georgia"/>
              <a:buChar char="*"/>
              <a:defRPr sz="2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93700" algn="l" rtl="0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Char char="*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77189" algn="l" rtl="0"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2340"/>
              <a:buFont typeface="Georgia"/>
              <a:buChar char="*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60680" algn="l" rtl="0">
              <a:spcBef>
                <a:spcPts val="320"/>
              </a:spcBef>
              <a:spcAft>
                <a:spcPts val="0"/>
              </a:spcAft>
              <a:buClr>
                <a:srgbClr val="C3260C"/>
              </a:buClr>
              <a:buSzPts val="2080"/>
              <a:buFont typeface="Georgia"/>
              <a:buChar char="*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4170" algn="l" rtl="0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4170" algn="l" rtl="0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4170" algn="l" rtl="0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4170" algn="l" rtl="0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4170" algn="l" rtl="0">
              <a:spcBef>
                <a:spcPts val="300"/>
              </a:spcBef>
              <a:spcAft>
                <a:spcPts val="300"/>
              </a:spcAft>
              <a:buClr>
                <a:srgbClr val="C3260C"/>
              </a:buClr>
              <a:buSzPts val="182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lang="ru-BY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lang="ru-BY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8843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ubTitle" idx="1"/>
          </p:nvPr>
        </p:nvSpPr>
        <p:spPr>
          <a:xfrm>
            <a:off x="753979" y="3646309"/>
            <a:ext cx="10684041" cy="205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60"/>
              <a:buNone/>
            </a:pPr>
            <a:r>
              <a:rPr lang="ru-RU" sz="3600"/>
              <a:t>Ассистент кафедры ИСиТ</a:t>
            </a:r>
            <a:endParaRPr sz="3600"/>
          </a:p>
          <a:p>
            <a:pPr marL="0" lvl="0" indent="0" algn="ctr" rtl="0">
              <a:lnSpc>
                <a:spcPct val="112000"/>
              </a:lnSpc>
              <a:spcBef>
                <a:spcPts val="940"/>
              </a:spcBef>
              <a:spcAft>
                <a:spcPts val="0"/>
              </a:spcAft>
              <a:buClr>
                <a:schemeClr val="dk2"/>
              </a:buClr>
              <a:buSzPts val="4160"/>
              <a:buNone/>
            </a:pPr>
            <a:r>
              <a:rPr lang="ru-RU" sz="3600"/>
              <a:t>Харланович Анастасия Владимировна</a:t>
            </a:r>
            <a:endParaRPr/>
          </a:p>
          <a:p>
            <a:pPr marL="0" lvl="0" indent="0" algn="ctr" rtl="0">
              <a:lnSpc>
                <a:spcPct val="112000"/>
              </a:lnSpc>
              <a:spcBef>
                <a:spcPts val="940"/>
              </a:spcBef>
              <a:spcAft>
                <a:spcPts val="0"/>
              </a:spcAft>
              <a:buClr>
                <a:schemeClr val="dk2"/>
              </a:buClr>
              <a:buSzPts val="4160"/>
              <a:buNone/>
            </a:pPr>
            <a:r>
              <a:rPr lang="ru-RU" sz="3600"/>
              <a:t>ауд. 311-1</a:t>
            </a:r>
            <a:endParaRPr sz="3600"/>
          </a:p>
        </p:txBody>
      </p:sp>
      <p:sp>
        <p:nvSpPr>
          <p:cNvPr id="98" name="Google Shape;98;p13"/>
          <p:cNvSpPr txBox="1">
            <a:spLocks noGrp="1"/>
          </p:cNvSpPr>
          <p:nvPr>
            <p:ph type="ctrTitle"/>
          </p:nvPr>
        </p:nvSpPr>
        <p:spPr>
          <a:xfrm>
            <a:off x="753979" y="1154187"/>
            <a:ext cx="10684042" cy="227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Libre Franklin"/>
              <a:buNone/>
            </a:pPr>
            <a:r>
              <a:rPr lang="ru-RU">
                <a:solidFill>
                  <a:srgbClr val="FF0000"/>
                </a:solidFill>
              </a:rPr>
              <a:t>МАТЕМАТИЧЕСКОЕ ПРОГРАММИРОВАНИЕ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1295399" y="1215190"/>
            <a:ext cx="10158663" cy="4247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</a:pPr>
            <a:r>
              <a:rPr lang="ru-RU" sz="3600"/>
              <a:t>Метод решения задачи математического программирования  определятся в зависимости от исходных данных.   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</a:pPr>
            <a:r>
              <a:rPr lang="ru-RU" sz="3600"/>
              <a:t>	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</a:pPr>
            <a:r>
              <a:rPr lang="ru-RU" sz="3600"/>
              <a:t>Вычисление решения задачи математического программирования   осуществляется, как правило, с помощью компьютерной техники.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3"/>
          <p:cNvGrpSpPr/>
          <p:nvPr/>
        </p:nvGrpSpPr>
        <p:grpSpPr>
          <a:xfrm>
            <a:off x="1193800" y="1607612"/>
            <a:ext cx="9969500" cy="4831288"/>
            <a:chOff x="1701" y="6440"/>
            <a:chExt cx="9180" cy="3780"/>
          </a:xfrm>
        </p:grpSpPr>
        <p:sp>
          <p:nvSpPr>
            <p:cNvPr id="156" name="Google Shape;156;p23"/>
            <p:cNvSpPr/>
            <p:nvPr/>
          </p:nvSpPr>
          <p:spPr>
            <a:xfrm>
              <a:off x="1701" y="6440"/>
              <a:ext cx="9180" cy="37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1881" y="6800"/>
              <a:ext cx="3241" cy="108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rPr lang="ru-RU" sz="20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Математическое</a:t>
              </a:r>
              <a:endPara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rPr lang="ru-RU" sz="20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моделирование</a:t>
              </a:r>
              <a:endPara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4448" y="8780"/>
              <a:ext cx="3612" cy="108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Математическое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программирование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7460" y="6800"/>
              <a:ext cx="3241" cy="108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ru-RU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Исследование операций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" name="Google Shape;160;p23"/>
            <p:cNvCxnSpPr/>
            <p:nvPr/>
          </p:nvCxnSpPr>
          <p:spPr>
            <a:xfrm>
              <a:off x="5121" y="7340"/>
              <a:ext cx="2340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61" name="Google Shape;161;p23"/>
            <p:cNvSpPr txBox="1"/>
            <p:nvPr/>
          </p:nvSpPr>
          <p:spPr>
            <a:xfrm>
              <a:off x="5661" y="7160"/>
              <a:ext cx="126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Модели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" name="Google Shape;162;p23"/>
            <p:cNvCxnSpPr/>
            <p:nvPr/>
          </p:nvCxnSpPr>
          <p:spPr>
            <a:xfrm>
              <a:off x="3321" y="7880"/>
              <a:ext cx="0" cy="144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3" name="Google Shape;163;p23"/>
            <p:cNvCxnSpPr/>
            <p:nvPr/>
          </p:nvCxnSpPr>
          <p:spPr>
            <a:xfrm>
              <a:off x="3321" y="9320"/>
              <a:ext cx="1127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64" name="Google Shape;164;p23"/>
            <p:cNvSpPr txBox="1"/>
            <p:nvPr/>
          </p:nvSpPr>
          <p:spPr>
            <a:xfrm>
              <a:off x="2601" y="8240"/>
              <a:ext cx="180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Модели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5" name="Google Shape;165;p23"/>
            <p:cNvCxnSpPr/>
            <p:nvPr/>
          </p:nvCxnSpPr>
          <p:spPr>
            <a:xfrm>
              <a:off x="8060" y="9320"/>
              <a:ext cx="1201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6" name="Google Shape;166;p23"/>
            <p:cNvCxnSpPr/>
            <p:nvPr/>
          </p:nvCxnSpPr>
          <p:spPr>
            <a:xfrm rot="10800000">
              <a:off x="9261" y="7880"/>
              <a:ext cx="0" cy="144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67" name="Google Shape;167;p23"/>
            <p:cNvSpPr txBox="1"/>
            <p:nvPr/>
          </p:nvSpPr>
          <p:spPr>
            <a:xfrm>
              <a:off x="7821" y="8240"/>
              <a:ext cx="270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Методы оптимизации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1295400" y="794793"/>
            <a:ext cx="9601200" cy="60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lang="ru-RU" sz="3600" b="1"/>
              <a:t>Смежные дисциплины</a:t>
            </a:r>
            <a:endParaRPr sz="3600" b="1"/>
          </a:p>
        </p:txBody>
      </p:sp>
    </p:spTree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33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lang="ru-RU" sz="3600" b="1"/>
              <a:t>РЕКОМЕНДУЕМАЯ ЛИТЕРАТУРА</a:t>
            </a:r>
            <a:endParaRPr sz="3600" b="1"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>
            <a:off x="1371599" y="1864895"/>
            <a:ext cx="10226843" cy="442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20"/>
              <a:buFont typeface="Libre Franklin"/>
              <a:buAutoNum type="arabicPeriod"/>
            </a:pPr>
            <a:r>
              <a:rPr lang="ru-RU" sz="2220"/>
              <a:t>Смелов, В.В. Комбинаторные алгоритмы оптимизации / В.В. Смелов, </a:t>
            </a:r>
            <a:br>
              <a:rPr lang="ru-RU" sz="2220"/>
            </a:br>
            <a:r>
              <a:rPr lang="ru-RU" sz="2220"/>
              <a:t>А.И. Бракович – Минск : БГТУ, 2011.</a:t>
            </a:r>
            <a:endParaRPr/>
          </a:p>
          <a:p>
            <a:pPr marL="457200" lvl="0" indent="-45720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20"/>
              <a:buFont typeface="Libre Franklin"/>
              <a:buAutoNum type="arabicPeriod"/>
            </a:pPr>
            <a:r>
              <a:rPr lang="ru-RU" sz="2220"/>
              <a:t>Смелов, В.В. Основы сетевого планирования / В.В. Смелов, Т.П. Брусенцова. – Минск: БГТУ, 2010. –  231 с.</a:t>
            </a:r>
            <a:endParaRPr/>
          </a:p>
          <a:p>
            <a:pPr marL="457200" lvl="0" indent="-45720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20"/>
              <a:buFont typeface="Libre Franklin"/>
              <a:buAutoNum type="arabicPeriod"/>
            </a:pPr>
            <a:r>
              <a:rPr lang="ru-RU" sz="2220"/>
              <a:t>Смелов, В.В. Алгоритмы на графах и их реализации на С++ / В. В. Смелов, </a:t>
            </a:r>
            <a:br>
              <a:rPr lang="ru-RU" sz="2220"/>
            </a:br>
            <a:r>
              <a:rPr lang="ru-RU" sz="2220"/>
              <a:t>Л. С. Мороз. – Минск: БГТУ, 2011. – 144 с.</a:t>
            </a:r>
            <a:endParaRPr/>
          </a:p>
          <a:p>
            <a:pPr marL="457200" lvl="0" indent="-45720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20"/>
              <a:buFont typeface="Libre Franklin"/>
              <a:buAutoNum type="arabicPeriod"/>
            </a:pPr>
            <a:r>
              <a:rPr lang="ru-RU" sz="2220"/>
              <a:t>Костевич Л.С. Математическое программирование. – Мн.: Новое знание, </a:t>
            </a:r>
            <a:br>
              <a:rPr lang="ru-RU" sz="2220"/>
            </a:br>
            <a:r>
              <a:rPr lang="ru-RU" sz="2220"/>
              <a:t>2003,  –  424 с.</a:t>
            </a:r>
            <a:endParaRPr/>
          </a:p>
          <a:p>
            <a:pPr marL="457200" lvl="0" indent="-45720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20"/>
              <a:buFont typeface="Libre Franklin"/>
              <a:buAutoNum type="arabicPeriod"/>
            </a:pPr>
            <a:r>
              <a:rPr lang="ru-RU" sz="2220"/>
              <a:t>Таха Х.А. Введение в исследование операций. – М.: Вильямс, 2001. – 912 с.</a:t>
            </a:r>
            <a:endParaRPr/>
          </a:p>
          <a:p>
            <a:pPr marL="457200" lvl="0" indent="-45720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20"/>
              <a:buFont typeface="Libre Franklin"/>
              <a:buAutoNum type="arabicPeriod"/>
            </a:pPr>
            <a:r>
              <a:rPr lang="ru-RU" sz="2220"/>
              <a:t>Кузнецов А.В., Сакович В.А., Холод Н.И. Высшая математика. Математическое программирование. –Мн.: Высш.шк., 1994. – 288 с.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26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rebuchet MS"/>
              <a:buNone/>
            </a:pPr>
            <a:r>
              <a:rPr lang="ru-RU" sz="4000" b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ПРИМЕРЫ ЗАДАЧ МАТЕМАТИЧЕСКОГО ПРОГРАММИРОВАНИЯ </a:t>
            </a:r>
            <a:endParaRPr sz="4000"/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9601200" cy="401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ru-RU" sz="259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Задача о кратчайшем расстоянии  между вершинами графа 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ru-RU" sz="259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Задача о рюкзаке 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ru-RU" sz="259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Задача о коммивояжере (о бродячем торговце)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ru-RU" sz="259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Задача о загрузке судна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ru-RU" sz="259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Задача о нахождении максимального потока в сети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ru-RU" sz="259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Задача линейного программирования  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ru-RU" sz="259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Транспортная задача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ru-RU" sz="259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Задача нелинейного программирования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ru-RU" sz="259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Векторная оптимизация 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ru-RU" sz="259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Сетевое планирование 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ru-RU" sz="3600" b="1">
                <a:latin typeface="Times New Roman"/>
                <a:ea typeface="Times New Roman"/>
                <a:cs typeface="Times New Roman"/>
                <a:sym typeface="Times New Roman"/>
              </a:rPr>
              <a:t>Генерация  случайных чисел </a:t>
            </a:r>
            <a:endParaRPr sz="7200"/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1371600" y="1574800"/>
            <a:ext cx="9601200" cy="1968500"/>
          </a:xfrm>
          <a:prstGeom prst="rect">
            <a:avLst/>
          </a:prstGeom>
          <a:solidFill>
            <a:schemeClr val="lt1"/>
          </a:solidFill>
          <a:ln w="349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//   # include &lt;cstdlib&gt;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void srand (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unsigned int s  // [in] стартовое число генератора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) </a:t>
            </a:r>
            <a:endParaRPr/>
          </a:p>
        </p:txBody>
      </p:sp>
      <p:sp>
        <p:nvSpPr>
          <p:cNvPr id="189" name="Google Shape;189;p26"/>
          <p:cNvSpPr txBox="1"/>
          <p:nvPr/>
        </p:nvSpPr>
        <p:spPr>
          <a:xfrm>
            <a:off x="1371600" y="3683000"/>
            <a:ext cx="9601200" cy="1079500"/>
          </a:xfrm>
          <a:prstGeom prst="rect">
            <a:avLst/>
          </a:prstGeom>
          <a:solidFill>
            <a:schemeClr val="lt1"/>
          </a:solidFill>
          <a:ln w="349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ru-RU" sz="2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//   # include &lt;cstdlib&gt;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ru-RU" sz="2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 rand () </a:t>
            </a:r>
            <a:endParaRPr sz="24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1371600" y="5207000"/>
            <a:ext cx="9601200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ru-RU" sz="2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RAND_MAX это положительная константа, определенная с помощью директивы #include &lt;cstdlib&gt;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/>
        </p:nvSpPr>
        <p:spPr>
          <a:xfrm>
            <a:off x="1371600" y="685800"/>
            <a:ext cx="96012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ru-RU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Функции времени</a:t>
            </a:r>
            <a:endParaRPr sz="72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6" name="Google Shape;196;p27"/>
          <p:cNvSpPr txBox="1">
            <a:spLocks noGrp="1"/>
          </p:cNvSpPr>
          <p:nvPr>
            <p:ph type="body" idx="1"/>
          </p:nvPr>
        </p:nvSpPr>
        <p:spPr>
          <a:xfrm>
            <a:off x="1371600" y="2095500"/>
            <a:ext cx="9601200" cy="1968500"/>
          </a:xfrm>
          <a:prstGeom prst="rect">
            <a:avLst/>
          </a:prstGeom>
          <a:solidFill>
            <a:schemeClr val="lt1"/>
          </a:solidFill>
          <a:ln w="349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//   # include &lt;ctime&gt;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time_t time (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     time_t*  t  //[out] указатель на буфер (8 байт)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     ) </a:t>
            </a:r>
            <a:endParaRPr/>
          </a:p>
        </p:txBody>
      </p:sp>
      <p:sp>
        <p:nvSpPr>
          <p:cNvPr id="197" name="Google Shape;197;p27"/>
          <p:cNvSpPr txBox="1"/>
          <p:nvPr/>
        </p:nvSpPr>
        <p:spPr>
          <a:xfrm>
            <a:off x="1371600" y="4203700"/>
            <a:ext cx="9601200" cy="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ru-RU" sz="2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Функция time_t возвращает количество секунд прошедшие с 00:00:00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ru-RU" sz="2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01.01.1970 к точке вызова или/и в буфер, если параметр t не NULL. 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/>
        </p:nvSpPr>
        <p:spPr>
          <a:xfrm>
            <a:off x="1371600" y="2095500"/>
            <a:ext cx="9601200" cy="1587500"/>
          </a:xfrm>
          <a:prstGeom prst="rect">
            <a:avLst/>
          </a:prstGeom>
          <a:solidFill>
            <a:schemeClr val="lt1"/>
          </a:solidFill>
          <a:ln w="349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//   # include &lt;ctime&gt;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clock_t clock()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//--(1 сек =  CLOCKS_PER_SEC единиц) </a:t>
            </a:r>
            <a:endParaRPr/>
          </a:p>
        </p:txBody>
      </p:sp>
      <p:sp>
        <p:nvSpPr>
          <p:cNvPr id="203" name="Google Shape;203;p28"/>
          <p:cNvSpPr txBox="1"/>
          <p:nvPr/>
        </p:nvSpPr>
        <p:spPr>
          <a:xfrm>
            <a:off x="1371600" y="685800"/>
            <a:ext cx="96012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ru-RU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Функции времени</a:t>
            </a:r>
            <a:endParaRPr sz="72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1371600" y="3822700"/>
            <a:ext cx="10007600" cy="19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ru-RU" sz="2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Функция clock_t возвращает количество единиц процессорного времени или тактовую частоту (сек = CLOCKS_PER_SEC единиц) прошедших  с момента старта приложения. Константа CLOCKS_PER_SEC показывает сколько единиц процессорного времени находится в одной секунде.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xfrm>
            <a:off x="1371600" y="749300"/>
            <a:ext cx="9931400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 b="1"/>
              <a:t>Дополнение к лабораторной работе №1</a:t>
            </a:r>
            <a:endParaRPr b="1"/>
          </a:p>
        </p:txBody>
      </p:sp>
      <p:sp>
        <p:nvSpPr>
          <p:cNvPr id="210" name="Google Shape;210;p29"/>
          <p:cNvSpPr txBox="1">
            <a:spLocks noGrp="1"/>
          </p:cNvSpPr>
          <p:nvPr>
            <p:ph type="body" idx="1"/>
          </p:nvPr>
        </p:nvSpPr>
        <p:spPr>
          <a:xfrm>
            <a:off x="1371600" y="2082800"/>
            <a:ext cx="9931400" cy="38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ru-RU" sz="3200" b="1"/>
              <a:t>Задание: </a:t>
            </a:r>
            <a:br>
              <a:rPr lang="ru-RU" sz="3200" b="1"/>
            </a:br>
            <a:r>
              <a:rPr lang="ru-RU" sz="3200"/>
              <a:t>Измените код и постройте график зависимости (Excel) продолжительности процесса вычисления от количества циклов.</a:t>
            </a:r>
            <a:br>
              <a:rPr lang="ru-RU" sz="3200"/>
            </a:br>
            <a:br>
              <a:rPr lang="ru-RU" sz="3200"/>
            </a:br>
            <a:r>
              <a:rPr lang="ru-RU" sz="3200" b="1"/>
              <a:t>Примечание: </a:t>
            </a:r>
            <a:br>
              <a:rPr lang="ru-RU" sz="3200" b="1"/>
            </a:br>
            <a:r>
              <a:rPr lang="ru-RU" sz="3200"/>
              <a:t>Продолжительность вычисления измерять в условных единицах процессорного времени (функция clock). </a:t>
            </a:r>
            <a:endParaRPr sz="3200"/>
          </a:p>
        </p:txBody>
      </p:sp>
    </p:spTree>
  </p:cSld>
  <p:clrMapOvr>
    <a:masterClrMapping/>
  </p:clrMapOvr>
  <p:transition spd="slow"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1843" y="719666"/>
            <a:ext cx="9176657" cy="5599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ctrTitle"/>
          </p:nvPr>
        </p:nvSpPr>
        <p:spPr>
          <a:xfrm>
            <a:off x="1915385" y="2393950"/>
            <a:ext cx="8361229" cy="2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Libre Franklin"/>
              <a:buNone/>
            </a:pPr>
            <a:r>
              <a:rPr lang="ru-RU">
                <a:solidFill>
                  <a:srgbClr val="FF0000"/>
                </a:solidFill>
              </a:rPr>
              <a:t>СПАСИБО </a:t>
            </a:r>
            <a:br>
              <a:rPr lang="ru-RU">
                <a:solidFill>
                  <a:srgbClr val="FF0000"/>
                </a:solidFill>
              </a:rPr>
            </a:br>
            <a:r>
              <a:rPr lang="ru-RU">
                <a:solidFill>
                  <a:srgbClr val="FF0000"/>
                </a:solidFill>
              </a:rPr>
              <a:t>ЗА ВНИМАНИЕ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138989" y="1323473"/>
            <a:ext cx="10435389" cy="421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60"/>
              <a:buFont typeface="Libre Franklin"/>
              <a:buNone/>
            </a:pPr>
            <a:r>
              <a:rPr lang="ru-RU" sz="3600" b="1"/>
              <a:t>Цель: </a:t>
            </a:r>
            <a:br>
              <a:rPr lang="ru-RU" sz="3600" b="1"/>
            </a:br>
            <a:r>
              <a:rPr lang="ru-RU" sz="3600"/>
              <a:t>Ознакомиться с основными методами решения задач математического программирования.</a:t>
            </a:r>
            <a:br>
              <a:rPr lang="ru-RU" sz="3600"/>
            </a:br>
            <a:br>
              <a:rPr lang="ru-RU" sz="3600"/>
            </a:br>
            <a:r>
              <a:rPr lang="ru-RU" sz="3600" b="1"/>
              <a:t>Задачи: </a:t>
            </a:r>
            <a:br>
              <a:rPr lang="ru-RU" sz="3600"/>
            </a:br>
            <a:r>
              <a:rPr lang="ru-RU" sz="3600"/>
              <a:t>- изучение основных определений;</a:t>
            </a:r>
            <a:br>
              <a:rPr lang="ru-RU" sz="3600"/>
            </a:br>
            <a:r>
              <a:rPr lang="ru-RU" sz="3600"/>
              <a:t>- знакомство с основными этапами решения задач математического программирования.</a:t>
            </a:r>
            <a:endParaRPr sz="3600"/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15"/>
          <p:cNvGraphicFramePr/>
          <p:nvPr/>
        </p:nvGraphicFramePr>
        <p:xfrm>
          <a:off x="1612230" y="113698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{2ECDDA24-0928-4DEE-9001-B576E59CA7C4}</a:tableStyleId>
              </a:tblPr>
              <a:tblGrid>
                <a:gridCol w="482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b="0" u="none" strike="noStrike" cap="none"/>
                        <a:t>Лекции</a:t>
                      </a:r>
                      <a:endParaRPr sz="2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b="0" u="none" strike="noStrike" cap="none"/>
                        <a:t>22 часа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b="0"/>
                        <a:t>(11 лекций)</a:t>
                      </a:r>
                      <a:endParaRPr sz="2400" b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Лабораторные работы</a:t>
                      </a:r>
                      <a:endParaRPr sz="2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24 часов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(12 лабораторных работ)</a:t>
                      </a:r>
                      <a:endParaRPr sz="2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Самостоятельная работа</a:t>
                      </a:r>
                      <a:endParaRPr sz="2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84 часов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(выполнение лабораторных)</a:t>
                      </a:r>
                      <a:endParaRPr sz="2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Всего</a:t>
                      </a:r>
                      <a:endParaRPr sz="2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130 часов</a:t>
                      </a:r>
                      <a:endParaRPr sz="2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Форма сдачи</a:t>
                      </a:r>
                      <a:endParaRPr sz="2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Экзамен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(1 вопрос, 1 программа, 1 задача)</a:t>
                      </a:r>
                      <a:endParaRPr sz="2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8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 b="1"/>
              <a:t>План лекции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1371599" y="1973180"/>
            <a:ext cx="10261601" cy="361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65225" lvl="0" indent="-1120775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60"/>
              <a:buAutoNum type="arabicPeriod"/>
            </a:pPr>
            <a:r>
              <a:rPr lang="ru-RU" sz="3600"/>
              <a:t>Введение в математическое программирование;</a:t>
            </a:r>
            <a:endParaRPr/>
          </a:p>
          <a:p>
            <a:pPr marL="1165225" lvl="0" indent="-1120775" algn="l" rtl="0">
              <a:lnSpc>
                <a:spcPct val="94000"/>
              </a:lnSpc>
              <a:spcBef>
                <a:spcPts val="940"/>
              </a:spcBef>
              <a:spcAft>
                <a:spcPts val="0"/>
              </a:spcAft>
              <a:buClr>
                <a:schemeClr val="dk2"/>
              </a:buClr>
              <a:buSzPts val="4160"/>
              <a:buAutoNum type="arabicPeriod"/>
            </a:pPr>
            <a:r>
              <a:rPr lang="ru-RU" sz="3600"/>
              <a:t>Построение математической модели задачи математического программирования;</a:t>
            </a:r>
            <a:endParaRPr sz="1800"/>
          </a:p>
          <a:p>
            <a:pPr marL="1165225" lvl="0" indent="-1120775" algn="l" rtl="0">
              <a:lnSpc>
                <a:spcPct val="94000"/>
              </a:lnSpc>
              <a:spcBef>
                <a:spcPts val="940"/>
              </a:spcBef>
              <a:spcAft>
                <a:spcPts val="0"/>
              </a:spcAft>
              <a:buClr>
                <a:schemeClr val="dk2"/>
              </a:buClr>
              <a:buSzPts val="4160"/>
              <a:buAutoNum type="arabicPeriod"/>
            </a:pPr>
            <a:r>
              <a:rPr lang="ru-RU" sz="3600"/>
              <a:t>Этапы решения задач математического программирования.</a:t>
            </a:r>
            <a:endParaRPr sz="2400"/>
          </a:p>
        </p:txBody>
      </p:sp>
    </p:spTree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8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ВВЕДЕНИЕ</a:t>
            </a:r>
            <a:endParaRPr sz="4000"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1371600" y="1913021"/>
            <a:ext cx="10287000" cy="3128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ru-RU" sz="32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Математическое программирование</a:t>
            </a:r>
            <a:r>
              <a:rPr lang="ru-RU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– область математики, разрабатывающая теорию и численные методы решения многомерных экстремальных задач, т.е. задач на экстремум функции многих переменных с ограничением на область определения. 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1371600" y="1330037"/>
            <a:ext cx="10287000" cy="400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ru-RU" sz="2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Оптимизация </a:t>
            </a:r>
            <a:r>
              <a:rPr lang="ru-RU" sz="280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— в математике, информатике и исследовании операций задача нахождения экстремума (минимума или максимума) целевой функции в некоторой области конечномерного векторного пространства, ограниченной набором линейных и/или нелинейных равенств и/или неравенств.</a:t>
            </a:r>
            <a:br>
              <a:rPr lang="ru-RU" sz="280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2800">
              <a:solidFill>
                <a:srgbClr val="0C0C0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C0C0C"/>
              </a:buClr>
              <a:buSzPts val="2800"/>
              <a:buNone/>
            </a:pPr>
            <a:r>
              <a:rPr lang="ru-RU" sz="280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Теорию и методы решения задачи оптимизации изучает </a:t>
            </a:r>
            <a:r>
              <a:rPr lang="ru-RU" sz="2800" b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математическое программирование</a:t>
            </a:r>
            <a:r>
              <a:rPr lang="ru-RU" sz="280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1371600" y="1046748"/>
            <a:ext cx="10118558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Times New Roman"/>
              <a:buNone/>
            </a:pPr>
            <a:r>
              <a:rPr lang="ru-RU" sz="3959">
                <a:latin typeface="Times New Roman"/>
                <a:ea typeface="Times New Roman"/>
                <a:cs typeface="Times New Roman"/>
                <a:sym typeface="Times New Roman"/>
              </a:rPr>
              <a:t>Решение задачи математического программирования осуществляется в 4 этапа.</a:t>
            </a:r>
            <a:br>
              <a:rPr lang="ru-RU" sz="3959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959"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1371600" y="3140243"/>
            <a:ext cx="9601200" cy="246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AutoNum type="arabicPeriod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Построение математической модели.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AutoNum type="arabicPeriod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Классификация задачи.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AutoNum type="arabicPeriod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Выбор метода решения.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AutoNum type="arabicPeriod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Вычисление. 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371600" y="2574758"/>
            <a:ext cx="10118558" cy="3292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ru-RU" sz="3200"/>
              <a:t> x	– искомая, в общем случае векторная, величина;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ru-RU" sz="3200"/>
              <a:t> X 	– область определения искомой величины;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ru-RU" sz="3200"/>
              <a:t> Z 	– функция цели (функция определяющая значение 	критерия оптимальности).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9561" y="990600"/>
            <a:ext cx="5658435" cy="86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9872" y="1134616"/>
            <a:ext cx="1722567" cy="576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728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lang="ru-RU" sz="3200"/>
              <a:t>В зависимости от природы множества и вида функции задачи математического программирования классифицируются как задачи: </a:t>
            </a:r>
            <a:endParaRPr sz="3200"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1371599" y="2634916"/>
            <a:ext cx="10479505" cy="3232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ru-RU" sz="3200"/>
              <a:t>− дискретного программирования </a:t>
            </a:r>
            <a:br>
              <a:rPr lang="ru-RU" sz="3200"/>
            </a:br>
            <a:r>
              <a:rPr lang="ru-RU" sz="3200"/>
              <a:t>   (комбинаторная оптимизация);</a:t>
            </a:r>
            <a:endParaRPr/>
          </a:p>
          <a:p>
            <a:pPr marL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ru-RU" sz="3200"/>
              <a:t>− целочисленного программирования;</a:t>
            </a:r>
            <a:endParaRPr/>
          </a:p>
          <a:p>
            <a:pPr marL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ru-RU" sz="3200"/>
              <a:t>− линейного программирования;</a:t>
            </a:r>
            <a:endParaRPr/>
          </a:p>
          <a:p>
            <a:pPr marL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ru-RU" sz="3200"/>
              <a:t>− нелинейного программирования;</a:t>
            </a:r>
            <a:endParaRPr/>
          </a:p>
          <a:p>
            <a:pPr marL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ru-RU" sz="3200"/>
              <a:t>− векторная оптимизация. 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TemMP">
  <a:themeElements>
    <a:clrScheme name="Воздушный поток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MP" id="{3F58DD7E-E8BA-4D11-A8B5-526A808602FC}" vid="{1CFF191F-925A-4437-9FBA-CDAAA7E59BA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TemMP</Template>
  <TotalTime>0</TotalTime>
  <Words>885</Words>
  <Application>Microsoft Office PowerPoint</Application>
  <PresentationFormat>Широкоэкранный</PresentationFormat>
  <Paragraphs>102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Times New Roman</vt:lpstr>
      <vt:lpstr>Calibri</vt:lpstr>
      <vt:lpstr>Trebuchet MS</vt:lpstr>
      <vt:lpstr>Georgia</vt:lpstr>
      <vt:lpstr>Libre Franklin</vt:lpstr>
      <vt:lpstr>Arial</vt:lpstr>
      <vt:lpstr>TemMP</vt:lpstr>
      <vt:lpstr>МАТЕМАТИЧЕСКОЕ ПРОГРАММИРОВАНИЕ</vt:lpstr>
      <vt:lpstr>Цель:  Ознакомиться с основными методами решения задач математического программирования.  Задачи:  - изучение основных определений; - знакомство с основными этапами решения задач математического программирования.</vt:lpstr>
      <vt:lpstr>Презентация PowerPoint</vt:lpstr>
      <vt:lpstr>План лекции</vt:lpstr>
      <vt:lpstr>ВВЕДЕНИЕ</vt:lpstr>
      <vt:lpstr>Презентация PowerPoint</vt:lpstr>
      <vt:lpstr>Решение задачи математического программирования осуществляется в 4 этапа. </vt:lpstr>
      <vt:lpstr>Презентация PowerPoint</vt:lpstr>
      <vt:lpstr>В зависимости от природы множества и вида функции задачи математического программирования классифицируются как задачи: </vt:lpstr>
      <vt:lpstr>Презентация PowerPoint</vt:lpstr>
      <vt:lpstr>Смежные дисциплины</vt:lpstr>
      <vt:lpstr>РЕКОМЕНДУЕМАЯ ЛИТЕРАТУРА</vt:lpstr>
      <vt:lpstr>ПРИМЕРЫ ЗАДАЧ МАТЕМАТИЧЕСКОГО ПРОГРАММИРОВАНИЯ </vt:lpstr>
      <vt:lpstr>Генерация  случайных чисел </vt:lpstr>
      <vt:lpstr>Презентация PowerPoint</vt:lpstr>
      <vt:lpstr>Презентация PowerPoint</vt:lpstr>
      <vt:lpstr>Дополнение к лабораторной работе №1</vt:lpstr>
      <vt:lpstr>Презентация PowerPoint</vt:lpstr>
      <vt:lpstr>СПАСИБО 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cp:lastModifiedBy>Анастасия Харланович</cp:lastModifiedBy>
  <cp:revision>1</cp:revision>
  <dcterms:modified xsi:type="dcterms:W3CDTF">2021-01-31T14:51:06Z</dcterms:modified>
</cp:coreProperties>
</file>