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35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Relationship Id="rId9" Type="http://schemas.openxmlformats.org/officeDocument/2006/relationships/image" Target="../media/image32.png"/><Relationship Id="rId15" Type="http://schemas.openxmlformats.org/officeDocument/2006/relationships/image" Target="../media/image38.png"/><Relationship Id="rId14" Type="http://schemas.openxmlformats.org/officeDocument/2006/relationships/image" Target="../media/image34.png"/><Relationship Id="rId17" Type="http://schemas.openxmlformats.org/officeDocument/2006/relationships/image" Target="../media/image39.png"/><Relationship Id="rId16" Type="http://schemas.openxmlformats.org/officeDocument/2006/relationships/image" Target="../media/image46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image" Target="../media/image47.png"/><Relationship Id="rId8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539552" y="4005064"/>
            <a:ext cx="86044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КОМБИНАТОРНЫЕ  МЕТОДЫ   РЕШЕНИЯ   ОПТИМИЗАЦИОННЫХ ЗАДАЧ      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95536" y="620688"/>
            <a:ext cx="860444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МАТЕМАТИЧЕСКОЕ ПРОГРАММИРОВАНИЕ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ЛЕКЦИЯ 2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251520" y="188640"/>
            <a:ext cx="8712968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(idx  &gt;=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std::swap(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-&gt;sset[idx],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-&gt;sset[idx+(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-&gt;dart[idx]== L?-1:1)]);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std::swap(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-&gt;dart[idx],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-&gt;dart[idx+(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-&gt;dart[idx]== L?-1:1)]);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 &gt; maxm)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-&gt;dart[i] = !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rc = ++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permutation::ntx(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i){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-&gt;sset[i];};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fact(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x){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(x == 0)?1:(x*fact(x-1));};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permutation::count()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fact(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-&gt;n);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153244" y="188640"/>
            <a:ext cx="8784976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AA[][2]= {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"D"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--- Генератор перестановок ---"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"Исходное множество: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"{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std::cout&lt;&lt;AA[i]&lt;&lt;((i&lt;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(AA)/2-1)?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251520" y="476672"/>
            <a:ext cx="8568952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"Генерация перестановок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combi::permutation p(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(AA)/2);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  = p.getfirst();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(n &gt;=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std::cout&lt;&lt;std::endl&lt;&lt;std::setw(4)&lt;&lt; p.np 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": {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p.n; i++)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std::cout&lt;&lt;AA[p.ntx(i)]&lt;&lt;((i&lt; p.n-1)?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p.getnext();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"всего: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p.count()&lt;&lt;std::endl;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-5"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коммивояжера c использованием генератора перестановок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5" y="1268760"/>
            <a:ext cx="9018481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/>
          <p:nvPr/>
        </p:nvSpPr>
        <p:spPr>
          <a:xfrm>
            <a:off x="2157856" y="3013501"/>
            <a:ext cx="473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Математическая модель задачи</a:t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5" y="3573016"/>
            <a:ext cx="6541941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202" y="5229200"/>
            <a:ext cx="3318129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1880" y="5229199"/>
            <a:ext cx="1656184" cy="62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53622" y="5157192"/>
            <a:ext cx="1543032" cy="72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0272" y="5157192"/>
            <a:ext cx="1872208" cy="62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179512" y="188640"/>
            <a:ext cx="88569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коммивояжера c использованием генератора перестановок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411760" y="1174645"/>
            <a:ext cx="473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Математическая модель задачи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90" y="1988840"/>
            <a:ext cx="8844006" cy="4445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" y="18403"/>
            <a:ext cx="5186371" cy="674136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096" y="2564904"/>
            <a:ext cx="3690925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191653" y="404664"/>
            <a:ext cx="8928992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//-- Salesman.h</a:t>
            </a:r>
            <a:endParaRPr sz="24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INF   0x7fffffff 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бесконечность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salesman (   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функция возвращает длину оптимального маршрута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городов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*d,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массив [n*n] расстояний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       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массив [n] маршрут 0 x x x 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);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189709" y="3393"/>
            <a:ext cx="8928992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Salesman.cpp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"Salesman.h"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sum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x1,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x2)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суммирование с учетом бесконечности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(x1 == INF || x2 == INF)? INF: (x1 + x2);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firstpath(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n)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формирование 1го маршрута 0,1,2,..., n-1,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*rc =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[n+1]; rc[n]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 rc[i] = 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 source(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n)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формирование исходного массива 1,2,..., n-1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*rc =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[n-1];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1; i &lt; n; i++) rc[i-1] =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copypath(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*r1,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*r2)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копировать маршрут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 n; i++)  r1[i] = r2[i];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distance(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*d)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длина маршрута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n-1; i++) rc = sum(rc, d[r[i]*n+r[i+1]]);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sum (rc, d[r[n-1]*n + 0]);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//+ последняя дуга (n-1,0) 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179512" y="188640"/>
            <a:ext cx="8496944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indx(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*r,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*s,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*ntx)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1; i &lt; n; i++)  r[i] = s[ntx[i-1]];}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salesman (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городов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*d,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массив [n*n] расстояний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массив [n] маршрут 0 x x x 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*s = source(n),  *b = firstpath(n), rc = INF, dist =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combi::permutation p(n-1);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k = p.getfirst();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(k &gt;= 0)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цикл генерации перестановок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{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indx(n, b, s, p.sset);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новый маршрут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((dist = distance(n,b,d)) &lt; rc)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rc = dist; copypath(n,r,b);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k = p.getnext();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611560" y="404664"/>
            <a:ext cx="8352928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640"/>
              <a:buNone/>
            </a:pPr>
            <a:r>
              <a:rPr lang="en-US" sz="2800">
                <a:solidFill>
                  <a:srgbClr val="FF0000"/>
                </a:solidFill>
              </a:rPr>
              <a:t>Цель: </a:t>
            </a:r>
            <a:r>
              <a:rPr lang="en-US" sz="2800"/>
              <a:t>освоение навыков решения оптимизационных задач комбинаторными методами.</a:t>
            </a:r>
            <a:endParaRPr/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/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rPr lang="en-US" sz="2800">
                <a:solidFill>
                  <a:srgbClr val="FF0000"/>
                </a:solidFill>
              </a:rPr>
              <a:t>Задачи: </a:t>
            </a:r>
            <a:endParaRPr/>
          </a:p>
          <a:p>
            <a:pPr indent="-23114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en-US" sz="2800"/>
              <a:t>изучение особенностей применения комбинаторных алгоритмов решения оптимизационных задач;</a:t>
            </a:r>
            <a:endParaRPr/>
          </a:p>
          <a:p>
            <a:pPr indent="-23114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en-US" sz="2800"/>
              <a:t>изучение теоретических основ комбинаторных алгоритмов;</a:t>
            </a:r>
            <a:endParaRPr/>
          </a:p>
          <a:p>
            <a:pPr indent="-23114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Arial"/>
              <a:buChar char="•"/>
            </a:pPr>
            <a:r>
              <a:rPr lang="en-US" sz="2800"/>
              <a:t>практическое применение алгоритмов для решения известных оптимизационных задач на языке программирования С++.</a:t>
            </a:r>
            <a:endParaRPr/>
          </a:p>
          <a:p>
            <a:pPr indent="0" lvl="0" marL="45720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431032" y="0"/>
            <a:ext cx="8712968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/// --- main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"Salesman.h"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d[N][N] = {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//0   1    2    3     4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{  0,  45, INF,  25,   50},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{ 45,   0,  55,  20,  100},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{ 70,  20,   0,  10,   30},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{ 80,  10,  40,   0,   10},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{ 30,  50,  20,  10,    0}};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4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r[N];           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результат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 = salesman (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N,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городов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*)d,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массив [n*n] расстояний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r 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массив [n] маршрут 0 x x x x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		 );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>
            <a:off x="350477" y="260648"/>
            <a:ext cx="8784976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Задача коммивояжера --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количество  городов: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матрица расстояний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std::cout&lt;&lt;std::endl;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 = 0; j &lt; N; 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(d[i][j]!= INF) std::cout&lt;&lt;std::setw(3)&lt;&lt;d[i][j]&lt;&lt;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std::cout&lt;&lt;std::setw(3)&lt;&lt;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"INF"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оптимальный маршрут: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 std::cout&lt;&lt;r[i]&lt;&lt;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"--&gt;"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std::cout&lt;&lt;0;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длина маршрута    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-9"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692696"/>
            <a:ext cx="8873201" cy="496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107504" y="116632"/>
            <a:ext cx="885698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main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"Auxil.h"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&lt;time.h&gt;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"Salesman.h"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SPACE(n) std::setw(n)&lt;&lt;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d[N*N+1], r[N];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auxil::start();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&lt;= N*N; i++) d [i] = auxil::iget(10,100);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/>
          <p:nvPr/>
        </p:nvSpPr>
        <p:spPr>
          <a:xfrm>
            <a:off x="107504" y="116632"/>
            <a:ext cx="8928992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Задача коммивояжера --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количество ------ продолжительность --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    городов           вычисления 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clock_t t1, t2;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7; i &lt;= 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t1 = clock();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salesman (i, 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*)d, r);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t2 = clock();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std::cout&lt;&lt;std::endl&lt;&lt;SPACE(7)&lt;&lt;std::setw(2)&lt;&lt;i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&lt;&lt;SPACE(15)&lt;&lt;std::setw(5)&lt;&lt;(t2-t1);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 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-12" id="256" name="Google Shape;2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0688"/>
            <a:ext cx="9144000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608" y="127410"/>
            <a:ext cx="11094553" cy="6037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/>
          <p:nvPr/>
        </p:nvSpPr>
        <p:spPr>
          <a:xfrm>
            <a:off x="1326348" y="6129591"/>
            <a:ext cx="26997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Сложность 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904" y="6165302"/>
            <a:ext cx="2241252" cy="648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Генерация размещений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26" y="3789040"/>
            <a:ext cx="8978108" cy="306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25" y="793731"/>
            <a:ext cx="8981409" cy="191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274" y="2931365"/>
            <a:ext cx="8805214" cy="8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3539014" y="2884874"/>
            <a:ext cx="240898" cy="400110"/>
          </a:xfrm>
          <a:prstGeom prst="rect">
            <a:avLst/>
          </a:prstGeom>
          <a:solidFill>
            <a:srgbClr val="DDF4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2195736" y="5323520"/>
            <a:ext cx="240898" cy="400110"/>
          </a:xfrm>
          <a:prstGeom prst="rect">
            <a:avLst/>
          </a:prstGeom>
          <a:solidFill>
            <a:srgbClr val="DDF4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-14033"/>
            <a:ext cx="4860032" cy="6764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23" y="0"/>
            <a:ext cx="79928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/>
          <p:nvPr/>
        </p:nvSpPr>
        <p:spPr>
          <a:xfrm>
            <a:off x="8028384" y="1916832"/>
            <a:ext cx="216024" cy="216024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8028384" y="2636912"/>
            <a:ext cx="216024" cy="216024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8028384" y="2996952"/>
            <a:ext cx="216024" cy="216024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8028384" y="4149080"/>
            <a:ext cx="216024" cy="216024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8028384" y="4509120"/>
            <a:ext cx="216024" cy="216024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41"/>
          <p:cNvSpPr/>
          <p:nvPr/>
        </p:nvSpPr>
        <p:spPr>
          <a:xfrm>
            <a:off x="8028384" y="5229200"/>
            <a:ext cx="216024" cy="216024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331640" y="21704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888"/>
              <a:buNone/>
            </a:pPr>
            <a:r>
              <a:rPr lang="en-US"/>
              <a:t>План лекции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99592" y="980728"/>
            <a:ext cx="7992888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02919" rtl="0" algn="l">
              <a:spcBef>
                <a:spcPts val="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Генерация перестановок;</a:t>
            </a:r>
            <a:endParaRPr sz="2800">
              <a:solidFill>
                <a:schemeClr val="dk1"/>
              </a:solidFill>
            </a:endParaRPr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Решение задачи коммивояжера c использованием генератора перестановок;</a:t>
            </a:r>
            <a:endParaRPr sz="2800">
              <a:solidFill>
                <a:schemeClr val="dk1"/>
              </a:solidFill>
            </a:endParaRPr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Генерация размещений;</a:t>
            </a:r>
            <a:endParaRPr sz="2800">
              <a:solidFill>
                <a:schemeClr val="dk1"/>
              </a:solidFill>
            </a:endParaRPr>
          </a:p>
          <a:p>
            <a:pPr indent="-457200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Trebuchet MS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Решение задачи об оптимальном  размещении  контейнеров  на судне с помощью генератора размещений.</a:t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Font typeface="Georgia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6059" lvl="0" marL="502919" rtl="0" algn="l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7" name="Google Shape;2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692696"/>
            <a:ext cx="1698396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9" name="Google Shape;29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484784"/>
            <a:ext cx="1720744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576" y="2276872"/>
            <a:ext cx="1698396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576" y="3068960"/>
            <a:ext cx="1676048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5576" y="3789040"/>
            <a:ext cx="1656184" cy="65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5576" y="4581128"/>
            <a:ext cx="1676048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0" y="7334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/>
          <p:nvPr/>
        </p:nvSpPr>
        <p:spPr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/>
          <p:nvPr/>
        </p:nvSpPr>
        <p:spPr>
          <a:xfrm>
            <a:off x="0" y="12858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07903" y="692696"/>
            <a:ext cx="1705925" cy="65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07904" y="1484784"/>
            <a:ext cx="1706649" cy="64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37700" y="2276872"/>
            <a:ext cx="1698396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760047" y="3068960"/>
            <a:ext cx="1676049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79912" y="3789040"/>
            <a:ext cx="163135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36796" y="4581128"/>
            <a:ext cx="1676048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0" y="7334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0" y="12858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0" y="15621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9512" y="5445224"/>
            <a:ext cx="3370404" cy="100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67944" y="5733256"/>
            <a:ext cx="1227267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49963" y="5583238"/>
            <a:ext cx="2703512" cy="73183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0" y="1095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0" y="17716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0" y="23431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/>
          <p:nvPr/>
        </p:nvSpPr>
        <p:spPr>
          <a:xfrm>
            <a:off x="107504" y="116632"/>
            <a:ext cx="8928992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Combi.h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xcombination     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генератор  сочетаний</a:t>
            </a:r>
            <a:endParaRPr sz="18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{……………………..}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permutation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генератор   перестановок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{………………………}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accomodation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генератор размещений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n,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исходного множества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m,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в размещении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*sset;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массив индесов текущего размещения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xcombination  *cgen;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указатель на генератор сочетаний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permutation *pgen;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указатель на генератор перестановок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accomodation(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1,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 = 1);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конструктор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reset();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сбросить генератор, начать сначала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getfirst();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сформировать первый массив индексов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getnext();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сформировать следующий массив индексов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ntx(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i);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получить i-й элемент массива индексов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na;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номер размещения 0, ..., count()-1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count()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общее количество размещений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/>
          <p:nvPr/>
        </p:nvSpPr>
        <p:spPr>
          <a:xfrm>
            <a:off x="179512" y="116632"/>
            <a:ext cx="8712968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Combi.ccp  </a:t>
            </a:r>
            <a:endParaRPr sz="20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&lt;algorithm&gt;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NINF  ((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)0x8000)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accomodation::accomodation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 = 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-&gt;cgen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xcombination(n,m);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-&gt;pgen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permutation(m);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[m];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-&gt;reset();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/>
        </p:nvSpPr>
        <p:spPr>
          <a:xfrm>
            <a:off x="153244" y="188640"/>
            <a:ext cx="8712968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accomodation::reset()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-&gt;na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-&gt;cgen-&gt;reset();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-&gt;pgen-&gt;reset();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-&gt;cgen-&gt;getfirst();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accomodation::getfirst()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&gt;=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-&gt;m)?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-&gt;m:-1;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(rc &gt; 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&lt;=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 =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-&gt;cgen-&gt;sset[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-&gt;pgen-&gt;ntx(i)];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/>
          <p:nvPr/>
        </p:nvSpPr>
        <p:spPr>
          <a:xfrm>
            <a:off x="101289" y="116632"/>
            <a:ext cx="8928992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accomodation::getnext()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-&gt;na++;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-&gt;pgen-&gt;getnext())&gt; 0) rc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-&gt;getfirst();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((rc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-&gt;cgen-&gt;getnext())&gt; 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{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-&gt;pgen-&gt;reset();  rc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-&gt;getfirst();};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accomodation::ntx(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-&gt;sset[i];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fact(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x){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(x == 0)?1:(x*fact(x-1));};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accomodation::count()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&gt;=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fact(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-&gt;n)/fact(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-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-&gt;m):0;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68C11"/>
                </a:solidFill>
                <a:latin typeface="Trebuchet MS"/>
                <a:ea typeface="Trebuchet MS"/>
                <a:cs typeface="Trebuchet MS"/>
                <a:sym typeface="Trebuchet MS"/>
              </a:rPr>
              <a:t>// а также все данные .сср файлов для генераторов xcombination и permutation</a:t>
            </a:r>
            <a:endParaRPr sz="2000">
              <a:solidFill>
                <a:srgbClr val="568C1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/>
          <p:nvPr/>
        </p:nvSpPr>
        <p:spPr>
          <a:xfrm>
            <a:off x="107504" y="188640"/>
            <a:ext cx="8928992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main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AA[][2]= {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"D"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--- Генератор размещений ---"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"Исходное множество: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"{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std::cout&lt;&lt;AA[i]&lt;&lt;((i&lt; N-1)?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/>
          <p:nvPr/>
        </p:nvSpPr>
        <p:spPr>
          <a:xfrm>
            <a:off x="251520" y="58847"/>
            <a:ext cx="8640960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"Генерация размещений  из 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N 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по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combi::accomodation s(N,M);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  = s.getfirst();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(n &gt;=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std::cout&lt;&lt;std::endl&lt;&lt;std::setw(2)&lt;&lt;s.na&lt;&lt;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": {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3; i++)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std::cout&lt;&lt;AA[s.ntx(i)]&lt;&lt;((i&lt; n-1)?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s.getnext();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"всего: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&lt;&lt;s.count()&lt;&lt;std::endl;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-5" id="365" name="Google Shape;3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0"/>
            <a:ext cx="64865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/>
          <p:nvPr/>
        </p:nvSpPr>
        <p:spPr>
          <a:xfrm>
            <a:off x="323528" y="116632"/>
            <a:ext cx="86409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об оптимальном  размещении  контейнеров  на судне с помощью генератора размещений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1" name="Google Shape;3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56233"/>
            <a:ext cx="8856984" cy="270481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0"/>
          <p:cNvSpPr/>
          <p:nvPr/>
        </p:nvSpPr>
        <p:spPr>
          <a:xfrm>
            <a:off x="2274609" y="4005064"/>
            <a:ext cx="4738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Математическая модель задачи</a:t>
            </a:r>
            <a:endParaRPr/>
          </a:p>
        </p:txBody>
      </p:sp>
      <p:sp>
        <p:nvSpPr>
          <p:cNvPr id="373" name="Google Shape;373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4" name="Google Shape;37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4466729"/>
            <a:ext cx="2446135" cy="11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6" name="Google Shape;37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3808" y="4797152"/>
            <a:ext cx="2160240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8" name="Google Shape;378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6056" y="4797152"/>
            <a:ext cx="2419469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0" name="Google Shape;380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5445" y="4797152"/>
            <a:ext cx="1536170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2" name="Google Shape;382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43808" y="5661248"/>
            <a:ext cx="1388726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4" name="Google Shape;384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35996" y="5661248"/>
            <a:ext cx="1195387" cy="56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0" name="Google Shape;39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0"/>
            <a:ext cx="4824413" cy="679291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2" name="Google Shape;39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48" y="1340768"/>
            <a:ext cx="4052321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4" name="Google Shape;39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4047" y="2492896"/>
            <a:ext cx="2965035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51520" y="179249"/>
            <a:ext cx="8604448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КОМБИНАТОРНЫЕ  МЕТОДЫ   РЕШЕНИЯ   ОПТИМИЗАЦИОННЫХ ЗАДАЧ    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  подмножеств заданного множества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разработка генератора подмножеств на С++;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-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о рюкзаке.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 сочетаний: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разработка генератора сочетаний на С++;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-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об оптимальной загрузке.</a:t>
            </a:r>
            <a:endParaRPr/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  перестановок: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разработка генератора перестановок на  С++;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-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о коммивояжере.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 размещений: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разработка генератора сочетаний на С++;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решение задачи об оптимальной загрузке (с центровкой)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/>
          <p:nvPr/>
        </p:nvSpPr>
        <p:spPr>
          <a:xfrm>
            <a:off x="323528" y="188640"/>
            <a:ext cx="8568952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Вoat.h</a:t>
            </a:r>
            <a:endParaRPr sz="24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решение  задачи об оптимальном  размещении контейнеров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функция возвращает доход  от перевозки выбранных контейнеров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boat_с(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m,    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мест для контейнеров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minv[], 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минимальный вес контейнера на каждом  месте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maxv[], 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максимальный вес контейнера на  каждом месте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всего контейнеров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вес каждого контейнера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доход от перевозки каждого контейнера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r[]     </a:t>
            </a:r>
            <a:r>
              <a:rPr lang="en-US" sz="24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номера  выбранных контейнеров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);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>
            <a:off x="179512" y="44624"/>
            <a:ext cx="8784976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Вoat.cpp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"Boat.h"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boatfnc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bool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compv( combi::accomodation s,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ming[],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maxg[],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(i &lt; s.m &amp;&amp; v[s.ntx(i)] &lt;= maxg[i] &amp;&amp; v[s.ntx(i)] &gt;= ming[i])i++;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(i == s.m);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calcc(combi::accomodation s,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s.m; i++) rc += c[s.ntx(i)];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copycomb(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m,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*r1,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 m; i++)  r1[i] = r2[i];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/>
          <p:nvPr/>
        </p:nvSpPr>
        <p:spPr>
          <a:xfrm>
            <a:off x="179512" y="116632"/>
            <a:ext cx="8784976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boat_с(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функция возвращает доход от перевозки контейнеров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m,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количество мест для контейнеров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minv[],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минимальный вес контейнера на каждом  месте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maxv[],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максимальный вес коннтейнера каждом месте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всего контейнеров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вес каждого контейнера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доход от перевозки каждого контейнера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r[]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номера выбранных контейнеров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combi::accomodation s(n, 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0, i = s.getfirst(), cc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(i &gt;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(boatfnc::compv(s, minv, maxv, v))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((cc = boatfnc::calcc(s,c)) &gt; rc)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{rc = cc; boatfnc::copycomb(m, r, s.sset);}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 = s.getnext();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/>
          <p:nvPr/>
        </p:nvSpPr>
        <p:spPr>
          <a:xfrm>
            <a:off x="179512" y="117693"/>
            <a:ext cx="8784976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main (решение задачи  о размещении контейнеров)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"Boat.h"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(v)/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MM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18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 =   {100,  200, 300,  400};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вес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 =   { 10, 15,  20, 25};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доход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minv[]  = {350,  250,  0};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минимальный  вес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maxv[]  = {750,  350,  750};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максимальный вес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r[MM];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cc = boat_с(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MM,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мест для контейнеров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minv,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максимальный вес контейнера на каждом  месте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maxv,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минимальный вес контейнера на каждом  месте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NN,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всего контейнеров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v,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вес каждого контейнера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c,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доход от перевозки каждого контейнера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r      </a:t>
            </a:r>
            <a:r>
              <a:rPr lang="en-US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номера  выбранных контейнеров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);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/>
          <p:nvPr/>
        </p:nvSpPr>
        <p:spPr>
          <a:xfrm>
            <a:off x="251520" y="548680"/>
            <a:ext cx="864096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Задача о размещении контейнеров на судне -"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общее количество контейнеров  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NN;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количество мест для контейнеров 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MM;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минимальный  вес контейнера 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MM; i++) std::cout&lt;&lt;std::setw(3)&lt;&lt;minv[i]&lt;&lt;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максимальный вес контейнера 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MM; i++) std::cout&lt;&lt;std::setw(3)&lt;&lt;maxv[i]&lt;&lt;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вес контейнеров     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std::cout&lt;&lt;std::setw(3)&lt;&lt;v[i]&lt;&lt;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доход от перевозки    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std::cout&lt;&lt;std::setw(3)&lt;&lt;c[i]&lt;&lt;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выбраны контейнеры (0,1,...,m-1)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MM; i++) std::cout&lt;&lt;r[i]&lt;&lt;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доход от перевозки     : 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cc;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std::cout&lt;&lt;std::endl&lt;&lt;std::endl;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system(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412776"/>
            <a:ext cx="8947946" cy="33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/>
          <p:nvPr/>
        </p:nvSpPr>
        <p:spPr>
          <a:xfrm>
            <a:off x="179512" y="260648"/>
            <a:ext cx="8856984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main (решение задачи  о размещении контейнеров)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&lt;time.h&gt;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"Auxil.h"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"Boat.h"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SPACE(n) std::setw(n)&lt;&lt;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v[NN+1], c[NN+1], minv[NN+1], maxv[NN+1];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r[NN];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auxil::start();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&lt;= NN;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v[i] = auxil::iget(50,500); c[i] = auxil::iget(10,30);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minv[i] = auxil::iget(50,300); maxv[i] = auxil::iget(250,750);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/>
          <p:nvPr/>
        </p:nvSpPr>
        <p:spPr>
          <a:xfrm>
            <a:off x="155374" y="117693"/>
            <a:ext cx="8928992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Задача о размещении контейнеров --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всего контейнеров: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NN;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количество ------ продолжительность --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мест     вычисления  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clock_t t1, t2;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4; i &lt; NN;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t1 = clock();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boat_с(i, minv,  maxv, NN,  v,  c, 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t2 = clock();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std::cout&lt;&lt;std::endl&lt;&lt;SPACE(7)&lt;&lt;std::setw(2)&lt;&lt;i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&lt;&lt;SPACE(15)&lt;&lt;std::setw(6)&lt;&lt;(t2-t1);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std::cout&lt;&lt;std::endl; system(</a:t>
            </a:r>
            <a:r>
              <a:rPr lang="en-US" sz="24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-12" id="439" name="Google Shape;439;p60"/>
          <p:cNvPicPr preferRelativeResize="0"/>
          <p:nvPr/>
        </p:nvPicPr>
        <p:blipFill rotWithShape="1">
          <a:blip r:embed="rId3">
            <a:alphaModFix/>
          </a:blip>
          <a:srcRect b="0" l="0" r="0" t="12226"/>
          <a:stretch/>
        </p:blipFill>
        <p:spPr>
          <a:xfrm>
            <a:off x="5570" y="1390099"/>
            <a:ext cx="9132844" cy="427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632"/>
            <a:ext cx="10669184" cy="558238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1"/>
          <p:cNvSpPr/>
          <p:nvPr/>
        </p:nvSpPr>
        <p:spPr>
          <a:xfrm>
            <a:off x="1403648" y="6093296"/>
            <a:ext cx="23042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Сложность  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3888" y="6020824"/>
            <a:ext cx="1267207" cy="66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251520" y="179249"/>
            <a:ext cx="8604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Генерация перестановок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755576" y="908720"/>
            <a:ext cx="46554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Aлгоритм Джонсона – Троттера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1484785"/>
            <a:ext cx="1931677" cy="60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1" y="2276872"/>
            <a:ext cx="8972813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016" y="908720"/>
            <a:ext cx="14204771" cy="108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511" y="4509120"/>
            <a:ext cx="8918784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124744"/>
            <a:ext cx="1905293" cy="40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753" y="0"/>
            <a:ext cx="5184576" cy="685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12" y="4797152"/>
            <a:ext cx="1944216" cy="52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12723" y="4077072"/>
            <a:ext cx="2592288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103909" y="0"/>
            <a:ext cx="9036496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Combi.h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permutation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генератор   перестановок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bool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левая стрелка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bool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правая стрелка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n,    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исходного множества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*sset; 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массив индексов текущей перестановки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bool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*dart; 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массив  стрелок (левых-L и правых-R)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permutation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1);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конструктор (количество элементов исходного множества)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reset();      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сбросить генератор, начать сначала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getfirst();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сформировать первый массив индексов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getnext(); 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сформировать случайный массив индексов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ntx(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i); 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получить i-й элемент масива индексов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np;       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номер перествновки 0,... count()-1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count()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 </a:t>
            </a: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вычислить общее кол. перестановок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107504" y="21967"/>
            <a:ext cx="8928992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Combi.cpp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&lt;algorithm&gt;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NINF  ((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)0x8000)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permutation::permutation(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n)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=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 =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bool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-&gt;reset();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permutation::reset()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-&gt;getfirst(); 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permutation::getfirst()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-&gt;np =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{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 = i;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-&gt;dart[i] = L;};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(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&gt; 0)?</a:t>
            </a:r>
            <a:r>
              <a:rPr lang="en-US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-&gt;np:-1;  };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179512" y="260648"/>
            <a:ext cx="871296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permutation::getnext()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maxm = NINF, idx = -1;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 i &gt; 0 &amp;&amp;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-&gt;dart[i] == L &amp;&amp;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 &gt;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-&gt;sset[i-1] 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maxm &lt;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-&gt;sset[i])  maxm =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-&gt;sset[idx = 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 i &lt; (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-&gt;n-1)&amp;&amp;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-&gt;dart[i] == R 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 &gt;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-&gt;sset[i+1]&amp;&amp;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maxm &lt;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-&gt;sset[i])  maxm = 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-&gt;sset[idx = i];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