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50C3B4-122B-4735-8AEE-2D3AAC719568}">
  <a:tblStyle styleId="{4150C3B4-122B-4735-8AEE-2D3AAC71956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body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3368040" y="-731521"/>
            <a:ext cx="347472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-436711" y="1966986"/>
            <a:ext cx="523833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3291392" y="764240"/>
            <a:ext cx="4894729" cy="482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473795" y="5052545"/>
            <a:ext cx="5637010" cy="882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286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23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20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300"/>
              </a:spcAft>
              <a:buSzPts val="18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type="ctrTitle"/>
          </p:nvPr>
        </p:nvSpPr>
        <p:spPr>
          <a:xfrm>
            <a:off x="817581" y="3132290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912"/>
              <a:buChar char="*"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2033195" y="2172648"/>
            <a:ext cx="5966666" cy="24233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022438" y="4607511"/>
            <a:ext cx="5970494" cy="835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1142999" y="731519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4645152" y="731520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143000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156447" y="1400327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4647302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4645025" y="1399032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839095" y="2209800"/>
            <a:ext cx="3636085" cy="12584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84"/>
              <a:buChar char="*"/>
              <a:defRPr b="1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4593515" y="731520"/>
            <a:ext cx="4017085" cy="489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10210" lvl="0" marL="457200" algn="l">
              <a:spcBef>
                <a:spcPts val="440"/>
              </a:spcBef>
              <a:spcAft>
                <a:spcPts val="0"/>
              </a:spcAft>
              <a:buSzPts val="2860"/>
              <a:buChar char="*"/>
              <a:defRPr sz="2200"/>
            </a:lvl1pPr>
            <a:lvl2pPr indent="-393700" lvl="1" marL="914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44170" lvl="4" marL="2286000" algn="l">
              <a:spcBef>
                <a:spcPts val="300"/>
              </a:spcBef>
              <a:spcAft>
                <a:spcPts val="0"/>
              </a:spcAft>
              <a:buSzPts val="1820"/>
              <a:buChar char="*"/>
              <a:defRPr sz="1400"/>
            </a:lvl5pPr>
            <a:lvl6pPr indent="-393700" lvl="5" marL="27432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6pPr>
            <a:lvl7pPr indent="-393700" lvl="6" marL="3200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7pPr>
            <a:lvl8pPr indent="-393700" lvl="7" marL="36576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8pPr>
            <a:lvl9pPr indent="-393700" lvl="8" marL="4114800" algn="l">
              <a:spcBef>
                <a:spcPts val="400"/>
              </a:spcBef>
              <a:spcAft>
                <a:spcPts val="300"/>
              </a:spcAft>
              <a:buSzPts val="2600"/>
              <a:buChar char="*"/>
              <a:defRPr sz="20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1075765" y="3497802"/>
            <a:ext cx="3388660" cy="2139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82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4475175" y="1143000"/>
            <a:ext cx="4114800" cy="3127806"/>
          </a:xfrm>
          <a:prstGeom prst="roundRect">
            <a:avLst>
              <a:gd fmla="val 4230" name="adj"/>
            </a:avLst>
          </a:prstGeom>
          <a:solidFill>
            <a:srgbClr val="8BC9F7"/>
          </a:solidFill>
          <a:ln>
            <a:noFill/>
          </a:ln>
          <a:effectLst>
            <a:reflection blurRad="0" dir="0" dist="0" endA="300" endPos="28000" fadeDir="5400000" kx="0" rotWithShape="0" algn="bl" stA="23000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  <a:defRPr b="0" i="0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C3260C"/>
              </a:buClr>
              <a:buSzPts val="3120"/>
              <a:buFont typeface="Georgia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877887" y="1010486"/>
            <a:ext cx="3694114" cy="21630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320"/>
              </a:spcBef>
              <a:spcAft>
                <a:spcPts val="0"/>
              </a:spcAft>
              <a:buSzPts val="2080"/>
              <a:buFont typeface="Georgia"/>
              <a:buChar char="*"/>
              <a:defRPr sz="16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27268" y="4464421"/>
            <a:ext cx="63835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9D4FE"/>
            </a:gs>
            <a:gs pos="60000">
              <a:srgbClr val="FFFFFF"/>
            </a:gs>
            <a:gs pos="100000">
              <a:srgbClr val="54BD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5888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021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C3260C"/>
              </a:buClr>
              <a:buSzPts val="286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937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7718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2340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6068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C3260C"/>
              </a:buClr>
              <a:buSzPts val="2080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417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417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417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417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4170" lvl="8" marL="4114800" marR="0" rtl="0" algn="l">
              <a:spcBef>
                <a:spcPts val="300"/>
              </a:spcBef>
              <a:spcAft>
                <a:spcPts val="30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179512" y="332656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096"/>
              <a:buNone/>
            </a:pPr>
            <a:r>
              <a:rPr lang="ru-RU" sz="3200">
                <a:solidFill>
                  <a:srgbClr val="FF0000"/>
                </a:solidFill>
              </a:rPr>
              <a:t>Общие принципы решения задач оптимизации методом ветвей и границ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323528" y="1556792"/>
            <a:ext cx="864096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ts val="3640"/>
              <a:buNone/>
            </a:pPr>
            <a:r>
              <a:rPr lang="ru-RU" sz="2800">
                <a:solidFill>
                  <a:srgbClr val="FF0000"/>
                </a:solidFill>
              </a:rPr>
              <a:t>Цель: </a:t>
            </a:r>
            <a:r>
              <a:rPr lang="ru-RU" sz="2800">
                <a:solidFill>
                  <a:schemeClr val="dk1"/>
                </a:solidFill>
              </a:rPr>
              <a:t>освоение навыков решения оптимизационных задач методом ветвей и границ.</a:t>
            </a:r>
            <a:endParaRPr sz="2800">
              <a:solidFill>
                <a:schemeClr val="dk1"/>
              </a:solidFill>
            </a:endParaRPr>
          </a:p>
          <a:p>
            <a:pPr indent="0" lvl="0" marL="45720" rtl="0" algn="l">
              <a:spcBef>
                <a:spcPts val="860"/>
              </a:spcBef>
              <a:spcAft>
                <a:spcPts val="0"/>
              </a:spcAft>
              <a:buSzPts val="3640"/>
              <a:buNone/>
            </a:pPr>
            <a:r>
              <a:rPr lang="ru-RU" sz="2800">
                <a:solidFill>
                  <a:srgbClr val="FF0000"/>
                </a:solidFill>
              </a:rPr>
              <a:t>Задачи: </a:t>
            </a:r>
            <a:endParaRPr/>
          </a:p>
          <a:p>
            <a:pPr indent="-231140" lvl="0" marL="228600" rtl="0" algn="l">
              <a:spcBef>
                <a:spcPts val="860"/>
              </a:spcBef>
              <a:spcAft>
                <a:spcPts val="0"/>
              </a:spcAft>
              <a:buSzPts val="3640"/>
              <a:buFont typeface="Arial"/>
              <a:buChar char="•"/>
            </a:pPr>
            <a:r>
              <a:rPr lang="ru-RU" sz="2800">
                <a:solidFill>
                  <a:schemeClr val="dk1"/>
                </a:solidFill>
              </a:rPr>
              <a:t>изучение теоретических основ метода ветвей и границ;</a:t>
            </a:r>
            <a:endParaRPr sz="2800">
              <a:solidFill>
                <a:schemeClr val="dk1"/>
              </a:solidFill>
            </a:endParaRPr>
          </a:p>
          <a:p>
            <a:pPr indent="-231140" lvl="0" marL="228600" rtl="0" algn="l">
              <a:spcBef>
                <a:spcPts val="860"/>
              </a:spcBef>
              <a:spcAft>
                <a:spcPts val="0"/>
              </a:spcAft>
              <a:buSzPts val="3640"/>
              <a:buFont typeface="Arial"/>
              <a:buChar char="•"/>
            </a:pPr>
            <a:r>
              <a:rPr lang="ru-RU" sz="2800">
                <a:solidFill>
                  <a:schemeClr val="dk1"/>
                </a:solidFill>
              </a:rPr>
              <a:t>освоить практическое применение метода ветвей и границ на примере решения задачи коммивояжера.</a:t>
            </a:r>
            <a:endParaRPr sz="2800">
              <a:solidFill>
                <a:schemeClr val="dk1"/>
              </a:solidFill>
            </a:endParaRPr>
          </a:p>
          <a:p>
            <a:pPr indent="0" lvl="0" marL="45720" rtl="0" algn="l">
              <a:spcBef>
                <a:spcPts val="860"/>
              </a:spcBef>
              <a:spcAft>
                <a:spcPts val="0"/>
              </a:spcAft>
              <a:buSzPts val="36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188640"/>
            <a:ext cx="6480720" cy="6319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0"/>
            <a:ext cx="6660232" cy="6872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832" y="0"/>
            <a:ext cx="7596336" cy="6833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12" y="1556792"/>
            <a:ext cx="9144000" cy="3627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18" y="130332"/>
            <a:ext cx="9174442" cy="6597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96552" y="1340768"/>
            <a:ext cx="9794795" cy="3456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1331640" y="21704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888"/>
              <a:buNone/>
            </a:pPr>
            <a:r>
              <a:rPr lang="ru-RU"/>
              <a:t>План лекции</a:t>
            </a:r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683568" y="1556792"/>
            <a:ext cx="7992888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02919" rtl="0" algn="l">
              <a:spcBef>
                <a:spcPts val="0"/>
              </a:spcBef>
              <a:spcAft>
                <a:spcPts val="0"/>
              </a:spcAft>
              <a:buSzPts val="3640"/>
              <a:buFont typeface="Trebuchet MS"/>
              <a:buAutoNum type="arabicPeriod"/>
            </a:pPr>
            <a:r>
              <a:rPr lang="ru-RU" sz="2800">
                <a:solidFill>
                  <a:schemeClr val="dk1"/>
                </a:solidFill>
              </a:rPr>
              <a:t>Теоретические основы метода ветвей и границ;</a:t>
            </a:r>
            <a:endParaRPr sz="2800">
              <a:solidFill>
                <a:schemeClr val="dk1"/>
              </a:solidFill>
            </a:endParaRPr>
          </a:p>
          <a:p>
            <a:pPr indent="-457200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Trebuchet MS"/>
              <a:buAutoNum type="arabicPeriod"/>
            </a:pPr>
            <a:r>
              <a:rPr lang="ru-RU" sz="2800">
                <a:solidFill>
                  <a:schemeClr val="dk1"/>
                </a:solidFill>
              </a:rPr>
              <a:t>Решение задачи коммивояжера.</a:t>
            </a:r>
            <a:endParaRPr sz="2800">
              <a:solidFill>
                <a:schemeClr val="dk1"/>
              </a:solidFill>
            </a:endParaRPr>
          </a:p>
          <a:p>
            <a:pPr indent="-226059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Georgia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26059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Georgia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26059" lvl="0" marL="502919" rtl="0" algn="l">
              <a:spcBef>
                <a:spcPts val="860"/>
              </a:spcBef>
              <a:spcAft>
                <a:spcPts val="0"/>
              </a:spcAft>
              <a:buSzPts val="364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179512" y="332656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096"/>
              <a:buNone/>
            </a:pPr>
            <a:r>
              <a:rPr lang="ru-RU" sz="3200">
                <a:solidFill>
                  <a:srgbClr val="FF0000"/>
                </a:solidFill>
              </a:rPr>
              <a:t>Общие принципы решения задач оптимизации методом ветвей и границ</a:t>
            </a:r>
            <a:endParaRPr sz="3200">
              <a:solidFill>
                <a:srgbClr val="FF0000"/>
              </a:solidFill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370" y="988211"/>
            <a:ext cx="7056785" cy="5869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179512" y="332656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584"/>
              <a:buNone/>
            </a:pPr>
            <a:r>
              <a:rPr lang="ru-RU" sz="2800">
                <a:solidFill>
                  <a:srgbClr val="FF0000"/>
                </a:solidFill>
              </a:rPr>
              <a:t>Решение задачи о коммивояжере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48" y="1196752"/>
            <a:ext cx="9069976" cy="4464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74" y="3068960"/>
            <a:ext cx="9031026" cy="223224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81948" y="52342"/>
            <a:ext cx="8928992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Утверждение 1.</a:t>
            </a: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Изменение всех элементов строки матрицы расстояний на одно и то же число не влияет на выбор оптимального маршрута коммивояжера.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Утверждение 2.</a:t>
            </a: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Изменение всех элементов столбца матрицы расстояний на одно и то же число не влияет на выбор оптимального маршрута коммивояжера.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131;p18"/>
          <p:cNvGraphicFramePr/>
          <p:nvPr/>
        </p:nvGraphicFramePr>
        <p:xfrm>
          <a:off x="34768" y="62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{4150C3B4-122B-4735-8AEE-2D3AAC719568}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79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solidFill>
                            <a:srgbClr val="FF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Город</a:t>
                      </a:r>
                      <a:endParaRPr sz="4000" u="none" cap="none" strike="noStrike">
                        <a:solidFill>
                          <a:srgbClr val="FF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solidFill>
                            <a:srgbClr val="34AC8B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4000" u="none" cap="none" strike="noStrike">
                        <a:solidFill>
                          <a:srgbClr val="34AC8B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solidFill>
                            <a:srgbClr val="34AC8B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  <a:endParaRPr sz="4000" u="none" cap="none" strike="noStrike">
                        <a:solidFill>
                          <a:srgbClr val="34AC8B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solidFill>
                            <a:srgbClr val="34AC8B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  <a:endParaRPr sz="4000" u="none" cap="none" strike="noStrike">
                        <a:solidFill>
                          <a:srgbClr val="34AC8B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solidFill>
                            <a:srgbClr val="34AC8B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</a:t>
                      </a:r>
                      <a:endParaRPr sz="4000" u="none" cap="none" strike="noStrike">
                        <a:solidFill>
                          <a:srgbClr val="34AC8B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solidFill>
                            <a:srgbClr val="34AC8B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</a:t>
                      </a:r>
                      <a:endParaRPr sz="4000" u="none" cap="none" strike="noStrike">
                        <a:solidFill>
                          <a:srgbClr val="34AC8B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solidFill>
                            <a:srgbClr val="FF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4000" u="none" cap="none" strike="noStrike">
                        <a:solidFill>
                          <a:srgbClr val="FF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∞</a:t>
                      </a:r>
                      <a:endParaRPr sz="4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</a:t>
                      </a:r>
                      <a:endParaRPr sz="4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</a:t>
                      </a:r>
                      <a:endParaRPr sz="4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</a:t>
                      </a:r>
                      <a:endParaRPr sz="4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</a:t>
                      </a:r>
                      <a:endParaRPr sz="4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solidFill>
                            <a:srgbClr val="FF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  <a:endParaRPr sz="4000" u="none" cap="none" strike="noStrike">
                        <a:solidFill>
                          <a:srgbClr val="FF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</a:t>
                      </a:r>
                      <a:endParaRPr sz="4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∞</a:t>
                      </a:r>
                      <a:endParaRPr sz="4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</a:t>
                      </a:r>
                      <a:endParaRPr sz="4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</a:t>
                      </a:r>
                      <a:endParaRPr sz="4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</a:t>
                      </a:r>
                      <a:endParaRPr sz="4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solidFill>
                            <a:srgbClr val="FF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  <a:endParaRPr sz="4000" u="none" cap="none" strike="noStrike">
                        <a:solidFill>
                          <a:srgbClr val="FF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</a:t>
                      </a:r>
                      <a:endParaRPr sz="4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  <a:endParaRPr sz="4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∞</a:t>
                      </a:r>
                      <a:endParaRPr sz="4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</a:t>
                      </a:r>
                      <a:endParaRPr sz="4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  <a:endParaRPr sz="4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solidFill>
                            <a:srgbClr val="FF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</a:t>
                      </a:r>
                      <a:endParaRPr sz="4000" u="none" cap="none" strike="noStrike">
                        <a:solidFill>
                          <a:srgbClr val="FF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4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</a:t>
                      </a:r>
                      <a:endParaRPr sz="4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  <a:endParaRPr sz="4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∞</a:t>
                      </a:r>
                      <a:endParaRPr sz="4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</a:t>
                      </a:r>
                      <a:endParaRPr sz="4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solidFill>
                            <a:srgbClr val="FF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</a:t>
                      </a:r>
                      <a:endParaRPr sz="4000" u="none" cap="none" strike="noStrike">
                        <a:solidFill>
                          <a:srgbClr val="FF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  <a:endParaRPr sz="4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</a:t>
                      </a:r>
                      <a:endParaRPr sz="4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</a:t>
                      </a:r>
                      <a:endParaRPr sz="4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  <a:endParaRPr sz="4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4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∞</a:t>
                      </a:r>
                      <a:endParaRPr sz="4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p18"/>
          <p:cNvSpPr/>
          <p:nvPr/>
        </p:nvSpPr>
        <p:spPr>
          <a:xfrm>
            <a:off x="1331640" y="76562"/>
            <a:ext cx="6408712" cy="800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323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Расстояния между городами, км 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323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4704"/>
            <a:ext cx="9143999" cy="525658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88640"/>
            <a:ext cx="8784976" cy="4464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3728" y="4581128"/>
            <a:ext cx="3744416" cy="210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779912" cy="3670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3595596"/>
            <a:ext cx="3456384" cy="3262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93554" y="44624"/>
            <a:ext cx="5314950" cy="237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23928" y="2276872"/>
            <a:ext cx="4897438" cy="450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 name="Воздушный поток">
  <a:themeElements>
    <a:clrScheme name="Воздушный поток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