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-436711" y="1966986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0210" lvl="0" marL="45720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indent="-393700" lvl="1" marL="914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44170" lvl="4" marL="228600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indent="-393700" lvl="5" marL="27432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indent="-393700" lvl="6" marL="3200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indent="-393700" lvl="7" marL="36576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indent="-393700" lvl="8" marL="41148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4475175" y="1143000"/>
            <a:ext cx="4114800" cy="3127806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fadeDir="5400000" kx="0" rotWithShape="0" algn="bl" stA="23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  <a:defRPr b="0" i="0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3260C"/>
              </a:buClr>
              <a:buSzPts val="3120"/>
              <a:buFont typeface="Georgia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21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718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06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417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417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417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417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4170" lvl="8" marL="4114800" marR="0" rtl="0" algn="l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13.png"/><Relationship Id="rId10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2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323528" y="1556792"/>
            <a:ext cx="864096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640"/>
              <a:buNone/>
            </a:pPr>
            <a:r>
              <a:rPr lang="en-US" sz="2800">
                <a:solidFill>
                  <a:srgbClr val="FF0000"/>
                </a:solidFill>
              </a:rPr>
              <a:t>Цель: </a:t>
            </a:r>
            <a:r>
              <a:rPr lang="en-US" sz="2800">
                <a:solidFill>
                  <a:schemeClr val="dk1"/>
                </a:solidFill>
              </a:rPr>
              <a:t>освоение навыков решения оптимизационных задач с использованием рекурсивных алгоритмов</a:t>
            </a:r>
            <a:endParaRPr sz="2800">
              <a:solidFill>
                <a:schemeClr val="dk1"/>
              </a:solidFill>
            </a:endParaRPr>
          </a:p>
          <a:p>
            <a:pPr indent="0" lvl="0" marL="45720" rtl="0" algn="l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rPr lang="en-US" sz="2800">
                <a:solidFill>
                  <a:srgbClr val="FF0000"/>
                </a:solidFill>
              </a:rPr>
              <a:t>Задачи: </a:t>
            </a:r>
            <a:endParaRPr/>
          </a:p>
          <a:p>
            <a:pPr indent="-231140" lvl="0" marL="228600" rtl="0" algn="l">
              <a:spcBef>
                <a:spcPts val="860"/>
              </a:spcBef>
              <a:spcAft>
                <a:spcPts val="0"/>
              </a:spcAft>
              <a:buSzPts val="364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изучение теоретических основ рекурсивных алгоритмов;</a:t>
            </a:r>
            <a:endParaRPr sz="2800">
              <a:solidFill>
                <a:schemeClr val="dk1"/>
              </a:solidFill>
            </a:endParaRPr>
          </a:p>
          <a:p>
            <a:pPr indent="-231140" lvl="0" marL="228600" rtl="0" algn="l">
              <a:spcBef>
                <a:spcPts val="860"/>
              </a:spcBef>
              <a:spcAft>
                <a:spcPts val="0"/>
              </a:spcAft>
              <a:buSzPts val="364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освоить практическое применение рекурсивных алгоритмов для решения оптимизационных задач.</a:t>
            </a:r>
            <a:endParaRPr sz="2800">
              <a:solidFill>
                <a:schemeClr val="dk1"/>
              </a:solidFill>
            </a:endParaRPr>
          </a:p>
          <a:p>
            <a:pPr indent="0" lvl="0" marL="45720" rtl="0" algn="l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t/>
            </a:r>
            <a:endParaRPr sz="2800"/>
          </a:p>
        </p:txBody>
      </p:sp>
      <p:sp>
        <p:nvSpPr>
          <p:cNvPr id="101" name="Google Shape;101;p13"/>
          <p:cNvSpPr/>
          <p:nvPr/>
        </p:nvSpPr>
        <p:spPr>
          <a:xfrm>
            <a:off x="1775274" y="260648"/>
            <a:ext cx="57374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Рекурсивные алгоритмы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51" y="117805"/>
            <a:ext cx="9036349" cy="573470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392424" y="548680"/>
            <a:ext cx="482128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392424" y="2276872"/>
            <a:ext cx="482128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392424" y="3645024"/>
            <a:ext cx="482128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374748" y="5013176"/>
            <a:ext cx="482128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25" y="0"/>
            <a:ext cx="8965753" cy="682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615812" y="476672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615812" y="2204864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11.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615812" y="3861048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615812" y="5589240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13.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0"/>
            <a:ext cx="8239416" cy="674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827584" y="404664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14.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827584" y="1556792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15.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834286" y="1926124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16.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834286" y="2304778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17.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827584" y="2674110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18.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834286" y="3043442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19.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834286" y="3412774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834286" y="3787029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21.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827584" y="4156361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22.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834286" y="4525693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23.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834286" y="4895025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24.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834286" y="5269280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25.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827584" y="5638612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26.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834286" y="6007944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27.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834286" y="6377276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28.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/>
          <p:nvPr/>
        </p:nvSpPr>
        <p:spPr>
          <a:xfrm>
            <a:off x="0" y="34096"/>
            <a:ext cx="91440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 Levenshtein.h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 дистанции   Левенштeйна (рекурсия)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levenshtein_r(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lx,           </a:t>
            </a: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длина строки 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  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x[],   </a:t>
            </a: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строка длиной lx</a:t>
            </a:r>
            <a:endParaRPr sz="16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  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ly,           </a:t>
            </a: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длина строки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  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y[]    </a:t>
            </a: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строка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);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0" y="2087463"/>
            <a:ext cx="9144000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 Levenshtein.cpp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&lt;algorithm&gt;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"Levenshtein.h"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min3(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x1,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x2,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x3) </a:t>
            </a: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выбрать минимум из 3х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std::min(std::min(x1,x2),x3);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levenshtein_r(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lx,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x[],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ly,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y[] )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(lx == 0) rc = ly;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(ly == 0) rc = lx;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(lx == 1 &amp;&amp; ly == 1 &amp;&amp; x[0] == y[0]) rc = 0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(lx == 1 &amp;&amp; ly == 1 &amp;&amp; x[0] != y[0]) rc = 1;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rc = min3(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levenshtein_r(lx-1, x, ly,   y)+1,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    levenshtein_r(lx,   x, ly-1, y)+1,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  levenshtein_r(lx-1, x, ly-1, y)+(x[lx-1] == y[ly-1]?0:1)      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 };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251520" y="188640"/>
            <a:ext cx="878497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 main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"Levenshtein.h"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X[] =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"сор"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 Y[] =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"спорт"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дистанция Левенштейна (рекурсия)"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 X &lt;&lt;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--&gt; 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Y &lt;&lt;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= 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&lt;&lt;levenshtein_r(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(X)-1, X,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(Y)-1, Y)&lt;&lt;std::endl;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 rotWithShape="1">
          <a:blip r:embed="rId3">
            <a:alphaModFix/>
          </a:blip>
          <a:srcRect b="20924" l="2234" r="6624" t="23776"/>
          <a:stretch/>
        </p:blipFill>
        <p:spPr>
          <a:xfrm>
            <a:off x="323528" y="4581128"/>
            <a:ext cx="8605441" cy="165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/>
          <p:nvPr/>
        </p:nvSpPr>
        <p:spPr>
          <a:xfrm>
            <a:off x="539552" y="209004"/>
            <a:ext cx="84969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 задачи о расстановке скобок при перемножении матриц</a:t>
            </a:r>
            <a:endParaRPr sz="2000">
              <a:solidFill>
                <a:schemeClr val="accent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638102"/>
            <a:ext cx="8856984" cy="33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331" y="4509120"/>
            <a:ext cx="7483346" cy="223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1244" y="2636912"/>
            <a:ext cx="12248560" cy="388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600" y="116632"/>
            <a:ext cx="7483475" cy="223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/>
          <p:nvPr/>
        </p:nvSpPr>
        <p:spPr>
          <a:xfrm>
            <a:off x="180000" y="836712"/>
            <a:ext cx="892899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//- MultiMatrix.h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OPTIMALM_PARM(x) ((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*)x)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представлениe двумерного массива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OptimalM(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i,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номер первой матрицы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j,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номер последней матрицы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количество матриц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c[],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массив размерностей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 s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результат: позиции скобок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 );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179512" y="404664"/>
            <a:ext cx="8784976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 MultiMatrix.cpp </a:t>
            </a:r>
            <a:endParaRPr sz="18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&lt;memory.h&gt;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"MultiMatrix.h"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INFINITY  0x7fffffff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i,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j,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c[],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OPTIMALM_S(x1,x2)  (s[(x1-1)*n+x2-1])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 =INFINITY, bo = INFINITY;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(i &lt; j)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k = i; k &lt; j;k++)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bo = OptimalM(i,k, n, c, s)+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OptimalM(k+1,j,n, c, s)+ c[i- 1]*c[k]*c[j];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(bo &lt; o){o = bo; OPTIMALM_S(i,j) = k;}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o =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#undef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OPTIMALM_S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/>
          <p:nvPr/>
        </p:nvSpPr>
        <p:spPr>
          <a:xfrm>
            <a:off x="169656" y="0"/>
            <a:ext cx="8784976" cy="69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--- main  расстановка скобок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&lt;cmath&gt;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&lt;memory.h&gt;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"MultiMatrix.h"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Mc[N+1] = {30,35,15,5,10,20,25}, Ms[N][N], r = 0, rd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memset(Ms,0,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)*N*N);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 = OptimalM(1, N, N, Mc, OPTIMALM_PARM(Ms));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расстановка скобок (рекурсивное решение)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&lt;&lt; 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"размерности матриц: 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1; i &lt;= N; i++) std::cout&lt;&lt;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"("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&lt;&lt;Mc[i-1]&lt;&lt;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","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&lt;&lt;Mc[i]&lt;&lt;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") 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"минимальное количество операций умножения: 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r;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std::cout&lt;&lt;std::endl&lt;&lt;std::endl&lt;&lt;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"матрица S"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 N; i++)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std::cout&lt;&lt;std::endl;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j = 0; j &lt;  N; j++)  std::cout&lt;&lt;Ms[i][j]&lt;&lt; 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 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}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16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 };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331640" y="21704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888"/>
              <a:buNone/>
            </a:pPr>
            <a:r>
              <a:rPr lang="en-US"/>
              <a:t>План лекции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683568" y="1556792"/>
            <a:ext cx="7992888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02919" rtl="0" algn="l">
              <a:spcBef>
                <a:spcPts val="0"/>
              </a:spcBef>
              <a:spcAft>
                <a:spcPts val="0"/>
              </a:spcAft>
              <a:buSzPts val="3640"/>
              <a:buFont typeface="Trebuchet MS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Теоретические основы рекурсивных алгоритмов;</a:t>
            </a:r>
            <a:endParaRPr sz="2800">
              <a:solidFill>
                <a:schemeClr val="dk1"/>
              </a:solidFill>
            </a:endParaRPr>
          </a:p>
          <a:p>
            <a:pPr indent="-457200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Решение задачи о рюкзаке;</a:t>
            </a:r>
            <a:endParaRPr/>
          </a:p>
          <a:p>
            <a:pPr indent="-457200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Задача о вычислении дистанции Левенштейна;</a:t>
            </a:r>
            <a:endParaRPr/>
          </a:p>
          <a:p>
            <a:pPr indent="-457200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Решение задачи о расстановке скобок при перемножении матриц;</a:t>
            </a:r>
            <a:endParaRPr/>
          </a:p>
          <a:p>
            <a:pPr indent="-457200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Решение задачи вычисления длины наибольшей общей подпоследовательности. </a:t>
            </a:r>
            <a:endParaRPr sz="2800">
              <a:solidFill>
                <a:schemeClr val="dk1"/>
              </a:solidFill>
            </a:endParaRPr>
          </a:p>
          <a:p>
            <a:pPr indent="0" lvl="0" marL="45720" rtl="0" algn="l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Georgia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Georgia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2"/>
          <p:cNvPicPr preferRelativeResize="0"/>
          <p:nvPr/>
        </p:nvPicPr>
        <p:blipFill rotWithShape="1">
          <a:blip r:embed="rId3">
            <a:alphaModFix/>
          </a:blip>
          <a:srcRect b="12157" l="1504" r="5236" t="11935"/>
          <a:stretch/>
        </p:blipFill>
        <p:spPr>
          <a:xfrm>
            <a:off x="755576" y="116632"/>
            <a:ext cx="7848872" cy="297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35" y="3068960"/>
            <a:ext cx="9069569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179512" y="116632"/>
            <a:ext cx="88569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 задачи вычисления длины наибольшей общей подпоследовательности </a:t>
            </a:r>
            <a:endParaRPr sz="2000">
              <a:solidFill>
                <a:schemeClr val="accent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" y="908720"/>
            <a:ext cx="8926919" cy="309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0" y="4148138"/>
            <a:ext cx="9577065" cy="255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1" y="476673"/>
            <a:ext cx="8712967" cy="105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930" y="1844824"/>
            <a:ext cx="8784975" cy="1554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688" y="3717032"/>
            <a:ext cx="8872632" cy="295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484784"/>
            <a:ext cx="7748911" cy="53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8171" y="2058980"/>
            <a:ext cx="7951657" cy="472611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0" name="Google Shape;29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52769" y="116632"/>
            <a:ext cx="6467834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5"/>
          <p:cNvSpPr txBox="1"/>
          <p:nvPr/>
        </p:nvSpPr>
        <p:spPr>
          <a:xfrm>
            <a:off x="4882265" y="2063419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15.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4882265" y="2432751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16.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4882265" y="2843644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17.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4882265" y="3196927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18.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4882265" y="3635732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19.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4882265" y="3995772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4882265" y="4427820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21.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35"/>
          <p:cNvSpPr txBox="1"/>
          <p:nvPr/>
        </p:nvSpPr>
        <p:spPr>
          <a:xfrm>
            <a:off x="4882265" y="4797152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22.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4860032" y="5257286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23.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4936292" y="5617326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24.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4935002" y="6049374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25.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2" name="Google Shape;302;p35"/>
          <p:cNvSpPr txBox="1"/>
          <p:nvPr/>
        </p:nvSpPr>
        <p:spPr>
          <a:xfrm>
            <a:off x="4935002" y="6418706"/>
            <a:ext cx="571812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26.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107504" y="116632"/>
            <a:ext cx="17940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X=A,L,D,C</a:t>
            </a:r>
            <a:endParaRPr sz="28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35"/>
          <p:cNvSpPr txBox="1"/>
          <p:nvPr/>
        </p:nvSpPr>
        <p:spPr>
          <a:xfrm>
            <a:off x="63606" y="640203"/>
            <a:ext cx="2185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Y=L,A,D,C,M</a:t>
            </a:r>
            <a:endParaRPr sz="280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/>
          <p:nvPr/>
        </p:nvSpPr>
        <p:spPr>
          <a:xfrm>
            <a:off x="20200" y="2923"/>
            <a:ext cx="9123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 LCS.h</a:t>
            </a:r>
            <a:endParaRPr sz="18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 рекурсивное  вычисление длины LCS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lcs (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lenx,   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длина   последовательности  X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x[],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последовательность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leny,   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длина   последовательности 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y[]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последовательность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);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0" y="2333685"/>
            <a:ext cx="91238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 LCS.cpp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 рекурсивное  вычисление длины LCS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&lt;algorithm&gt;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"LCS.h"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lcs 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lenx,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x[],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leny,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y[])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(lenx &gt; 0 &amp;&amp; leny &gt;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(x[lenx-1] == y[leny-1]) rc = 1 + lcs(lenx-1, x,leny-1, y);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std::max(lcs(lenx, x,leny-1, y), lcs(lenx-1, x,leny, y));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  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//длина LCS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/>
          <p:nvPr/>
        </p:nvSpPr>
        <p:spPr>
          <a:xfrm>
            <a:off x="0" y="548680"/>
            <a:ext cx="8928992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 main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 вычисления длины LCS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"LCS.h"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X[]=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"ALDC"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Y[]=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"LADCM"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вычисление длины LCS для X и Y(рекурсия)"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последовательность X: 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последовательность Y: 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 = lcs(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(X)-1,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длина   последовательности  X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"ALDC"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последовательность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(Y)-1,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длина   последовательности 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"LADCM"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последовательность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длина LCS: 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&lt;&lt;s&lt;&lt;std::endl;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6" name="Google Shape;316;p37"/>
          <p:cNvPicPr preferRelativeResize="0"/>
          <p:nvPr/>
        </p:nvPicPr>
        <p:blipFill rotWithShape="1">
          <a:blip r:embed="rId3">
            <a:alphaModFix/>
          </a:blip>
          <a:srcRect b="19417" l="2313" r="6629" t="22221"/>
          <a:stretch/>
        </p:blipFill>
        <p:spPr>
          <a:xfrm>
            <a:off x="3376858" y="476672"/>
            <a:ext cx="5659637" cy="130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1763688" y="188640"/>
            <a:ext cx="57374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Рекурсивные алгоритмы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251520" y="1484784"/>
            <a:ext cx="864096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Рекурсивный алгоритм – это алгоритм, решающий задачу путем сведения ее к решению одной или нескольких таких же задач, но в сокращенном их варианте. 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323528" y="4077072"/>
            <a:ext cx="849694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Рекурсивная функция – это функция, которая вызывает саму себя. 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323528" y="188640"/>
            <a:ext cx="8352928" cy="396044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68C11"/>
                </a:solidFill>
                <a:latin typeface="Trebuchet MS"/>
                <a:ea typeface="Trebuchet MS"/>
                <a:cs typeface="Trebuchet MS"/>
                <a:sym typeface="Trebuchet MS"/>
              </a:rPr>
              <a:t>//- Рекурсивные функции</a:t>
            </a:r>
            <a:endParaRPr sz="2000">
              <a:solidFill>
                <a:srgbClr val="568C1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68C11"/>
                </a:solidFill>
                <a:latin typeface="Trebuchet MS"/>
                <a:ea typeface="Trebuchet MS"/>
                <a:cs typeface="Trebuchet MS"/>
                <a:sym typeface="Trebuchet MS"/>
              </a:rPr>
              <a:t>//-- вычисление факториала числа </a:t>
            </a:r>
            <a:endParaRPr sz="2000">
              <a:solidFill>
                <a:srgbClr val="568C1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unsigned int fac(unsigned int x) 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{ return (x == 0)?1:x*fac(x-1); };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568C11"/>
                </a:solidFill>
                <a:latin typeface="Trebuchet MS"/>
                <a:ea typeface="Trebuchet MS"/>
                <a:cs typeface="Trebuchet MS"/>
                <a:sym typeface="Trebuchet MS"/>
              </a:rPr>
              <a:t>//--</a:t>
            </a:r>
            <a:r>
              <a:rPr b="1" lang="en-US" sz="2000">
                <a:solidFill>
                  <a:srgbClr val="568C1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568C11"/>
                </a:solidFill>
                <a:latin typeface="Trebuchet MS"/>
                <a:ea typeface="Trebuchet MS"/>
                <a:cs typeface="Trebuchet MS"/>
                <a:sym typeface="Trebuchet MS"/>
              </a:rPr>
              <a:t>вычисление наибольшего общего делителя</a:t>
            </a:r>
            <a:r>
              <a:rPr b="1" lang="en-US" sz="2000">
                <a:solidFill>
                  <a:srgbClr val="568C1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000">
              <a:solidFill>
                <a:srgbClr val="568C1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unsigned int gcd(int m, int n)   </a:t>
            </a:r>
            <a:r>
              <a:rPr lang="en-US" sz="2000">
                <a:solidFill>
                  <a:srgbClr val="568C11"/>
                </a:solidFill>
                <a:latin typeface="Trebuchet MS"/>
                <a:ea typeface="Trebuchet MS"/>
                <a:cs typeface="Trebuchet MS"/>
                <a:sym typeface="Trebuchet MS"/>
              </a:rPr>
              <a:t>// Эвклид (III в до н.э.)</a:t>
            </a:r>
            <a:endParaRPr sz="2000">
              <a:solidFill>
                <a:srgbClr val="568C1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{ return (n == 0)?m:gcd(n, m%n); };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568C11"/>
                </a:solidFill>
                <a:latin typeface="Trebuchet MS"/>
                <a:ea typeface="Trebuchet MS"/>
                <a:cs typeface="Trebuchet MS"/>
                <a:sym typeface="Trebuchet MS"/>
              </a:rPr>
              <a:t>// -- вычисление  n-го члена ряда Фибоначчи(1170-1250</a:t>
            </a:r>
            <a:r>
              <a:rPr b="1" lang="en-US" sz="2000">
                <a:solidFill>
                  <a:srgbClr val="568C1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endParaRPr sz="2000">
              <a:solidFill>
                <a:srgbClr val="568C1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 int fib(int n) 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{ return (n &lt; 1)?0:((n == 1)?1:fib(n-1)+fib(n-2));};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23528" y="4293096"/>
            <a:ext cx="8352928" cy="2304256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68C11"/>
                </a:solidFill>
                <a:latin typeface="Trebuchet MS"/>
                <a:ea typeface="Trebuchet MS"/>
                <a:cs typeface="Trebuchet MS"/>
                <a:sym typeface="Trebuchet MS"/>
              </a:rPr>
              <a:t>//- Вычисление факториала числа при помощи цикла</a:t>
            </a:r>
            <a:endParaRPr sz="2000">
              <a:solidFill>
                <a:srgbClr val="568C1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unsigned int fac(unsigned int x) 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{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 int rc = 1;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 for (int i = 1; i&lt;=x; i++) rc *= i;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 return rc;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};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2843808" y="116632"/>
            <a:ext cx="4039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 задачи о рюкзаке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764704"/>
            <a:ext cx="8924994" cy="5955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88640"/>
            <a:ext cx="5616624" cy="8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1425" y="692696"/>
            <a:ext cx="2951989" cy="1196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512" y="2204864"/>
            <a:ext cx="6024669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61200" y="3068960"/>
            <a:ext cx="4268024" cy="126148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299" y="4437112"/>
            <a:ext cx="6144683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503" y="5634454"/>
            <a:ext cx="3744417" cy="104011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72000" y="5931672"/>
            <a:ext cx="2029083" cy="5936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32240" y="5589240"/>
            <a:ext cx="2198139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6326982" y="4581128"/>
            <a:ext cx="269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461795" y="6021288"/>
            <a:ext cx="269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256706" y="6021288"/>
            <a:ext cx="269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774181" y="6021288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…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8748464" y="3645024"/>
            <a:ext cx="269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192169" y="2348880"/>
            <a:ext cx="269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8780947" y="1052736"/>
            <a:ext cx="269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5796136" y="445314"/>
            <a:ext cx="269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4775" y="1052736"/>
            <a:ext cx="9248775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1187624" y="260648"/>
            <a:ext cx="70391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Схема рекурсивного решения задачи о рюкзаке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>
            <a:off x="2195736" y="116632"/>
            <a:ext cx="44101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Вычисление дистанции Левенштейна</a:t>
            </a:r>
            <a:endParaRPr sz="1800">
              <a:solidFill>
                <a:schemeClr val="accent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107504" y="569462"/>
            <a:ext cx="892899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Дистанция Левенштейна (расстояние Левенштейна, редакционное расстояние, дистанция редактирования)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определяется между двумя строками и равна минимальному количеству операций вставки одного символа, удаления одного символа и замены одного символа на другой, необходимых для превращения одной строки в другую.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1" y="1915010"/>
            <a:ext cx="7575963" cy="4942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3" y="10391"/>
            <a:ext cx="9036497" cy="435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4269700"/>
            <a:ext cx="8827934" cy="261568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633488" y="4756502"/>
            <a:ext cx="482128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633488" y="6021288"/>
            <a:ext cx="482128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3753" y="5841268"/>
            <a:ext cx="2220247" cy="3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20272" y="6212718"/>
            <a:ext cx="2016224" cy="355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5940152" y="3933056"/>
            <a:ext cx="504056" cy="336644"/>
          </a:xfrm>
          <a:prstGeom prst="rect">
            <a:avLst/>
          </a:prstGeom>
          <a:solidFill>
            <a:srgbClr val="F1FB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Воздушный поток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